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83" r:id="rId10"/>
    <p:sldId id="265" r:id="rId11"/>
    <p:sldId id="26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67BCC8-5AB4-46B3-B06A-FA777DE8C132}">
  <a:tblStyle styleId="{4C67BCC8-5AB4-46B3-B06A-FA777DE8C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6"/>
  </p:normalViewPr>
  <p:slideViewPr>
    <p:cSldViewPr snapToGrid="0">
      <p:cViewPr varScale="1">
        <p:scale>
          <a:sx n="266" d="100"/>
          <a:sy n="266" d="100"/>
        </p:scale>
        <p:origin x="2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79ab2840_0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8d79ab284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0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03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d79ab284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d79ab284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d79ab284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d79ab284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d79ab284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d79ab284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79ab284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d79ab284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d79ab284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d79ab284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79ab284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d79ab284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d79ab284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d79ab284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79ab284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79ab284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79ab284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79ab284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d79ab284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d79ab284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79ab284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79ab284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d79ab284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d79ab284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d79ab2840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d79ab2840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d79ab284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d79ab284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d79ab28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8d79ab284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8d79ab284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79ab2840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8d79ab28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d79ab2840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8d79ab284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d79ab2840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8d79ab28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79ab2840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8d79ab284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19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1514-0C21-6864-FEF8-2C54957F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E5FA6-540D-1739-F6CF-DE4BEE2C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54E6-E556-B1EB-A08A-956D50C9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9623-B4DC-4EDF-3DA8-BFB16BA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9A57-606D-4974-8D0E-89D88074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193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591-0AE3-0CDA-BADA-99BE551A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1847-8A00-A9D7-9668-DBE61666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5411-F6A8-49FE-6FA9-B12EE65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5479-0C5E-9A1D-B19C-23A9906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2A5A-DECF-2867-73F6-C51C0E53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725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643CF-F460-1083-A3BB-D7E2B087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627B4-CDC6-6EC7-B359-69D13940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4CDD-3AC5-0BDD-8950-9DDB860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AF48-B31D-2FB6-D9A0-43B6AA48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8B34-B089-1227-ECB9-4B2FABB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703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734C-764E-8AF3-73D9-F3BA6238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AF-A79E-C002-3C87-52E71819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3607-6DC4-4BFC-6FD7-CAE7B4B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B32C-EF17-7B5C-36E2-8FA02E3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6E5D-2965-7460-B104-8E4B33D0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228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B7F1-AF12-12DB-6C74-5243298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184B-E5C4-23C2-CE1A-CE9F8701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81DA-FBF0-E161-60F3-092F89BB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3126-82BB-3FC6-5087-85F80977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C259-63C7-AFBB-F827-56491EE4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540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674-95B5-9EE2-81BB-1290E774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BEB0-2881-76B2-0475-17637038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AD23-A7AE-F52E-8D4A-FFFB4353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63C0-B6CD-B0AB-D305-4AAF5D8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DF06-0FEE-0047-323D-EEC95EF2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C9E5-02D0-9171-375E-1AD7EC65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552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1BEC-FDC7-4CC6-8B0E-1004588E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5743-AACC-B92F-8E4D-2D6438AA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54BE2-C257-BE90-8125-A51F02B3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F553-DD1F-89B8-5A26-5019632F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68C69-66D0-6C70-CC41-CB57204A5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2627-5CA9-3862-5EE7-A2BD0BC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BBB97-D8BE-10E4-CDEF-F82E98B9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BFD3F-500F-D317-60C0-97FE22B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9293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461-1FA6-D0C0-907C-8381A99D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4D8D8-625D-49E6-36FB-86EB338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D5B1C-B07E-79E9-B048-89B79042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64389-9425-9607-260C-4488DF2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6817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365A0-1F37-31D5-C060-C535D85A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54B2-120C-D0EB-F47E-615783C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0AC1F-7E2A-EC5A-8C27-504BE32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09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D43B-F220-A32E-F1A0-5DDCB386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7989-F719-C978-D123-015F31C1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D8516-A272-8F27-B8B2-3A39166C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38D6-2938-9F01-70FF-3C2D9D33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AF4F-1D76-FCE4-1471-1D535F1A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6602-0903-318E-71AF-8859616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322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2EDF-46FA-31EA-D2E9-33CEF1A6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7565A-D94B-0048-0A95-7AE604A0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D3C3-80D4-14AC-D007-F67CC1F2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12F8-BDC8-FD64-FB59-9CA61D22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CA9C-1DC5-6F54-07CA-6D4D23B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F7884-DF95-78CE-3B78-EAAF099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5495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AFB89-B203-5CFB-B5D4-BD1D147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EFBC-0EF5-C1F1-6798-3FD1D43B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03D8-BDF0-ACC6-27AB-F7DBA76F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9EB2-DC3B-A446-AF87-CCA50AA57404}" type="datetimeFigureOut">
              <a:rPr lang="en-CH" smtClean="0"/>
              <a:t>26.02.2024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8893-45F1-DD6F-AB42-8DA076C69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D2F1-6815-3483-1572-7871C961A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1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ElastiCache/latest/red-ug/Scaling-self-design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E24C-4622-0A67-3058-63267A5C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Cache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E850D9E9-6DD5-BB53-1950-CF43D57C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100" y="434053"/>
            <a:ext cx="425291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623863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Write Through</a:t>
            </a:r>
          </a:p>
        </p:txBody>
      </p:sp>
      <p:sp>
        <p:nvSpPr>
          <p:cNvPr id="195" name="Google Shape;195;p37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1300" dirty="0">
                <a:sym typeface="Arial"/>
              </a:rPr>
              <a:t>Write Through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 b="1" dirty="0">
                <a:highlight>
                  <a:srgbClr val="FFFF00"/>
                </a:highlight>
                <a:sym typeface="Arial"/>
              </a:rPr>
              <a:t>When using a write-through strategy, the cache is updated whenever a new write or update is made to the underlying database.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Allows cache data to remain up to date.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This can add wait time to write operations in your application.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Without a TTL you can end up with a lot of cached data that is never read.</a:t>
            </a:r>
          </a:p>
        </p:txBody>
      </p:sp>
      <p:pic>
        <p:nvPicPr>
          <p:cNvPr id="2052" name="Picture 4" descr="Write-Through">
            <a:extLst>
              <a:ext uri="{FF2B5EF4-FFF2-40B4-BE49-F238E27FC236}">
                <a16:creationId xmlns:a16="http://schemas.microsoft.com/office/drawing/2014/main" id="{05C359A6-1D0F-1BD7-41D2-92D7C6D2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05" y="1422915"/>
            <a:ext cx="4609521" cy="22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Lazy Loading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lang="en-US" sz="1800" b="1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  <a:sym typeface="Arial"/>
              </a:rPr>
              <a:t>Cache-Aside)</a:t>
            </a:r>
            <a:endParaRPr lang="en-US" sz="1800" kern="1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 b="1" dirty="0">
                <a:sym typeface="Arial"/>
              </a:rPr>
              <a:t>Lazy Loading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1" dirty="0">
                <a:highlight>
                  <a:srgbClr val="FFFF00"/>
                </a:highlight>
                <a:sym typeface="Arial"/>
              </a:rPr>
              <a:t>Loads the data into the cache only when necessary (if a cache miss occurs).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Lazy loading avoids filling up the cache with data that won’t be requested.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If requested data is in the cache, </a:t>
            </a:r>
            <a:r>
              <a:rPr lang="en-US" sz="900" dirty="0" err="1">
                <a:sym typeface="Arial"/>
              </a:rPr>
              <a:t>ElastiCache</a:t>
            </a:r>
            <a:r>
              <a:rPr lang="en-US" sz="900" dirty="0">
                <a:sym typeface="Arial"/>
              </a:rPr>
              <a:t> returns the data to the application.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If the data is not in the cache or has expired, </a:t>
            </a:r>
            <a:r>
              <a:rPr lang="en-US" sz="900" dirty="0" err="1">
                <a:sym typeface="Arial"/>
              </a:rPr>
              <a:t>ElastiCache</a:t>
            </a:r>
            <a:r>
              <a:rPr lang="en-US" sz="900" dirty="0">
                <a:sym typeface="Arial"/>
              </a:rPr>
              <a:t> returns a null.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The application then fetches the data from the database and writes the data received into the cache so that it is available for next time.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Data in the cache can become stale if Lazy Loading is implemented without other strategies (such as TTL).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US" sz="900" dirty="0">
              <a:sym typeface="Arial"/>
            </a:endParaRPr>
          </a:p>
        </p:txBody>
      </p:sp>
      <p:pic>
        <p:nvPicPr>
          <p:cNvPr id="189" name="Google Shape;189;p3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117604" y="843662"/>
            <a:ext cx="4616356" cy="1223334"/>
          </a:xfrm>
          <a:prstGeom prst="rect">
            <a:avLst/>
          </a:prstGeom>
          <a:noFill/>
        </p:spPr>
      </p:pic>
      <p:pic>
        <p:nvPicPr>
          <p:cNvPr id="7170" name="Picture 2" descr="Cache-Aside">
            <a:extLst>
              <a:ext uri="{FF2B5EF4-FFF2-40B4-BE49-F238E27FC236}">
                <a16:creationId xmlns:a16="http://schemas.microsoft.com/office/drawing/2014/main" id="{C1044564-6C82-7A08-298A-463A7024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04" y="2471338"/>
            <a:ext cx="4549637" cy="22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Read Through</a:t>
            </a: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1" i="0" dirty="0">
                <a:solidFill>
                  <a:srgbClr val="1A202C"/>
                </a:solidFill>
                <a:effectLst/>
                <a:highlight>
                  <a:srgbClr val="FFFF00"/>
                </a:highlight>
              </a:rPr>
              <a:t>The main differences between read-through and cache-aside is that in a cache-aside strategy the application is responsible for fetching the data and populating the cache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solidFill>
                  <a:srgbClr val="1A202C"/>
                </a:solidFill>
                <a:effectLst/>
              </a:rPr>
              <a:t>while in a read-through setup, the logic is done by a library or some separate cache provider.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solidFill>
                  <a:srgbClr val="1A202C"/>
                </a:solidFill>
                <a:effectLst/>
              </a:rPr>
              <a:t>A read-through setup is similar to a cache-aside in regards to potential data inconsistency between cache and database.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900" b="1" dirty="0">
                <a:highlight>
                  <a:srgbClr val="FFFF00"/>
                </a:highlight>
                <a:sym typeface="Arial"/>
              </a:rPr>
              <a:t>For any data writes, the application will still go directly to the database.</a:t>
            </a:r>
          </a:p>
        </p:txBody>
      </p:sp>
      <p:pic>
        <p:nvPicPr>
          <p:cNvPr id="1026" name="Picture 2" descr="Read-Through">
            <a:extLst>
              <a:ext uri="{FF2B5EF4-FFF2-40B4-BE49-F238E27FC236}">
                <a16:creationId xmlns:a16="http://schemas.microsoft.com/office/drawing/2014/main" id="{B44BA419-1B28-B5EA-7E79-D66F3FFB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22" y="1584641"/>
            <a:ext cx="4964885" cy="24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4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Write Back</a:t>
            </a: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Write-back works almost exactly the same as the write-through strategy except for one key detail.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b="1" dirty="0">
                <a:highlight>
                  <a:srgbClr val="FFFF00"/>
                </a:highlight>
                <a:sym typeface="Arial"/>
              </a:rPr>
              <a:t>In a write-back strategy, the application again writes directly to the cache.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The cache does not immediately write to the database, and it instead writes after a delay.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effectLst/>
              </a:rPr>
              <a:t>The delay in cache to database writes can improve overall write performance and if batching is supported then also a reduction in overall writes</a:t>
            </a:r>
            <a:endParaRPr lang="en-US" sz="900" dirty="0">
              <a:sym typeface="Arial"/>
            </a:endParaRPr>
          </a:p>
        </p:txBody>
      </p:sp>
      <p:pic>
        <p:nvPicPr>
          <p:cNvPr id="4098" name="Picture 2" descr="Write-Back">
            <a:extLst>
              <a:ext uri="{FF2B5EF4-FFF2-40B4-BE49-F238E27FC236}">
                <a16:creationId xmlns:a16="http://schemas.microsoft.com/office/drawing/2014/main" id="{9B804E10-A17B-3A2F-80BE-DF068886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78" y="1413340"/>
            <a:ext cx="4647939" cy="23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2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Write around</a:t>
            </a: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b="1" dirty="0">
                <a:highlight>
                  <a:srgbClr val="FFFF00"/>
                </a:highlight>
                <a:sym typeface="Arial"/>
              </a:rPr>
              <a:t>A write-around caching strategy will be combined with either a cache-aside or a read-through.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1" i="0" dirty="0">
                <a:effectLst/>
                <a:highlight>
                  <a:srgbClr val="FFFF00"/>
                </a:highlight>
              </a:rPr>
              <a:t> In this arrangement, data is always written to the database and the data that is read goes to the cache.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effectLst/>
              </a:rPr>
              <a:t>If there is a cache miss, then the application will read to the database and then update the cache for next time.</a:t>
            </a:r>
            <a:endParaRPr lang="en-US" sz="900" dirty="0">
              <a:sym typeface="Arial"/>
            </a:endParaRPr>
          </a:p>
        </p:txBody>
      </p:sp>
      <p:pic>
        <p:nvPicPr>
          <p:cNvPr id="6146" name="Picture 2" descr="Write-Around">
            <a:extLst>
              <a:ext uri="{FF2B5EF4-FFF2-40B4-BE49-F238E27FC236}">
                <a16:creationId xmlns:a16="http://schemas.microsoft.com/office/drawing/2014/main" id="{CA07ED32-B5FF-8A2A-9773-EC68C245A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86" y="1269867"/>
            <a:ext cx="5223605" cy="26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8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57E99-3D9B-CECA-D2CB-0FCA3F3E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Why?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209751 w 3360420"/>
              <a:gd name="connsiteY2" fmla="*/ 0 h 13716"/>
              <a:gd name="connsiteX3" fmla="*/ 1949044 w 3360420"/>
              <a:gd name="connsiteY3" fmla="*/ 0 h 13716"/>
              <a:gd name="connsiteX4" fmla="*/ 2587523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88336 w 3360420"/>
              <a:gd name="connsiteY7" fmla="*/ 13716 h 13716"/>
              <a:gd name="connsiteX8" fmla="*/ 1949044 w 3360420"/>
              <a:gd name="connsiteY8" fmla="*/ 13716 h 13716"/>
              <a:gd name="connsiteX9" fmla="*/ 1377772 w 3360420"/>
              <a:gd name="connsiteY9" fmla="*/ 13716 h 13716"/>
              <a:gd name="connsiteX10" fmla="*/ 705688 w 3360420"/>
              <a:gd name="connsiteY10" fmla="*/ 13716 h 13716"/>
              <a:gd name="connsiteX11" fmla="*/ 0 w 3360420"/>
              <a:gd name="connsiteY11" fmla="*/ 13716 h 13716"/>
              <a:gd name="connsiteX12" fmla="*/ 0 w 336042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91406" y="10001"/>
                  <a:pt x="492041" y="-46237"/>
                  <a:pt x="638480" y="0"/>
                </a:cubicBezTo>
                <a:cubicBezTo>
                  <a:pt x="757906" y="33197"/>
                  <a:pt x="1156600" y="-41629"/>
                  <a:pt x="1310564" y="0"/>
                </a:cubicBezTo>
                <a:cubicBezTo>
                  <a:pt x="1379184" y="24203"/>
                  <a:pt x="1719005" y="-47956"/>
                  <a:pt x="2016252" y="0"/>
                </a:cubicBezTo>
                <a:cubicBezTo>
                  <a:pt x="2309065" y="7372"/>
                  <a:pt x="2409711" y="1344"/>
                  <a:pt x="2721940" y="0"/>
                </a:cubicBezTo>
                <a:cubicBezTo>
                  <a:pt x="2995269" y="34213"/>
                  <a:pt x="3156613" y="531"/>
                  <a:pt x="3360420" y="0"/>
                </a:cubicBezTo>
                <a:cubicBezTo>
                  <a:pt x="3359915" y="3577"/>
                  <a:pt x="3360235" y="9896"/>
                  <a:pt x="3360420" y="13716"/>
                </a:cubicBezTo>
                <a:cubicBezTo>
                  <a:pt x="3039840" y="-6995"/>
                  <a:pt x="2944234" y="11098"/>
                  <a:pt x="2621128" y="13716"/>
                </a:cubicBezTo>
                <a:cubicBezTo>
                  <a:pt x="2291334" y="35811"/>
                  <a:pt x="2154043" y="38867"/>
                  <a:pt x="1881835" y="13716"/>
                </a:cubicBezTo>
                <a:cubicBezTo>
                  <a:pt x="1588327" y="-7987"/>
                  <a:pt x="1439318" y="-9600"/>
                  <a:pt x="1209751" y="13716"/>
                </a:cubicBezTo>
                <a:cubicBezTo>
                  <a:pt x="977769" y="43531"/>
                  <a:pt x="301166" y="108207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70421" y="-4407"/>
                  <a:pt x="491890" y="-50462"/>
                  <a:pt x="638480" y="0"/>
                </a:cubicBezTo>
                <a:cubicBezTo>
                  <a:pt x="792506" y="30971"/>
                  <a:pt x="1031707" y="-14677"/>
                  <a:pt x="1209751" y="0"/>
                </a:cubicBezTo>
                <a:cubicBezTo>
                  <a:pt x="1357076" y="52145"/>
                  <a:pt x="1723115" y="-4348"/>
                  <a:pt x="1949044" y="0"/>
                </a:cubicBezTo>
                <a:cubicBezTo>
                  <a:pt x="2192488" y="-34098"/>
                  <a:pt x="2339103" y="-31352"/>
                  <a:pt x="2587523" y="0"/>
                </a:cubicBezTo>
                <a:cubicBezTo>
                  <a:pt x="2818806" y="-7742"/>
                  <a:pt x="3217848" y="-30081"/>
                  <a:pt x="3360420" y="0"/>
                </a:cubicBezTo>
                <a:cubicBezTo>
                  <a:pt x="3359513" y="2997"/>
                  <a:pt x="3360180" y="8915"/>
                  <a:pt x="3360420" y="13716"/>
                </a:cubicBezTo>
                <a:cubicBezTo>
                  <a:pt x="3034345" y="-17354"/>
                  <a:pt x="2841928" y="47909"/>
                  <a:pt x="2688336" y="13716"/>
                </a:cubicBezTo>
                <a:cubicBezTo>
                  <a:pt x="2588685" y="8853"/>
                  <a:pt x="2270606" y="-39487"/>
                  <a:pt x="1949044" y="13716"/>
                </a:cubicBezTo>
                <a:cubicBezTo>
                  <a:pt x="1622278" y="37200"/>
                  <a:pt x="1629740" y="12517"/>
                  <a:pt x="1377772" y="13716"/>
                </a:cubicBezTo>
                <a:cubicBezTo>
                  <a:pt x="1148895" y="37407"/>
                  <a:pt x="976686" y="-12334"/>
                  <a:pt x="705688" y="13716"/>
                </a:cubicBezTo>
                <a:cubicBezTo>
                  <a:pt x="451150" y="60066"/>
                  <a:pt x="233487" y="-18420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360420" h="13716" fill="none" stroke="0" extrusionOk="0">
                <a:moveTo>
                  <a:pt x="0" y="0"/>
                </a:moveTo>
                <a:cubicBezTo>
                  <a:pt x="164693" y="20411"/>
                  <a:pt x="481374" y="-25570"/>
                  <a:pt x="638480" y="0"/>
                </a:cubicBezTo>
                <a:cubicBezTo>
                  <a:pt x="798995" y="30282"/>
                  <a:pt x="1140782" y="-27870"/>
                  <a:pt x="1310564" y="0"/>
                </a:cubicBezTo>
                <a:cubicBezTo>
                  <a:pt x="1415376" y="59022"/>
                  <a:pt x="1712923" y="34543"/>
                  <a:pt x="2016252" y="0"/>
                </a:cubicBezTo>
                <a:cubicBezTo>
                  <a:pt x="2299667" y="30754"/>
                  <a:pt x="2467976" y="-793"/>
                  <a:pt x="2721940" y="0"/>
                </a:cubicBezTo>
                <a:cubicBezTo>
                  <a:pt x="3014119" y="16113"/>
                  <a:pt x="3143946" y="-14907"/>
                  <a:pt x="3360420" y="0"/>
                </a:cubicBezTo>
                <a:cubicBezTo>
                  <a:pt x="3359485" y="2919"/>
                  <a:pt x="3359434" y="10491"/>
                  <a:pt x="3360420" y="13716"/>
                </a:cubicBezTo>
                <a:cubicBezTo>
                  <a:pt x="3046787" y="-23756"/>
                  <a:pt x="2956179" y="16001"/>
                  <a:pt x="2621128" y="13716"/>
                </a:cubicBezTo>
                <a:cubicBezTo>
                  <a:pt x="2297814" y="26084"/>
                  <a:pt x="2182001" y="28084"/>
                  <a:pt x="1881835" y="13716"/>
                </a:cubicBezTo>
                <a:cubicBezTo>
                  <a:pt x="1565437" y="-2872"/>
                  <a:pt x="1471458" y="8566"/>
                  <a:pt x="1209751" y="13716"/>
                </a:cubicBezTo>
                <a:cubicBezTo>
                  <a:pt x="973930" y="42996"/>
                  <a:pt x="321369" y="85738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60420"/>
                      <a:gd name="connsiteY0" fmla="*/ 0 h 13716"/>
                      <a:gd name="connsiteX1" fmla="*/ 638480 w 3360420"/>
                      <a:gd name="connsiteY1" fmla="*/ 0 h 13716"/>
                      <a:gd name="connsiteX2" fmla="*/ 1310564 w 3360420"/>
                      <a:gd name="connsiteY2" fmla="*/ 0 h 13716"/>
                      <a:gd name="connsiteX3" fmla="*/ 2016252 w 3360420"/>
                      <a:gd name="connsiteY3" fmla="*/ 0 h 13716"/>
                      <a:gd name="connsiteX4" fmla="*/ 2721940 w 3360420"/>
                      <a:gd name="connsiteY4" fmla="*/ 0 h 13716"/>
                      <a:gd name="connsiteX5" fmla="*/ 3360420 w 3360420"/>
                      <a:gd name="connsiteY5" fmla="*/ 0 h 13716"/>
                      <a:gd name="connsiteX6" fmla="*/ 3360420 w 3360420"/>
                      <a:gd name="connsiteY6" fmla="*/ 13716 h 13716"/>
                      <a:gd name="connsiteX7" fmla="*/ 2621128 w 3360420"/>
                      <a:gd name="connsiteY7" fmla="*/ 13716 h 13716"/>
                      <a:gd name="connsiteX8" fmla="*/ 1881835 w 3360420"/>
                      <a:gd name="connsiteY8" fmla="*/ 13716 h 13716"/>
                      <a:gd name="connsiteX9" fmla="*/ 1209751 w 3360420"/>
                      <a:gd name="connsiteY9" fmla="*/ 13716 h 13716"/>
                      <a:gd name="connsiteX10" fmla="*/ 0 w 3360420"/>
                      <a:gd name="connsiteY10" fmla="*/ 13716 h 13716"/>
                      <a:gd name="connsiteX11" fmla="*/ 0 w 3360420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60420" h="13716" fill="none" extrusionOk="0">
                        <a:moveTo>
                          <a:pt x="0" y="0"/>
                        </a:moveTo>
                        <a:cubicBezTo>
                          <a:pt x="173390" y="25775"/>
                          <a:pt x="488191" y="-28129"/>
                          <a:pt x="638480" y="0"/>
                        </a:cubicBezTo>
                        <a:cubicBezTo>
                          <a:pt x="788769" y="28129"/>
                          <a:pt x="1174965" y="-28957"/>
                          <a:pt x="1310564" y="0"/>
                        </a:cubicBezTo>
                        <a:cubicBezTo>
                          <a:pt x="1446163" y="28957"/>
                          <a:pt x="1725466" y="-34787"/>
                          <a:pt x="2016252" y="0"/>
                        </a:cubicBezTo>
                        <a:cubicBezTo>
                          <a:pt x="2307038" y="34787"/>
                          <a:pt x="2437945" y="-15142"/>
                          <a:pt x="2721940" y="0"/>
                        </a:cubicBezTo>
                        <a:cubicBezTo>
                          <a:pt x="3005935" y="15142"/>
                          <a:pt x="3141795" y="-10480"/>
                          <a:pt x="3360420" y="0"/>
                        </a:cubicBezTo>
                        <a:cubicBezTo>
                          <a:pt x="3359940" y="2989"/>
                          <a:pt x="3359779" y="10166"/>
                          <a:pt x="3360420" y="13716"/>
                        </a:cubicBezTo>
                        <a:cubicBezTo>
                          <a:pt x="3047302" y="-18841"/>
                          <a:pt x="2960325" y="10240"/>
                          <a:pt x="2621128" y="13716"/>
                        </a:cubicBezTo>
                        <a:cubicBezTo>
                          <a:pt x="2281931" y="17192"/>
                          <a:pt x="2176842" y="26844"/>
                          <a:pt x="1881835" y="13716"/>
                        </a:cubicBezTo>
                        <a:cubicBezTo>
                          <a:pt x="1586828" y="588"/>
                          <a:pt x="1449984" y="-8996"/>
                          <a:pt x="1209751" y="13716"/>
                        </a:cubicBezTo>
                        <a:cubicBezTo>
                          <a:pt x="969518" y="36428"/>
                          <a:pt x="318488" y="55902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360420" h="13716" stroke="0" extrusionOk="0">
                        <a:moveTo>
                          <a:pt x="0" y="0"/>
                        </a:moveTo>
                        <a:cubicBezTo>
                          <a:pt x="152211" y="-10113"/>
                          <a:pt x="493092" y="-25529"/>
                          <a:pt x="638480" y="0"/>
                        </a:cubicBezTo>
                        <a:cubicBezTo>
                          <a:pt x="783868" y="25529"/>
                          <a:pt x="1051824" y="-19092"/>
                          <a:pt x="1209751" y="0"/>
                        </a:cubicBezTo>
                        <a:cubicBezTo>
                          <a:pt x="1367678" y="19092"/>
                          <a:pt x="1729599" y="16071"/>
                          <a:pt x="1949044" y="0"/>
                        </a:cubicBezTo>
                        <a:cubicBezTo>
                          <a:pt x="2168489" y="-16071"/>
                          <a:pt x="2323758" y="-4710"/>
                          <a:pt x="2587523" y="0"/>
                        </a:cubicBezTo>
                        <a:cubicBezTo>
                          <a:pt x="2851288" y="4710"/>
                          <a:pt x="3195571" y="-8175"/>
                          <a:pt x="3360420" y="0"/>
                        </a:cubicBezTo>
                        <a:cubicBezTo>
                          <a:pt x="3359928" y="2764"/>
                          <a:pt x="3360118" y="8747"/>
                          <a:pt x="3360420" y="13716"/>
                        </a:cubicBezTo>
                        <a:cubicBezTo>
                          <a:pt x="3025528" y="-15604"/>
                          <a:pt x="2845368" y="35037"/>
                          <a:pt x="2688336" y="13716"/>
                        </a:cubicBezTo>
                        <a:cubicBezTo>
                          <a:pt x="2531304" y="-7605"/>
                          <a:pt x="2279760" y="-9642"/>
                          <a:pt x="1949044" y="13716"/>
                        </a:cubicBezTo>
                        <a:cubicBezTo>
                          <a:pt x="1618328" y="37074"/>
                          <a:pt x="1624903" y="7505"/>
                          <a:pt x="1377772" y="13716"/>
                        </a:cubicBezTo>
                        <a:cubicBezTo>
                          <a:pt x="1130641" y="19927"/>
                          <a:pt x="973925" y="-19083"/>
                          <a:pt x="705688" y="13716"/>
                        </a:cubicBezTo>
                        <a:cubicBezTo>
                          <a:pt x="437451" y="46515"/>
                          <a:pt x="236989" y="-13738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52EC-301F-B77E-8211-C4294B16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1537" y="129261"/>
            <a:ext cx="5366714" cy="48161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/>
            <a:r>
              <a:rPr lang="en-US" sz="700" b="1" i="0" dirty="0">
                <a:effectLst/>
              </a:rPr>
              <a:t>Data </a:t>
            </a:r>
            <a:r>
              <a:rPr lang="en-US" sz="700" b="1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1" i="0" dirty="0">
                <a:effectLst/>
                <a:highlight>
                  <a:srgbClr val="FFFF00"/>
                </a:highlight>
              </a:rPr>
              <a:t>Cluster mode enables horizontal scaling by partitioning data across multiple Redis nodes</a:t>
            </a:r>
            <a:r>
              <a:rPr lang="en-US" sz="700" b="0" i="0" dirty="0">
                <a:effectLst/>
              </a:rPr>
              <a:t>. This is known as </a:t>
            </a:r>
            <a:r>
              <a:rPr lang="en-US" sz="700" b="0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. Each shard or node holds a subset of the data, which helps in distributing the load and increasing the capacity of the cache.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The data is automatically partitioned across the shards based on hash slots, and each shard manages a specific subset of these slots.</a:t>
            </a:r>
          </a:p>
          <a:p>
            <a:pPr indent="-228600" defTabSz="914400"/>
            <a:r>
              <a:rPr lang="en-US" sz="700" b="1" i="0" dirty="0">
                <a:effectLst/>
              </a:rPr>
              <a:t>Scalability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1" i="0" dirty="0">
                <a:effectLst/>
                <a:highlight>
                  <a:srgbClr val="FFFF00"/>
                </a:highlight>
              </a:rPr>
              <a:t>With cluster mode, you can scale the Redis cluster horizontally by adding or removing shards</a:t>
            </a:r>
            <a:r>
              <a:rPr lang="en-US" sz="700" b="0" i="0" dirty="0">
                <a:effectLst/>
              </a:rPr>
              <a:t>. This scalability is crucial for handling growing data sets and fluctuating workloads.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It allows for a larger dataset than a single node can support and can handle more read and write operations per second.</a:t>
            </a:r>
          </a:p>
          <a:p>
            <a:pPr indent="-228600" defTabSz="914400"/>
            <a:r>
              <a:rPr lang="en-US" sz="700" b="1" i="0" dirty="0">
                <a:effectLst/>
              </a:rPr>
              <a:t>High Availability and Failover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Each shard in a Redis cluster can have one or more replica nodes. These replicas provide high availability and are used for failover if the primary node fails.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AWS </a:t>
            </a:r>
            <a:r>
              <a:rPr lang="en-US" sz="700" b="0" i="0" dirty="0" err="1">
                <a:effectLst/>
              </a:rPr>
              <a:t>ElastiCache</a:t>
            </a:r>
            <a:r>
              <a:rPr lang="en-US" sz="700" b="0" i="0" dirty="0">
                <a:effectLst/>
              </a:rPr>
              <a:t> automatically handles the failover process, promoting a replica to be the new primary node if the current primary node fails.</a:t>
            </a:r>
          </a:p>
          <a:p>
            <a:pPr indent="-228600" defTabSz="914400"/>
            <a:r>
              <a:rPr lang="en-US" sz="700" b="1" i="0" dirty="0">
                <a:effectLst/>
              </a:rPr>
              <a:t>Multi-AZ Deployments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Cluster mode supports Multi-AZ deployments for higher availability. This ensures that nodes and their replicas are placed in different Availability Zones, protecting the cluster against the failure of an entire data center.</a:t>
            </a:r>
          </a:p>
          <a:p>
            <a:pPr indent="-228600" defTabSz="914400"/>
            <a:r>
              <a:rPr lang="en-US" sz="700" b="1" i="0" dirty="0">
                <a:effectLst/>
              </a:rPr>
              <a:t>Performance Benefits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By distributing the data across multiple nodes, the cluster mode can significantly improve the performance for read-intensive applications. Read requests can be distributed across multiple shards.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However, it's important to note that for multi-key operations, all keys involved must reside in the same shard, or the operation won't be supported.</a:t>
            </a:r>
          </a:p>
          <a:p>
            <a:pPr indent="-228600" defTabSz="914400"/>
            <a:r>
              <a:rPr lang="en-US" sz="700" b="1" i="0" dirty="0">
                <a:effectLst/>
              </a:rPr>
              <a:t>Management and Maintenance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AWS </a:t>
            </a:r>
            <a:r>
              <a:rPr lang="en-US" sz="700" b="0" i="0" dirty="0" err="1">
                <a:effectLst/>
              </a:rPr>
              <a:t>ElastiCache</a:t>
            </a:r>
            <a:r>
              <a:rPr lang="en-US" sz="700" b="0" i="0" dirty="0">
                <a:effectLst/>
              </a:rPr>
              <a:t> provides management features for Redis clusters, including monitoring, backup and restore, and software patching.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The service manages the </a:t>
            </a:r>
            <a:r>
              <a:rPr lang="en-US" sz="700" b="0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 and re-</a:t>
            </a:r>
            <a:r>
              <a:rPr lang="en-US" sz="700" b="0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 processes, reducing the operational burden on users.</a:t>
            </a:r>
          </a:p>
          <a:p>
            <a:pPr indent="-228600" defTabSz="914400"/>
            <a:r>
              <a:rPr lang="en-US" sz="700" b="1" i="0" dirty="0">
                <a:effectLst/>
              </a:rPr>
              <a:t>Use Cases </a:t>
            </a:r>
            <a:r>
              <a:rPr lang="en-US" sz="700" b="0" i="0" dirty="0">
                <a:effectLst/>
              </a:rPr>
              <a:t>Cluster mode is suitable for applications that require: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Large datasets that exceed the memory capacity of a single Redis node.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High throughput for read and write operations.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High availability and automatic failover across multiple zones.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Scalability to adjust to changing workload demands.</a:t>
            </a:r>
          </a:p>
        </p:txBody>
      </p:sp>
    </p:spTree>
    <p:extLst>
      <p:ext uri="{BB962C8B-B14F-4D97-AF65-F5344CB8AC3E}">
        <p14:creationId xmlns:p14="http://schemas.microsoft.com/office/powerpoint/2010/main" val="273744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09254-34F9-C782-5A5B-3980707B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Disabled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3B4D-1BBA-95A3-814A-182C4A32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611" y="699516"/>
            <a:ext cx="4437453" cy="3744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b="1" i="0">
                <a:effectLst/>
              </a:rPr>
              <a:t>Single Node or Replication Group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In this mode, you can either have a standalone Redis instance (single node) or a primary node with one or more read replicas (replication group).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There is no sharding; the entire dataset resides on each node.</a:t>
            </a:r>
          </a:p>
          <a:p>
            <a:pPr indent="-228600" defTabSz="914400"/>
            <a:r>
              <a:rPr lang="en-US" sz="900" b="1" i="0">
                <a:effectLst/>
              </a:rPr>
              <a:t>Use Cases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Suitable for smaller datasets or applications where the dataset fits comfortably in a single node's memory.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Ideal for applications that require simpler cache management and straightforward replication.</a:t>
            </a:r>
          </a:p>
          <a:p>
            <a:pPr indent="-228600" defTabSz="914400"/>
            <a:r>
              <a:rPr lang="en-US" sz="900" b="1" i="0">
                <a:effectLst/>
              </a:rPr>
              <a:t>Scalability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While you can scale up (to a bigger node) or scale out (by adding read replicas), you cannot horizontally scale the dataset across multiple nodes (shards).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Scaling up requires a short downtime as the primary node is replaced with a larger one.</a:t>
            </a:r>
          </a:p>
          <a:p>
            <a:pPr indent="-228600" defTabSz="914400"/>
            <a:r>
              <a:rPr lang="en-US" sz="900" b="1" i="0">
                <a:effectLst/>
              </a:rPr>
              <a:t>High Availability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Supports Multi-AZ deployments for high availability. If the primary node fails, one of the replicas is promoted to the primary role.</a:t>
            </a:r>
          </a:p>
          <a:p>
            <a:pPr indent="-228600" defTabSz="914400"/>
            <a:r>
              <a:rPr lang="en-US" sz="900" b="1" i="0">
                <a:effectLst/>
              </a:rPr>
              <a:t>Performance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Performance is limited to the capacity of a single node. All read and write operations go to the primary node, although reads can be offloaded to replicas.</a:t>
            </a:r>
          </a:p>
        </p:txBody>
      </p:sp>
    </p:spTree>
    <p:extLst>
      <p:ext uri="{BB962C8B-B14F-4D97-AF65-F5344CB8AC3E}">
        <p14:creationId xmlns:p14="http://schemas.microsoft.com/office/powerpoint/2010/main" val="414062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2A8C-6D2A-5FC2-B143-1D71D656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Enabled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ED5-3BE4-5561-2AC9-62B9E2B7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611" y="699516"/>
            <a:ext cx="4437453" cy="3744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b="1" i="0">
                <a:effectLst/>
              </a:rPr>
              <a:t>Sharding (Partitioning Data)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Data is partitioned across multiple nodes (shards), each of which contains a subset of the data.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Allows for horizontal scaling of the dataset and throughput.</a:t>
            </a:r>
          </a:p>
          <a:p>
            <a:pPr indent="-228600" defTabSz="914400"/>
            <a:r>
              <a:rPr lang="en-US" sz="900" b="1" i="0">
                <a:effectLst/>
              </a:rPr>
              <a:t>Use Cases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Best suited for large datasets and high-throughput scenarios where the data and load need to be distributed across multiple nodes.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Essential for applications that require horizontal scaling beyond the capacity of a single Redis node.</a:t>
            </a:r>
          </a:p>
          <a:p>
            <a:pPr indent="-228600" defTabSz="914400"/>
            <a:r>
              <a:rPr lang="en-US" sz="900" b="1" i="0">
                <a:effectLst/>
              </a:rPr>
              <a:t>Scalability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Provides horizontal scaling by adding or removing shards. This can be done with minimal impact on the cluster's availability.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Allows for both scale-up (larger nodes) and scale-out (more nodes) approaches.</a:t>
            </a:r>
          </a:p>
          <a:p>
            <a:pPr indent="-228600" defTabSz="914400"/>
            <a:r>
              <a:rPr lang="en-US" sz="900" b="1" i="0">
                <a:effectLst/>
              </a:rPr>
              <a:t>High Availability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Each shard can have one or more replicas, providing high availability. Supports automatic failover within a shard.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Also supports Multi-AZ deployments for resilience against AZ failures.</a:t>
            </a:r>
          </a:p>
          <a:p>
            <a:pPr indent="-228600" defTabSz="914400"/>
            <a:r>
              <a:rPr lang="en-US" sz="900" b="1" i="0">
                <a:effectLst/>
              </a:rPr>
              <a:t>Performance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Can handle larger volumes of reads and writes by distributing the load across multiple shards.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Better suited for environments with high read/write operation rates.</a:t>
            </a:r>
          </a:p>
        </p:txBody>
      </p:sp>
    </p:spTree>
    <p:extLst>
      <p:ext uri="{BB962C8B-B14F-4D97-AF65-F5344CB8AC3E}">
        <p14:creationId xmlns:p14="http://schemas.microsoft.com/office/powerpoint/2010/main" val="188899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F6CF8-82AF-273F-F9C2-BCAB5BE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Key Difference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314-15BF-9888-10CA-0B02F2757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611" y="699516"/>
            <a:ext cx="4437453" cy="3744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500" b="1" i="0">
                <a:effectLst/>
              </a:rPr>
              <a:t>Data Distribution</a:t>
            </a:r>
            <a:r>
              <a:rPr lang="en-US" sz="1500" b="0" i="0">
                <a:effectLst/>
              </a:rPr>
              <a:t>: Cluster Mode enabled supports sharding, while Cluster Mode disabled does not.</a:t>
            </a:r>
          </a:p>
          <a:p>
            <a:pPr indent="-228600" defTabSz="914400"/>
            <a:r>
              <a:rPr lang="en-US" sz="1500" b="1" i="0">
                <a:effectLst/>
              </a:rPr>
              <a:t>Scalability</a:t>
            </a:r>
            <a:r>
              <a:rPr lang="en-US" sz="1500" b="0" i="0">
                <a:effectLst/>
              </a:rPr>
              <a:t>: Cluster Mode enabled allows for horizontal scaling (adding/removing shards), whereas Cluster Mode disabled is limited to vertical scaling (resizing nodes) and adding read replicas.</a:t>
            </a:r>
          </a:p>
          <a:p>
            <a:pPr indent="-228600" defTabSz="914400"/>
            <a:r>
              <a:rPr lang="en-US" sz="1500" b="1" i="0">
                <a:effectLst/>
              </a:rPr>
              <a:t>Dataset Size</a:t>
            </a:r>
            <a:r>
              <a:rPr lang="en-US" sz="1500" b="0" i="0">
                <a:effectLst/>
              </a:rPr>
              <a:t>: Cluster Mode enabled is more suitable for larger datasets that exceed the memory capacity of a single Redis node.</a:t>
            </a:r>
          </a:p>
          <a:p>
            <a:pPr indent="-228600" defTabSz="914400"/>
            <a:r>
              <a:rPr lang="en-US" sz="1500" b="1" i="0">
                <a:effectLst/>
              </a:rPr>
              <a:t>Operational Complexity</a:t>
            </a:r>
            <a:r>
              <a:rPr lang="en-US" sz="1500" b="0" i="0">
                <a:effectLst/>
              </a:rPr>
              <a:t>: Cluster Mode disabled is simpler to manage due to the absence of sharding. Cluster Mode enabled requires more management overhead due to the presence of multiple shards.</a:t>
            </a:r>
          </a:p>
          <a:p>
            <a:pPr indent="-228600" defTabSz="914400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7911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Scaling</a:t>
            </a:r>
          </a:p>
        </p:txBody>
      </p:sp>
      <p:sp>
        <p:nvSpPr>
          <p:cNvPr id="209" name="Google Shape;209;p39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 b="1"/>
              <a:t>Cluster Mode Disabled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500"/>
              <a:t>Vertical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Scale up/down node type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Minimal downtime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Horizontal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add/remove replica nodes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5789" y="537759"/>
            <a:ext cx="3182574" cy="4084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ElastiCache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 dirty="0">
                <a:sym typeface="Arial"/>
              </a:rPr>
              <a:t>Amazon </a:t>
            </a:r>
            <a:r>
              <a:rPr lang="en-US" sz="900" dirty="0" err="1">
                <a:sym typeface="Arial"/>
              </a:rPr>
              <a:t>ElastiCache</a:t>
            </a:r>
            <a:r>
              <a:rPr lang="en-US" sz="900" dirty="0">
                <a:sym typeface="Arial"/>
              </a:rPr>
              <a:t> is a web service that makes it easy to set up, manage, and scale a distributed in-memory data store or cache environment in the cloud.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 dirty="0">
                <a:sym typeface="Arial"/>
              </a:rPr>
              <a:t>It provides a high-performance, scalable, and cost-effective caching solution.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 dirty="0">
                <a:sym typeface="Arial"/>
              </a:rPr>
              <a:t>At the same time, it helps remove the complexity associated with deploying and managing a distributed cache environment.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Fully managed implementations of two popular in-memory data stores – Redis and Memcached.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The in-memory caching provided by </a:t>
            </a:r>
            <a:r>
              <a:rPr lang="en-US" sz="900" dirty="0" err="1">
                <a:sym typeface="Arial"/>
              </a:rPr>
              <a:t>ElastiCache</a:t>
            </a:r>
            <a:r>
              <a:rPr lang="en-US" sz="900" dirty="0">
                <a:sym typeface="Arial"/>
              </a:rPr>
              <a:t> can be used to significantly improve latency and throughput for many read-heavy application workloads or compute-intensive workloads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Best for scenarios where the DB load is based on Online Analytics Processing (OLAP) transactions.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Helps reduce load off of databases for read intensive workload.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ts val="1100"/>
            </a:pPr>
            <a:endParaRPr lang="en-US" sz="900" dirty="0"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2113394"/>
            <a:ext cx="3591379" cy="1867517"/>
          </a:xfrm>
          <a:prstGeom prst="rect">
            <a:avLst/>
          </a:prstGeom>
          <a:noFill/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Scaling</a:t>
            </a:r>
          </a:p>
        </p:txBody>
      </p:sp>
      <p:sp>
        <p:nvSpPr>
          <p:cNvPr id="216" name="Google Shape;216;p40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 b="1" dirty="0"/>
              <a:t>Cluster Mode Enabled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500" dirty="0"/>
              <a:t>Vertical Scaling (Online)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Scale up/down node type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No downtime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Horizontal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Allows partitioning across shards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add/remove/rebalance shards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 dirty="0"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1367538"/>
            <a:ext cx="3553238" cy="2425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Redis Replication</a:t>
            </a:r>
          </a:p>
        </p:txBody>
      </p:sp>
      <p:sp>
        <p:nvSpPr>
          <p:cNvPr id="229" name="Google Shape;229;p42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dirty="0"/>
              <a:t>Cluster Mode Disabled</a:t>
            </a:r>
          </a:p>
          <a:p>
            <a:pPr marL="457200" lvl="0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1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0-5 replicas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0 replicas &amp; primary fail -&gt; total data loss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Multi Az supported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Supports scaling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Google Shape;230;p42"/>
          <p:cNvSpPr txBox="1">
            <a:spLocks noGrp="1"/>
          </p:cNvSpPr>
          <p:nvPr>
            <p:ph sz="half" idx="2"/>
          </p:nvPr>
        </p:nvSpPr>
        <p:spPr>
          <a:xfrm>
            <a:off x="6338703" y="1059366"/>
            <a:ext cx="2398275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Cluster Model Enabled</a:t>
            </a:r>
          </a:p>
          <a:p>
            <a:pPr marL="457200" lvl="0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Up to 500 shards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0-5 replicas per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 replicas &amp; primary fail -&gt; total data loss in That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Multi az required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Supports partitioning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GB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5CF19-A58E-F4A1-F5F3-9605F44E367C}"/>
              </a:ext>
            </a:extLst>
          </p:cNvPr>
          <p:cNvSpPr txBox="1"/>
          <p:nvPr/>
        </p:nvSpPr>
        <p:spPr>
          <a:xfrm>
            <a:off x="3811403" y="4009083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900" dirty="0">
                <a:hlinkClick r:id="rId3"/>
              </a:rPr>
              <a:t>https://docs.aws.amazon.com/AmazonElastiCache/latest/red-ug/Scaling-self-designed.html</a:t>
            </a:r>
            <a:endParaRPr lang="en-CH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 architecture</a:t>
            </a:r>
          </a:p>
        </p:txBody>
      </p:sp>
      <p:sp>
        <p:nvSpPr>
          <p:cNvPr id="236" name="Google Shape;236;p4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Memcached cluster is generally placed in private subnet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Accessed from EC2 instance placed in a public subnet in a VPC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Allows access only from EC2 network (apps should be hosted on whitelisted EC2 instances)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Whitelist using security groups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Up to 20 nodes per cluster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Data is distributed across the available nodes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Replicas are not supported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Node failure = data loss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Nodes can be deployed as Multi-AZ (to reduce data loss)</a:t>
            </a: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887851"/>
            <a:ext cx="3553238" cy="3384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 Scaling</a:t>
            </a:r>
          </a:p>
        </p:txBody>
      </p:sp>
      <p:sp>
        <p:nvSpPr>
          <p:cNvPr id="243" name="Google Shape;243;p44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Vertical scaling not supported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can resize by creating a new cluster and migrating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Horizontal scaling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allows you to partition your data across multiple nodes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up to 20 nodes per cluster and 100 nodes per region (soft limit) 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no need to change endpoints post scaling (if you use auto -discovery)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must re -map at least some of your keyspace post scaling (evenly spread cache keys across all nodes)</a:t>
            </a: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1967570"/>
            <a:ext cx="3553238" cy="1225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Elastic Cache take away</a:t>
            </a:r>
          </a:p>
        </p:txBody>
      </p:sp>
      <p:sp>
        <p:nvSpPr>
          <p:cNvPr id="250" name="Google Shape;250;p45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>
              <a:spcBef>
                <a:spcPts val="800"/>
              </a:spcBef>
            </a:pPr>
            <a:r>
              <a:rPr lang="en-GB" sz="900" dirty="0" err="1">
                <a:latin typeface="Arial"/>
                <a:ea typeface="Arial"/>
                <a:cs typeface="Arial"/>
                <a:sym typeface="Arial"/>
              </a:rPr>
              <a:t>ElastiCache</a:t>
            </a: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 is a web service that makes it easy to deploy and run Memcached or Redis protocol-compliant server nodes in the cloud.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r>
              <a:rPr lang="en-GB" sz="900" dirty="0" err="1">
                <a:latin typeface="Arial"/>
                <a:ea typeface="Arial"/>
                <a:cs typeface="Arial"/>
                <a:sym typeface="Arial"/>
              </a:rPr>
              <a:t>ElastiCache</a:t>
            </a: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 EC2 nodes cannot be accessed from the Internet, nor can they be accessed by EC2 instances in other VPCs.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Can be on-demand or reserved instances too (but not Spot instances).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Each node runs an instance of the Memcached or Redis protocol-compliant service and has its own DNS name and port.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Google Shape;251;p45"/>
          <p:cNvSpPr txBox="1">
            <a:spLocks noGrp="1"/>
          </p:cNvSpPr>
          <p:nvPr>
            <p:ph sz="half" idx="2"/>
          </p:nvPr>
        </p:nvSpPr>
        <p:spPr>
          <a:xfrm>
            <a:off x="6199733" y="1059366"/>
            <a:ext cx="2848518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Autofit/>
          </a:bodyPr>
          <a:lstStyle/>
          <a:p>
            <a:pPr marL="457200" lvl="0" indent="-304800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900" dirty="0">
                <a:sym typeface="Arial"/>
              </a:rPr>
              <a:t>Memcached – simplest model, can run large nodes with multiple cores/threads, can be scaled in and out, can cache objects such as </a:t>
            </a:r>
            <a:r>
              <a:rPr lang="en-GB" sz="900" dirty="0" err="1">
                <a:sym typeface="Arial"/>
              </a:rPr>
              <a:t>DBs.</a:t>
            </a:r>
            <a:endParaRPr lang="en-GB" sz="900" dirty="0">
              <a:sym typeface="Arial"/>
            </a:endParaRP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Scales out/in (horizontally) by adding/removing nodes.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Scales up/down (vertically) by changing the node family/type.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Does not support multi-AZ failover or replication.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Does not support snapshots.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You can place nodes in different AZs.</a:t>
            </a:r>
          </a:p>
          <a:p>
            <a:pPr marL="457200" lvl="0" indent="-3048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900" dirty="0">
                <a:sym typeface="Arial"/>
              </a:rPr>
              <a:t>Redis – complex model, supports encryption, master / slave replication, cross AZ (HA), automatic failover and backup/restore.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Redis is not multi-threaded.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Scales by adding shards, not nodes.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Supports master / slave replication and multi-AZ for cross-AZ redundancy.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Supports automatic failover and backup/restore.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EF5D0B48-58CC-408F-B6DF-17DC8B59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45" y="1545607"/>
            <a:ext cx="9151691" cy="3597893"/>
          </a:xfrm>
          <a:custGeom>
            <a:avLst/>
            <a:gdLst>
              <a:gd name="connsiteX0" fmla="*/ 6090224 w 12202255"/>
              <a:gd name="connsiteY0" fmla="*/ 0 h 4797190"/>
              <a:gd name="connsiteX1" fmla="*/ 6186837 w 12202255"/>
              <a:gd name="connsiteY1" fmla="*/ 13325 h 4797190"/>
              <a:gd name="connsiteX2" fmla="*/ 6337205 w 12202255"/>
              <a:gd name="connsiteY2" fmla="*/ 5823 h 4797190"/>
              <a:gd name="connsiteX3" fmla="*/ 6573326 w 12202255"/>
              <a:gd name="connsiteY3" fmla="*/ 35346 h 4797190"/>
              <a:gd name="connsiteX4" fmla="*/ 6734841 w 12202255"/>
              <a:gd name="connsiteY4" fmla="*/ 52468 h 4797190"/>
              <a:gd name="connsiteX5" fmla="*/ 6933827 w 12202255"/>
              <a:gd name="connsiteY5" fmla="*/ 66449 h 4797190"/>
              <a:gd name="connsiteX6" fmla="*/ 7050544 w 12202255"/>
              <a:gd name="connsiteY6" fmla="*/ 87089 h 4797190"/>
              <a:gd name="connsiteX7" fmla="*/ 7129751 w 12202255"/>
              <a:gd name="connsiteY7" fmla="*/ 81739 h 4797190"/>
              <a:gd name="connsiteX8" fmla="*/ 7204798 w 12202255"/>
              <a:gd name="connsiteY8" fmla="*/ 88610 h 4797190"/>
              <a:gd name="connsiteX9" fmla="*/ 7231444 w 12202255"/>
              <a:gd name="connsiteY9" fmla="*/ 91340 h 4797190"/>
              <a:gd name="connsiteX10" fmla="*/ 7235817 w 12202255"/>
              <a:gd name="connsiteY10" fmla="*/ 96151 h 4797190"/>
              <a:gd name="connsiteX11" fmla="*/ 7253639 w 12202255"/>
              <a:gd name="connsiteY11" fmla="*/ 99344 h 4797190"/>
              <a:gd name="connsiteX12" fmla="*/ 7347903 w 12202255"/>
              <a:gd name="connsiteY12" fmla="*/ 117361 h 4797190"/>
              <a:gd name="connsiteX13" fmla="*/ 7349180 w 12202255"/>
              <a:gd name="connsiteY13" fmla="*/ 115913 h 4797190"/>
              <a:gd name="connsiteX14" fmla="*/ 7442839 w 12202255"/>
              <a:gd name="connsiteY14" fmla="*/ 100901 h 4797190"/>
              <a:gd name="connsiteX15" fmla="*/ 7533730 w 12202255"/>
              <a:gd name="connsiteY15" fmla="*/ 87472 h 4797190"/>
              <a:gd name="connsiteX16" fmla="*/ 7545168 w 12202255"/>
              <a:gd name="connsiteY16" fmla="*/ 88604 h 4797190"/>
              <a:gd name="connsiteX17" fmla="*/ 7545529 w 12202255"/>
              <a:gd name="connsiteY17" fmla="*/ 88273 h 4797190"/>
              <a:gd name="connsiteX18" fmla="*/ 7557859 w 12202255"/>
              <a:gd name="connsiteY18" fmla="*/ 88762 h 4797190"/>
              <a:gd name="connsiteX19" fmla="*/ 7566018 w 12202255"/>
              <a:gd name="connsiteY19" fmla="*/ 90669 h 4797190"/>
              <a:gd name="connsiteX20" fmla="*/ 7653890 w 12202255"/>
              <a:gd name="connsiteY20" fmla="*/ 90660 h 4797190"/>
              <a:gd name="connsiteX21" fmla="*/ 7759109 w 12202255"/>
              <a:gd name="connsiteY21" fmla="*/ 80727 h 4797190"/>
              <a:gd name="connsiteX22" fmla="*/ 7948649 w 12202255"/>
              <a:gd name="connsiteY22" fmla="*/ 93179 h 4797190"/>
              <a:gd name="connsiteX23" fmla="*/ 8137087 w 12202255"/>
              <a:gd name="connsiteY23" fmla="*/ 121127 h 4797190"/>
              <a:gd name="connsiteX24" fmla="*/ 8296134 w 12202255"/>
              <a:gd name="connsiteY24" fmla="*/ 154905 h 4797190"/>
              <a:gd name="connsiteX25" fmla="*/ 8302964 w 12202255"/>
              <a:gd name="connsiteY25" fmla="*/ 166804 h 4797190"/>
              <a:gd name="connsiteX26" fmla="*/ 8314845 w 12202255"/>
              <a:gd name="connsiteY26" fmla="*/ 175397 h 4797190"/>
              <a:gd name="connsiteX27" fmla="*/ 8317559 w 12202255"/>
              <a:gd name="connsiteY27" fmla="*/ 175009 h 4797190"/>
              <a:gd name="connsiteX28" fmla="*/ 8335109 w 12202255"/>
              <a:gd name="connsiteY28" fmla="*/ 180709 h 4797190"/>
              <a:gd name="connsiteX29" fmla="*/ 8336442 w 12202255"/>
              <a:gd name="connsiteY29" fmla="*/ 184843 h 4797190"/>
              <a:gd name="connsiteX30" fmla="*/ 8347697 w 12202255"/>
              <a:gd name="connsiteY30" fmla="*/ 189658 h 4797190"/>
              <a:gd name="connsiteX31" fmla="*/ 8367748 w 12202255"/>
              <a:gd name="connsiteY31" fmla="*/ 201580 h 4797190"/>
              <a:gd name="connsiteX32" fmla="*/ 8373486 w 12202255"/>
              <a:gd name="connsiteY32" fmla="*/ 201528 h 4797190"/>
              <a:gd name="connsiteX33" fmla="*/ 8406823 w 12202255"/>
              <a:gd name="connsiteY33" fmla="*/ 215957 h 4797190"/>
              <a:gd name="connsiteX34" fmla="*/ 8408227 w 12202255"/>
              <a:gd name="connsiteY34" fmla="*/ 215070 h 4797190"/>
              <a:gd name="connsiteX35" fmla="*/ 8421744 w 12202255"/>
              <a:gd name="connsiteY35" fmla="*/ 214403 h 4797190"/>
              <a:gd name="connsiteX36" fmla="*/ 8546578 w 12202255"/>
              <a:gd name="connsiteY36" fmla="*/ 219856 h 4797190"/>
              <a:gd name="connsiteX37" fmla="*/ 8554125 w 12202255"/>
              <a:gd name="connsiteY37" fmla="*/ 222274 h 4797190"/>
              <a:gd name="connsiteX38" fmla="*/ 8554494 w 12202255"/>
              <a:gd name="connsiteY38" fmla="*/ 222082 h 4797190"/>
              <a:gd name="connsiteX39" fmla="*/ 8562891 w 12202255"/>
              <a:gd name="connsiteY39" fmla="*/ 224151 h 4797190"/>
              <a:gd name="connsiteX40" fmla="*/ 8567884 w 12202255"/>
              <a:gd name="connsiteY40" fmla="*/ 226684 h 4797190"/>
              <a:gd name="connsiteX41" fmla="*/ 8582525 w 12202255"/>
              <a:gd name="connsiteY41" fmla="*/ 231373 h 4797190"/>
              <a:gd name="connsiteX42" fmla="*/ 8653375 w 12202255"/>
              <a:gd name="connsiteY42" fmla="*/ 212819 h 4797190"/>
              <a:gd name="connsiteX43" fmla="*/ 8766571 w 12202255"/>
              <a:gd name="connsiteY43" fmla="*/ 213816 h 4797190"/>
              <a:gd name="connsiteX44" fmla="*/ 8811677 w 12202255"/>
              <a:gd name="connsiteY44" fmla="*/ 212964 h 4797190"/>
              <a:gd name="connsiteX45" fmla="*/ 8990716 w 12202255"/>
              <a:gd name="connsiteY45" fmla="*/ 219924 h 4797190"/>
              <a:gd name="connsiteX46" fmla="*/ 9024955 w 12202255"/>
              <a:gd name="connsiteY46" fmla="*/ 214739 h 4797190"/>
              <a:gd name="connsiteX47" fmla="*/ 9029867 w 12202255"/>
              <a:gd name="connsiteY47" fmla="*/ 212317 h 4797190"/>
              <a:gd name="connsiteX48" fmla="*/ 9036220 w 12202255"/>
              <a:gd name="connsiteY48" fmla="*/ 211251 h 4797190"/>
              <a:gd name="connsiteX49" fmla="*/ 9052570 w 12202255"/>
              <a:gd name="connsiteY49" fmla="*/ 213282 h 4797190"/>
              <a:gd name="connsiteX50" fmla="*/ 9058552 w 12202255"/>
              <a:gd name="connsiteY50" fmla="*/ 214860 h 4797190"/>
              <a:gd name="connsiteX51" fmla="*/ 9067659 w 12202255"/>
              <a:gd name="connsiteY51" fmla="*/ 215435 h 4797190"/>
              <a:gd name="connsiteX52" fmla="*/ 9067936 w 12202255"/>
              <a:gd name="connsiteY52" fmla="*/ 215190 h 4797190"/>
              <a:gd name="connsiteX53" fmla="*/ 9116495 w 12202255"/>
              <a:gd name="connsiteY53" fmla="*/ 215245 h 4797190"/>
              <a:gd name="connsiteX54" fmla="*/ 9177052 w 12202255"/>
              <a:gd name="connsiteY54" fmla="*/ 203536 h 4797190"/>
              <a:gd name="connsiteX55" fmla="*/ 9200717 w 12202255"/>
              <a:gd name="connsiteY55" fmla="*/ 200745 h 4797190"/>
              <a:gd name="connsiteX56" fmla="*/ 9213634 w 12202255"/>
              <a:gd name="connsiteY56" fmla="*/ 197873 h 4797190"/>
              <a:gd name="connsiteX57" fmla="*/ 9214619 w 12202255"/>
              <a:gd name="connsiteY57" fmla="*/ 196801 h 4797190"/>
              <a:gd name="connsiteX58" fmla="*/ 9253481 w 12202255"/>
              <a:gd name="connsiteY58" fmla="*/ 204980 h 4797190"/>
              <a:gd name="connsiteX59" fmla="*/ 9259503 w 12202255"/>
              <a:gd name="connsiteY59" fmla="*/ 213369 h 4797190"/>
              <a:gd name="connsiteX60" fmla="*/ 9296849 w 12202255"/>
              <a:gd name="connsiteY60" fmla="*/ 220578 h 4797190"/>
              <a:gd name="connsiteX61" fmla="*/ 9320033 w 12202255"/>
              <a:gd name="connsiteY61" fmla="*/ 229045 h 4797190"/>
              <a:gd name="connsiteX62" fmla="*/ 9321038 w 12202255"/>
              <a:gd name="connsiteY62" fmla="*/ 229928 h 4797190"/>
              <a:gd name="connsiteX63" fmla="*/ 9338636 w 12202255"/>
              <a:gd name="connsiteY63" fmla="*/ 248067 h 4797190"/>
              <a:gd name="connsiteX64" fmla="*/ 9343906 w 12202255"/>
              <a:gd name="connsiteY64" fmla="*/ 249152 h 4797190"/>
              <a:gd name="connsiteX65" fmla="*/ 9387329 w 12202255"/>
              <a:gd name="connsiteY65" fmla="*/ 274052 h 4797190"/>
              <a:gd name="connsiteX66" fmla="*/ 9408984 w 12202255"/>
              <a:gd name="connsiteY66" fmla="*/ 280202 h 4797190"/>
              <a:gd name="connsiteX67" fmla="*/ 9470543 w 12202255"/>
              <a:gd name="connsiteY67" fmla="*/ 280813 h 4797190"/>
              <a:gd name="connsiteX68" fmla="*/ 9501534 w 12202255"/>
              <a:gd name="connsiteY68" fmla="*/ 305467 h 4797190"/>
              <a:gd name="connsiteX69" fmla="*/ 9508294 w 12202255"/>
              <a:gd name="connsiteY69" fmla="*/ 309841 h 4797190"/>
              <a:gd name="connsiteX70" fmla="*/ 9508648 w 12202255"/>
              <a:gd name="connsiteY70" fmla="*/ 309684 h 4797190"/>
              <a:gd name="connsiteX71" fmla="*/ 9516216 w 12202255"/>
              <a:gd name="connsiteY71" fmla="*/ 313818 h 4797190"/>
              <a:gd name="connsiteX72" fmla="*/ 9520627 w 12202255"/>
              <a:gd name="connsiteY72" fmla="*/ 317814 h 4797190"/>
              <a:gd name="connsiteX73" fmla="*/ 9600021 w 12202255"/>
              <a:gd name="connsiteY73" fmla="*/ 318467 h 4797190"/>
              <a:gd name="connsiteX74" fmla="*/ 9703843 w 12202255"/>
              <a:gd name="connsiteY74" fmla="*/ 342271 h 4797190"/>
              <a:gd name="connsiteX75" fmla="*/ 9805780 w 12202255"/>
              <a:gd name="connsiteY75" fmla="*/ 369721 h 4797190"/>
              <a:gd name="connsiteX76" fmla="*/ 9842265 w 12202255"/>
              <a:gd name="connsiteY76" fmla="*/ 381544 h 4797190"/>
              <a:gd name="connsiteX77" fmla="*/ 9909148 w 12202255"/>
              <a:gd name="connsiteY77" fmla="*/ 394313 h 4797190"/>
              <a:gd name="connsiteX78" fmla="*/ 9942117 w 12202255"/>
              <a:gd name="connsiteY78" fmla="*/ 395923 h 4797190"/>
              <a:gd name="connsiteX79" fmla="*/ 9945592 w 12202255"/>
              <a:gd name="connsiteY79" fmla="*/ 393118 h 4797190"/>
              <a:gd name="connsiteX80" fmla="*/ 9951496 w 12202255"/>
              <a:gd name="connsiteY80" fmla="*/ 393126 h 4797190"/>
              <a:gd name="connsiteX81" fmla="*/ 9966364 w 12202255"/>
              <a:gd name="connsiteY81" fmla="*/ 398799 h 4797190"/>
              <a:gd name="connsiteX82" fmla="*/ 9971748 w 12202255"/>
              <a:gd name="connsiteY82" fmla="*/ 401865 h 4797190"/>
              <a:gd name="connsiteX83" fmla="*/ 9980070 w 12202255"/>
              <a:gd name="connsiteY83" fmla="*/ 404367 h 4797190"/>
              <a:gd name="connsiteX84" fmla="*/ 9980339 w 12202255"/>
              <a:gd name="connsiteY84" fmla="*/ 404132 h 4797190"/>
              <a:gd name="connsiteX85" fmla="*/ 9988003 w 12202255"/>
              <a:gd name="connsiteY85" fmla="*/ 407056 h 4797190"/>
              <a:gd name="connsiteX86" fmla="*/ 10024668 w 12202255"/>
              <a:gd name="connsiteY86" fmla="*/ 425119 h 4797190"/>
              <a:gd name="connsiteX87" fmla="*/ 10081270 w 12202255"/>
              <a:gd name="connsiteY87" fmla="*/ 412128 h 4797190"/>
              <a:gd name="connsiteX88" fmla="*/ 10103178 w 12202255"/>
              <a:gd name="connsiteY88" fmla="*/ 413550 h 4797190"/>
              <a:gd name="connsiteX89" fmla="*/ 10116202 w 12202255"/>
              <a:gd name="connsiteY89" fmla="*/ 411652 h 4797190"/>
              <a:gd name="connsiteX90" fmla="*/ 10213342 w 12202255"/>
              <a:gd name="connsiteY90" fmla="*/ 460744 h 4797190"/>
              <a:gd name="connsiteX91" fmla="*/ 10237214 w 12202255"/>
              <a:gd name="connsiteY91" fmla="*/ 485575 h 4797190"/>
              <a:gd name="connsiteX92" fmla="*/ 10392968 w 12202255"/>
              <a:gd name="connsiteY92" fmla="*/ 526377 h 4797190"/>
              <a:gd name="connsiteX93" fmla="*/ 10605551 w 12202255"/>
              <a:gd name="connsiteY93" fmla="*/ 632394 h 4797190"/>
              <a:gd name="connsiteX94" fmla="*/ 10700301 w 12202255"/>
              <a:gd name="connsiteY94" fmla="*/ 636333 h 4797190"/>
              <a:gd name="connsiteX95" fmla="*/ 10840191 w 12202255"/>
              <a:gd name="connsiteY95" fmla="*/ 690957 h 4797190"/>
              <a:gd name="connsiteX96" fmla="*/ 10927499 w 12202255"/>
              <a:gd name="connsiteY96" fmla="*/ 678730 h 4797190"/>
              <a:gd name="connsiteX97" fmla="*/ 11002253 w 12202255"/>
              <a:gd name="connsiteY97" fmla="*/ 701455 h 4797190"/>
              <a:gd name="connsiteX98" fmla="*/ 11058938 w 12202255"/>
              <a:gd name="connsiteY98" fmla="*/ 721391 h 4797190"/>
              <a:gd name="connsiteX99" fmla="*/ 11220346 w 12202255"/>
              <a:gd name="connsiteY99" fmla="*/ 780859 h 4797190"/>
              <a:gd name="connsiteX100" fmla="*/ 11315066 w 12202255"/>
              <a:gd name="connsiteY100" fmla="*/ 795948 h 4797190"/>
              <a:gd name="connsiteX101" fmla="*/ 11363810 w 12202255"/>
              <a:gd name="connsiteY101" fmla="*/ 811551 h 4797190"/>
              <a:gd name="connsiteX102" fmla="*/ 11369741 w 12202255"/>
              <a:gd name="connsiteY102" fmla="*/ 812343 h 4797190"/>
              <a:gd name="connsiteX103" fmla="*/ 11410786 w 12202255"/>
              <a:gd name="connsiteY103" fmla="*/ 813850 h 4797190"/>
              <a:gd name="connsiteX104" fmla="*/ 11472054 w 12202255"/>
              <a:gd name="connsiteY104" fmla="*/ 809959 h 4797190"/>
              <a:gd name="connsiteX105" fmla="*/ 11572843 w 12202255"/>
              <a:gd name="connsiteY105" fmla="*/ 789595 h 4797190"/>
              <a:gd name="connsiteX106" fmla="*/ 11669724 w 12202255"/>
              <a:gd name="connsiteY106" fmla="*/ 782419 h 4797190"/>
              <a:gd name="connsiteX107" fmla="*/ 11789988 w 12202255"/>
              <a:gd name="connsiteY107" fmla="*/ 790631 h 4797190"/>
              <a:gd name="connsiteX108" fmla="*/ 11834116 w 12202255"/>
              <a:gd name="connsiteY108" fmla="*/ 783588 h 4797190"/>
              <a:gd name="connsiteX109" fmla="*/ 11836483 w 12202255"/>
              <a:gd name="connsiteY109" fmla="*/ 775838 h 4797190"/>
              <a:gd name="connsiteX110" fmla="*/ 11849856 w 12202255"/>
              <a:gd name="connsiteY110" fmla="*/ 774706 h 4797190"/>
              <a:gd name="connsiteX111" fmla="*/ 11852917 w 12202255"/>
              <a:gd name="connsiteY111" fmla="*/ 772937 h 4797190"/>
              <a:gd name="connsiteX112" fmla="*/ 11870967 w 12202255"/>
              <a:gd name="connsiteY112" fmla="*/ 764270 h 4797190"/>
              <a:gd name="connsiteX113" fmla="*/ 11921818 w 12202255"/>
              <a:gd name="connsiteY113" fmla="*/ 782170 h 4797190"/>
              <a:gd name="connsiteX114" fmla="*/ 11945340 w 12202255"/>
              <a:gd name="connsiteY114" fmla="*/ 784256 h 4797190"/>
              <a:gd name="connsiteX115" fmla="*/ 11967542 w 12202255"/>
              <a:gd name="connsiteY115" fmla="*/ 796197 h 4797190"/>
              <a:gd name="connsiteX116" fmla="*/ 11979115 w 12202255"/>
              <a:gd name="connsiteY116" fmla="*/ 808684 h 4797190"/>
              <a:gd name="connsiteX117" fmla="*/ 12063392 w 12202255"/>
              <a:gd name="connsiteY117" fmla="*/ 856277 h 4797190"/>
              <a:gd name="connsiteX118" fmla="*/ 12120019 w 12202255"/>
              <a:gd name="connsiteY118" fmla="*/ 893288 h 4797190"/>
              <a:gd name="connsiteX119" fmla="*/ 12131191 w 12202255"/>
              <a:gd name="connsiteY119" fmla="*/ 905397 h 4797190"/>
              <a:gd name="connsiteX120" fmla="*/ 12147237 w 12202255"/>
              <a:gd name="connsiteY120" fmla="*/ 905810 h 4797190"/>
              <a:gd name="connsiteX121" fmla="*/ 12152878 w 12202255"/>
              <a:gd name="connsiteY121" fmla="*/ 901970 h 4797190"/>
              <a:gd name="connsiteX122" fmla="*/ 12197127 w 12202255"/>
              <a:gd name="connsiteY122" fmla="*/ 932781 h 4797190"/>
              <a:gd name="connsiteX123" fmla="*/ 12197127 w 12202255"/>
              <a:gd name="connsiteY123" fmla="*/ 1405721 h 4797190"/>
              <a:gd name="connsiteX124" fmla="*/ 12202255 w 12202255"/>
              <a:gd name="connsiteY124" fmla="*/ 1405721 h 4797190"/>
              <a:gd name="connsiteX125" fmla="*/ 12202255 w 12202255"/>
              <a:gd name="connsiteY125" fmla="*/ 4578824 h 4797190"/>
              <a:gd name="connsiteX126" fmla="*/ 12197128 w 12202255"/>
              <a:gd name="connsiteY126" fmla="*/ 4578824 h 4797190"/>
              <a:gd name="connsiteX127" fmla="*/ 12197128 w 12202255"/>
              <a:gd name="connsiteY127" fmla="*/ 4797190 h 4797190"/>
              <a:gd name="connsiteX128" fmla="*/ 0 w 12202255"/>
              <a:gd name="connsiteY128" fmla="*/ 4797190 h 4797190"/>
              <a:gd name="connsiteX129" fmla="*/ 0 w 12202255"/>
              <a:gd name="connsiteY129" fmla="*/ 3057100 h 4797190"/>
              <a:gd name="connsiteX130" fmla="*/ 8559 w 12202255"/>
              <a:gd name="connsiteY130" fmla="*/ 3057100 h 4797190"/>
              <a:gd name="connsiteX131" fmla="*/ 8559 w 12202255"/>
              <a:gd name="connsiteY131" fmla="*/ 1437741 h 4797190"/>
              <a:gd name="connsiteX132" fmla="*/ 5127 w 12202255"/>
              <a:gd name="connsiteY132" fmla="*/ 1363978 h 4797190"/>
              <a:gd name="connsiteX133" fmla="*/ 5127 w 12202255"/>
              <a:gd name="connsiteY133" fmla="*/ 1336465 h 4797190"/>
              <a:gd name="connsiteX134" fmla="*/ 20694 w 12202255"/>
              <a:gd name="connsiteY134" fmla="*/ 1333040 h 4797190"/>
              <a:gd name="connsiteX135" fmla="*/ 230689 w 12202255"/>
              <a:gd name="connsiteY135" fmla="*/ 1295891 h 4797190"/>
              <a:gd name="connsiteX136" fmla="*/ 280209 w 12202255"/>
              <a:gd name="connsiteY136" fmla="*/ 1269372 h 4797190"/>
              <a:gd name="connsiteX137" fmla="*/ 411452 w 12202255"/>
              <a:gd name="connsiteY137" fmla="*/ 1168813 h 4797190"/>
              <a:gd name="connsiteX138" fmla="*/ 486820 w 12202255"/>
              <a:gd name="connsiteY138" fmla="*/ 1141667 h 4797190"/>
              <a:gd name="connsiteX139" fmla="*/ 708612 w 12202255"/>
              <a:gd name="connsiteY139" fmla="*/ 1064541 h 4797190"/>
              <a:gd name="connsiteX140" fmla="*/ 777496 w 12202255"/>
              <a:gd name="connsiteY140" fmla="*/ 1036374 h 4797190"/>
              <a:gd name="connsiteX141" fmla="*/ 949283 w 12202255"/>
              <a:gd name="connsiteY141" fmla="*/ 952134 h 4797190"/>
              <a:gd name="connsiteX142" fmla="*/ 1070702 w 12202255"/>
              <a:gd name="connsiteY142" fmla="*/ 851898 h 4797190"/>
              <a:gd name="connsiteX143" fmla="*/ 1179516 w 12202255"/>
              <a:gd name="connsiteY143" fmla="*/ 814515 h 4797190"/>
              <a:gd name="connsiteX144" fmla="*/ 1232603 w 12202255"/>
              <a:gd name="connsiteY144" fmla="*/ 793892 h 4797190"/>
              <a:gd name="connsiteX145" fmla="*/ 1259645 w 12202255"/>
              <a:gd name="connsiteY145" fmla="*/ 765622 h 4797190"/>
              <a:gd name="connsiteX146" fmla="*/ 1276787 w 12202255"/>
              <a:gd name="connsiteY146" fmla="*/ 761875 h 4797190"/>
              <a:gd name="connsiteX147" fmla="*/ 1276994 w 12202255"/>
              <a:gd name="connsiteY147" fmla="*/ 761266 h 4797190"/>
              <a:gd name="connsiteX148" fmla="*/ 1381523 w 12202255"/>
              <a:gd name="connsiteY148" fmla="*/ 734649 h 4797190"/>
              <a:gd name="connsiteX149" fmla="*/ 1460148 w 12202255"/>
              <a:gd name="connsiteY149" fmla="*/ 681447 h 4797190"/>
              <a:gd name="connsiteX150" fmla="*/ 1499555 w 12202255"/>
              <a:gd name="connsiteY150" fmla="*/ 663648 h 4797190"/>
              <a:gd name="connsiteX151" fmla="*/ 1519447 w 12202255"/>
              <a:gd name="connsiteY151" fmla="*/ 651386 h 4797190"/>
              <a:gd name="connsiteX152" fmla="*/ 1519940 w 12202255"/>
              <a:gd name="connsiteY152" fmla="*/ 648844 h 4797190"/>
              <a:gd name="connsiteX153" fmla="*/ 1608839 w 12202255"/>
              <a:gd name="connsiteY153" fmla="*/ 638778 h 4797190"/>
              <a:gd name="connsiteX154" fmla="*/ 1663214 w 12202255"/>
              <a:gd name="connsiteY154" fmla="*/ 640687 h 4797190"/>
              <a:gd name="connsiteX155" fmla="*/ 1770031 w 12202255"/>
              <a:gd name="connsiteY155" fmla="*/ 632132 h 4797190"/>
              <a:gd name="connsiteX156" fmla="*/ 1913761 w 12202255"/>
              <a:gd name="connsiteY156" fmla="*/ 589252 h 4797190"/>
              <a:gd name="connsiteX157" fmla="*/ 2125139 w 12202255"/>
              <a:gd name="connsiteY157" fmla="*/ 572508 h 4797190"/>
              <a:gd name="connsiteX158" fmla="*/ 2177550 w 12202255"/>
              <a:gd name="connsiteY158" fmla="*/ 556397 h 4797190"/>
              <a:gd name="connsiteX159" fmla="*/ 2200529 w 12202255"/>
              <a:gd name="connsiteY159" fmla="*/ 548327 h 4797190"/>
              <a:gd name="connsiteX160" fmla="*/ 2202901 w 12202255"/>
              <a:gd name="connsiteY160" fmla="*/ 547848 h 4797190"/>
              <a:gd name="connsiteX161" fmla="*/ 2310199 w 12202255"/>
              <a:gd name="connsiteY161" fmla="*/ 536114 h 4797190"/>
              <a:gd name="connsiteX162" fmla="*/ 2439911 w 12202255"/>
              <a:gd name="connsiteY162" fmla="*/ 535969 h 4797190"/>
              <a:gd name="connsiteX163" fmla="*/ 2566461 w 12202255"/>
              <a:gd name="connsiteY163" fmla="*/ 541181 h 4797190"/>
              <a:gd name="connsiteX164" fmla="*/ 2644539 w 12202255"/>
              <a:gd name="connsiteY164" fmla="*/ 511350 h 4797190"/>
              <a:gd name="connsiteX165" fmla="*/ 2781306 w 12202255"/>
              <a:gd name="connsiteY165" fmla="*/ 512723 h 4797190"/>
              <a:gd name="connsiteX166" fmla="*/ 3033310 w 12202255"/>
              <a:gd name="connsiteY166" fmla="*/ 517540 h 4797190"/>
              <a:gd name="connsiteX167" fmla="*/ 3146741 w 12202255"/>
              <a:gd name="connsiteY167" fmla="*/ 512894 h 4797190"/>
              <a:gd name="connsiteX168" fmla="*/ 3268002 w 12202255"/>
              <a:gd name="connsiteY168" fmla="*/ 512625 h 4797190"/>
              <a:gd name="connsiteX169" fmla="*/ 3348343 w 12202255"/>
              <a:gd name="connsiteY169" fmla="*/ 513134 h 4797190"/>
              <a:gd name="connsiteX170" fmla="*/ 3350650 w 12202255"/>
              <a:gd name="connsiteY170" fmla="*/ 512063 h 4797190"/>
              <a:gd name="connsiteX171" fmla="*/ 3370771 w 12202255"/>
              <a:gd name="connsiteY171" fmla="*/ 512390 h 4797190"/>
              <a:gd name="connsiteX172" fmla="*/ 3408701 w 12202255"/>
              <a:gd name="connsiteY172" fmla="*/ 526086 h 4797190"/>
              <a:gd name="connsiteX173" fmla="*/ 3481343 w 12202255"/>
              <a:gd name="connsiteY173" fmla="*/ 510069 h 4797190"/>
              <a:gd name="connsiteX174" fmla="*/ 3544681 w 12202255"/>
              <a:gd name="connsiteY174" fmla="*/ 502601 h 4797190"/>
              <a:gd name="connsiteX175" fmla="*/ 3594562 w 12202255"/>
              <a:gd name="connsiteY175" fmla="*/ 490249 h 4797190"/>
              <a:gd name="connsiteX176" fmla="*/ 3603195 w 12202255"/>
              <a:gd name="connsiteY176" fmla="*/ 490359 h 4797190"/>
              <a:gd name="connsiteX177" fmla="*/ 3603422 w 12202255"/>
              <a:gd name="connsiteY177" fmla="*/ 490090 h 4797190"/>
              <a:gd name="connsiteX178" fmla="*/ 3612633 w 12202255"/>
              <a:gd name="connsiteY178" fmla="*/ 489666 h 4797190"/>
              <a:gd name="connsiteX179" fmla="*/ 3618930 w 12202255"/>
              <a:gd name="connsiteY179" fmla="*/ 490562 h 4797190"/>
              <a:gd name="connsiteX180" fmla="*/ 3690664 w 12202255"/>
              <a:gd name="connsiteY180" fmla="*/ 455408 h 4797190"/>
              <a:gd name="connsiteX181" fmla="*/ 3797860 w 12202255"/>
              <a:gd name="connsiteY181" fmla="*/ 425945 h 4797190"/>
              <a:gd name="connsiteX182" fmla="*/ 3905487 w 12202255"/>
              <a:gd name="connsiteY182" fmla="*/ 399950 h 4797190"/>
              <a:gd name="connsiteX183" fmla="*/ 3945179 w 12202255"/>
              <a:gd name="connsiteY183" fmla="*/ 392079 h 4797190"/>
              <a:gd name="connsiteX184" fmla="*/ 4012734 w 12202255"/>
              <a:gd name="connsiteY184" fmla="*/ 371250 h 4797190"/>
              <a:gd name="connsiteX185" fmla="*/ 4041693 w 12202255"/>
              <a:gd name="connsiteY185" fmla="*/ 357497 h 4797190"/>
              <a:gd name="connsiteX186" fmla="*/ 4043304 w 12202255"/>
              <a:gd name="connsiteY186" fmla="*/ 357618 h 4797190"/>
              <a:gd name="connsiteX187" fmla="*/ 4044790 w 12202255"/>
              <a:gd name="connsiteY187" fmla="*/ 354043 h 4797190"/>
              <a:gd name="connsiteX188" fmla="*/ 4050101 w 12202255"/>
              <a:gd name="connsiteY188" fmla="*/ 351398 h 4797190"/>
              <a:gd name="connsiteX189" fmla="*/ 4066775 w 12202255"/>
              <a:gd name="connsiteY189" fmla="*/ 348808 h 4797190"/>
              <a:gd name="connsiteX190" fmla="*/ 4073402 w 12202255"/>
              <a:gd name="connsiteY190" fmla="*/ 348597 h 4797190"/>
              <a:gd name="connsiteX191" fmla="*/ 4082340 w 12202255"/>
              <a:gd name="connsiteY191" fmla="*/ 346663 h 4797190"/>
              <a:gd name="connsiteX192" fmla="*/ 4082446 w 12202255"/>
              <a:gd name="connsiteY192" fmla="*/ 346372 h 4797190"/>
              <a:gd name="connsiteX193" fmla="*/ 4091040 w 12202255"/>
              <a:gd name="connsiteY193" fmla="*/ 345038 h 4797190"/>
              <a:gd name="connsiteX194" fmla="*/ 4150077 w 12202255"/>
              <a:gd name="connsiteY194" fmla="*/ 316133 h 4797190"/>
              <a:gd name="connsiteX195" fmla="*/ 4198334 w 12202255"/>
              <a:gd name="connsiteY195" fmla="*/ 298033 h 4797190"/>
              <a:gd name="connsiteX196" fmla="*/ 4208681 w 12202255"/>
              <a:gd name="connsiteY196" fmla="*/ 292033 h 4797190"/>
              <a:gd name="connsiteX197" fmla="*/ 4208933 w 12202255"/>
              <a:gd name="connsiteY197" fmla="*/ 290822 h 4797190"/>
              <a:gd name="connsiteX198" fmla="*/ 4255306 w 12202255"/>
              <a:gd name="connsiteY198" fmla="*/ 285243 h 4797190"/>
              <a:gd name="connsiteX199" fmla="*/ 4283696 w 12202255"/>
              <a:gd name="connsiteY199" fmla="*/ 285660 h 4797190"/>
              <a:gd name="connsiteX200" fmla="*/ 4297736 w 12202255"/>
              <a:gd name="connsiteY200" fmla="*/ 284541 h 4797190"/>
              <a:gd name="connsiteX201" fmla="*/ 4302993 w 12202255"/>
              <a:gd name="connsiteY201" fmla="*/ 286978 h 4797190"/>
              <a:gd name="connsiteX202" fmla="*/ 4323062 w 12202255"/>
              <a:gd name="connsiteY202" fmla="*/ 283929 h 4797190"/>
              <a:gd name="connsiteX203" fmla="*/ 4324877 w 12202255"/>
              <a:gd name="connsiteY203" fmla="*/ 282542 h 4797190"/>
              <a:gd name="connsiteX204" fmla="*/ 4371508 w 12202255"/>
              <a:gd name="connsiteY204" fmla="*/ 285878 h 4797190"/>
              <a:gd name="connsiteX205" fmla="*/ 4437730 w 12202255"/>
              <a:gd name="connsiteY205" fmla="*/ 280425 h 4797190"/>
              <a:gd name="connsiteX206" fmla="*/ 4525346 w 12202255"/>
              <a:gd name="connsiteY206" fmla="*/ 264791 h 4797190"/>
              <a:gd name="connsiteX207" fmla="*/ 4726487 w 12202255"/>
              <a:gd name="connsiteY207" fmla="*/ 242706 h 4797190"/>
              <a:gd name="connsiteX208" fmla="*/ 4732246 w 12202255"/>
              <a:gd name="connsiteY208" fmla="*/ 243553 h 4797190"/>
              <a:gd name="connsiteX209" fmla="*/ 4728299 w 12202255"/>
              <a:gd name="connsiteY209" fmla="*/ 245208 h 4797190"/>
              <a:gd name="connsiteX210" fmla="*/ 4733198 w 12202255"/>
              <a:gd name="connsiteY210" fmla="*/ 243691 h 4797190"/>
              <a:gd name="connsiteX211" fmla="*/ 4732246 w 12202255"/>
              <a:gd name="connsiteY211" fmla="*/ 243553 h 4797190"/>
              <a:gd name="connsiteX212" fmla="*/ 4734240 w 12202255"/>
              <a:gd name="connsiteY212" fmla="*/ 242716 h 4797190"/>
              <a:gd name="connsiteX213" fmla="*/ 4773472 w 12202255"/>
              <a:gd name="connsiteY213" fmla="*/ 231687 h 4797190"/>
              <a:gd name="connsiteX214" fmla="*/ 4850971 w 12202255"/>
              <a:gd name="connsiteY214" fmla="*/ 200444 h 4797190"/>
              <a:gd name="connsiteX215" fmla="*/ 5022585 w 12202255"/>
              <a:gd name="connsiteY215" fmla="*/ 166827 h 4797190"/>
              <a:gd name="connsiteX216" fmla="*/ 5076647 w 12202255"/>
              <a:gd name="connsiteY216" fmla="*/ 147872 h 4797190"/>
              <a:gd name="connsiteX217" fmla="*/ 5133328 w 12202255"/>
              <a:gd name="connsiteY217" fmla="*/ 150534 h 4797190"/>
              <a:gd name="connsiteX218" fmla="*/ 5150953 w 12202255"/>
              <a:gd name="connsiteY218" fmla="*/ 139120 h 4797190"/>
              <a:gd name="connsiteX219" fmla="*/ 5153891 w 12202255"/>
              <a:gd name="connsiteY219" fmla="*/ 136941 h 4797190"/>
              <a:gd name="connsiteX220" fmla="*/ 5167828 w 12202255"/>
              <a:gd name="connsiteY220" fmla="*/ 132835 h 4797190"/>
              <a:gd name="connsiteX221" fmla="*/ 5185786 w 12202255"/>
              <a:gd name="connsiteY221" fmla="*/ 124849 h 4797190"/>
              <a:gd name="connsiteX222" fmla="*/ 5234408 w 12202255"/>
              <a:gd name="connsiteY222" fmla="*/ 118944 h 4797190"/>
              <a:gd name="connsiteX223" fmla="*/ 5273081 w 12202255"/>
              <a:gd name="connsiteY223" fmla="*/ 105947 h 4797190"/>
              <a:gd name="connsiteX224" fmla="*/ 5393206 w 12202255"/>
              <a:gd name="connsiteY224" fmla="*/ 78993 h 4797190"/>
              <a:gd name="connsiteX225" fmla="*/ 5443997 w 12202255"/>
              <a:gd name="connsiteY225" fmla="*/ 58990 h 4797190"/>
              <a:gd name="connsiteX226" fmla="*/ 5482002 w 12202255"/>
              <a:gd name="connsiteY226" fmla="*/ 45914 h 4797190"/>
              <a:gd name="connsiteX227" fmla="*/ 5638897 w 12202255"/>
              <a:gd name="connsiteY227" fmla="*/ 22712 h 4797190"/>
              <a:gd name="connsiteX228" fmla="*/ 5772132 w 12202255"/>
              <a:gd name="connsiteY228" fmla="*/ 15280 h 4797190"/>
              <a:gd name="connsiteX229" fmla="*/ 5973134 w 12202255"/>
              <a:gd name="connsiteY229" fmla="*/ 17495 h 4797190"/>
              <a:gd name="connsiteX230" fmla="*/ 6026502 w 12202255"/>
              <a:gd name="connsiteY230" fmla="*/ 17586 h 4797190"/>
              <a:gd name="connsiteX231" fmla="*/ 6057761 w 12202255"/>
              <a:gd name="connsiteY231" fmla="*/ 10782 h 4797190"/>
              <a:gd name="connsiteX232" fmla="*/ 6064817 w 12202255"/>
              <a:gd name="connsiteY232" fmla="*/ 2413 h 4797190"/>
              <a:gd name="connsiteX233" fmla="*/ 6084925 w 12202255"/>
              <a:gd name="connsiteY233" fmla="*/ 1792 h 479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202255" h="4797190">
                <a:moveTo>
                  <a:pt x="6090224" y="0"/>
                </a:moveTo>
                <a:cubicBezTo>
                  <a:pt x="6107210" y="1923"/>
                  <a:pt x="6145674" y="12356"/>
                  <a:pt x="6186837" y="13325"/>
                </a:cubicBezTo>
                <a:cubicBezTo>
                  <a:pt x="6227999" y="14296"/>
                  <a:pt x="6316326" y="-7592"/>
                  <a:pt x="6337205" y="5823"/>
                </a:cubicBezTo>
                <a:cubicBezTo>
                  <a:pt x="6431365" y="24969"/>
                  <a:pt x="6493361" y="-1456"/>
                  <a:pt x="6573326" y="35346"/>
                </a:cubicBezTo>
                <a:cubicBezTo>
                  <a:pt x="6652941" y="35278"/>
                  <a:pt x="6674759" y="47285"/>
                  <a:pt x="6734841" y="52468"/>
                </a:cubicBezTo>
                <a:cubicBezTo>
                  <a:pt x="6815975" y="60722"/>
                  <a:pt x="6901531" y="73428"/>
                  <a:pt x="6933827" y="66449"/>
                </a:cubicBezTo>
                <a:cubicBezTo>
                  <a:pt x="6973448" y="58636"/>
                  <a:pt x="6968337" y="81893"/>
                  <a:pt x="7050544" y="87089"/>
                </a:cubicBezTo>
                <a:cubicBezTo>
                  <a:pt x="7082431" y="82869"/>
                  <a:pt x="7093534" y="83096"/>
                  <a:pt x="7129751" y="81739"/>
                </a:cubicBezTo>
                <a:lnTo>
                  <a:pt x="7204798" y="88610"/>
                </a:lnTo>
                <a:cubicBezTo>
                  <a:pt x="7218582" y="86779"/>
                  <a:pt x="7226351" y="88319"/>
                  <a:pt x="7231444" y="91340"/>
                </a:cubicBezTo>
                <a:lnTo>
                  <a:pt x="7235817" y="96151"/>
                </a:lnTo>
                <a:lnTo>
                  <a:pt x="7253639" y="99344"/>
                </a:lnTo>
                <a:lnTo>
                  <a:pt x="7347903" y="117361"/>
                </a:lnTo>
                <a:lnTo>
                  <a:pt x="7349180" y="115913"/>
                </a:lnTo>
                <a:cubicBezTo>
                  <a:pt x="7370949" y="109284"/>
                  <a:pt x="7412082" y="105639"/>
                  <a:pt x="7442839" y="100901"/>
                </a:cubicBezTo>
                <a:cubicBezTo>
                  <a:pt x="7460366" y="104722"/>
                  <a:pt x="7514565" y="84776"/>
                  <a:pt x="7533730" y="87472"/>
                </a:cubicBezTo>
                <a:lnTo>
                  <a:pt x="7545168" y="88604"/>
                </a:lnTo>
                <a:lnTo>
                  <a:pt x="7545529" y="88273"/>
                </a:lnTo>
                <a:cubicBezTo>
                  <a:pt x="7548299" y="87763"/>
                  <a:pt x="7552171" y="87850"/>
                  <a:pt x="7557859" y="88762"/>
                </a:cubicBezTo>
                <a:lnTo>
                  <a:pt x="7566018" y="90669"/>
                </a:lnTo>
                <a:lnTo>
                  <a:pt x="7653890" y="90660"/>
                </a:lnTo>
                <a:lnTo>
                  <a:pt x="7759109" y="80727"/>
                </a:lnTo>
                <a:cubicBezTo>
                  <a:pt x="7822289" y="84878"/>
                  <a:pt x="7877047" y="83541"/>
                  <a:pt x="7948649" y="93179"/>
                </a:cubicBezTo>
                <a:cubicBezTo>
                  <a:pt x="8010782" y="86976"/>
                  <a:pt x="8070658" y="103354"/>
                  <a:pt x="8137087" y="121127"/>
                </a:cubicBezTo>
                <a:cubicBezTo>
                  <a:pt x="8195135" y="131652"/>
                  <a:pt x="8231658" y="161731"/>
                  <a:pt x="8296134" y="154905"/>
                </a:cubicBezTo>
                <a:cubicBezTo>
                  <a:pt x="8297169" y="159454"/>
                  <a:pt x="8299590" y="163363"/>
                  <a:pt x="8302964" y="166804"/>
                </a:cubicBezTo>
                <a:lnTo>
                  <a:pt x="8314845" y="175397"/>
                </a:lnTo>
                <a:lnTo>
                  <a:pt x="8317559" y="175009"/>
                </a:lnTo>
                <a:cubicBezTo>
                  <a:pt x="8327786" y="175579"/>
                  <a:pt x="8332641" y="177787"/>
                  <a:pt x="8335109" y="180709"/>
                </a:cubicBezTo>
                <a:lnTo>
                  <a:pt x="8336442" y="184843"/>
                </a:lnTo>
                <a:lnTo>
                  <a:pt x="8347697" y="189658"/>
                </a:lnTo>
                <a:lnTo>
                  <a:pt x="8367748" y="201580"/>
                </a:lnTo>
                <a:lnTo>
                  <a:pt x="8373486" y="201528"/>
                </a:lnTo>
                <a:lnTo>
                  <a:pt x="8406823" y="215957"/>
                </a:lnTo>
                <a:lnTo>
                  <a:pt x="8408227" y="215070"/>
                </a:lnTo>
                <a:cubicBezTo>
                  <a:pt x="8412132" y="213418"/>
                  <a:pt x="8416448" y="212816"/>
                  <a:pt x="8421744" y="214403"/>
                </a:cubicBezTo>
                <a:lnTo>
                  <a:pt x="8546578" y="219856"/>
                </a:lnTo>
                <a:lnTo>
                  <a:pt x="8554125" y="222274"/>
                </a:lnTo>
                <a:lnTo>
                  <a:pt x="8554494" y="222082"/>
                </a:lnTo>
                <a:cubicBezTo>
                  <a:pt x="8556602" y="222090"/>
                  <a:pt x="8559262" y="222692"/>
                  <a:pt x="8562891" y="224151"/>
                </a:cubicBezTo>
                <a:lnTo>
                  <a:pt x="8567884" y="226684"/>
                </a:lnTo>
                <a:lnTo>
                  <a:pt x="8582525" y="231373"/>
                </a:lnTo>
                <a:lnTo>
                  <a:pt x="8653375" y="212819"/>
                </a:lnTo>
                <a:cubicBezTo>
                  <a:pt x="8697092" y="215260"/>
                  <a:pt x="8729135" y="197636"/>
                  <a:pt x="8766571" y="213816"/>
                </a:cubicBezTo>
                <a:cubicBezTo>
                  <a:pt x="8807521" y="216016"/>
                  <a:pt x="8778280" y="204896"/>
                  <a:pt x="8811677" y="212964"/>
                </a:cubicBezTo>
                <a:cubicBezTo>
                  <a:pt x="8849037" y="213984"/>
                  <a:pt x="8959430" y="220928"/>
                  <a:pt x="8990716" y="219924"/>
                </a:cubicBezTo>
                <a:cubicBezTo>
                  <a:pt x="9016612" y="199226"/>
                  <a:pt x="9016171" y="207746"/>
                  <a:pt x="9024955" y="214739"/>
                </a:cubicBezTo>
                <a:lnTo>
                  <a:pt x="9029867" y="212317"/>
                </a:lnTo>
                <a:lnTo>
                  <a:pt x="9036220" y="211251"/>
                </a:lnTo>
                <a:lnTo>
                  <a:pt x="9052570" y="213282"/>
                </a:lnTo>
                <a:lnTo>
                  <a:pt x="9058552" y="214860"/>
                </a:lnTo>
                <a:cubicBezTo>
                  <a:pt x="9062734" y="215643"/>
                  <a:pt x="9065595" y="215775"/>
                  <a:pt x="9067659" y="215435"/>
                </a:cubicBezTo>
                <a:lnTo>
                  <a:pt x="9067936" y="215190"/>
                </a:lnTo>
                <a:lnTo>
                  <a:pt x="9116495" y="215245"/>
                </a:lnTo>
                <a:cubicBezTo>
                  <a:pt x="9130699" y="201477"/>
                  <a:pt x="9176902" y="231241"/>
                  <a:pt x="9177052" y="203536"/>
                </a:cubicBezTo>
                <a:cubicBezTo>
                  <a:pt x="9194567" y="207013"/>
                  <a:pt x="9203136" y="219085"/>
                  <a:pt x="9200717" y="200745"/>
                </a:cubicBezTo>
                <a:cubicBezTo>
                  <a:pt x="9206584" y="201377"/>
                  <a:pt x="9210536" y="200090"/>
                  <a:pt x="9213634" y="197873"/>
                </a:cubicBezTo>
                <a:lnTo>
                  <a:pt x="9214619" y="196801"/>
                </a:lnTo>
                <a:lnTo>
                  <a:pt x="9253481" y="204980"/>
                </a:lnTo>
                <a:lnTo>
                  <a:pt x="9259503" y="213369"/>
                </a:lnTo>
                <a:lnTo>
                  <a:pt x="9296849" y="220578"/>
                </a:lnTo>
                <a:lnTo>
                  <a:pt x="9320033" y="229045"/>
                </a:lnTo>
                <a:lnTo>
                  <a:pt x="9321038" y="229928"/>
                </a:lnTo>
                <a:lnTo>
                  <a:pt x="9338636" y="248067"/>
                </a:lnTo>
                <a:lnTo>
                  <a:pt x="9343906" y="249152"/>
                </a:lnTo>
                <a:cubicBezTo>
                  <a:pt x="9352023" y="253482"/>
                  <a:pt x="9376484" y="268876"/>
                  <a:pt x="9387329" y="274052"/>
                </a:cubicBezTo>
                <a:cubicBezTo>
                  <a:pt x="9393791" y="253479"/>
                  <a:pt x="9395541" y="269717"/>
                  <a:pt x="9408984" y="280202"/>
                </a:cubicBezTo>
                <a:cubicBezTo>
                  <a:pt x="9422023" y="250587"/>
                  <a:pt x="9451909" y="290077"/>
                  <a:pt x="9470543" y="280813"/>
                </a:cubicBezTo>
                <a:cubicBezTo>
                  <a:pt x="9480125" y="289184"/>
                  <a:pt x="9490498" y="297496"/>
                  <a:pt x="9501534" y="305467"/>
                </a:cubicBezTo>
                <a:lnTo>
                  <a:pt x="9508294" y="309841"/>
                </a:lnTo>
                <a:lnTo>
                  <a:pt x="9508648" y="309684"/>
                </a:lnTo>
                <a:cubicBezTo>
                  <a:pt x="9510581" y="310118"/>
                  <a:pt x="9512981" y="311363"/>
                  <a:pt x="9516216" y="313818"/>
                </a:cubicBezTo>
                <a:lnTo>
                  <a:pt x="9520627" y="317814"/>
                </a:lnTo>
                <a:lnTo>
                  <a:pt x="9600021" y="318467"/>
                </a:lnTo>
                <a:cubicBezTo>
                  <a:pt x="9639980" y="330101"/>
                  <a:pt x="9670578" y="315614"/>
                  <a:pt x="9703843" y="342271"/>
                </a:cubicBezTo>
                <a:cubicBezTo>
                  <a:pt x="9741277" y="353066"/>
                  <a:pt x="9775667" y="353482"/>
                  <a:pt x="9805780" y="369721"/>
                </a:cubicBezTo>
                <a:cubicBezTo>
                  <a:pt x="9820224" y="366302"/>
                  <a:pt x="9832971" y="367025"/>
                  <a:pt x="9842265" y="381544"/>
                </a:cubicBezTo>
                <a:cubicBezTo>
                  <a:pt x="9877895" y="388479"/>
                  <a:pt x="9889786" y="375398"/>
                  <a:pt x="9909148" y="394313"/>
                </a:cubicBezTo>
                <a:lnTo>
                  <a:pt x="9942117" y="395923"/>
                </a:lnTo>
                <a:lnTo>
                  <a:pt x="9945592" y="393118"/>
                </a:lnTo>
                <a:lnTo>
                  <a:pt x="9951496" y="393126"/>
                </a:lnTo>
                <a:lnTo>
                  <a:pt x="9966364" y="398799"/>
                </a:lnTo>
                <a:lnTo>
                  <a:pt x="9971748" y="401865"/>
                </a:lnTo>
                <a:cubicBezTo>
                  <a:pt x="9975538" y="403632"/>
                  <a:pt x="9978151" y="404359"/>
                  <a:pt x="9980070" y="404367"/>
                </a:cubicBezTo>
                <a:lnTo>
                  <a:pt x="9980339" y="404132"/>
                </a:lnTo>
                <a:lnTo>
                  <a:pt x="9988003" y="407056"/>
                </a:lnTo>
                <a:cubicBezTo>
                  <a:pt x="10000785" y="412670"/>
                  <a:pt x="10013079" y="418779"/>
                  <a:pt x="10024668" y="425119"/>
                </a:cubicBezTo>
                <a:cubicBezTo>
                  <a:pt x="10038633" y="411636"/>
                  <a:pt x="10079264" y="444936"/>
                  <a:pt x="10081270" y="412128"/>
                </a:cubicBezTo>
                <a:cubicBezTo>
                  <a:pt x="10097109" y="419748"/>
                  <a:pt x="10104159" y="435769"/>
                  <a:pt x="10103178" y="413550"/>
                </a:cubicBezTo>
                <a:lnTo>
                  <a:pt x="10116202" y="411652"/>
                </a:lnTo>
                <a:lnTo>
                  <a:pt x="10213342" y="460744"/>
                </a:lnTo>
                <a:cubicBezTo>
                  <a:pt x="10233510" y="473064"/>
                  <a:pt x="10207276" y="474635"/>
                  <a:pt x="10237214" y="485575"/>
                </a:cubicBezTo>
                <a:cubicBezTo>
                  <a:pt x="10293459" y="477234"/>
                  <a:pt x="10336729" y="513674"/>
                  <a:pt x="10392968" y="526377"/>
                </a:cubicBezTo>
                <a:cubicBezTo>
                  <a:pt x="10453640" y="550792"/>
                  <a:pt x="10584475" y="616403"/>
                  <a:pt x="10605551" y="632394"/>
                </a:cubicBezTo>
                <a:cubicBezTo>
                  <a:pt x="10623739" y="641854"/>
                  <a:pt x="10708047" y="652943"/>
                  <a:pt x="10700301" y="636333"/>
                </a:cubicBezTo>
                <a:cubicBezTo>
                  <a:pt x="10751708" y="682468"/>
                  <a:pt x="10777828" y="658134"/>
                  <a:pt x="10840191" y="690957"/>
                </a:cubicBezTo>
                <a:lnTo>
                  <a:pt x="10927499" y="678730"/>
                </a:lnTo>
                <a:lnTo>
                  <a:pt x="11002253" y="701455"/>
                </a:lnTo>
                <a:lnTo>
                  <a:pt x="11058938" y="721391"/>
                </a:lnTo>
                <a:lnTo>
                  <a:pt x="11220346" y="780859"/>
                </a:lnTo>
                <a:cubicBezTo>
                  <a:pt x="11268039" y="791988"/>
                  <a:pt x="11291155" y="790833"/>
                  <a:pt x="11315066" y="795948"/>
                </a:cubicBezTo>
                <a:lnTo>
                  <a:pt x="11363810" y="811551"/>
                </a:lnTo>
                <a:lnTo>
                  <a:pt x="11369741" y="812343"/>
                </a:lnTo>
                <a:lnTo>
                  <a:pt x="11410786" y="813850"/>
                </a:lnTo>
                <a:lnTo>
                  <a:pt x="11472054" y="809959"/>
                </a:lnTo>
                <a:cubicBezTo>
                  <a:pt x="11499063" y="805917"/>
                  <a:pt x="11551755" y="794216"/>
                  <a:pt x="11572843" y="789595"/>
                </a:cubicBezTo>
                <a:cubicBezTo>
                  <a:pt x="11605789" y="785006"/>
                  <a:pt x="11633533" y="782246"/>
                  <a:pt x="11669724" y="782419"/>
                </a:cubicBezTo>
                <a:cubicBezTo>
                  <a:pt x="11711152" y="807080"/>
                  <a:pt x="11756606" y="772088"/>
                  <a:pt x="11789988" y="790631"/>
                </a:cubicBezTo>
                <a:cubicBezTo>
                  <a:pt x="11817386" y="790825"/>
                  <a:pt x="11826367" y="786053"/>
                  <a:pt x="11834116" y="783588"/>
                </a:cubicBezTo>
                <a:lnTo>
                  <a:pt x="11836483" y="775838"/>
                </a:lnTo>
                <a:lnTo>
                  <a:pt x="11849856" y="774706"/>
                </a:lnTo>
                <a:lnTo>
                  <a:pt x="11852917" y="772937"/>
                </a:lnTo>
                <a:cubicBezTo>
                  <a:pt x="11858749" y="769532"/>
                  <a:pt x="11864624" y="766393"/>
                  <a:pt x="11870967" y="764270"/>
                </a:cubicBezTo>
                <a:cubicBezTo>
                  <a:pt x="11879507" y="798629"/>
                  <a:pt x="11926328" y="751889"/>
                  <a:pt x="11921818" y="782170"/>
                </a:cubicBezTo>
                <a:lnTo>
                  <a:pt x="11945340" y="784256"/>
                </a:lnTo>
                <a:lnTo>
                  <a:pt x="11967542" y="796197"/>
                </a:lnTo>
                <a:lnTo>
                  <a:pt x="11979115" y="808684"/>
                </a:lnTo>
                <a:lnTo>
                  <a:pt x="12063392" y="856277"/>
                </a:lnTo>
                <a:lnTo>
                  <a:pt x="12120019" y="893288"/>
                </a:lnTo>
                <a:lnTo>
                  <a:pt x="12131191" y="905397"/>
                </a:lnTo>
                <a:lnTo>
                  <a:pt x="12147237" y="905810"/>
                </a:lnTo>
                <a:cubicBezTo>
                  <a:pt x="12149428" y="904866"/>
                  <a:pt x="12151327" y="903571"/>
                  <a:pt x="12152878" y="901970"/>
                </a:cubicBezTo>
                <a:lnTo>
                  <a:pt x="12197127" y="932781"/>
                </a:lnTo>
                <a:lnTo>
                  <a:pt x="12197127" y="1405721"/>
                </a:lnTo>
                <a:lnTo>
                  <a:pt x="12202255" y="1405721"/>
                </a:lnTo>
                <a:lnTo>
                  <a:pt x="12202255" y="4578824"/>
                </a:lnTo>
                <a:lnTo>
                  <a:pt x="12197128" y="4578824"/>
                </a:lnTo>
                <a:lnTo>
                  <a:pt x="12197128" y="4797190"/>
                </a:lnTo>
                <a:lnTo>
                  <a:pt x="0" y="4797190"/>
                </a:lnTo>
                <a:lnTo>
                  <a:pt x="0" y="3057100"/>
                </a:lnTo>
                <a:lnTo>
                  <a:pt x="8559" y="3057100"/>
                </a:lnTo>
                <a:lnTo>
                  <a:pt x="8559" y="1437741"/>
                </a:lnTo>
                <a:lnTo>
                  <a:pt x="5127" y="1363978"/>
                </a:lnTo>
                <a:lnTo>
                  <a:pt x="5127" y="1336465"/>
                </a:lnTo>
                <a:lnTo>
                  <a:pt x="20694" y="1333040"/>
                </a:lnTo>
                <a:cubicBezTo>
                  <a:pt x="123945" y="1311637"/>
                  <a:pt x="79771" y="1283942"/>
                  <a:pt x="230689" y="1295891"/>
                </a:cubicBezTo>
                <a:cubicBezTo>
                  <a:pt x="232978" y="1272766"/>
                  <a:pt x="248245" y="1267464"/>
                  <a:pt x="280209" y="1269372"/>
                </a:cubicBezTo>
                <a:cubicBezTo>
                  <a:pt x="310336" y="1248191"/>
                  <a:pt x="377018" y="1190096"/>
                  <a:pt x="411452" y="1168813"/>
                </a:cubicBezTo>
                <a:cubicBezTo>
                  <a:pt x="429234" y="1136159"/>
                  <a:pt x="467470" y="1171132"/>
                  <a:pt x="486820" y="1141667"/>
                </a:cubicBezTo>
                <a:lnTo>
                  <a:pt x="708612" y="1064541"/>
                </a:lnTo>
                <a:cubicBezTo>
                  <a:pt x="745734" y="1071696"/>
                  <a:pt x="764001" y="1057614"/>
                  <a:pt x="777496" y="1036374"/>
                </a:cubicBezTo>
                <a:cubicBezTo>
                  <a:pt x="845361" y="1021204"/>
                  <a:pt x="880888" y="982692"/>
                  <a:pt x="949283" y="952134"/>
                </a:cubicBezTo>
                <a:cubicBezTo>
                  <a:pt x="1020497" y="908746"/>
                  <a:pt x="1028282" y="881909"/>
                  <a:pt x="1070702" y="851898"/>
                </a:cubicBezTo>
                <a:lnTo>
                  <a:pt x="1179516" y="814515"/>
                </a:lnTo>
                <a:lnTo>
                  <a:pt x="1232603" y="793892"/>
                </a:lnTo>
                <a:lnTo>
                  <a:pt x="1259645" y="765622"/>
                </a:lnTo>
                <a:cubicBezTo>
                  <a:pt x="1268143" y="764877"/>
                  <a:pt x="1273464" y="763610"/>
                  <a:pt x="1276787" y="761875"/>
                </a:cubicBezTo>
                <a:cubicBezTo>
                  <a:pt x="1276856" y="761672"/>
                  <a:pt x="1276924" y="761470"/>
                  <a:pt x="1276994" y="761266"/>
                </a:cubicBezTo>
                <a:lnTo>
                  <a:pt x="1381523" y="734649"/>
                </a:lnTo>
                <a:lnTo>
                  <a:pt x="1460148" y="681447"/>
                </a:lnTo>
                <a:cubicBezTo>
                  <a:pt x="1495959" y="678702"/>
                  <a:pt x="1525902" y="696875"/>
                  <a:pt x="1499555" y="663648"/>
                </a:cubicBezTo>
                <a:cubicBezTo>
                  <a:pt x="1510910" y="661722"/>
                  <a:pt x="1516511" y="657204"/>
                  <a:pt x="1519447" y="651386"/>
                </a:cubicBezTo>
                <a:lnTo>
                  <a:pt x="1519940" y="648844"/>
                </a:lnTo>
                <a:lnTo>
                  <a:pt x="1608839" y="638778"/>
                </a:lnTo>
                <a:lnTo>
                  <a:pt x="1663214" y="640687"/>
                </a:lnTo>
                <a:lnTo>
                  <a:pt x="1770031" y="632132"/>
                </a:lnTo>
                <a:lnTo>
                  <a:pt x="1913761" y="589252"/>
                </a:lnTo>
                <a:cubicBezTo>
                  <a:pt x="1977593" y="578735"/>
                  <a:pt x="2005823" y="604467"/>
                  <a:pt x="2125139" y="572508"/>
                </a:cubicBezTo>
                <a:cubicBezTo>
                  <a:pt x="2140053" y="568513"/>
                  <a:pt x="2157780" y="563006"/>
                  <a:pt x="2177550" y="556397"/>
                </a:cubicBezTo>
                <a:lnTo>
                  <a:pt x="2200529" y="548327"/>
                </a:lnTo>
                <a:lnTo>
                  <a:pt x="2202901" y="547848"/>
                </a:lnTo>
                <a:cubicBezTo>
                  <a:pt x="2227665" y="544791"/>
                  <a:pt x="2270698" y="538095"/>
                  <a:pt x="2310199" y="536114"/>
                </a:cubicBezTo>
                <a:cubicBezTo>
                  <a:pt x="2350446" y="554451"/>
                  <a:pt x="2407213" y="522314"/>
                  <a:pt x="2439911" y="535969"/>
                </a:cubicBezTo>
                <a:lnTo>
                  <a:pt x="2566461" y="541181"/>
                </a:lnTo>
                <a:cubicBezTo>
                  <a:pt x="2607313" y="534262"/>
                  <a:pt x="2582567" y="572142"/>
                  <a:pt x="2644539" y="511350"/>
                </a:cubicBezTo>
                <a:cubicBezTo>
                  <a:pt x="2716869" y="519553"/>
                  <a:pt x="2717235" y="490520"/>
                  <a:pt x="2781306" y="512723"/>
                </a:cubicBezTo>
                <a:lnTo>
                  <a:pt x="3033310" y="517540"/>
                </a:lnTo>
                <a:cubicBezTo>
                  <a:pt x="3075498" y="510519"/>
                  <a:pt x="3086261" y="515541"/>
                  <a:pt x="3146741" y="512894"/>
                </a:cubicBezTo>
                <a:cubicBezTo>
                  <a:pt x="3208031" y="506619"/>
                  <a:pt x="3214775" y="513759"/>
                  <a:pt x="3268002" y="512625"/>
                </a:cubicBezTo>
                <a:cubicBezTo>
                  <a:pt x="3301602" y="512664"/>
                  <a:pt x="3342866" y="511134"/>
                  <a:pt x="3348343" y="513134"/>
                </a:cubicBezTo>
                <a:lnTo>
                  <a:pt x="3350650" y="512063"/>
                </a:lnTo>
                <a:cubicBezTo>
                  <a:pt x="3360639" y="509824"/>
                  <a:pt x="3366603" y="510473"/>
                  <a:pt x="3370771" y="512390"/>
                </a:cubicBezTo>
                <a:lnTo>
                  <a:pt x="3408701" y="526086"/>
                </a:lnTo>
                <a:lnTo>
                  <a:pt x="3481343" y="510069"/>
                </a:lnTo>
                <a:cubicBezTo>
                  <a:pt x="3496641" y="503761"/>
                  <a:pt x="3522471" y="508079"/>
                  <a:pt x="3544681" y="502601"/>
                </a:cubicBezTo>
                <a:cubicBezTo>
                  <a:pt x="3558182" y="504320"/>
                  <a:pt x="3579998" y="489468"/>
                  <a:pt x="3594562" y="490249"/>
                </a:cubicBezTo>
                <a:lnTo>
                  <a:pt x="3603195" y="490359"/>
                </a:lnTo>
                <a:lnTo>
                  <a:pt x="3603422" y="490090"/>
                </a:lnTo>
                <a:cubicBezTo>
                  <a:pt x="3605413" y="489533"/>
                  <a:pt x="3608294" y="489352"/>
                  <a:pt x="3612633" y="489666"/>
                </a:cubicBezTo>
                <a:lnTo>
                  <a:pt x="3618930" y="490562"/>
                </a:lnTo>
                <a:lnTo>
                  <a:pt x="3690664" y="455408"/>
                </a:lnTo>
                <a:cubicBezTo>
                  <a:pt x="3733363" y="445846"/>
                  <a:pt x="3749301" y="442962"/>
                  <a:pt x="3797860" y="425945"/>
                </a:cubicBezTo>
                <a:cubicBezTo>
                  <a:pt x="3837800" y="416909"/>
                  <a:pt x="3868947" y="401781"/>
                  <a:pt x="3905487" y="399950"/>
                </a:cubicBezTo>
                <a:cubicBezTo>
                  <a:pt x="3916473" y="391008"/>
                  <a:pt x="3928350" y="385810"/>
                  <a:pt x="3945179" y="392079"/>
                </a:cubicBezTo>
                <a:cubicBezTo>
                  <a:pt x="3981245" y="381080"/>
                  <a:pt x="3984295" y="366338"/>
                  <a:pt x="4012734" y="371250"/>
                </a:cubicBezTo>
                <a:cubicBezTo>
                  <a:pt x="4024052" y="346042"/>
                  <a:pt x="4029013" y="353680"/>
                  <a:pt x="4041693" y="357497"/>
                </a:cubicBezTo>
                <a:lnTo>
                  <a:pt x="4043304" y="357618"/>
                </a:lnTo>
                <a:lnTo>
                  <a:pt x="4044790" y="354043"/>
                </a:lnTo>
                <a:lnTo>
                  <a:pt x="4050101" y="351398"/>
                </a:lnTo>
                <a:lnTo>
                  <a:pt x="4066775" y="348808"/>
                </a:lnTo>
                <a:lnTo>
                  <a:pt x="4073402" y="348597"/>
                </a:lnTo>
                <a:cubicBezTo>
                  <a:pt x="4077836" y="348166"/>
                  <a:pt x="4080612" y="347516"/>
                  <a:pt x="4082340" y="346663"/>
                </a:cubicBezTo>
                <a:cubicBezTo>
                  <a:pt x="4082374" y="346566"/>
                  <a:pt x="4082411" y="346470"/>
                  <a:pt x="4082446" y="346372"/>
                </a:cubicBezTo>
                <a:lnTo>
                  <a:pt x="4091040" y="345038"/>
                </a:lnTo>
                <a:cubicBezTo>
                  <a:pt x="4106935" y="338447"/>
                  <a:pt x="4132195" y="323966"/>
                  <a:pt x="4150077" y="316133"/>
                </a:cubicBezTo>
                <a:cubicBezTo>
                  <a:pt x="4168761" y="314507"/>
                  <a:pt x="4212185" y="313568"/>
                  <a:pt x="4198334" y="298033"/>
                </a:cubicBezTo>
                <a:cubicBezTo>
                  <a:pt x="4204256" y="297016"/>
                  <a:pt x="4207165" y="294821"/>
                  <a:pt x="4208681" y="292033"/>
                </a:cubicBezTo>
                <a:cubicBezTo>
                  <a:pt x="4208764" y="291629"/>
                  <a:pt x="4208848" y="291226"/>
                  <a:pt x="4208933" y="290822"/>
                </a:cubicBezTo>
                <a:lnTo>
                  <a:pt x="4255306" y="285243"/>
                </a:lnTo>
                <a:lnTo>
                  <a:pt x="4283696" y="285660"/>
                </a:lnTo>
                <a:lnTo>
                  <a:pt x="4297736" y="284541"/>
                </a:lnTo>
                <a:lnTo>
                  <a:pt x="4302993" y="286978"/>
                </a:lnTo>
                <a:cubicBezTo>
                  <a:pt x="4307957" y="288080"/>
                  <a:pt x="4314144" y="287690"/>
                  <a:pt x="4323062" y="283929"/>
                </a:cubicBezTo>
                <a:lnTo>
                  <a:pt x="4324877" y="282542"/>
                </a:lnTo>
                <a:lnTo>
                  <a:pt x="4371508" y="285878"/>
                </a:lnTo>
                <a:cubicBezTo>
                  <a:pt x="4377735" y="286982"/>
                  <a:pt x="4432294" y="277568"/>
                  <a:pt x="4437730" y="280425"/>
                </a:cubicBezTo>
                <a:cubicBezTo>
                  <a:pt x="4472308" y="281282"/>
                  <a:pt x="4467391" y="280890"/>
                  <a:pt x="4525346" y="264791"/>
                </a:cubicBezTo>
                <a:cubicBezTo>
                  <a:pt x="4534268" y="262198"/>
                  <a:pt x="4691089" y="251541"/>
                  <a:pt x="4726487" y="242706"/>
                </a:cubicBezTo>
                <a:lnTo>
                  <a:pt x="4732246" y="243553"/>
                </a:lnTo>
                <a:lnTo>
                  <a:pt x="4728299" y="245208"/>
                </a:lnTo>
                <a:cubicBezTo>
                  <a:pt x="4729373" y="245118"/>
                  <a:pt x="4732253" y="244361"/>
                  <a:pt x="4733198" y="243691"/>
                </a:cubicBezTo>
                <a:lnTo>
                  <a:pt x="4732246" y="243553"/>
                </a:lnTo>
                <a:lnTo>
                  <a:pt x="4734240" y="242716"/>
                </a:lnTo>
                <a:cubicBezTo>
                  <a:pt x="4740522" y="240715"/>
                  <a:pt x="4752352" y="237289"/>
                  <a:pt x="4773472" y="231687"/>
                </a:cubicBezTo>
                <a:cubicBezTo>
                  <a:pt x="4795338" y="230326"/>
                  <a:pt x="4817694" y="218339"/>
                  <a:pt x="4850971" y="200444"/>
                </a:cubicBezTo>
                <a:cubicBezTo>
                  <a:pt x="4925949" y="160215"/>
                  <a:pt x="4947384" y="171208"/>
                  <a:pt x="5022585" y="166827"/>
                </a:cubicBezTo>
                <a:cubicBezTo>
                  <a:pt x="5048780" y="132952"/>
                  <a:pt x="5039210" y="161163"/>
                  <a:pt x="5076647" y="147872"/>
                </a:cubicBezTo>
                <a:cubicBezTo>
                  <a:pt x="5076911" y="173847"/>
                  <a:pt x="5118602" y="124299"/>
                  <a:pt x="5133328" y="150534"/>
                </a:cubicBezTo>
                <a:cubicBezTo>
                  <a:pt x="5139677" y="147283"/>
                  <a:pt x="5145359" y="143309"/>
                  <a:pt x="5150953" y="139120"/>
                </a:cubicBezTo>
                <a:lnTo>
                  <a:pt x="5153891" y="136941"/>
                </a:lnTo>
                <a:lnTo>
                  <a:pt x="5167828" y="132835"/>
                </a:lnTo>
                <a:lnTo>
                  <a:pt x="5185786" y="124849"/>
                </a:lnTo>
                <a:lnTo>
                  <a:pt x="5234408" y="118944"/>
                </a:lnTo>
                <a:cubicBezTo>
                  <a:pt x="5241950" y="115972"/>
                  <a:pt x="5262830" y="106769"/>
                  <a:pt x="5273081" y="105947"/>
                </a:cubicBezTo>
                <a:lnTo>
                  <a:pt x="5393206" y="78993"/>
                </a:lnTo>
                <a:cubicBezTo>
                  <a:pt x="5403330" y="75522"/>
                  <a:pt x="5441013" y="68700"/>
                  <a:pt x="5443997" y="58990"/>
                </a:cubicBezTo>
                <a:cubicBezTo>
                  <a:pt x="5449763" y="46961"/>
                  <a:pt x="5489872" y="57782"/>
                  <a:pt x="5482002" y="45914"/>
                </a:cubicBezTo>
                <a:lnTo>
                  <a:pt x="5638897" y="22712"/>
                </a:lnTo>
                <a:lnTo>
                  <a:pt x="5772132" y="15280"/>
                </a:lnTo>
                <a:lnTo>
                  <a:pt x="5973134" y="17495"/>
                </a:lnTo>
                <a:cubicBezTo>
                  <a:pt x="5986152" y="19823"/>
                  <a:pt x="6015010" y="18869"/>
                  <a:pt x="6026502" y="17586"/>
                </a:cubicBezTo>
                <a:lnTo>
                  <a:pt x="6057761" y="10782"/>
                </a:lnTo>
                <a:lnTo>
                  <a:pt x="6064817" y="2413"/>
                </a:lnTo>
                <a:lnTo>
                  <a:pt x="6084925" y="179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1421843" y="2571749"/>
            <a:ext cx="6282385" cy="17682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396600"/>
            <a:ext cx="77819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43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96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581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4531" cy="51435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52778" y="672351"/>
            <a:ext cx="2865473" cy="225423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ElasticSearch Use cases</a:t>
            </a:r>
          </a:p>
        </p:txBody>
      </p:sp>
      <p:sp>
        <p:nvSpPr>
          <p:cNvPr id="150" name="Google Shape;150;p31"/>
          <p:cNvSpPr txBox="1">
            <a:spLocks noGrp="1"/>
          </p:cNvSpPr>
          <p:nvPr>
            <p:ph sz="half" idx="1"/>
          </p:nvPr>
        </p:nvSpPr>
        <p:spPr>
          <a:xfrm>
            <a:off x="4572000" y="672351"/>
            <a:ext cx="3718250" cy="39895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Apps requiring sub-millisecond latency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analytics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Gaming leaderboards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Session stores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Chat apps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Streaming media apps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Message queques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0" y="583000"/>
            <a:ext cx="78867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38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ElastiCache Solution Architecture - DB Cache</a:t>
            </a:r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Applications queries ElastiCache, if not available, get from RDS and store in ElastiCache.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Helps relieve load in RDS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Cache must have an invalidation strategy to make sure only the most current data is used in there. </a:t>
            </a:r>
          </a:p>
        </p:txBody>
      </p:sp>
      <p:pic>
        <p:nvPicPr>
          <p:cNvPr id="158" name="Google Shape;158;p32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336447"/>
            <a:ext cx="3553238" cy="2487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ElastiCache Solution Architecture – User Session Store</a:t>
            </a:r>
          </a:p>
        </p:txBody>
      </p:sp>
      <p:sp>
        <p:nvSpPr>
          <p:cNvPr id="164" name="Google Shape;164;p3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User logs into any of the application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application writes the session data into ElastiCache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user hits another instance of our application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instance retrieves the data and the user is already logged in</a:t>
            </a:r>
          </a:p>
        </p:txBody>
      </p:sp>
      <p:pic>
        <p:nvPicPr>
          <p:cNvPr id="165" name="Google Shape;165;p33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345330"/>
            <a:ext cx="3553238" cy="2469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types of ElastiCache engine:</a:t>
            </a:r>
          </a:p>
        </p:txBody>
      </p:sp>
      <p:sp>
        <p:nvSpPr>
          <p:cNvPr id="171" name="Google Shape;171;p34"/>
          <p:cNvSpPr txBox="1">
            <a:spLocks/>
          </p:cNvSpPr>
          <p:nvPr/>
        </p:nvSpPr>
        <p:spPr>
          <a:xfrm>
            <a:off x="4084092" y="1566715"/>
            <a:ext cx="2173976" cy="170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defTabSz="502920">
              <a:buClr>
                <a:srgbClr val="FF0000"/>
              </a:buClr>
              <a:buSzPts val="1100"/>
            </a:pPr>
            <a:r>
              <a:rPr lang="en" sz="800" kern="1200" dirty="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Memcached </a:t>
            </a: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– simplest model, can run large nodes with multiple cores/threads, can be scaled in and out, can cache objects such as </a:t>
            </a:r>
            <a:r>
              <a:rPr lang="en" sz="8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DBs.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502920">
              <a:spcBef>
                <a:spcPts val="440"/>
              </a:spcBef>
              <a:buClr>
                <a:schemeClr val="dk1"/>
              </a:buClr>
              <a:buSzPts val="1100"/>
            </a:pP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Multi-node for partitioning of data (</a:t>
            </a:r>
            <a:r>
              <a:rPr lang="en" sz="8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sharding</a:t>
            </a: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)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 high availability (replication)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Non persistent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 backup and restore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Multi-threaded architecture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660"/>
              </a:spcBef>
              <a:spcAft>
                <a:spcPts val="660"/>
              </a:spcAft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Does not support encryption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 txBox="1">
            <a:spLocks/>
          </p:cNvSpPr>
          <p:nvPr/>
        </p:nvSpPr>
        <p:spPr>
          <a:xfrm>
            <a:off x="6387347" y="1566716"/>
            <a:ext cx="2313101" cy="170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defTabSz="502920">
              <a:lnSpc>
                <a:spcPct val="80000"/>
              </a:lnSpc>
              <a:buClr>
                <a:srgbClr val="FF0000"/>
              </a:buClr>
              <a:buSzPts val="1100"/>
            </a:pPr>
            <a:r>
              <a:rPr lang="en" sz="800" kern="1200" dirty="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Redis </a:t>
            </a: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– complex model, supports encryption, master / slave replication, cross AZ (HA), automatic failover and backup/restore.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100"/>
            </a:pP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 AZ with Auto-Failover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Read Replicas to scale reads and have high availability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Data Durability using AOF persistence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Backup and restore features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Encryption in transit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92" y="3321218"/>
            <a:ext cx="1496337" cy="50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7347" y="3315220"/>
            <a:ext cx="1486744" cy="48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180" name="Google Shape;180;p35"/>
          <p:cNvSpPr txBox="1">
            <a:spLocks/>
          </p:cNvSpPr>
          <p:nvPr/>
        </p:nvSpPr>
        <p:spPr>
          <a:xfrm>
            <a:off x="4084092" y="1433379"/>
            <a:ext cx="1742759" cy="134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defTabSz="539496">
              <a:lnSpc>
                <a:spcPct val="90000"/>
              </a:lnSpc>
              <a:buClr>
                <a:srgbClr val="FF0000"/>
              </a:buClr>
              <a:buSzPts val="1100"/>
            </a:pPr>
            <a:r>
              <a:rPr lang="en" sz="708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Memcached</a:t>
            </a:r>
            <a:endParaRPr sz="708" kern="1200">
              <a:solidFill>
                <a:srgbClr val="FF0000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Cache the contents of a DB.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Cache data from dynamically generated web pages.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Transient session data.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High frequency counters for admission control in high volume web apps.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 txBox="1">
            <a:spLocks/>
          </p:cNvSpPr>
          <p:nvPr/>
        </p:nvSpPr>
        <p:spPr>
          <a:xfrm>
            <a:off x="6957689" y="1433378"/>
            <a:ext cx="1742759" cy="121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defTabSz="539496">
              <a:lnSpc>
                <a:spcPct val="90000"/>
              </a:lnSpc>
              <a:buClr>
                <a:srgbClr val="FF0000"/>
              </a:buClr>
              <a:buSzPts val="1100"/>
            </a:pPr>
            <a:r>
              <a:rPr lang="en" sz="708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Redis</a:t>
            </a:r>
            <a:endParaRPr sz="708" kern="1200">
              <a:solidFill>
                <a:srgbClr val="FF0000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Gaming Leaderboards are computationally complex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Redis Sorted sets guarantee both uniqueness and element ordering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spcAft>
                <a:spcPts val="708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Each time a new element added, it’s ranked in real time, then added in correct order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542" y="2666594"/>
            <a:ext cx="3116060" cy="106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314FD-EE33-4644-B23C-519249D8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 use cases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139E-9253-CC5D-0942-86ECD43C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47037"/>
            <a:ext cx="8013573" cy="342261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defTabSz="914400"/>
            <a:r>
              <a:rPr lang="en-US" sz="1000" b="1" i="0" dirty="0">
                <a:effectLst/>
              </a:rPr>
              <a:t>Facebook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Facebook is one of the most well-known users of Memcached. They have used it extensively to cache data and reduce the database load.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With billions of interactions every day, Facebook generates a massive amount of dynamic content.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Memcached helps in efficiently retrieving this content, like user profiles, news feeds, and more, by caching it in memory.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Facebook even made significant contributions to the development of Memcached to handle their unique scale and performance needs.</a:t>
            </a:r>
          </a:p>
          <a:p>
            <a:pPr indent="-228600" defTabSz="914400"/>
            <a:r>
              <a:rPr lang="en-US" sz="1000" b="1" i="0" dirty="0">
                <a:effectLst/>
              </a:rPr>
              <a:t>Twitter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Twitter has used Memcached as part of its caching strategy to handle the large volume of tweets and timeline reads.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Memcached helped Twitter manage the high read-load and reduce the database queries, which is crucial for a platform with millions of active users and a substantial amount of real-time content.</a:t>
            </a:r>
          </a:p>
          <a:p>
            <a:pPr indent="-228600" defTabSz="914400"/>
            <a:r>
              <a:rPr lang="en-US" sz="1000" b="1" i="0" dirty="0">
                <a:effectLst/>
              </a:rPr>
              <a:t>YouTube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YouTube has used Memcached for caching data like video metadata and user session information.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With millions of videos and an enormous number of views per day, caching is essential to deliver a smooth user experience.</a:t>
            </a:r>
          </a:p>
          <a:p>
            <a:pPr indent="-228600" defTabSz="914400"/>
            <a:r>
              <a:rPr lang="en-US" sz="1000" b="1" i="0" dirty="0">
                <a:effectLst/>
              </a:rPr>
              <a:t>Reddit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Reddit, known for its dynamic and rapidly changing content, has utilized Memcached to cache story information and user sessions.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This has been crucial in handling the site's vast number of page views and user interactions.</a:t>
            </a:r>
          </a:p>
          <a:p>
            <a:pPr indent="-228600" defTabSz="914400"/>
            <a:r>
              <a:rPr lang="en-US" sz="1000" b="1" i="0" dirty="0">
                <a:effectLst/>
              </a:rPr>
              <a:t>Wikipedia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Wikipedia uses Memcached to reduce the load on its database servers.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Given the vast amount of content and the high number of reads and edits on the site, Memcached plays a vital role in ensuring quick data retrieval.</a:t>
            </a:r>
          </a:p>
          <a:p>
            <a:pPr indent="-228600" defTabSz="91440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737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5541C-FE3E-A7B4-C0BE-42D15FD4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38535"/>
            <a:ext cx="7884414" cy="3049905"/>
          </a:xfrm>
        </p:spPr>
        <p:txBody>
          <a:bodyPr anchor="b">
            <a:normAutofit/>
          </a:bodyPr>
          <a:lstStyle/>
          <a:p>
            <a:pPr algn="l"/>
            <a:r>
              <a:rPr lang="en-US" sz="5000" kern="1200">
                <a:latin typeface="+mj-lt"/>
                <a:ea typeface="+mj-ea"/>
                <a:cs typeface="+mj-cs"/>
                <a:sym typeface="Arial"/>
              </a:rPr>
              <a:t>Caching strategies</a:t>
            </a:r>
            <a:endParaRPr lang="en-CH" sz="50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3538946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  <a:gd name="connsiteX0" fmla="*/ 0 w 4057650"/>
              <a:gd name="connsiteY0" fmla="*/ 0 h 13716"/>
              <a:gd name="connsiteX1" fmla="*/ 635698 w 4057650"/>
              <a:gd name="connsiteY1" fmla="*/ 0 h 13716"/>
              <a:gd name="connsiteX2" fmla="*/ 1190244 w 4057650"/>
              <a:gd name="connsiteY2" fmla="*/ 0 h 13716"/>
              <a:gd name="connsiteX3" fmla="*/ 1947672 w 4057650"/>
              <a:gd name="connsiteY3" fmla="*/ 0 h 13716"/>
              <a:gd name="connsiteX4" fmla="*/ 2583370 w 4057650"/>
              <a:gd name="connsiteY4" fmla="*/ 0 h 13716"/>
              <a:gd name="connsiteX5" fmla="*/ 3219069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150555 w 4057650"/>
              <a:gd name="connsiteY10" fmla="*/ 13716 h 13716"/>
              <a:gd name="connsiteX11" fmla="*/ 1474280 w 4057650"/>
              <a:gd name="connsiteY11" fmla="*/ 13716 h 13716"/>
              <a:gd name="connsiteX12" fmla="*/ 838581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45" y="4501"/>
                  <a:pt x="4058270" y="7438"/>
                  <a:pt x="4057650" y="13716"/>
                </a:cubicBezTo>
                <a:cubicBezTo>
                  <a:pt x="3746991" y="46900"/>
                  <a:pt x="3642040" y="-13712"/>
                  <a:pt x="3381375" y="13716"/>
                </a:cubicBezTo>
                <a:cubicBezTo>
                  <a:pt x="3142532" y="64771"/>
                  <a:pt x="2955382" y="-7162"/>
                  <a:pt x="2826830" y="13716"/>
                </a:cubicBezTo>
                <a:cubicBezTo>
                  <a:pt x="2734164" y="26064"/>
                  <a:pt x="2422331" y="12987"/>
                  <a:pt x="2272284" y="13716"/>
                </a:cubicBezTo>
                <a:cubicBezTo>
                  <a:pt x="2111408" y="20158"/>
                  <a:pt x="1888168" y="21489"/>
                  <a:pt x="1555432" y="13716"/>
                </a:cubicBezTo>
                <a:cubicBezTo>
                  <a:pt x="1389125" y="3117"/>
                  <a:pt x="1177551" y="39730"/>
                  <a:pt x="960310" y="13716"/>
                </a:cubicBezTo>
                <a:cubicBezTo>
                  <a:pt x="875922" y="-39900"/>
                  <a:pt x="323458" y="10262"/>
                  <a:pt x="0" y="13716"/>
                </a:cubicBezTo>
                <a:cubicBezTo>
                  <a:pt x="-331" y="11187"/>
                  <a:pt x="993" y="6491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913" y="2900"/>
                  <a:pt x="4056504" y="10718"/>
                  <a:pt x="4057650" y="13716"/>
                </a:cubicBezTo>
                <a:cubicBezTo>
                  <a:pt x="3866391" y="10757"/>
                  <a:pt x="3683092" y="22641"/>
                  <a:pt x="3381375" y="13716"/>
                </a:cubicBezTo>
                <a:cubicBezTo>
                  <a:pt x="3077442" y="-36111"/>
                  <a:pt x="2959293" y="-9904"/>
                  <a:pt x="2826830" y="13716"/>
                </a:cubicBezTo>
                <a:cubicBezTo>
                  <a:pt x="2745586" y="48996"/>
                  <a:pt x="2366651" y="54820"/>
                  <a:pt x="2150555" y="13716"/>
                </a:cubicBezTo>
                <a:cubicBezTo>
                  <a:pt x="1889766" y="-21926"/>
                  <a:pt x="1744011" y="-27260"/>
                  <a:pt x="1474280" y="13716"/>
                </a:cubicBezTo>
                <a:cubicBezTo>
                  <a:pt x="1211536" y="18423"/>
                  <a:pt x="970196" y="30950"/>
                  <a:pt x="838581" y="13716"/>
                </a:cubicBezTo>
                <a:cubicBezTo>
                  <a:pt x="683899" y="-9022"/>
                  <a:pt x="224248" y="-47016"/>
                  <a:pt x="0" y="13716"/>
                </a:cubicBezTo>
                <a:cubicBezTo>
                  <a:pt x="324" y="6999"/>
                  <a:pt x="221" y="2972"/>
                  <a:pt x="0" y="0"/>
                </a:cubicBezTo>
                <a:close/>
              </a:path>
              <a:path w="4057650" h="13716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333" y="4276"/>
                  <a:pt x="4057768" y="7437"/>
                  <a:pt x="4057650" y="13716"/>
                </a:cubicBezTo>
                <a:cubicBezTo>
                  <a:pt x="3759943" y="44812"/>
                  <a:pt x="3655385" y="-12313"/>
                  <a:pt x="3381375" y="13716"/>
                </a:cubicBezTo>
                <a:cubicBezTo>
                  <a:pt x="3117080" y="43667"/>
                  <a:pt x="2965830" y="11179"/>
                  <a:pt x="2826830" y="13716"/>
                </a:cubicBezTo>
                <a:cubicBezTo>
                  <a:pt x="2719180" y="50001"/>
                  <a:pt x="2405341" y="23637"/>
                  <a:pt x="2272284" y="13716"/>
                </a:cubicBezTo>
                <a:cubicBezTo>
                  <a:pt x="2146521" y="37825"/>
                  <a:pt x="1920511" y="43731"/>
                  <a:pt x="1555432" y="13716"/>
                </a:cubicBezTo>
                <a:cubicBezTo>
                  <a:pt x="1341297" y="-14932"/>
                  <a:pt x="1185337" y="6286"/>
                  <a:pt x="960310" y="13716"/>
                </a:cubicBezTo>
                <a:cubicBezTo>
                  <a:pt x="797841" y="-31644"/>
                  <a:pt x="348704" y="-84402"/>
                  <a:pt x="0" y="13716"/>
                </a:cubicBezTo>
                <a:cubicBezTo>
                  <a:pt x="-929" y="10136"/>
                  <a:pt x="7" y="679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3716"/>
                      <a:gd name="connsiteX1" fmla="*/ 757428 w 4057650"/>
                      <a:gd name="connsiteY1" fmla="*/ 0 h 13716"/>
                      <a:gd name="connsiteX2" fmla="*/ 1474279 w 4057650"/>
                      <a:gd name="connsiteY2" fmla="*/ 0 h 13716"/>
                      <a:gd name="connsiteX3" fmla="*/ 2191131 w 4057650"/>
                      <a:gd name="connsiteY3" fmla="*/ 0 h 13716"/>
                      <a:gd name="connsiteX4" fmla="*/ 2745676 w 4057650"/>
                      <a:gd name="connsiteY4" fmla="*/ 0 h 13716"/>
                      <a:gd name="connsiteX5" fmla="*/ 3340798 w 4057650"/>
                      <a:gd name="connsiteY5" fmla="*/ 0 h 13716"/>
                      <a:gd name="connsiteX6" fmla="*/ 4057650 w 4057650"/>
                      <a:gd name="connsiteY6" fmla="*/ 0 h 13716"/>
                      <a:gd name="connsiteX7" fmla="*/ 4057650 w 4057650"/>
                      <a:gd name="connsiteY7" fmla="*/ 13716 h 13716"/>
                      <a:gd name="connsiteX8" fmla="*/ 3381375 w 4057650"/>
                      <a:gd name="connsiteY8" fmla="*/ 13716 h 13716"/>
                      <a:gd name="connsiteX9" fmla="*/ 2826830 w 4057650"/>
                      <a:gd name="connsiteY9" fmla="*/ 13716 h 13716"/>
                      <a:gd name="connsiteX10" fmla="*/ 2272284 w 4057650"/>
                      <a:gd name="connsiteY10" fmla="*/ 13716 h 13716"/>
                      <a:gd name="connsiteX11" fmla="*/ 1555432 w 4057650"/>
                      <a:gd name="connsiteY11" fmla="*/ 13716 h 13716"/>
                      <a:gd name="connsiteX12" fmla="*/ 960310 w 4057650"/>
                      <a:gd name="connsiteY12" fmla="*/ 13716 h 13716"/>
                      <a:gd name="connsiteX13" fmla="*/ 0 w 4057650"/>
                      <a:gd name="connsiteY13" fmla="*/ 13716 h 13716"/>
                      <a:gd name="connsiteX14" fmla="*/ 0 w 4057650"/>
                      <a:gd name="connsiteY14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3716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378" y="4708"/>
                          <a:pt x="4057987" y="7132"/>
                          <a:pt x="4057650" y="13716"/>
                        </a:cubicBezTo>
                        <a:cubicBezTo>
                          <a:pt x="3743404" y="35553"/>
                          <a:pt x="3625516" y="-19495"/>
                          <a:pt x="3381375" y="13716"/>
                        </a:cubicBezTo>
                        <a:cubicBezTo>
                          <a:pt x="3137235" y="46927"/>
                          <a:pt x="2946571" y="-4571"/>
                          <a:pt x="2826830" y="13716"/>
                        </a:cubicBezTo>
                        <a:cubicBezTo>
                          <a:pt x="2707090" y="32003"/>
                          <a:pt x="2402756" y="-3140"/>
                          <a:pt x="2272284" y="13716"/>
                        </a:cubicBezTo>
                        <a:cubicBezTo>
                          <a:pt x="2141812" y="30572"/>
                          <a:pt x="1895935" y="13627"/>
                          <a:pt x="1555432" y="13716"/>
                        </a:cubicBezTo>
                        <a:cubicBezTo>
                          <a:pt x="1214929" y="13805"/>
                          <a:pt x="1103072" y="9931"/>
                          <a:pt x="960310" y="13716"/>
                        </a:cubicBezTo>
                        <a:cubicBezTo>
                          <a:pt x="817548" y="17501"/>
                          <a:pt x="402272" y="-33931"/>
                          <a:pt x="0" y="13716"/>
                        </a:cubicBezTo>
                        <a:cubicBezTo>
                          <a:pt x="-460" y="10837"/>
                          <a:pt x="38" y="6680"/>
                          <a:pt x="0" y="0"/>
                        </a:cubicBezTo>
                        <a:close/>
                      </a:path>
                      <a:path w="4057650" h="13716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980" y="3019"/>
                          <a:pt x="4057134" y="10425"/>
                          <a:pt x="4057650" y="13716"/>
                        </a:cubicBezTo>
                        <a:cubicBezTo>
                          <a:pt x="3865148" y="-7885"/>
                          <a:pt x="3702543" y="44896"/>
                          <a:pt x="3381375" y="13716"/>
                        </a:cubicBezTo>
                        <a:cubicBezTo>
                          <a:pt x="3060208" y="-17464"/>
                          <a:pt x="2956571" y="-13250"/>
                          <a:pt x="2826830" y="13716"/>
                        </a:cubicBezTo>
                        <a:cubicBezTo>
                          <a:pt x="2697089" y="40682"/>
                          <a:pt x="2411031" y="38582"/>
                          <a:pt x="2150555" y="13716"/>
                        </a:cubicBezTo>
                        <a:cubicBezTo>
                          <a:pt x="1890080" y="-11150"/>
                          <a:pt x="1741827" y="-5187"/>
                          <a:pt x="1474280" y="13716"/>
                        </a:cubicBezTo>
                        <a:cubicBezTo>
                          <a:pt x="1206734" y="32619"/>
                          <a:pt x="998203" y="28763"/>
                          <a:pt x="838581" y="13716"/>
                        </a:cubicBezTo>
                        <a:cubicBezTo>
                          <a:pt x="678959" y="-1331"/>
                          <a:pt x="187101" y="-17784"/>
                          <a:pt x="0" y="13716"/>
                        </a:cubicBezTo>
                        <a:cubicBezTo>
                          <a:pt x="-114" y="7033"/>
                          <a:pt x="103" y="3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2468</Words>
  <Application>Microsoft Macintosh PowerPoint</Application>
  <PresentationFormat>On-screen Show (16:9)</PresentationFormat>
  <Paragraphs>223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Elastic Cache</vt:lpstr>
      <vt:lpstr>Amazon ElastiCache</vt:lpstr>
      <vt:lpstr>ElasticSearch Use cases</vt:lpstr>
      <vt:lpstr>ElastiCache Solution Architecture - DB Cache</vt:lpstr>
      <vt:lpstr>ElastiCache Solution Architecture – User Session Store</vt:lpstr>
      <vt:lpstr>Two types of ElastiCache engine:</vt:lpstr>
      <vt:lpstr>Use cases</vt:lpstr>
      <vt:lpstr>Memcache use cases</vt:lpstr>
      <vt:lpstr>Caching strategies</vt:lpstr>
      <vt:lpstr>Caching strategies: Write Through</vt:lpstr>
      <vt:lpstr>Caching strategies:  Lazy Loading (Cache-Aside)</vt:lpstr>
      <vt:lpstr>Caching strategies:  Read Through</vt:lpstr>
      <vt:lpstr>Caching strategies:  Write Back</vt:lpstr>
      <vt:lpstr>Caching strategies:  Write around</vt:lpstr>
      <vt:lpstr>Redis Cluster Mode Why?</vt:lpstr>
      <vt:lpstr>Redis Cluster Mode Disabled</vt:lpstr>
      <vt:lpstr>Redis Cluster Mode Enabled</vt:lpstr>
      <vt:lpstr>Redis Cluster Mode Key Difference</vt:lpstr>
      <vt:lpstr>Redis Scaling</vt:lpstr>
      <vt:lpstr>Redis Scaling</vt:lpstr>
      <vt:lpstr>Redis Replication</vt:lpstr>
      <vt:lpstr>Memcached architecture</vt:lpstr>
      <vt:lpstr>Memcached Scaling</vt:lpstr>
      <vt:lpstr>Elastic Cache take away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Cache</dc:title>
  <cp:lastModifiedBy>Ilya Chakun</cp:lastModifiedBy>
  <cp:revision>23</cp:revision>
  <dcterms:modified xsi:type="dcterms:W3CDTF">2024-02-26T12:33:10Z</dcterms:modified>
</cp:coreProperties>
</file>