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51"/>
  </p:notesMasterIdLst>
  <p:sldIdLst>
    <p:sldId id="291" r:id="rId2"/>
    <p:sldId id="292" r:id="rId3"/>
    <p:sldId id="257" r:id="rId4"/>
    <p:sldId id="258" r:id="rId5"/>
    <p:sldId id="259" r:id="rId6"/>
    <p:sldId id="293" r:id="rId7"/>
    <p:sldId id="260" r:id="rId8"/>
    <p:sldId id="261" r:id="rId9"/>
    <p:sldId id="262" r:id="rId10"/>
    <p:sldId id="263" r:id="rId11"/>
    <p:sldId id="264" r:id="rId12"/>
    <p:sldId id="265" r:id="rId13"/>
    <p:sldId id="298" r:id="rId14"/>
    <p:sldId id="266" r:id="rId15"/>
    <p:sldId id="267" r:id="rId16"/>
    <p:sldId id="297" r:id="rId17"/>
    <p:sldId id="268" r:id="rId18"/>
    <p:sldId id="269" r:id="rId19"/>
    <p:sldId id="270" r:id="rId20"/>
    <p:sldId id="271" r:id="rId21"/>
    <p:sldId id="294" r:id="rId22"/>
    <p:sldId id="295" r:id="rId23"/>
    <p:sldId id="296"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301" r:id="rId40"/>
    <p:sldId id="302" r:id="rId41"/>
    <p:sldId id="303" r:id="rId42"/>
    <p:sldId id="304" r:id="rId43"/>
    <p:sldId id="305" r:id="rId44"/>
    <p:sldId id="287" r:id="rId45"/>
    <p:sldId id="288" r:id="rId46"/>
    <p:sldId id="299" r:id="rId47"/>
    <p:sldId id="300" r:id="rId48"/>
    <p:sldId id="290" r:id="rId49"/>
    <p:sldId id="289" r:id="rId50"/>
  </p:sldIdLst>
  <p:sldSz cx="9144000" cy="5143500" type="screen16x9"/>
  <p:notesSz cx="6858000" cy="9144000"/>
  <p:embeddedFontLst>
    <p:embeddedFont>
      <p:font typeface="Open Sans" panose="020B0606030504020204" pitchFamily="34" charset="0"/>
      <p:regular r:id="rId52"/>
      <p:bold r:id="rId53"/>
      <p:italic r:id="rId54"/>
      <p:boldItalic r:id="rId55"/>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68D920-8DBD-457A-B38E-5C82EA78FE0A}">
  <a:tblStyle styleId="{FB68D920-8DBD-457A-B38E-5C82EA78FE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35ac1772_0_30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5f35ac1772_0_3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f35ac1772_0_35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5f35ac1772_0_3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3460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f35ac1772_0_35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5f35ac1772_0_3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f35ac1772_0_3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5f35ac1772_0_3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5f35ac1772_0_36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5f35ac1772_0_3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f35ac1772_0_3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5f35ac1772_0_3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f35ac1772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f35ac1772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f35ac1772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f35ac177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f35ac1772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f35ac1772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f35ac1772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f35ac177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5f35ac1772_0_40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25f35ac1772_0_4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f35ac177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f35ac177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5f35ac1772_0_4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25f35ac1772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5f35ac1772_0_4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25f35ac1772_0_4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5f35ac1772_0_4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g25f35ac1772_0_4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5f35ac1772_0_4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25f35ac1772_0_4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f35ac1772_0_4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g25f35ac1772_0_4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5f35ac1772_0_4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25f35ac1772_0_4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f35ac1772_0_4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25f35ac1772_0_4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5f35ac1772_0_4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25f35ac1772_0_4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5f35ac1772_0_4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25f35ac1772_0_4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5f35ac1772_0_46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25f35ac1772_0_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5ac1772_0_31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5f35ac1772_0_3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5f35ac1772_0_4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25f35ac1772_0_4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5f35ac1772_0_4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25f35ac1772_0_4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5f35ac1772_0_48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g25f35ac1772_0_4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5f35ac1772_0_49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25f35ac1772_0_4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5f35ac1772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5f35ac1772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5f35ac1772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5f35ac1772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f35ac1772_0_3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25f35ac1772_0_3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f35ac1772_0_32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5f35ac1772_0_3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f35ac1772_0_3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5f35ac1772_0_3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f35ac1772_0_3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25f35ac1772_0_3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f35ac1772_0_3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5f35ac1772_0_3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f35ac1772_0_35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5f35ac1772_0_3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6F14-F499-C0CE-1007-93DF41626C2B}"/>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FE09BB6E-F897-3E75-6FA8-22459C08827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EAE7C89-79FC-1397-27B8-0CB1423B0122}"/>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5" name="Footer Placeholder 4">
            <a:extLst>
              <a:ext uri="{FF2B5EF4-FFF2-40B4-BE49-F238E27FC236}">
                <a16:creationId xmlns:a16="http://schemas.microsoft.com/office/drawing/2014/main" id="{D17BAEA4-C359-DF61-A7BA-115251BF31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33CF2BA-448C-BCE2-10C4-BDCECB70E6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8915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EC7A-7C25-5FAB-D4CB-84A387A274D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9DC14DC-C6F7-CAE7-3DD5-BF89481C0F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A9645BC-42D2-AF8A-FCD8-86FB322EFBBF}"/>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5" name="Footer Placeholder 4">
            <a:extLst>
              <a:ext uri="{FF2B5EF4-FFF2-40B4-BE49-F238E27FC236}">
                <a16:creationId xmlns:a16="http://schemas.microsoft.com/office/drawing/2014/main" id="{1E6982C9-629E-A521-C3DD-71F6194E639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87CA64A-402F-A46E-5495-1E393CFF13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20023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20ECB-76D9-1FF7-993A-085D39684881}"/>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47C59C8-0C7D-4BFE-ADD1-8A33497F1252}"/>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8DB856D-FB0D-0E23-ECC7-4019AA263640}"/>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5" name="Footer Placeholder 4">
            <a:extLst>
              <a:ext uri="{FF2B5EF4-FFF2-40B4-BE49-F238E27FC236}">
                <a16:creationId xmlns:a16="http://schemas.microsoft.com/office/drawing/2014/main" id="{8749A4CD-B151-66EB-272D-D3FBDC1C383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C7AE423-2361-17AC-3CE7-ECBAAF6E5D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32475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08D7-9DAA-3B20-15E5-028BC03AFCA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407ABF9-0E27-AAC6-C7B2-5324A05C23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57A71CB-B183-EB2E-5D17-B753692B0A70}"/>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5" name="Footer Placeholder 4">
            <a:extLst>
              <a:ext uri="{FF2B5EF4-FFF2-40B4-BE49-F238E27FC236}">
                <a16:creationId xmlns:a16="http://schemas.microsoft.com/office/drawing/2014/main" id="{188B2AC8-DB65-F124-27D0-533B678F627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1D3E42-DD28-55A6-32FC-2CEBA395F0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27291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DF0E-BC32-7FED-1356-1649BD35F5E4}"/>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FE0901BC-F092-FE70-7D63-C6B90EECF5E9}"/>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CD9AA3-02AF-0B6D-80F2-FF74DB2EABD8}"/>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5" name="Footer Placeholder 4">
            <a:extLst>
              <a:ext uri="{FF2B5EF4-FFF2-40B4-BE49-F238E27FC236}">
                <a16:creationId xmlns:a16="http://schemas.microsoft.com/office/drawing/2014/main" id="{3D02A3BB-6BD9-8A05-3FDE-175667E96E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DE50F6-CB5F-EA34-9EB6-2716926423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17474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DA7D-889E-B36A-193E-4F82E4CFC5F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BA233D5-6E10-D1EC-50C6-874F0FB911B5}"/>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32702783-C42C-D0B2-927B-7D517343ABA8}"/>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12B25857-2FF7-DA93-A33F-AFE33446BA28}"/>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6" name="Footer Placeholder 5">
            <a:extLst>
              <a:ext uri="{FF2B5EF4-FFF2-40B4-BE49-F238E27FC236}">
                <a16:creationId xmlns:a16="http://schemas.microsoft.com/office/drawing/2014/main" id="{2CB82DB1-4E3D-BBBA-3E85-9F9FBB9A6AB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FC1A58-46A8-E7E3-C895-70276D9FC8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544122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D7EC-DC21-A425-EC72-3CA419C7F96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4940D7A-B0BB-012A-EB3D-905DB0BB515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1DC80687-CAB8-C317-F8E2-B929942F4B6F}"/>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9B8103C-DB8F-7B90-D701-56257CF52DA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87092EC0-ED6A-FB02-05E6-580D31486AA3}"/>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496C1AB6-F41E-4185-DABF-D479F8EB5BAA}"/>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8" name="Footer Placeholder 7">
            <a:extLst>
              <a:ext uri="{FF2B5EF4-FFF2-40B4-BE49-F238E27FC236}">
                <a16:creationId xmlns:a16="http://schemas.microsoft.com/office/drawing/2014/main" id="{FA2E9472-B050-AC31-112B-1523B411FF60}"/>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F18AB69-E960-77D6-3AD1-98664E8C16A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97567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F731-9F47-B2E1-F30F-78BB561A368A}"/>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79FFB7E1-C756-3C04-4CB8-1FF620543E6B}"/>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4" name="Footer Placeholder 3">
            <a:extLst>
              <a:ext uri="{FF2B5EF4-FFF2-40B4-BE49-F238E27FC236}">
                <a16:creationId xmlns:a16="http://schemas.microsoft.com/office/drawing/2014/main" id="{605E527F-747C-33B1-DA83-6E9618CC0AC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1342B0D7-A8F5-63E4-1163-43F73E2AFC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49399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EA28C-DC91-5254-6C48-921064E91BBF}"/>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3" name="Footer Placeholder 2">
            <a:extLst>
              <a:ext uri="{FF2B5EF4-FFF2-40B4-BE49-F238E27FC236}">
                <a16:creationId xmlns:a16="http://schemas.microsoft.com/office/drawing/2014/main" id="{EC7FF212-2BF5-DEB5-3999-52FDBEDF14C5}"/>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EAF4F2A-01B1-1A7E-90D6-5B407BB757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449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CD40-58A9-A840-9D99-B2CE1C1A55D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7A52002-1AF7-D42F-CD2E-2D5438EBFF9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FFCEB438-8551-707C-BE07-94A1412AFAE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3D1683B-0E11-F42D-25A0-5AEE745138B8}"/>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6" name="Footer Placeholder 5">
            <a:extLst>
              <a:ext uri="{FF2B5EF4-FFF2-40B4-BE49-F238E27FC236}">
                <a16:creationId xmlns:a16="http://schemas.microsoft.com/office/drawing/2014/main" id="{57010654-809F-5D9C-5EA6-72A3D7B83C2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79E9C1-0100-C935-29B3-53BDBB9BBA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59404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69DF-C38C-874D-BB30-6AC33C0BEBFD}"/>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2E78FF4-93A2-2050-3784-9503AFC2CC6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124980E-FB7E-60AA-8D21-752172D0F33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6D5F54A-2D09-8D4D-E14D-61ECE73867C9}"/>
              </a:ext>
            </a:extLst>
          </p:cNvPr>
          <p:cNvSpPr>
            <a:spLocks noGrp="1"/>
          </p:cNvSpPr>
          <p:nvPr>
            <p:ph type="dt" sz="half" idx="10"/>
          </p:nvPr>
        </p:nvSpPr>
        <p:spPr/>
        <p:txBody>
          <a:bodyPr/>
          <a:lstStyle/>
          <a:p>
            <a:fld id="{5A616ED3-1122-0D43-8452-56BBA62BA34E}" type="datetimeFigureOut">
              <a:rPr lang="en-CH" smtClean="0"/>
              <a:t>26.02.2024</a:t>
            </a:fld>
            <a:endParaRPr lang="en-CH"/>
          </a:p>
        </p:txBody>
      </p:sp>
      <p:sp>
        <p:nvSpPr>
          <p:cNvPr id="6" name="Footer Placeholder 5">
            <a:extLst>
              <a:ext uri="{FF2B5EF4-FFF2-40B4-BE49-F238E27FC236}">
                <a16:creationId xmlns:a16="http://schemas.microsoft.com/office/drawing/2014/main" id="{1069FED5-C2D1-E56B-119A-6E6B6D4B686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D4EEAEC-5F16-D333-0331-30DE74DB2B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43846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FB3F1-FF9E-EA87-BB83-BA135B0EB9E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5F80195-E994-F197-394A-C6A9241CC3E0}"/>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D661837-C73E-0EED-3B77-D110A2F32E88}"/>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A616ED3-1122-0D43-8452-56BBA62BA34E}" type="datetimeFigureOut">
              <a:rPr lang="en-CH" smtClean="0"/>
              <a:t>26.02.2024</a:t>
            </a:fld>
            <a:endParaRPr lang="en-CH"/>
          </a:p>
        </p:txBody>
      </p:sp>
      <p:sp>
        <p:nvSpPr>
          <p:cNvPr id="5" name="Footer Placeholder 4">
            <a:extLst>
              <a:ext uri="{FF2B5EF4-FFF2-40B4-BE49-F238E27FC236}">
                <a16:creationId xmlns:a16="http://schemas.microsoft.com/office/drawing/2014/main" id="{E27A2D8D-BF97-BD4B-C51C-E15051176D8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85639AE-B4F8-780E-D262-AC3910B2463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65164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docs.aws.amazon.com/AmazonRDS/latest/AuroraUserGuide/aurora-serverless.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cs.aws.amazon.com/AmazonRDS/latest/UserGuide/CHAP_Storag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214C42-698D-3DFA-3829-DEED8B58C8AD}"/>
              </a:ext>
            </a:extLst>
          </p:cNvPr>
          <p:cNvSpPr>
            <a:spLocks noGrp="1"/>
          </p:cNvSpPr>
          <p:nvPr>
            <p:ph type="ctrTitle"/>
          </p:nvPr>
        </p:nvSpPr>
        <p:spPr>
          <a:xfrm>
            <a:off x="1143002" y="1499711"/>
            <a:ext cx="6858000" cy="2073021"/>
          </a:xfrm>
        </p:spPr>
        <p:txBody>
          <a:bodyPr anchor="ctr">
            <a:normAutofit/>
          </a:bodyPr>
          <a:lstStyle/>
          <a:p>
            <a:r>
              <a:rPr lang="en-CH" sz="5400"/>
              <a:t>RDS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93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8"/>
        <p:cNvGrpSpPr/>
        <p:nvPr/>
      </p:nvGrpSpPr>
      <p:grpSpPr>
        <a:xfrm>
          <a:off x="0" y="0"/>
          <a:ext cx="0" cy="0"/>
          <a:chOff x="0" y="0"/>
          <a:chExt cx="0" cy="0"/>
        </a:xfrm>
      </p:grpSpPr>
      <p:sp useBgFill="1">
        <p:nvSpPr>
          <p:cNvPr id="186" name="Rectangle 18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Shape 187">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Google Shape;179;p35"/>
          <p:cNvSpPr txBox="1">
            <a:spLocks noGrp="1"/>
          </p:cNvSpPr>
          <p:nvPr>
            <p:ph type="title"/>
          </p:nvPr>
        </p:nvSpPr>
        <p:spPr>
          <a:xfrm>
            <a:off x="852775" y="457200"/>
            <a:ext cx="3588597" cy="998130"/>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a:t>RDS Multi AZ (Disaster Recovery)</a:t>
            </a:r>
          </a:p>
        </p:txBody>
      </p:sp>
      <p:sp>
        <p:nvSpPr>
          <p:cNvPr id="180" name="Google Shape;180;p35"/>
          <p:cNvSpPr txBox="1">
            <a:spLocks noGrp="1"/>
          </p:cNvSpPr>
          <p:nvPr>
            <p:ph idx="1"/>
          </p:nvPr>
        </p:nvSpPr>
        <p:spPr>
          <a:xfrm>
            <a:off x="852775" y="1645576"/>
            <a:ext cx="3328527" cy="2931439"/>
          </a:xfrm>
          <a:prstGeom prst="rect">
            <a:avLst/>
          </a:prstGeom>
        </p:spPr>
        <p:txBody>
          <a:bodyPr spcFirstLastPara="1" lIns="68575" tIns="34275" rIns="68575" bIns="34275" anchorCtr="0">
            <a:normAutofit/>
          </a:bodyPr>
          <a:lstStyle/>
          <a:p>
            <a:pPr marL="177800" lvl="0" indent="-190500" rtl="0">
              <a:spcBef>
                <a:spcPts val="0"/>
              </a:spcBef>
              <a:spcAft>
                <a:spcPts val="0"/>
              </a:spcAft>
              <a:buClr>
                <a:schemeClr val="dk1"/>
              </a:buClr>
              <a:buSzPts val="1200"/>
              <a:buFont typeface="Arial"/>
              <a:buChar char="●"/>
            </a:pPr>
            <a:r>
              <a:rPr lang="en-GB" sz="1100" dirty="0">
                <a:latin typeface="Arial"/>
                <a:ea typeface="Arial"/>
                <a:cs typeface="Arial"/>
                <a:sym typeface="Arial"/>
              </a:rPr>
              <a:t>SYNC replication</a:t>
            </a:r>
          </a:p>
          <a:p>
            <a:pPr marL="177800" lvl="0" indent="-190500" rtl="0">
              <a:spcBef>
                <a:spcPts val="800"/>
              </a:spcBef>
              <a:spcAft>
                <a:spcPts val="0"/>
              </a:spcAft>
              <a:buClr>
                <a:schemeClr val="dk1"/>
              </a:buClr>
              <a:buSzPts val="1200"/>
              <a:buFont typeface="Arial"/>
              <a:buChar char="●"/>
            </a:pPr>
            <a:r>
              <a:rPr lang="en-GB" sz="1100" dirty="0">
                <a:latin typeface="Arial"/>
                <a:ea typeface="Arial"/>
                <a:cs typeface="Arial"/>
                <a:sym typeface="Arial"/>
              </a:rPr>
              <a:t>One DNS name – automatic app failover to standby</a:t>
            </a:r>
          </a:p>
          <a:p>
            <a:pPr marL="177800" lvl="0" indent="-190500" rtl="0">
              <a:spcBef>
                <a:spcPts val="800"/>
              </a:spcBef>
              <a:spcAft>
                <a:spcPts val="0"/>
              </a:spcAft>
              <a:buClr>
                <a:schemeClr val="dk1"/>
              </a:buClr>
              <a:buSzPts val="1200"/>
              <a:buFont typeface="Arial"/>
              <a:buChar char="●"/>
            </a:pPr>
            <a:r>
              <a:rPr lang="en-GB" sz="1100" dirty="0">
                <a:latin typeface="Arial"/>
                <a:ea typeface="Arial"/>
                <a:cs typeface="Arial"/>
                <a:sym typeface="Arial"/>
              </a:rPr>
              <a:t>Increase availability</a:t>
            </a:r>
          </a:p>
          <a:p>
            <a:pPr marL="177800" lvl="0" indent="-190500" rtl="0">
              <a:spcBef>
                <a:spcPts val="800"/>
              </a:spcBef>
              <a:spcAft>
                <a:spcPts val="0"/>
              </a:spcAft>
              <a:buClr>
                <a:schemeClr val="dk1"/>
              </a:buClr>
              <a:buSzPts val="1200"/>
              <a:buFont typeface="Arial"/>
              <a:buChar char="●"/>
            </a:pPr>
            <a:r>
              <a:rPr lang="en-GB" sz="1100" dirty="0">
                <a:latin typeface="Arial"/>
                <a:ea typeface="Arial"/>
                <a:cs typeface="Arial"/>
                <a:sym typeface="Arial"/>
              </a:rPr>
              <a:t>Failover in case of loss of AZ, loss of network, instance or storage failure</a:t>
            </a:r>
          </a:p>
          <a:p>
            <a:pPr marL="177800" lvl="0" indent="-190500" rtl="0">
              <a:spcBef>
                <a:spcPts val="800"/>
              </a:spcBef>
              <a:spcAft>
                <a:spcPts val="0"/>
              </a:spcAft>
              <a:buClr>
                <a:schemeClr val="dk1"/>
              </a:buClr>
              <a:buSzPts val="1200"/>
              <a:buFont typeface="Arial"/>
              <a:buChar char="●"/>
            </a:pPr>
            <a:r>
              <a:rPr lang="en-GB" sz="1100" dirty="0">
                <a:latin typeface="Arial"/>
                <a:ea typeface="Arial"/>
                <a:cs typeface="Arial"/>
                <a:sym typeface="Arial"/>
              </a:rPr>
              <a:t>No manual intervention in apps</a:t>
            </a:r>
          </a:p>
          <a:p>
            <a:pPr marL="177800" lvl="0" indent="-190500" rtl="0">
              <a:spcBef>
                <a:spcPts val="800"/>
              </a:spcBef>
              <a:spcAft>
                <a:spcPts val="0"/>
              </a:spcAft>
              <a:buClr>
                <a:schemeClr val="dk1"/>
              </a:buClr>
              <a:buSzPts val="1200"/>
              <a:buFont typeface="Arial"/>
              <a:buChar char="●"/>
            </a:pPr>
            <a:r>
              <a:rPr lang="en-GB" sz="1100" dirty="0">
                <a:latin typeface="Arial"/>
                <a:ea typeface="Arial"/>
                <a:cs typeface="Arial"/>
                <a:sym typeface="Arial"/>
              </a:rPr>
              <a:t>Not used for scaling</a:t>
            </a:r>
          </a:p>
          <a:p>
            <a:pPr marL="177800" lvl="0" indent="-190500" rtl="0">
              <a:spcBef>
                <a:spcPts val="800"/>
              </a:spcBef>
              <a:spcAft>
                <a:spcPts val="0"/>
              </a:spcAft>
              <a:buClr>
                <a:schemeClr val="dk1"/>
              </a:buClr>
              <a:buSzPts val="1200"/>
              <a:buFont typeface="Arial"/>
              <a:buChar char="●"/>
            </a:pPr>
            <a:r>
              <a:rPr lang="en-GB" sz="1100" dirty="0">
                <a:latin typeface="Arial"/>
                <a:ea typeface="Arial"/>
                <a:cs typeface="Arial"/>
                <a:sym typeface="Arial"/>
              </a:rPr>
              <a:t>Multi-AZ replication is free</a:t>
            </a:r>
          </a:p>
          <a:p>
            <a:pPr marL="0" lvl="0" indent="0" rtl="0">
              <a:spcBef>
                <a:spcPts val="800"/>
              </a:spcBef>
              <a:spcAft>
                <a:spcPts val="0"/>
              </a:spcAft>
              <a:buClr>
                <a:schemeClr val="dk1"/>
              </a:buClr>
              <a:buSzPts val="1100"/>
              <a:buNone/>
            </a:pPr>
            <a:endParaRPr lang="en-GB" sz="1100" dirty="0">
              <a:latin typeface="Arial"/>
              <a:ea typeface="Arial"/>
              <a:cs typeface="Arial"/>
              <a:sym typeface="Arial"/>
            </a:endParaRPr>
          </a:p>
          <a:p>
            <a:pPr marL="0" lvl="0" indent="0" rtl="0">
              <a:spcBef>
                <a:spcPts val="800"/>
              </a:spcBef>
              <a:spcAft>
                <a:spcPts val="1200"/>
              </a:spcAft>
              <a:buClr>
                <a:schemeClr val="dk1"/>
              </a:buClr>
              <a:buSzPts val="1100"/>
              <a:buNone/>
            </a:pPr>
            <a:r>
              <a:rPr lang="en-GB" sz="1100" dirty="0">
                <a:latin typeface="Arial"/>
                <a:ea typeface="Arial"/>
                <a:cs typeface="Arial"/>
                <a:sym typeface="Arial"/>
              </a:rPr>
              <a:t>Note : The Read Replicas be setup as Multi AZ for Disaster Recovery (DR)</a:t>
            </a:r>
          </a:p>
        </p:txBody>
      </p:sp>
      <p:pic>
        <p:nvPicPr>
          <p:cNvPr id="181" name="Google Shape;181;p35"/>
          <p:cNvPicPr preferRelativeResize="0"/>
          <p:nvPr/>
        </p:nvPicPr>
        <p:blipFill rotWithShape="1">
          <a:blip r:embed="rId3"/>
          <a:stretch/>
        </p:blipFill>
        <p:spPr>
          <a:xfrm>
            <a:off x="5160457" y="875595"/>
            <a:ext cx="3553238" cy="340897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5"/>
        <p:cNvGrpSpPr/>
        <p:nvPr/>
      </p:nvGrpSpPr>
      <p:grpSpPr>
        <a:xfrm>
          <a:off x="0" y="0"/>
          <a:ext cx="0" cy="0"/>
          <a:chOff x="0" y="0"/>
          <a:chExt cx="0" cy="0"/>
        </a:xfrm>
      </p:grpSpPr>
      <p:sp useBgFill="1">
        <p:nvSpPr>
          <p:cNvPr id="193" name="Rectangle 19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Shape 19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6" name="Google Shape;186;p36"/>
          <p:cNvSpPr txBox="1">
            <a:spLocks noGrp="1"/>
          </p:cNvSpPr>
          <p:nvPr>
            <p:ph type="title"/>
          </p:nvPr>
        </p:nvSpPr>
        <p:spPr>
          <a:xfrm>
            <a:off x="852775" y="457200"/>
            <a:ext cx="3588597" cy="998130"/>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a:t>RDS Read Replicas</a:t>
            </a:r>
          </a:p>
        </p:txBody>
      </p:sp>
      <p:sp>
        <p:nvSpPr>
          <p:cNvPr id="187" name="Google Shape;187;p36"/>
          <p:cNvSpPr txBox="1">
            <a:spLocks noGrp="1"/>
          </p:cNvSpPr>
          <p:nvPr>
            <p:ph idx="1"/>
          </p:nvPr>
        </p:nvSpPr>
        <p:spPr>
          <a:xfrm>
            <a:off x="852775" y="1645576"/>
            <a:ext cx="3328527" cy="2931439"/>
          </a:xfrm>
          <a:prstGeom prst="rect">
            <a:avLst/>
          </a:prstGeom>
        </p:spPr>
        <p:txBody>
          <a:bodyPr spcFirstLastPara="1" lIns="68575" tIns="34275" rIns="68575" bIns="34275" anchorCtr="0">
            <a:normAutofit/>
          </a:bodyPr>
          <a:lstStyle/>
          <a:p>
            <a:pPr marL="177800" lvl="0" indent="-184150" rtl="0">
              <a:spcBef>
                <a:spcPts val="0"/>
              </a:spcBef>
              <a:spcAft>
                <a:spcPts val="0"/>
              </a:spcAft>
              <a:buClr>
                <a:schemeClr val="dk1"/>
              </a:buClr>
              <a:buSzPts val="1100"/>
              <a:buChar char="●"/>
            </a:pPr>
            <a:r>
              <a:rPr lang="en-GB" sz="1500"/>
              <a:t>Read replicas are used for read-heavy DBs and replication is asynchronous.</a:t>
            </a:r>
          </a:p>
          <a:p>
            <a:pPr marL="177800" lvl="0" indent="-184150" rtl="0">
              <a:spcBef>
                <a:spcPts val="800"/>
              </a:spcBef>
              <a:spcAft>
                <a:spcPts val="0"/>
              </a:spcAft>
              <a:buClr>
                <a:schemeClr val="dk1"/>
              </a:buClr>
              <a:buSzPts val="1100"/>
              <a:buChar char="●"/>
            </a:pPr>
            <a:r>
              <a:rPr lang="en-GB" sz="1500"/>
              <a:t>Read replicas are for workload sharing and offloading.</a:t>
            </a:r>
          </a:p>
          <a:p>
            <a:pPr marL="177800" lvl="0" indent="-184150" rtl="0">
              <a:spcBef>
                <a:spcPts val="800"/>
              </a:spcBef>
              <a:spcAft>
                <a:spcPts val="0"/>
              </a:spcAft>
              <a:buClr>
                <a:schemeClr val="dk1"/>
              </a:buClr>
              <a:buSzPts val="1100"/>
              <a:buChar char="●"/>
            </a:pPr>
            <a:r>
              <a:rPr lang="en-GB" sz="1500"/>
              <a:t>Read replicas provide read-only DR.</a:t>
            </a:r>
          </a:p>
          <a:p>
            <a:pPr marL="177800" lvl="0" indent="-184150" rtl="0">
              <a:spcBef>
                <a:spcPts val="800"/>
              </a:spcBef>
              <a:spcAft>
                <a:spcPts val="0"/>
              </a:spcAft>
              <a:buClr>
                <a:schemeClr val="dk1"/>
              </a:buClr>
              <a:buSzPts val="1100"/>
              <a:buChar char="●"/>
            </a:pPr>
            <a:r>
              <a:rPr lang="en-GB" sz="1500"/>
              <a:t>Read replicas are created from a snapshot of the master instance.</a:t>
            </a:r>
          </a:p>
          <a:p>
            <a:pPr marL="177800" lvl="0" indent="-184150" rtl="0">
              <a:spcBef>
                <a:spcPts val="800"/>
              </a:spcBef>
              <a:spcAft>
                <a:spcPts val="0"/>
              </a:spcAft>
              <a:buClr>
                <a:schemeClr val="dk1"/>
              </a:buClr>
              <a:buSzPts val="1100"/>
              <a:buChar char="●"/>
            </a:pPr>
            <a:r>
              <a:rPr lang="en-GB" sz="1500"/>
              <a:t>You can have 5 read replicas of a production DB.</a:t>
            </a:r>
          </a:p>
        </p:txBody>
      </p:sp>
      <p:pic>
        <p:nvPicPr>
          <p:cNvPr id="188" name="Google Shape;188;p36"/>
          <p:cNvPicPr preferRelativeResize="0"/>
          <p:nvPr/>
        </p:nvPicPr>
        <p:blipFill>
          <a:blip r:embed="rId3"/>
          <a:stretch>
            <a:fillRect/>
          </a:stretch>
        </p:blipFill>
        <p:spPr>
          <a:xfrm>
            <a:off x="5160457" y="783227"/>
            <a:ext cx="3553238" cy="359370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05369"/>
            <a:ext cx="9144000" cy="1443249"/>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Google Shape;193;p37"/>
          <p:cNvSpPr txBox="1">
            <a:spLocks noGrp="1"/>
          </p:cNvSpPr>
          <p:nvPr>
            <p:ph type="title"/>
          </p:nvPr>
        </p:nvSpPr>
        <p:spPr>
          <a:xfrm>
            <a:off x="941295" y="3959633"/>
            <a:ext cx="7261411" cy="55491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2400"/>
            </a:pPr>
            <a:r>
              <a:rPr lang="en-US" sz="2700" kern="1200">
                <a:solidFill>
                  <a:schemeClr val="tx1">
                    <a:lumMod val="85000"/>
                    <a:lumOff val="15000"/>
                  </a:schemeClr>
                </a:solidFill>
                <a:latin typeface="+mj-lt"/>
                <a:ea typeface="+mj-ea"/>
                <a:cs typeface="+mj-cs"/>
              </a:rPr>
              <a:t>RDS Read Replicas</a:t>
            </a:r>
          </a:p>
        </p:txBody>
      </p:sp>
      <p:pic>
        <p:nvPicPr>
          <p:cNvPr id="194" name="Google Shape;194;p37"/>
          <p:cNvPicPr preferRelativeResize="0">
            <a:picLocks noGrp="1"/>
          </p:cNvPicPr>
          <p:nvPr>
            <p:ph idx="1"/>
          </p:nvPr>
        </p:nvPicPr>
        <p:blipFill rotWithShape="1">
          <a:blip r:embed="rId3"/>
          <a:stretch/>
        </p:blipFill>
        <p:spPr>
          <a:xfrm>
            <a:off x="2663343" y="434604"/>
            <a:ext cx="3817313" cy="316837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
        <p:cNvGrpSpPr/>
        <p:nvPr/>
      </p:nvGrpSpPr>
      <p:grpSpPr>
        <a:xfrm>
          <a:off x="0" y="0"/>
          <a:ext cx="0" cy="0"/>
          <a:chOff x="0" y="0"/>
          <a:chExt cx="0" cy="0"/>
        </a:xfrm>
      </p:grpSpPr>
      <p:sp>
        <p:nvSpPr>
          <p:cNvPr id="205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Google Shape;193;p37"/>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2700" kern="1200">
                <a:solidFill>
                  <a:srgbClr val="FFFFFF"/>
                </a:solidFill>
                <a:latin typeface="+mj-lt"/>
                <a:ea typeface="+mj-ea"/>
                <a:cs typeface="+mj-cs"/>
              </a:rPr>
              <a:t>RDS Read Replicas in different Region</a:t>
            </a:r>
          </a:p>
        </p:txBody>
      </p:sp>
      <p:pic>
        <p:nvPicPr>
          <p:cNvPr id="2052" name="Picture 4" descr="&#10;                Cross-Region read replica configuration&#10;            ">
            <a:extLst>
              <a:ext uri="{FF2B5EF4-FFF2-40B4-BE49-F238E27FC236}">
                <a16:creationId xmlns:a16="http://schemas.microsoft.com/office/drawing/2014/main" id="{A4EC6315-4435-AE67-B2B3-4866F34AB17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2987" y="1086977"/>
            <a:ext cx="5085525" cy="296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2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8"/>
        <p:cNvGrpSpPr/>
        <p:nvPr/>
      </p:nvGrpSpPr>
      <p:grpSpPr>
        <a:xfrm>
          <a:off x="0" y="0"/>
          <a:ext cx="0" cy="0"/>
          <a:chOff x="0" y="0"/>
          <a:chExt cx="0" cy="0"/>
        </a:xfrm>
      </p:grpSpPr>
      <p:sp useBgFill="1">
        <p:nvSpPr>
          <p:cNvPr id="206" name="Rectangle 20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Shape 207">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9" name="Google Shape;199;p38"/>
          <p:cNvSpPr txBox="1">
            <a:spLocks noGrp="1"/>
          </p:cNvSpPr>
          <p:nvPr>
            <p:ph type="title"/>
          </p:nvPr>
        </p:nvSpPr>
        <p:spPr>
          <a:xfrm>
            <a:off x="852775" y="457200"/>
            <a:ext cx="3588597" cy="998130"/>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a:t>RDS Read Replicas for read scalability</a:t>
            </a:r>
          </a:p>
        </p:txBody>
      </p:sp>
      <p:sp>
        <p:nvSpPr>
          <p:cNvPr id="200" name="Google Shape;200;p38"/>
          <p:cNvSpPr txBox="1">
            <a:spLocks noGrp="1"/>
          </p:cNvSpPr>
          <p:nvPr>
            <p:ph idx="1"/>
          </p:nvPr>
        </p:nvSpPr>
        <p:spPr>
          <a:xfrm>
            <a:off x="852775" y="1645576"/>
            <a:ext cx="3328527" cy="2931439"/>
          </a:xfrm>
          <a:prstGeom prst="rect">
            <a:avLst/>
          </a:prstGeom>
        </p:spPr>
        <p:txBody>
          <a:bodyPr spcFirstLastPara="1" lIns="68575" tIns="34275" rIns="68575" bIns="34275" anchorCtr="0">
            <a:normAutofit/>
          </a:bodyPr>
          <a:lstStyle/>
          <a:p>
            <a:pPr marL="177800" lvl="0" indent="-184150" rtl="0">
              <a:spcBef>
                <a:spcPts val="0"/>
              </a:spcBef>
              <a:spcAft>
                <a:spcPts val="0"/>
              </a:spcAft>
              <a:buClr>
                <a:schemeClr val="dk1"/>
              </a:buClr>
              <a:buSzPts val="1100"/>
              <a:buChar char="●"/>
            </a:pPr>
            <a:r>
              <a:rPr lang="en-GB" sz="1500"/>
              <a:t>Up to 5 Read Replicas</a:t>
            </a:r>
          </a:p>
          <a:p>
            <a:pPr marL="177800" lvl="0" indent="-184150" rtl="0">
              <a:spcBef>
                <a:spcPts val="800"/>
              </a:spcBef>
              <a:spcAft>
                <a:spcPts val="0"/>
              </a:spcAft>
              <a:buClr>
                <a:schemeClr val="dk1"/>
              </a:buClr>
              <a:buSzPts val="1100"/>
              <a:buChar char="●"/>
            </a:pPr>
            <a:r>
              <a:rPr lang="en-GB" sz="1500"/>
              <a:t>Within AZ, Cross AZ or Cross Region</a:t>
            </a:r>
          </a:p>
          <a:p>
            <a:pPr marL="177800" lvl="0" indent="-184150" rtl="0">
              <a:spcBef>
                <a:spcPts val="800"/>
              </a:spcBef>
              <a:spcAft>
                <a:spcPts val="0"/>
              </a:spcAft>
              <a:buClr>
                <a:schemeClr val="dk1"/>
              </a:buClr>
              <a:buSzPts val="1100"/>
              <a:buChar char="●"/>
            </a:pPr>
            <a:r>
              <a:rPr lang="en-GB" sz="1500"/>
              <a:t>Replication is ASYNC, so reads are eventually consistent</a:t>
            </a:r>
          </a:p>
          <a:p>
            <a:pPr marL="177800" lvl="0" indent="-184150" rtl="0">
              <a:spcBef>
                <a:spcPts val="800"/>
              </a:spcBef>
              <a:spcAft>
                <a:spcPts val="0"/>
              </a:spcAft>
              <a:buClr>
                <a:schemeClr val="dk1"/>
              </a:buClr>
              <a:buSzPts val="1100"/>
              <a:buChar char="●"/>
            </a:pPr>
            <a:r>
              <a:rPr lang="en-GB" sz="1500"/>
              <a:t>Replicas can be promoted to their own DB</a:t>
            </a:r>
          </a:p>
          <a:p>
            <a:pPr marL="177800" lvl="0" indent="-184150" rtl="0">
              <a:spcBef>
                <a:spcPts val="800"/>
              </a:spcBef>
              <a:spcAft>
                <a:spcPts val="1200"/>
              </a:spcAft>
              <a:buClr>
                <a:schemeClr val="dk1"/>
              </a:buClr>
              <a:buSzPts val="1100"/>
              <a:buChar char="●"/>
            </a:pPr>
            <a:r>
              <a:rPr lang="en-GB" sz="1500"/>
              <a:t>Applications must update the connection string to leverage read replicas</a:t>
            </a:r>
          </a:p>
        </p:txBody>
      </p:sp>
      <p:pic>
        <p:nvPicPr>
          <p:cNvPr id="201" name="Google Shape;201;p38"/>
          <p:cNvPicPr preferRelativeResize="0"/>
          <p:nvPr/>
        </p:nvPicPr>
        <p:blipFill rotWithShape="1">
          <a:blip r:embed="rId3"/>
          <a:stretch/>
        </p:blipFill>
        <p:spPr>
          <a:xfrm>
            <a:off x="5160457" y="1363096"/>
            <a:ext cx="3553238" cy="243396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5"/>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21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 name="Google Shape;206;p39"/>
          <p:cNvSpPr txBox="1">
            <a:spLocks noGrp="1"/>
          </p:cNvSpPr>
          <p:nvPr>
            <p:ph type="title"/>
          </p:nvPr>
        </p:nvSpPr>
        <p:spPr>
          <a:xfrm>
            <a:off x="852775" y="457200"/>
            <a:ext cx="3588597" cy="998130"/>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a:t>RDS Read Replicas – Use Cases</a:t>
            </a:r>
          </a:p>
        </p:txBody>
      </p:sp>
      <p:sp>
        <p:nvSpPr>
          <p:cNvPr id="207" name="Google Shape;207;p39"/>
          <p:cNvSpPr txBox="1">
            <a:spLocks noGrp="1"/>
          </p:cNvSpPr>
          <p:nvPr>
            <p:ph idx="1"/>
          </p:nvPr>
        </p:nvSpPr>
        <p:spPr>
          <a:xfrm>
            <a:off x="852775" y="1645576"/>
            <a:ext cx="3328527" cy="2931439"/>
          </a:xfrm>
          <a:prstGeom prst="rect">
            <a:avLst/>
          </a:prstGeom>
        </p:spPr>
        <p:txBody>
          <a:bodyPr spcFirstLastPara="1" lIns="68575" tIns="34275" rIns="68575" bIns="34275" anchorCtr="0">
            <a:normAutofit/>
          </a:bodyPr>
          <a:lstStyle/>
          <a:p>
            <a:pPr marL="177800" lvl="0" indent="-190500" rtl="0">
              <a:spcBef>
                <a:spcPts val="0"/>
              </a:spcBef>
              <a:spcAft>
                <a:spcPts val="0"/>
              </a:spcAft>
              <a:buClr>
                <a:schemeClr val="dk1"/>
              </a:buClr>
              <a:buSzPts val="1200"/>
              <a:buFont typeface="Arial"/>
              <a:buChar char="●"/>
            </a:pPr>
            <a:r>
              <a:rPr lang="en-GB" sz="1400">
                <a:latin typeface="Arial"/>
                <a:ea typeface="Arial"/>
                <a:cs typeface="Arial"/>
                <a:sym typeface="Arial"/>
              </a:rPr>
              <a:t>You have a production database that is taking on normal load</a:t>
            </a:r>
          </a:p>
          <a:p>
            <a:pPr marL="177800" lvl="0" indent="-190500" rtl="0">
              <a:spcBef>
                <a:spcPts val="800"/>
              </a:spcBef>
              <a:spcAft>
                <a:spcPts val="0"/>
              </a:spcAft>
              <a:buClr>
                <a:schemeClr val="dk1"/>
              </a:buClr>
              <a:buSzPts val="1200"/>
              <a:buFont typeface="Arial"/>
              <a:buChar char="●"/>
            </a:pPr>
            <a:r>
              <a:rPr lang="en-GB" sz="1400">
                <a:latin typeface="Arial"/>
                <a:ea typeface="Arial"/>
                <a:cs typeface="Arial"/>
                <a:sym typeface="Arial"/>
              </a:rPr>
              <a:t>You want to run a reporting application to run some analytics</a:t>
            </a:r>
          </a:p>
          <a:p>
            <a:pPr marL="177800" lvl="0" indent="-190500" rtl="0">
              <a:spcBef>
                <a:spcPts val="800"/>
              </a:spcBef>
              <a:spcAft>
                <a:spcPts val="0"/>
              </a:spcAft>
              <a:buClr>
                <a:schemeClr val="dk1"/>
              </a:buClr>
              <a:buSzPts val="1200"/>
              <a:buFont typeface="Arial"/>
              <a:buChar char="●"/>
            </a:pPr>
            <a:r>
              <a:rPr lang="en-GB" sz="1400">
                <a:latin typeface="Arial"/>
                <a:ea typeface="Arial"/>
                <a:cs typeface="Arial"/>
                <a:sym typeface="Arial"/>
              </a:rPr>
              <a:t>You create a Read Replica to run the new workload there</a:t>
            </a:r>
          </a:p>
          <a:p>
            <a:pPr marL="177800" lvl="0" indent="-190500" rtl="0">
              <a:spcBef>
                <a:spcPts val="800"/>
              </a:spcBef>
              <a:spcAft>
                <a:spcPts val="0"/>
              </a:spcAft>
              <a:buClr>
                <a:schemeClr val="dk1"/>
              </a:buClr>
              <a:buSzPts val="1200"/>
              <a:buFont typeface="Arial"/>
              <a:buChar char="●"/>
            </a:pPr>
            <a:r>
              <a:rPr lang="en-GB" sz="1400">
                <a:latin typeface="Arial"/>
                <a:ea typeface="Arial"/>
                <a:cs typeface="Arial"/>
                <a:sym typeface="Arial"/>
              </a:rPr>
              <a:t>The production application is unaffected</a:t>
            </a:r>
          </a:p>
          <a:p>
            <a:pPr marL="177800" lvl="0" indent="-190500" rtl="0">
              <a:spcBef>
                <a:spcPts val="800"/>
              </a:spcBef>
              <a:spcAft>
                <a:spcPts val="1200"/>
              </a:spcAft>
              <a:buClr>
                <a:schemeClr val="dk1"/>
              </a:buClr>
              <a:buSzPts val="1200"/>
              <a:buFont typeface="Arial"/>
              <a:buChar char="●"/>
            </a:pPr>
            <a:r>
              <a:rPr lang="en-GB" sz="1400">
                <a:latin typeface="Arial"/>
                <a:ea typeface="Arial"/>
                <a:cs typeface="Arial"/>
                <a:sym typeface="Arial"/>
              </a:rPr>
              <a:t>Read replicas are used for SELECT (=read) only kind of statements (not INSERT, UPDATE, DELETE)</a:t>
            </a:r>
          </a:p>
        </p:txBody>
      </p:sp>
      <p:pic>
        <p:nvPicPr>
          <p:cNvPr id="208" name="Google Shape;208;p39"/>
          <p:cNvPicPr preferRelativeResize="0"/>
          <p:nvPr/>
        </p:nvPicPr>
        <p:blipFill rotWithShape="1">
          <a:blip r:embed="rId3"/>
          <a:stretch/>
        </p:blipFill>
        <p:spPr>
          <a:xfrm>
            <a:off x="5160457" y="675497"/>
            <a:ext cx="3553238" cy="380916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6E35A-C4E9-9595-1E83-F97A250C5AF7}"/>
              </a:ext>
            </a:extLst>
          </p:cNvPr>
          <p:cNvSpPr>
            <a:spLocks noGrp="1"/>
          </p:cNvSpPr>
          <p:nvPr>
            <p:ph type="title"/>
          </p:nvPr>
        </p:nvSpPr>
        <p:spPr>
          <a:xfrm>
            <a:off x="771525" y="1475449"/>
            <a:ext cx="1971675" cy="1910443"/>
          </a:xfrm>
          <a:noFill/>
        </p:spPr>
        <p:txBody>
          <a:bodyPr vert="horz" lIns="91440" tIns="45720" rIns="91440" bIns="45720" rtlCol="0" anchor="ctr">
            <a:normAutofit fontScale="90000"/>
          </a:bodyPr>
          <a:lstStyle/>
          <a:p>
            <a:pPr algn="ctr" defTabSz="914400"/>
            <a:r>
              <a:rPr lang="en-US" sz="2700" kern="1200" dirty="0">
                <a:solidFill>
                  <a:srgbClr val="FFFFFF"/>
                </a:solidFill>
                <a:latin typeface="+mj-lt"/>
                <a:ea typeface="+mj-ea"/>
                <a:cs typeface="+mj-cs"/>
              </a:rPr>
              <a:t>RDS Read Replica Promoting in standalone </a:t>
            </a:r>
            <a:r>
              <a:rPr lang="en-US" sz="2700" kern="1200" dirty="0" err="1">
                <a:solidFill>
                  <a:srgbClr val="FFFFFF"/>
                </a:solidFill>
                <a:latin typeface="+mj-lt"/>
                <a:ea typeface="+mj-ea"/>
                <a:cs typeface="+mj-cs"/>
              </a:rPr>
              <a:t>db</a:t>
            </a:r>
            <a:endParaRPr lang="en-US" sz="2700" kern="1200" dirty="0">
              <a:solidFill>
                <a:srgbClr val="FFFFFF"/>
              </a:solidFill>
              <a:latin typeface="+mj-lt"/>
              <a:ea typeface="+mj-ea"/>
              <a:cs typeface="+mj-cs"/>
            </a:endParaRPr>
          </a:p>
        </p:txBody>
      </p:sp>
      <p:pic>
        <p:nvPicPr>
          <p:cNvPr id="1026" name="Picture 2" descr="&#10;                Promoting a read replica&#10;            ">
            <a:extLst>
              <a:ext uri="{FF2B5EF4-FFF2-40B4-BE49-F238E27FC236}">
                <a16:creationId xmlns:a16="http://schemas.microsoft.com/office/drawing/2014/main" id="{5F1781D1-66FE-08E3-466F-44F39F4C5C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58" y="482599"/>
            <a:ext cx="2558783" cy="41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95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628650" y="273844"/>
            <a:ext cx="7886700" cy="6384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GB" sz="2400"/>
              <a:t>RDS Read Replicas – Network Cost</a:t>
            </a:r>
          </a:p>
        </p:txBody>
      </p:sp>
      <p:sp>
        <p:nvSpPr>
          <p:cNvPr id="214" name="Google Shape;214;p40"/>
          <p:cNvSpPr txBox="1">
            <a:spLocks noGrp="1"/>
          </p:cNvSpPr>
          <p:nvPr>
            <p:ph idx="1"/>
          </p:nvPr>
        </p:nvSpPr>
        <p:spPr>
          <a:xfrm>
            <a:off x="628650" y="1056133"/>
            <a:ext cx="7886700" cy="589800"/>
          </a:xfrm>
          <a:prstGeom prst="rect">
            <a:avLst/>
          </a:prstGeom>
          <a:noFill/>
          <a:ln>
            <a:noFill/>
          </a:ln>
        </p:spPr>
        <p:txBody>
          <a:bodyPr spcFirstLastPara="1" wrap="square" lIns="68575" tIns="34275" rIns="68575" bIns="34275" anchor="t" anchorCtr="0">
            <a:normAutofit fontScale="92500" lnSpcReduction="10000"/>
          </a:bodyPr>
          <a:lstStyle/>
          <a:p>
            <a:pPr marL="0" lvl="0" indent="0" algn="l" rtl="0">
              <a:lnSpc>
                <a:spcPct val="90000"/>
              </a:lnSpc>
              <a:spcBef>
                <a:spcPts val="0"/>
              </a:spcBef>
              <a:spcAft>
                <a:spcPts val="0"/>
              </a:spcAft>
              <a:buClr>
                <a:schemeClr val="dk1"/>
              </a:buClr>
              <a:buSzPts val="1100"/>
              <a:buNone/>
            </a:pPr>
            <a:r>
              <a:rPr lang="en-GB" sz="1100" dirty="0"/>
              <a:t>In AWS there’s a network cost when data goes from one AZ to another </a:t>
            </a:r>
            <a:endParaRPr lang="en-GB" dirty="0"/>
          </a:p>
          <a:p>
            <a:pPr marL="0" lvl="0" indent="0" algn="l" rtl="0">
              <a:lnSpc>
                <a:spcPct val="90000"/>
              </a:lnSpc>
              <a:spcBef>
                <a:spcPts val="800"/>
              </a:spcBef>
              <a:spcAft>
                <a:spcPts val="1200"/>
              </a:spcAft>
              <a:buClr>
                <a:schemeClr val="dk1"/>
              </a:buClr>
              <a:buSzPts val="1100"/>
              <a:buNone/>
            </a:pPr>
            <a:r>
              <a:rPr lang="en-GB" sz="1100" dirty="0"/>
              <a:t>For RDS Read Replicas within the same region, you don’t pay that fee</a:t>
            </a:r>
          </a:p>
        </p:txBody>
      </p:sp>
      <p:pic>
        <p:nvPicPr>
          <p:cNvPr id="215" name="Google Shape;215;p40"/>
          <p:cNvPicPr preferRelativeResize="0"/>
          <p:nvPr/>
        </p:nvPicPr>
        <p:blipFill rotWithShape="1">
          <a:blip r:embed="rId3">
            <a:alphaModFix/>
          </a:blip>
          <a:srcRect/>
          <a:stretch/>
        </p:blipFill>
        <p:spPr>
          <a:xfrm>
            <a:off x="628650" y="1789939"/>
            <a:ext cx="3097798" cy="2303344"/>
          </a:xfrm>
          <a:prstGeom prst="rect">
            <a:avLst/>
          </a:prstGeom>
          <a:noFill/>
          <a:ln>
            <a:noFill/>
          </a:ln>
        </p:spPr>
      </p:pic>
      <p:pic>
        <p:nvPicPr>
          <p:cNvPr id="216" name="Google Shape;216;p40"/>
          <p:cNvPicPr preferRelativeResize="0"/>
          <p:nvPr/>
        </p:nvPicPr>
        <p:blipFill rotWithShape="1">
          <a:blip r:embed="rId4">
            <a:alphaModFix/>
          </a:blip>
          <a:srcRect/>
          <a:stretch/>
        </p:blipFill>
        <p:spPr>
          <a:xfrm>
            <a:off x="4923998" y="1847093"/>
            <a:ext cx="1051652" cy="2246191"/>
          </a:xfrm>
          <a:prstGeom prst="rect">
            <a:avLst/>
          </a:prstGeom>
          <a:noFill/>
          <a:ln>
            <a:noFill/>
          </a:ln>
        </p:spPr>
      </p:pic>
      <p:pic>
        <p:nvPicPr>
          <p:cNvPr id="217" name="Google Shape;217;p40"/>
          <p:cNvPicPr preferRelativeResize="0"/>
          <p:nvPr/>
        </p:nvPicPr>
        <p:blipFill rotWithShape="1">
          <a:blip r:embed="rId5">
            <a:alphaModFix/>
          </a:blip>
          <a:srcRect/>
          <a:stretch/>
        </p:blipFill>
        <p:spPr>
          <a:xfrm>
            <a:off x="5975650" y="2778519"/>
            <a:ext cx="903048" cy="1308848"/>
          </a:xfrm>
          <a:prstGeom prst="rect">
            <a:avLst/>
          </a:prstGeom>
          <a:noFill/>
          <a:ln>
            <a:noFill/>
          </a:ln>
        </p:spPr>
      </p:pic>
      <p:pic>
        <p:nvPicPr>
          <p:cNvPr id="218" name="Google Shape;218;p40"/>
          <p:cNvPicPr preferRelativeResize="0"/>
          <p:nvPr/>
        </p:nvPicPr>
        <p:blipFill rotWithShape="1">
          <a:blip r:embed="rId6">
            <a:alphaModFix/>
          </a:blip>
          <a:srcRect/>
          <a:stretch/>
        </p:blipFill>
        <p:spPr>
          <a:xfrm>
            <a:off x="6878698" y="1847093"/>
            <a:ext cx="1091660" cy="22861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41"/>
          <p:cNvSpPr txBox="1">
            <a:spLocks noGrp="1"/>
          </p:cNvSpPr>
          <p:nvPr>
            <p:ph type="title"/>
          </p:nvPr>
        </p:nvSpPr>
        <p:spPr>
          <a:xfrm>
            <a:off x="473202" y="479640"/>
            <a:ext cx="2571750" cy="1289304"/>
          </a:xfrm>
          <a:prstGeom prst="rect">
            <a:avLst/>
          </a:prstGeom>
        </p:spPr>
        <p:txBody>
          <a:bodyPr spcFirstLastPara="1" lIns="68575" tIns="34275" rIns="68575" bIns="34275" anchor="b" anchorCtr="0">
            <a:normAutofit/>
          </a:bodyPr>
          <a:lstStyle/>
          <a:p>
            <a:pPr marL="0" lvl="0" indent="0" rtl="0">
              <a:spcBef>
                <a:spcPts val="0"/>
              </a:spcBef>
              <a:spcAft>
                <a:spcPts val="0"/>
              </a:spcAft>
              <a:buClr>
                <a:schemeClr val="dk1"/>
              </a:buClr>
              <a:buSzPts val="2400"/>
              <a:buFont typeface="Calibri"/>
              <a:buNone/>
            </a:pPr>
            <a:r>
              <a:rPr lang="en-GB" sz="2900"/>
              <a:t>RDS - Billing and Provisioning</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Google Shape;224;p41"/>
          <p:cNvSpPr txBox="1">
            <a:spLocks noGrp="1"/>
          </p:cNvSpPr>
          <p:nvPr>
            <p:ph idx="1"/>
          </p:nvPr>
        </p:nvSpPr>
        <p:spPr>
          <a:xfrm>
            <a:off x="473202" y="2105406"/>
            <a:ext cx="2571750" cy="2558034"/>
          </a:xfrm>
          <a:prstGeom prst="rect">
            <a:avLst/>
          </a:prstGeom>
        </p:spPr>
        <p:txBody>
          <a:bodyPr spcFirstLastPara="1" lIns="68575" tIns="34275" rIns="68575" bIns="34275" anchor="t" anchorCtr="0">
            <a:normAutofit lnSpcReduction="10000"/>
          </a:bodyPr>
          <a:lstStyle/>
          <a:p>
            <a:pPr marL="0" lvl="0" indent="0" rtl="0">
              <a:spcBef>
                <a:spcPts val="0"/>
              </a:spcBef>
              <a:spcAft>
                <a:spcPts val="0"/>
              </a:spcAft>
              <a:buClr>
                <a:schemeClr val="dk1"/>
              </a:buClr>
              <a:buSzPts val="1100"/>
              <a:buNone/>
            </a:pPr>
            <a:r>
              <a:rPr lang="en-GB" sz="800" dirty="0"/>
              <a:t>AWS Charge for:</a:t>
            </a:r>
          </a:p>
          <a:p>
            <a:pPr marL="177800" lvl="0" indent="-184150" rtl="0">
              <a:spcBef>
                <a:spcPts val="800"/>
              </a:spcBef>
              <a:spcAft>
                <a:spcPts val="0"/>
              </a:spcAft>
              <a:buClr>
                <a:schemeClr val="dk1"/>
              </a:buClr>
              <a:buSzPts val="1100"/>
              <a:buChar char="●"/>
            </a:pPr>
            <a:r>
              <a:rPr lang="en-GB" sz="800" dirty="0"/>
              <a:t>DB instance hours (partial hours are charged as full hours). </a:t>
            </a:r>
          </a:p>
          <a:p>
            <a:pPr marL="177800" lvl="0" indent="-184150" rtl="0">
              <a:spcBef>
                <a:spcPts val="800"/>
              </a:spcBef>
              <a:spcAft>
                <a:spcPts val="0"/>
              </a:spcAft>
              <a:buClr>
                <a:schemeClr val="dk1"/>
              </a:buClr>
              <a:buSzPts val="1100"/>
              <a:buChar char="●"/>
            </a:pPr>
            <a:r>
              <a:rPr lang="en-GB" sz="800" dirty="0"/>
              <a:t>Storage GB/month.</a:t>
            </a:r>
          </a:p>
          <a:p>
            <a:pPr marL="177800" lvl="0" indent="-184150" rtl="0">
              <a:spcBef>
                <a:spcPts val="800"/>
              </a:spcBef>
              <a:spcAft>
                <a:spcPts val="0"/>
              </a:spcAft>
              <a:buClr>
                <a:schemeClr val="dk1"/>
              </a:buClr>
              <a:buSzPts val="1100"/>
              <a:buChar char="●"/>
            </a:pPr>
            <a:r>
              <a:rPr lang="en-GB" sz="800" dirty="0"/>
              <a:t>I/O requests/month – for magnetic storage.</a:t>
            </a:r>
          </a:p>
          <a:p>
            <a:pPr marL="177800" lvl="0" indent="-184150" rtl="0">
              <a:spcBef>
                <a:spcPts val="800"/>
              </a:spcBef>
              <a:spcAft>
                <a:spcPts val="0"/>
              </a:spcAft>
              <a:buClr>
                <a:schemeClr val="dk1"/>
              </a:buClr>
              <a:buSzPts val="1100"/>
              <a:buChar char="●"/>
            </a:pPr>
            <a:r>
              <a:rPr lang="en-GB" sz="800" dirty="0"/>
              <a:t>Provisioned IOPS/month – for RDS provisioned IOPS SSD.</a:t>
            </a:r>
          </a:p>
          <a:p>
            <a:pPr marL="177800" lvl="0" indent="-184150" rtl="0">
              <a:spcBef>
                <a:spcPts val="800"/>
              </a:spcBef>
              <a:spcAft>
                <a:spcPts val="0"/>
              </a:spcAft>
              <a:buClr>
                <a:schemeClr val="dk1"/>
              </a:buClr>
              <a:buSzPts val="1100"/>
              <a:buChar char="●"/>
            </a:pPr>
            <a:r>
              <a:rPr lang="en-GB" sz="800" dirty="0"/>
              <a:t>Egress data transfer.</a:t>
            </a:r>
          </a:p>
          <a:p>
            <a:pPr marL="177800" lvl="0" indent="-184150" rtl="0">
              <a:spcBef>
                <a:spcPts val="800"/>
              </a:spcBef>
              <a:spcAft>
                <a:spcPts val="0"/>
              </a:spcAft>
              <a:buClr>
                <a:schemeClr val="dk1"/>
              </a:buClr>
              <a:buSzPts val="1100"/>
              <a:buChar char="●"/>
            </a:pPr>
            <a:r>
              <a:rPr lang="en-GB" sz="800" dirty="0"/>
              <a:t>Backup storage (DB backups and manual snapshots).</a:t>
            </a:r>
          </a:p>
          <a:p>
            <a:pPr marL="177800" lvl="0" indent="-114300" rtl="0">
              <a:spcBef>
                <a:spcPts val="800"/>
              </a:spcBef>
              <a:spcAft>
                <a:spcPts val="0"/>
              </a:spcAft>
              <a:buClr>
                <a:schemeClr val="dk1"/>
              </a:buClr>
              <a:buSzPts val="1100"/>
              <a:buNone/>
            </a:pPr>
            <a:endParaRPr lang="en-GB" sz="800" dirty="0"/>
          </a:p>
          <a:p>
            <a:pPr marL="0" lvl="0" indent="0" rtl="0">
              <a:spcBef>
                <a:spcPts val="800"/>
              </a:spcBef>
              <a:spcAft>
                <a:spcPts val="0"/>
              </a:spcAft>
              <a:buClr>
                <a:schemeClr val="dk1"/>
              </a:buClr>
              <a:buSzPts val="1100"/>
              <a:buNone/>
            </a:pPr>
            <a:r>
              <a:rPr lang="en-GB" sz="800" dirty="0"/>
              <a:t>For multi-AZ you are charged for:</a:t>
            </a:r>
          </a:p>
          <a:p>
            <a:pPr marL="177800" lvl="0" indent="-184150" rtl="0">
              <a:spcBef>
                <a:spcPts val="800"/>
              </a:spcBef>
              <a:spcAft>
                <a:spcPts val="0"/>
              </a:spcAft>
              <a:buClr>
                <a:schemeClr val="dk1"/>
              </a:buClr>
              <a:buSzPts val="1100"/>
              <a:buChar char="●"/>
            </a:pPr>
            <a:r>
              <a:rPr lang="en-GB" sz="800" dirty="0"/>
              <a:t>Multi-AZ DB hours.</a:t>
            </a:r>
          </a:p>
          <a:p>
            <a:pPr marL="177800" lvl="0" indent="-184150" rtl="0">
              <a:spcBef>
                <a:spcPts val="800"/>
              </a:spcBef>
              <a:spcAft>
                <a:spcPts val="0"/>
              </a:spcAft>
              <a:buClr>
                <a:schemeClr val="dk1"/>
              </a:buClr>
              <a:buSzPts val="1100"/>
              <a:buChar char="●"/>
            </a:pPr>
            <a:r>
              <a:rPr lang="en-GB" sz="800" dirty="0"/>
              <a:t>Provisioned storage.</a:t>
            </a:r>
          </a:p>
          <a:p>
            <a:pPr marL="177800" lvl="0" indent="-184150" rtl="0">
              <a:spcBef>
                <a:spcPts val="800"/>
              </a:spcBef>
              <a:spcAft>
                <a:spcPts val="0"/>
              </a:spcAft>
              <a:buClr>
                <a:schemeClr val="dk1"/>
              </a:buClr>
              <a:buSzPts val="1100"/>
              <a:buChar char="●"/>
            </a:pPr>
            <a:r>
              <a:rPr lang="en-GB" sz="800" dirty="0"/>
              <a:t>Double write I/</a:t>
            </a:r>
            <a:r>
              <a:rPr lang="en-GB" sz="800" dirty="0" err="1"/>
              <a:t>Os</a:t>
            </a:r>
            <a:r>
              <a:rPr lang="en-GB" sz="800" dirty="0"/>
              <a:t>.</a:t>
            </a:r>
          </a:p>
        </p:txBody>
      </p:sp>
      <p:pic>
        <p:nvPicPr>
          <p:cNvPr id="1026" name="Picture 2" descr="Amazon RDS Pricing - CloudySave">
            <a:extLst>
              <a:ext uri="{FF2B5EF4-FFF2-40B4-BE49-F238E27FC236}">
                <a16:creationId xmlns:a16="http://schemas.microsoft.com/office/drawing/2014/main" id="{74044579-C6CE-ABD1-1B36-5DCA256803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1374690"/>
            <a:ext cx="5177790" cy="2394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237" name="Rectangle 23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Shape 23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0" name="Google Shape;230;p42"/>
          <p:cNvSpPr txBox="1">
            <a:spLocks noGrp="1"/>
          </p:cNvSpPr>
          <p:nvPr>
            <p:ph type="title"/>
          </p:nvPr>
        </p:nvSpPr>
        <p:spPr>
          <a:xfrm>
            <a:off x="852775" y="457200"/>
            <a:ext cx="3588597" cy="998130"/>
          </a:xfrm>
          <a:prstGeom prst="rect">
            <a:avLst/>
          </a:prstGeom>
        </p:spPr>
        <p:txBody>
          <a:bodyPr spcFirstLastPara="1" lIns="68575" tIns="34275" rIns="68575" bIns="34275" anchorCtr="0">
            <a:normAutofit/>
          </a:bodyPr>
          <a:lstStyle/>
          <a:p>
            <a:pPr marL="0" lvl="0" indent="0" rtl="0">
              <a:spcBef>
                <a:spcPts val="0"/>
              </a:spcBef>
              <a:spcAft>
                <a:spcPts val="0"/>
              </a:spcAft>
              <a:buSzPts val="990"/>
              <a:buNone/>
            </a:pPr>
            <a:r>
              <a:rPr lang="en-GB" sz="2600">
                <a:latin typeface="Arial"/>
                <a:ea typeface="Arial"/>
                <a:cs typeface="Arial"/>
                <a:sym typeface="Arial"/>
              </a:rPr>
              <a:t>RDS Disaster Recovery: RTO &amp; RPO</a:t>
            </a:r>
          </a:p>
        </p:txBody>
      </p:sp>
      <p:sp>
        <p:nvSpPr>
          <p:cNvPr id="231" name="Google Shape;231;p42"/>
          <p:cNvSpPr txBox="1">
            <a:spLocks noGrp="1"/>
          </p:cNvSpPr>
          <p:nvPr>
            <p:ph idx="1"/>
          </p:nvPr>
        </p:nvSpPr>
        <p:spPr>
          <a:xfrm>
            <a:off x="852775" y="1645576"/>
            <a:ext cx="3328527" cy="2931439"/>
          </a:xfrm>
          <a:prstGeom prst="rect">
            <a:avLst/>
          </a:prstGeom>
        </p:spPr>
        <p:txBody>
          <a:bodyPr spcFirstLastPara="1" lIns="68575" tIns="34275" rIns="68575" bIns="34275" anchorCtr="0">
            <a:normAutofit/>
          </a:bodyPr>
          <a:lstStyle/>
          <a:p>
            <a:pPr marL="0" lvl="0" indent="0" rtl="0">
              <a:spcBef>
                <a:spcPts val="800"/>
              </a:spcBef>
              <a:spcAft>
                <a:spcPts val="0"/>
              </a:spcAft>
              <a:buNone/>
            </a:pPr>
            <a:r>
              <a:rPr lang="en-GB" sz="1100" b="1">
                <a:latin typeface="Arial"/>
                <a:ea typeface="Arial"/>
                <a:cs typeface="Arial"/>
                <a:sym typeface="Arial"/>
              </a:rPr>
              <a:t>Recovery Time Objective (RTO)</a:t>
            </a:r>
            <a:r>
              <a:rPr lang="en-GB" sz="1100">
                <a:latin typeface="Arial"/>
                <a:ea typeface="Arial"/>
                <a:cs typeface="Arial"/>
                <a:sym typeface="Arial"/>
              </a:rPr>
              <a:t> </a:t>
            </a:r>
          </a:p>
          <a:p>
            <a:pPr marL="0" lvl="0" indent="0" rtl="0">
              <a:spcBef>
                <a:spcPts val="1200"/>
              </a:spcBef>
              <a:spcAft>
                <a:spcPts val="0"/>
              </a:spcAft>
              <a:buClr>
                <a:schemeClr val="dk1"/>
              </a:buClr>
              <a:buSzPts val="1100"/>
              <a:buFont typeface="Arial"/>
              <a:buNone/>
            </a:pPr>
            <a:r>
              <a:rPr lang="en-GB" sz="1100">
                <a:latin typeface="Arial"/>
                <a:ea typeface="Arial"/>
                <a:cs typeface="Arial"/>
                <a:sym typeface="Arial"/>
              </a:rPr>
              <a:t>RTO - can be understood as the amount of time after a disaster in which business operation is retaken, or resources are again available for use.</a:t>
            </a:r>
          </a:p>
          <a:p>
            <a:pPr marL="0" lvl="0" indent="0" rtl="0">
              <a:spcBef>
                <a:spcPts val="1200"/>
              </a:spcBef>
              <a:spcAft>
                <a:spcPts val="0"/>
              </a:spcAft>
              <a:buNone/>
            </a:pPr>
            <a:r>
              <a:rPr lang="en-GB" sz="1100">
                <a:latin typeface="Arial"/>
                <a:ea typeface="Arial"/>
                <a:cs typeface="Arial"/>
                <a:sym typeface="Arial"/>
              </a:rPr>
              <a:t>For example, if the RTO is 2 hours, then it means you want to resume delivery of products or services, or execution of activities, in 2 hours.</a:t>
            </a:r>
          </a:p>
          <a:p>
            <a:pPr marL="0" lvl="0" indent="0" rtl="0">
              <a:spcBef>
                <a:spcPts val="1200"/>
              </a:spcBef>
              <a:spcAft>
                <a:spcPts val="0"/>
              </a:spcAft>
              <a:buClr>
                <a:schemeClr val="dk1"/>
              </a:buClr>
              <a:buSzPts val="1100"/>
              <a:buFont typeface="Arial"/>
              <a:buNone/>
            </a:pPr>
            <a:r>
              <a:rPr lang="en-GB" sz="1100" b="1">
                <a:latin typeface="Arial"/>
                <a:ea typeface="Arial"/>
                <a:cs typeface="Arial"/>
                <a:sym typeface="Arial"/>
              </a:rPr>
              <a:t>Recovery Point Objective (RPO)</a:t>
            </a:r>
          </a:p>
          <a:p>
            <a:pPr marL="0" lvl="0" indent="0" rtl="0">
              <a:spcBef>
                <a:spcPts val="1200"/>
              </a:spcBef>
              <a:spcAft>
                <a:spcPts val="0"/>
              </a:spcAft>
              <a:buNone/>
            </a:pPr>
            <a:r>
              <a:rPr lang="en-GB" sz="1100">
                <a:latin typeface="Arial"/>
                <a:ea typeface="Arial"/>
                <a:cs typeface="Arial"/>
                <a:sym typeface="Arial"/>
              </a:rPr>
              <a:t>RPO, can be understood the best if you ask yourself, for a given operation, </a:t>
            </a:r>
          </a:p>
          <a:p>
            <a:pPr marL="0" lvl="0" indent="0" rtl="0">
              <a:spcBef>
                <a:spcPts val="1200"/>
              </a:spcBef>
              <a:spcAft>
                <a:spcPts val="1200"/>
              </a:spcAft>
              <a:buNone/>
            </a:pPr>
            <a:r>
              <a:rPr lang="en-GB" sz="1100">
                <a:latin typeface="Arial"/>
                <a:ea typeface="Arial"/>
                <a:cs typeface="Arial"/>
                <a:sym typeface="Arial"/>
              </a:rPr>
              <a:t>how much data loss can you afford in terms of time or in terms of amount of information.</a:t>
            </a:r>
          </a:p>
        </p:txBody>
      </p:sp>
      <p:pic>
        <p:nvPicPr>
          <p:cNvPr id="232" name="Google Shape;232;p42"/>
          <p:cNvPicPr preferRelativeResize="0"/>
          <p:nvPr/>
        </p:nvPicPr>
        <p:blipFill>
          <a:blip r:embed="rId3"/>
          <a:stretch>
            <a:fillRect/>
          </a:stretch>
        </p:blipFill>
        <p:spPr>
          <a:xfrm>
            <a:off x="5160457" y="1727303"/>
            <a:ext cx="3553238" cy="170555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1" name="Rectangle 104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0E483-8DE9-E315-0D1A-1F06CEE6B70B}"/>
              </a:ext>
            </a:extLst>
          </p:cNvPr>
          <p:cNvSpPr>
            <a:spLocks noGrp="1"/>
          </p:cNvSpPr>
          <p:nvPr>
            <p:ph type="title"/>
          </p:nvPr>
        </p:nvSpPr>
        <p:spPr>
          <a:xfrm>
            <a:off x="473202" y="480060"/>
            <a:ext cx="3614166" cy="1110996"/>
          </a:xfrm>
        </p:spPr>
        <p:txBody>
          <a:bodyPr anchor="b">
            <a:normAutofit/>
          </a:bodyPr>
          <a:lstStyle/>
          <a:p>
            <a:r>
              <a:rPr lang="en-CH" sz="4100"/>
              <a:t>ACID</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A14F0C-5689-8ABB-B964-EC50C8C05D96}"/>
              </a:ext>
            </a:extLst>
          </p:cNvPr>
          <p:cNvSpPr>
            <a:spLocks noGrp="1"/>
          </p:cNvSpPr>
          <p:nvPr>
            <p:ph idx="1"/>
          </p:nvPr>
        </p:nvSpPr>
        <p:spPr>
          <a:xfrm>
            <a:off x="473202" y="1995678"/>
            <a:ext cx="4098798" cy="2660904"/>
          </a:xfrm>
        </p:spPr>
        <p:txBody>
          <a:bodyPr anchor="t">
            <a:normAutofit/>
          </a:bodyPr>
          <a:lstStyle/>
          <a:p>
            <a:pPr>
              <a:buFont typeface="Arial" panose="020B0604020202020204" pitchFamily="34" charset="0"/>
              <a:buChar char="•"/>
            </a:pPr>
            <a:r>
              <a:rPr lang="en-GB" sz="1600" b="1" dirty="0"/>
              <a:t>Atomicity</a:t>
            </a:r>
            <a:r>
              <a:rPr lang="en-GB" sz="1600" dirty="0"/>
              <a:t> - all operations succeed or fail together, i.e. the transaction is an "atomic" unit</a:t>
            </a:r>
          </a:p>
          <a:p>
            <a:pPr>
              <a:buFont typeface="Arial" panose="020B0604020202020204" pitchFamily="34" charset="0"/>
              <a:buChar char="•"/>
            </a:pPr>
            <a:r>
              <a:rPr lang="en-GB" sz="1600" b="1" dirty="0"/>
              <a:t>Consistency</a:t>
            </a:r>
            <a:r>
              <a:rPr lang="en-GB" sz="1600" dirty="0"/>
              <a:t> - a successful transaction places the database in a valid state, that is, no schema violations</a:t>
            </a:r>
          </a:p>
          <a:p>
            <a:pPr>
              <a:buFont typeface="Arial" panose="020B0604020202020204" pitchFamily="34" charset="0"/>
              <a:buChar char="•"/>
            </a:pPr>
            <a:r>
              <a:rPr lang="en-GB" sz="1600" b="1" dirty="0"/>
              <a:t>Isolation</a:t>
            </a:r>
            <a:r>
              <a:rPr lang="en-GB" sz="1600" dirty="0"/>
              <a:t> - transactions can be executed concurrently</a:t>
            </a:r>
          </a:p>
          <a:p>
            <a:pPr>
              <a:buFont typeface="Arial" panose="020B0604020202020204" pitchFamily="34" charset="0"/>
              <a:buChar char="•"/>
            </a:pPr>
            <a:r>
              <a:rPr lang="en-GB" sz="1600" b="1" dirty="0"/>
              <a:t>Durability</a:t>
            </a:r>
            <a:r>
              <a:rPr lang="en-GB" sz="1600" dirty="0"/>
              <a:t> - a "committed" transaction is persisted to memory</a:t>
            </a:r>
          </a:p>
          <a:p>
            <a:endParaRPr lang="en-CH" sz="1600" dirty="0"/>
          </a:p>
        </p:txBody>
      </p:sp>
      <p:pic>
        <p:nvPicPr>
          <p:cNvPr id="1026" name="Picture 2" descr="A green and grey squares with a red logo&#10;&#10;Description automatically generated">
            <a:extLst>
              <a:ext uri="{FF2B5EF4-FFF2-40B4-BE49-F238E27FC236}">
                <a16:creationId xmlns:a16="http://schemas.microsoft.com/office/drawing/2014/main" id="{5D40593A-6E0C-209F-A626-D987D22F63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0207" y="1824177"/>
            <a:ext cx="3992721" cy="145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85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6"/>
        <p:cNvGrpSpPr/>
        <p:nvPr/>
      </p:nvGrpSpPr>
      <p:grpSpPr>
        <a:xfrm>
          <a:off x="0" y="0"/>
          <a:ext cx="0" cy="0"/>
          <a:chOff x="0" y="0"/>
          <a:chExt cx="0" cy="0"/>
        </a:xfrm>
      </p:grpSpPr>
      <p:sp useBgFill="1">
        <p:nvSpPr>
          <p:cNvPr id="244" name="Rectangle 24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Shape 245">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7" name="Google Shape;237;p43"/>
          <p:cNvSpPr txBox="1">
            <a:spLocks noGrp="1"/>
          </p:cNvSpPr>
          <p:nvPr>
            <p:ph type="title"/>
          </p:nvPr>
        </p:nvSpPr>
        <p:spPr>
          <a:xfrm>
            <a:off x="852775" y="457200"/>
            <a:ext cx="3588597" cy="998130"/>
          </a:xfrm>
          <a:prstGeom prst="rect">
            <a:avLst/>
          </a:prstGeom>
        </p:spPr>
        <p:txBody>
          <a:bodyPr spcFirstLastPara="1" vert="horz" lIns="91440" tIns="45720" rIns="91440" bIns="45720" rtlCol="0" anchor="ctr" anchorCtr="0">
            <a:normAutofit/>
          </a:bodyPr>
          <a:lstStyle/>
          <a:p>
            <a:pPr marL="0" lvl="0" indent="0" defTabSz="914400">
              <a:spcAft>
                <a:spcPts val="0"/>
              </a:spcAft>
              <a:buSzPts val="990"/>
            </a:pPr>
            <a:r>
              <a:rPr lang="en-US" sz="3100" kern="1200">
                <a:solidFill>
                  <a:schemeClr val="tx1"/>
                </a:solidFill>
                <a:latin typeface="+mj-lt"/>
                <a:ea typeface="+mj-ea"/>
                <a:cs typeface="+mj-cs"/>
                <a:sym typeface="Arial"/>
              </a:rPr>
              <a:t>RDS Disaster Recovery</a:t>
            </a:r>
          </a:p>
        </p:txBody>
      </p:sp>
      <p:sp>
        <p:nvSpPr>
          <p:cNvPr id="239" name="Google Shape;239;p43"/>
          <p:cNvSpPr txBox="1"/>
          <p:nvPr/>
        </p:nvSpPr>
        <p:spPr>
          <a:xfrm>
            <a:off x="540980" y="1730285"/>
            <a:ext cx="3649897" cy="2931439"/>
          </a:xfrm>
          <a:prstGeom prst="rect">
            <a:avLst/>
          </a:prstGeom>
        </p:spPr>
        <p:txBody>
          <a:bodyPr spcFirstLastPara="1" vert="horz" lIns="91440" tIns="45720" rIns="91440" bIns="45720" rtlCol="0" anchorCtr="0">
            <a:normAutofit/>
          </a:bodyPr>
          <a:lstStyle/>
          <a:p>
            <a:pPr marL="457200" lvl="0" indent="-228600">
              <a:lnSpc>
                <a:spcPct val="90000"/>
              </a:lnSpc>
              <a:spcBef>
                <a:spcPts val="0"/>
              </a:spcBef>
              <a:spcAft>
                <a:spcPts val="600"/>
              </a:spcAft>
              <a:buSzPts val="1400"/>
              <a:buFont typeface="Arial" panose="020B0604020202020204" pitchFamily="34" charset="0"/>
              <a:buChar char="•"/>
            </a:pPr>
            <a:r>
              <a:rPr lang="en-US" sz="1500" dirty="0">
                <a:sym typeface="Open Sans"/>
              </a:rPr>
              <a:t>Replica Lag - amount of time that replica is behind source DB</a:t>
            </a:r>
          </a:p>
          <a:p>
            <a:pPr marL="457200" lvl="0" indent="-228600">
              <a:lnSpc>
                <a:spcPct val="90000"/>
              </a:lnSpc>
              <a:spcBef>
                <a:spcPts val="0"/>
              </a:spcBef>
              <a:spcAft>
                <a:spcPts val="600"/>
              </a:spcAft>
              <a:buSzPts val="1400"/>
              <a:buFont typeface="Arial" panose="020B0604020202020204" pitchFamily="34" charset="0"/>
              <a:buChar char="•"/>
            </a:pPr>
            <a:r>
              <a:rPr lang="en-US" sz="1500" dirty="0">
                <a:sym typeface="Open Sans"/>
              </a:rPr>
              <a:t>Replica lag can impact your recovery</a:t>
            </a:r>
          </a:p>
          <a:p>
            <a:pPr marL="457200" lvl="0" indent="-228600">
              <a:lnSpc>
                <a:spcPct val="90000"/>
              </a:lnSpc>
              <a:spcBef>
                <a:spcPts val="0"/>
              </a:spcBef>
              <a:spcAft>
                <a:spcPts val="600"/>
              </a:spcAft>
              <a:buSzPts val="1400"/>
              <a:buFont typeface="Arial" panose="020B0604020202020204" pitchFamily="34" charset="0"/>
              <a:buChar char="•"/>
            </a:pPr>
            <a:r>
              <a:rPr lang="en-US" sz="1500" dirty="0">
                <a:sym typeface="Open Sans"/>
              </a:rPr>
              <a:t>Failover to an RDS Read Replica is a manual process</a:t>
            </a:r>
          </a:p>
        </p:txBody>
      </p:sp>
      <p:graphicFrame>
        <p:nvGraphicFramePr>
          <p:cNvPr id="238" name="Google Shape;238;p43"/>
          <p:cNvGraphicFramePr/>
          <p:nvPr>
            <p:extLst>
              <p:ext uri="{D42A27DB-BD31-4B8C-83A1-F6EECF244321}">
                <p14:modId xmlns:p14="http://schemas.microsoft.com/office/powerpoint/2010/main" val="718266252"/>
              </p:ext>
            </p:extLst>
          </p:nvPr>
        </p:nvGraphicFramePr>
        <p:xfrm>
          <a:off x="5160457" y="1730285"/>
          <a:ext cx="3553240" cy="1699593"/>
        </p:xfrm>
        <a:graphic>
          <a:graphicData uri="http://schemas.openxmlformats.org/drawingml/2006/table">
            <a:tbl>
              <a:tblPr>
                <a:noFill/>
                <a:tableStyleId>{FB68D920-8DBD-457A-B38E-5C82EA78FE0A}</a:tableStyleId>
              </a:tblPr>
              <a:tblGrid>
                <a:gridCol w="914521">
                  <a:extLst>
                    <a:ext uri="{9D8B030D-6E8A-4147-A177-3AD203B41FA5}">
                      <a16:colId xmlns:a16="http://schemas.microsoft.com/office/drawing/2014/main" val="20000"/>
                    </a:ext>
                  </a:extLst>
                </a:gridCol>
                <a:gridCol w="611094">
                  <a:extLst>
                    <a:ext uri="{9D8B030D-6E8A-4147-A177-3AD203B41FA5}">
                      <a16:colId xmlns:a16="http://schemas.microsoft.com/office/drawing/2014/main" val="20001"/>
                    </a:ext>
                  </a:extLst>
                </a:gridCol>
                <a:gridCol w="611094">
                  <a:extLst>
                    <a:ext uri="{9D8B030D-6E8A-4147-A177-3AD203B41FA5}">
                      <a16:colId xmlns:a16="http://schemas.microsoft.com/office/drawing/2014/main" val="20002"/>
                    </a:ext>
                  </a:extLst>
                </a:gridCol>
                <a:gridCol w="735223">
                  <a:extLst>
                    <a:ext uri="{9D8B030D-6E8A-4147-A177-3AD203B41FA5}">
                      <a16:colId xmlns:a16="http://schemas.microsoft.com/office/drawing/2014/main" val="20003"/>
                    </a:ext>
                  </a:extLst>
                </a:gridCol>
                <a:gridCol w="681308">
                  <a:extLst>
                    <a:ext uri="{9D8B030D-6E8A-4147-A177-3AD203B41FA5}">
                      <a16:colId xmlns:a16="http://schemas.microsoft.com/office/drawing/2014/main" val="20004"/>
                    </a:ext>
                  </a:extLst>
                </a:gridCol>
              </a:tblGrid>
              <a:tr h="298512">
                <a:tc>
                  <a:txBody>
                    <a:bodyPr/>
                    <a:lstStyle/>
                    <a:p>
                      <a:pPr marL="0" lvl="0" indent="0" algn="l" rtl="0">
                        <a:spcBef>
                          <a:spcPts val="0"/>
                        </a:spcBef>
                        <a:spcAft>
                          <a:spcPts val="0"/>
                        </a:spcAft>
                        <a:buNone/>
                      </a:pPr>
                      <a:endParaRPr sz="1100" cap="none" spc="0">
                        <a:solidFill>
                          <a:schemeClr val="tx1"/>
                        </a:solidFill>
                      </a:endParaRPr>
                    </a:p>
                  </a:txBody>
                  <a:tcPr marL="72209" marR="72209" marT="50554" marB="50554">
                    <a:lnL w="28575" cap="flat" cmpd="sng" algn="ctr">
                      <a:noFill/>
                      <a:prstDash val="solid"/>
                    </a:lnL>
                    <a:lnR w="12700" cmpd="sng">
                      <a:noFill/>
                      <a:prstDash val="solid"/>
                    </a:lnR>
                    <a:lnT w="28575" cap="flat" cmpd="sng" algn="ctr">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RTO</a:t>
                      </a:r>
                      <a:endParaRPr sz="1100" cap="none" spc="0">
                        <a:solidFill>
                          <a:schemeClr val="tx1"/>
                        </a:solidFill>
                      </a:endParaRPr>
                    </a:p>
                  </a:txBody>
                  <a:tcPr marL="72209" marR="72209" marT="50554" marB="50554">
                    <a:lnL w="12700" cmpd="sng">
                      <a:noFill/>
                      <a:prstDash val="solid"/>
                    </a:lnL>
                    <a:lnR w="12700" cmpd="sng">
                      <a:noFill/>
                      <a:prstDash val="solid"/>
                    </a:lnR>
                    <a:lnT w="28575" cap="flat" cmpd="sng" algn="ctr">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RPO</a:t>
                      </a:r>
                      <a:endParaRPr sz="1100" cap="none" spc="0">
                        <a:solidFill>
                          <a:schemeClr val="tx1"/>
                        </a:solidFill>
                      </a:endParaRPr>
                    </a:p>
                  </a:txBody>
                  <a:tcPr marL="72209" marR="72209" marT="50554" marB="50554">
                    <a:lnL w="12700" cmpd="sng">
                      <a:noFill/>
                      <a:prstDash val="solid"/>
                    </a:lnL>
                    <a:lnR w="12700" cmpd="sng">
                      <a:noFill/>
                      <a:prstDash val="solid"/>
                    </a:lnR>
                    <a:lnT w="28575" cap="flat" cmpd="sng" algn="ctr">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Cost</a:t>
                      </a:r>
                      <a:endParaRPr sz="1100" cap="none" spc="0">
                        <a:solidFill>
                          <a:schemeClr val="tx1"/>
                        </a:solidFill>
                      </a:endParaRPr>
                    </a:p>
                  </a:txBody>
                  <a:tcPr marL="72209" marR="72209" marT="50554" marB="50554">
                    <a:lnL w="12700" cmpd="sng">
                      <a:noFill/>
                      <a:prstDash val="solid"/>
                    </a:lnL>
                    <a:lnR w="12700" cmpd="sng">
                      <a:noFill/>
                      <a:prstDash val="solid"/>
                    </a:lnR>
                    <a:lnT w="28575" cap="flat" cmpd="sng" algn="ctr">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Scope</a:t>
                      </a:r>
                      <a:endParaRPr sz="1100" cap="none" spc="0">
                        <a:solidFill>
                          <a:schemeClr val="tx1"/>
                        </a:solidFill>
                      </a:endParaRPr>
                    </a:p>
                  </a:txBody>
                  <a:tcPr marL="72209" marR="72209" marT="50554" marB="50554">
                    <a:lnL w="12700" cmpd="sng">
                      <a:noFill/>
                      <a:prstDash val="solid"/>
                    </a:lnL>
                    <a:lnR w="28575" cap="flat" cmpd="sng" algn="ctr">
                      <a:noFill/>
                      <a:prstDash val="solid"/>
                    </a:lnR>
                    <a:lnT w="28575" cap="flat" cmpd="sng" algn="ctr">
                      <a:noFill/>
                      <a:prstDash val="solid"/>
                    </a:lnT>
                    <a:lnB w="12700" cmpd="sng">
                      <a:noFill/>
                      <a:prstDash val="solid"/>
                    </a:lnB>
                    <a:noFill/>
                  </a:tcPr>
                </a:tc>
                <a:extLst>
                  <a:ext uri="{0D108BD9-81ED-4DB2-BD59-A6C34878D82A}">
                    <a16:rowId xmlns:a16="http://schemas.microsoft.com/office/drawing/2014/main" val="10000"/>
                  </a:ext>
                </a:extLst>
              </a:tr>
              <a:tr h="467027">
                <a:tc>
                  <a:txBody>
                    <a:bodyPr/>
                    <a:lstStyle/>
                    <a:p>
                      <a:pPr marL="0" lvl="0" indent="0" algn="l" rtl="0">
                        <a:spcBef>
                          <a:spcPts val="0"/>
                        </a:spcBef>
                        <a:spcAft>
                          <a:spcPts val="0"/>
                        </a:spcAft>
                        <a:buNone/>
                      </a:pPr>
                      <a:r>
                        <a:rPr lang="en" sz="1100" cap="none" spc="0">
                          <a:solidFill>
                            <a:schemeClr val="tx1"/>
                          </a:solidFill>
                        </a:rPr>
                        <a:t>Automated backups</a:t>
                      </a:r>
                      <a:endParaRPr sz="1100" cap="none" spc="0">
                        <a:solidFill>
                          <a:schemeClr val="tx1"/>
                        </a:solidFill>
                      </a:endParaRPr>
                    </a:p>
                  </a:txBody>
                  <a:tcPr marL="72209" marR="72209" marT="50554" marB="50554">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Good</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Better</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Low</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Single Region</a:t>
                      </a:r>
                      <a:endParaRPr sz="1100" cap="none" spc="0">
                        <a:solidFill>
                          <a:schemeClr val="tx1"/>
                        </a:solidFill>
                      </a:endParaRPr>
                    </a:p>
                  </a:txBody>
                  <a:tcPr marL="72209" marR="72209" marT="50554" marB="50554">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1"/>
                  </a:ext>
                </a:extLst>
              </a:tr>
              <a:tr h="467027">
                <a:tc>
                  <a:txBody>
                    <a:bodyPr/>
                    <a:lstStyle/>
                    <a:p>
                      <a:pPr marL="0" lvl="0" indent="0" algn="l" rtl="0">
                        <a:spcBef>
                          <a:spcPts val="0"/>
                        </a:spcBef>
                        <a:spcAft>
                          <a:spcPts val="0"/>
                        </a:spcAft>
                        <a:buNone/>
                      </a:pPr>
                      <a:r>
                        <a:rPr lang="en" sz="1100" cap="none" spc="0">
                          <a:solidFill>
                            <a:schemeClr val="tx1"/>
                          </a:solidFill>
                        </a:rPr>
                        <a:t>Manual snapshots</a:t>
                      </a:r>
                      <a:endParaRPr sz="1100" cap="none" spc="0">
                        <a:solidFill>
                          <a:schemeClr val="tx1"/>
                        </a:solidFill>
                      </a:endParaRPr>
                    </a:p>
                  </a:txBody>
                  <a:tcPr marL="72209" marR="72209" marT="50554" marB="50554">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Better</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Good</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Medium</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 sz="1100" cap="none" spc="0">
                          <a:solidFill>
                            <a:schemeClr val="tx1"/>
                          </a:solidFill>
                        </a:rPr>
                        <a:t>Cross-Region</a:t>
                      </a:r>
                      <a:endParaRPr sz="1100" cap="none" spc="0">
                        <a:solidFill>
                          <a:schemeClr val="tx1"/>
                        </a:solidFill>
                      </a:endParaRPr>
                    </a:p>
                  </a:txBody>
                  <a:tcPr marL="72209" marR="72209" marT="50554" marB="50554">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2"/>
                  </a:ext>
                </a:extLst>
              </a:tr>
              <a:tr h="467027">
                <a:tc>
                  <a:txBody>
                    <a:bodyPr/>
                    <a:lstStyle/>
                    <a:p>
                      <a:pPr marL="0" lvl="0" indent="0" algn="l" rtl="0">
                        <a:spcBef>
                          <a:spcPts val="0"/>
                        </a:spcBef>
                        <a:spcAft>
                          <a:spcPts val="0"/>
                        </a:spcAft>
                        <a:buNone/>
                      </a:pPr>
                      <a:r>
                        <a:rPr lang="en" sz="1100" cap="none" spc="0">
                          <a:solidFill>
                            <a:schemeClr val="tx1"/>
                          </a:solidFill>
                        </a:rPr>
                        <a:t>Read replicas</a:t>
                      </a:r>
                      <a:endParaRPr sz="1100" cap="none" spc="0">
                        <a:solidFill>
                          <a:schemeClr val="tx1"/>
                        </a:solidFill>
                      </a:endParaRPr>
                    </a:p>
                  </a:txBody>
                  <a:tcPr marL="72209" marR="72209" marT="50554" marB="50554">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marL="0" lvl="0" indent="0" algn="l" rtl="0">
                        <a:spcBef>
                          <a:spcPts val="0"/>
                        </a:spcBef>
                        <a:spcAft>
                          <a:spcPts val="0"/>
                        </a:spcAft>
                        <a:buNone/>
                      </a:pPr>
                      <a:r>
                        <a:rPr lang="en" sz="1100" cap="none" spc="0">
                          <a:solidFill>
                            <a:schemeClr val="tx1"/>
                          </a:solidFill>
                        </a:rPr>
                        <a:t>Best</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marL="0" lvl="0" indent="0" algn="l" rtl="0">
                        <a:spcBef>
                          <a:spcPts val="0"/>
                        </a:spcBef>
                        <a:spcAft>
                          <a:spcPts val="0"/>
                        </a:spcAft>
                        <a:buNone/>
                      </a:pPr>
                      <a:r>
                        <a:rPr lang="en" sz="1100" cap="none" spc="0">
                          <a:solidFill>
                            <a:schemeClr val="tx1"/>
                          </a:solidFill>
                        </a:rPr>
                        <a:t>Best</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marL="0" lvl="0" indent="0" algn="l" rtl="0">
                        <a:spcBef>
                          <a:spcPts val="0"/>
                        </a:spcBef>
                        <a:spcAft>
                          <a:spcPts val="0"/>
                        </a:spcAft>
                        <a:buNone/>
                      </a:pPr>
                      <a:r>
                        <a:rPr lang="en" sz="1100" cap="none" spc="0">
                          <a:solidFill>
                            <a:schemeClr val="tx1"/>
                          </a:solidFill>
                        </a:rPr>
                        <a:t>High</a:t>
                      </a:r>
                      <a:endParaRPr sz="1100" cap="none" spc="0">
                        <a:solidFill>
                          <a:schemeClr val="tx1"/>
                        </a:solidFill>
                      </a:endParaRPr>
                    </a:p>
                  </a:txBody>
                  <a:tcPr marL="72209" marR="72209" marT="50554" marB="50554">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marL="0" lvl="0" indent="0" algn="l" rtl="0">
                        <a:spcBef>
                          <a:spcPts val="0"/>
                        </a:spcBef>
                        <a:spcAft>
                          <a:spcPts val="0"/>
                        </a:spcAft>
                        <a:buNone/>
                      </a:pPr>
                      <a:r>
                        <a:rPr lang="en" sz="1100" cap="none" spc="0">
                          <a:solidFill>
                            <a:schemeClr val="tx1"/>
                          </a:solidFill>
                        </a:rPr>
                        <a:t>Cross-Region</a:t>
                      </a:r>
                      <a:endParaRPr sz="1100" cap="none" spc="0">
                        <a:solidFill>
                          <a:schemeClr val="tx1"/>
                        </a:solidFill>
                      </a:endParaRPr>
                    </a:p>
                  </a:txBody>
                  <a:tcPr marL="72209" marR="72209" marT="50554" marB="50554">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BEF8F-0803-0679-C784-C51B564E34A4}"/>
              </a:ext>
            </a:extLst>
          </p:cNvPr>
          <p:cNvSpPr>
            <a:spLocks noGrp="1"/>
          </p:cNvSpPr>
          <p:nvPr>
            <p:ph type="title"/>
          </p:nvPr>
        </p:nvSpPr>
        <p:spPr>
          <a:xfrm>
            <a:off x="852775" y="457197"/>
            <a:ext cx="7044316" cy="998131"/>
          </a:xfrm>
        </p:spPr>
        <p:txBody>
          <a:bodyPr>
            <a:normAutofit/>
          </a:bodyPr>
          <a:lstStyle/>
          <a:p>
            <a:r>
              <a:rPr lang="en-GB" b="0" i="0">
                <a:effectLst/>
                <a:latin typeface="+mn-lt"/>
              </a:rPr>
              <a:t>Amazon RDS Proxy</a:t>
            </a:r>
            <a:endParaRPr lang="en-CH" dirty="0">
              <a:latin typeface="+mn-lt"/>
            </a:endParaRPr>
          </a:p>
        </p:txBody>
      </p:sp>
      <p:sp>
        <p:nvSpPr>
          <p:cNvPr id="3" name="Content Placeholder 2">
            <a:extLst>
              <a:ext uri="{FF2B5EF4-FFF2-40B4-BE49-F238E27FC236}">
                <a16:creationId xmlns:a16="http://schemas.microsoft.com/office/drawing/2014/main" id="{7758EC5D-FF73-3AEA-F642-2657A20C0C22}"/>
              </a:ext>
            </a:extLst>
          </p:cNvPr>
          <p:cNvSpPr>
            <a:spLocks noGrp="1"/>
          </p:cNvSpPr>
          <p:nvPr>
            <p:ph idx="1"/>
          </p:nvPr>
        </p:nvSpPr>
        <p:spPr>
          <a:xfrm>
            <a:off x="852775" y="1648771"/>
            <a:ext cx="3719225" cy="2938330"/>
          </a:xfrm>
        </p:spPr>
        <p:txBody>
          <a:bodyPr>
            <a:normAutofit/>
          </a:bodyPr>
          <a:lstStyle/>
          <a:p>
            <a:r>
              <a:rPr lang="en-GB" sz="1100" b="0" i="0" dirty="0">
                <a:effectLst/>
              </a:rPr>
              <a:t>By using Amazon RDS Proxy, you can allow your applications to pool and </a:t>
            </a:r>
            <a:r>
              <a:rPr lang="en-GB" sz="1100" b="0" i="0" dirty="0">
                <a:effectLst/>
                <a:highlight>
                  <a:srgbClr val="FFFF00"/>
                </a:highlight>
              </a:rPr>
              <a:t>share database connections </a:t>
            </a:r>
            <a:r>
              <a:rPr lang="en-GB" sz="1100" b="0" i="0" dirty="0">
                <a:effectLst/>
              </a:rPr>
              <a:t>to improve their ability to scale. </a:t>
            </a:r>
            <a:endParaRPr lang="ru-RU" sz="1100" b="0" i="0" dirty="0">
              <a:effectLst/>
            </a:endParaRPr>
          </a:p>
          <a:p>
            <a:r>
              <a:rPr lang="en-GB" sz="1100" b="0" i="0" dirty="0">
                <a:effectLst/>
              </a:rPr>
              <a:t>RDS Proxy makes applications more resilient to database failures by </a:t>
            </a:r>
            <a:r>
              <a:rPr lang="en-GB" sz="1100" b="0" i="0" dirty="0">
                <a:effectLst/>
                <a:highlight>
                  <a:srgbClr val="FFFF00"/>
                </a:highlight>
              </a:rPr>
              <a:t>automatically connecting to a standby DB </a:t>
            </a:r>
            <a:r>
              <a:rPr lang="en-GB" sz="1100" b="0" i="0" dirty="0">
                <a:effectLst/>
              </a:rPr>
              <a:t>instance while preserving application connections. </a:t>
            </a:r>
            <a:endParaRPr lang="ru-RU" sz="1100" b="0" i="0" dirty="0">
              <a:effectLst/>
            </a:endParaRPr>
          </a:p>
          <a:p>
            <a:r>
              <a:rPr lang="en-GB" sz="1100" b="0" i="0" dirty="0">
                <a:effectLst/>
              </a:rPr>
              <a:t>By using RDS Proxy, you can also enforce AWS Identity and Access Management (IAM) authentication for databases, and securely store credentials in AWS Secrets Manager.</a:t>
            </a:r>
            <a:endParaRPr lang="ru-RU" sz="1100" b="0" i="0" dirty="0">
              <a:effectLst/>
            </a:endParaRPr>
          </a:p>
          <a:p>
            <a:r>
              <a:rPr lang="en-GB" sz="1100" b="0" i="0" dirty="0">
                <a:effectLst/>
              </a:rPr>
              <a:t>To protect a database against oversubscription, you can control the number of database connections that are created.</a:t>
            </a:r>
            <a:endParaRPr lang="ru-RU" sz="1100" dirty="0"/>
          </a:p>
          <a:p>
            <a:r>
              <a:rPr lang="en-GB" sz="1100" b="0" i="0" dirty="0">
                <a:effectLst/>
              </a:rPr>
              <a:t>RDS Proxy queues or throttles application connections that can't be served immediately from the connection pool.</a:t>
            </a:r>
            <a:endParaRPr lang="en-CH" sz="1100" dirty="0"/>
          </a:p>
        </p:txBody>
      </p:sp>
      <p:pic>
        <p:nvPicPr>
          <p:cNvPr id="5122" name="Picture 2" descr="Scalable Applications - Amazon RDS Proxy - AWS">
            <a:extLst>
              <a:ext uri="{FF2B5EF4-FFF2-40B4-BE49-F238E27FC236}">
                <a16:creationId xmlns:a16="http://schemas.microsoft.com/office/drawing/2014/main" id="{F2D5E83F-DDAD-EB92-183B-44ED400F0F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400705"/>
            <a:ext cx="3591379" cy="1292896"/>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0101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B718A-194F-2D22-CD0C-71B07CC4169D}"/>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r>
              <a:rPr lang="en-US" sz="2700" kern="1200" dirty="0">
                <a:solidFill>
                  <a:srgbClr val="FFFFFF"/>
                </a:solidFill>
                <a:latin typeface="+mj-lt"/>
                <a:ea typeface="+mj-ea"/>
                <a:cs typeface="+mj-cs"/>
              </a:rPr>
              <a:t>Amazon RDS Proxy for Lambdas</a:t>
            </a:r>
          </a:p>
        </p:txBody>
      </p:sp>
      <p:pic>
        <p:nvPicPr>
          <p:cNvPr id="2050" name="Picture 2" descr="Creating an RDS Proxy using Serverless Framework">
            <a:extLst>
              <a:ext uri="{FF2B5EF4-FFF2-40B4-BE49-F238E27FC236}">
                <a16:creationId xmlns:a16="http://schemas.microsoft.com/office/drawing/2014/main" id="{8E578688-A623-E8BB-9C96-670389A04D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21287" y="1025794"/>
            <a:ext cx="5085525" cy="28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602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B718A-194F-2D22-CD0C-71B07CC4169D}"/>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r>
              <a:rPr lang="en-US" sz="2500" kern="1200" dirty="0">
                <a:solidFill>
                  <a:srgbClr val="FFFFFF"/>
                </a:solidFill>
                <a:latin typeface="+mj-lt"/>
                <a:ea typeface="+mj-ea"/>
                <a:cs typeface="+mj-cs"/>
              </a:rPr>
              <a:t>Amazon RDS Proxy for Lambdas</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Failure handling</a:t>
            </a:r>
          </a:p>
        </p:txBody>
      </p:sp>
      <p:pic>
        <p:nvPicPr>
          <p:cNvPr id="4098" name="Picture 2" descr="A blue and white sign with text&#10;&#10;Description automatically generated">
            <a:extLst>
              <a:ext uri="{FF2B5EF4-FFF2-40B4-BE49-F238E27FC236}">
                <a16:creationId xmlns:a16="http://schemas.microsoft.com/office/drawing/2014/main" id="{B921DF60-9B07-BC22-8AC7-0F1196D52B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2022" y="1708353"/>
            <a:ext cx="4373911" cy="172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8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3"/>
        <p:cNvGrpSpPr/>
        <p:nvPr/>
      </p:nvGrpSpPr>
      <p:grpSpPr>
        <a:xfrm>
          <a:off x="0" y="0"/>
          <a:ext cx="0" cy="0"/>
          <a:chOff x="0" y="0"/>
          <a:chExt cx="0" cy="0"/>
        </a:xfrm>
      </p:grpSpPr>
      <p:sp useBgFill="1">
        <p:nvSpPr>
          <p:cNvPr id="252" name="Rectangle 25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Shape 25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4" name="Google Shape;244;p44"/>
          <p:cNvSpPr txBox="1">
            <a:spLocks noGrp="1"/>
          </p:cNvSpPr>
          <p:nvPr>
            <p:ph type="title"/>
          </p:nvPr>
        </p:nvSpPr>
        <p:spPr>
          <a:xfrm>
            <a:off x="852775" y="457200"/>
            <a:ext cx="3588597" cy="998130"/>
          </a:xfrm>
          <a:prstGeom prst="rect">
            <a:avLst/>
          </a:prstGeom>
        </p:spPr>
        <p:txBody>
          <a:bodyPr spcFirstLastPara="1" lIns="68575" tIns="34275" rIns="68575" bIns="34275" anchorCtr="0">
            <a:normAutofit/>
          </a:bodyPr>
          <a:lstStyle/>
          <a:p>
            <a:pPr marL="0" lvl="0" indent="0" rtl="0">
              <a:spcBef>
                <a:spcPts val="0"/>
              </a:spcBef>
              <a:spcAft>
                <a:spcPts val="0"/>
              </a:spcAft>
              <a:buNone/>
            </a:pPr>
            <a:r>
              <a:rPr lang="en"/>
              <a:t>Rds Hands on</a:t>
            </a:r>
            <a:endParaRPr lang="en-CH"/>
          </a:p>
        </p:txBody>
      </p:sp>
      <p:sp>
        <p:nvSpPr>
          <p:cNvPr id="245" name="Google Shape;245;p44"/>
          <p:cNvSpPr txBox="1">
            <a:spLocks noGrp="1"/>
          </p:cNvSpPr>
          <p:nvPr>
            <p:ph idx="1"/>
          </p:nvPr>
        </p:nvSpPr>
        <p:spPr>
          <a:xfrm>
            <a:off x="852775" y="1645576"/>
            <a:ext cx="3328527" cy="2931439"/>
          </a:xfrm>
          <a:prstGeom prst="rect">
            <a:avLst/>
          </a:prstGeom>
        </p:spPr>
        <p:txBody>
          <a:bodyPr spcFirstLastPara="1" lIns="68575" tIns="34275" rIns="68575" bIns="34275" anchorCtr="0">
            <a:normAutofit/>
          </a:bodyPr>
          <a:lstStyle/>
          <a:p>
            <a:pPr marL="457200" lvl="0" indent="-317500" rtl="0">
              <a:spcBef>
                <a:spcPts val="800"/>
              </a:spcBef>
              <a:spcAft>
                <a:spcPts val="0"/>
              </a:spcAft>
              <a:buSzPts val="1400"/>
              <a:buChar char="●"/>
            </a:pPr>
            <a:r>
              <a:rPr lang="en-GB" sz="1500"/>
              <a:t>How to create DB</a:t>
            </a:r>
          </a:p>
          <a:p>
            <a:pPr marL="457200" lvl="0" indent="-317500" rtl="0">
              <a:spcBef>
                <a:spcPts val="0"/>
              </a:spcBef>
              <a:spcAft>
                <a:spcPts val="0"/>
              </a:spcAft>
              <a:buSzPts val="1400"/>
              <a:buChar char="●"/>
            </a:pPr>
            <a:r>
              <a:rPr lang="en-GB" sz="1500"/>
              <a:t>How to create read Replica</a:t>
            </a:r>
          </a:p>
          <a:p>
            <a:pPr marL="457200" lvl="0" indent="-317500" rtl="0">
              <a:spcBef>
                <a:spcPts val="0"/>
              </a:spcBef>
              <a:spcAft>
                <a:spcPts val="0"/>
              </a:spcAft>
              <a:buSzPts val="1400"/>
              <a:buChar char="●"/>
            </a:pPr>
            <a:r>
              <a:rPr lang="en-GB" sz="1500"/>
              <a:t>How to make failover?</a:t>
            </a:r>
          </a:p>
          <a:p>
            <a:pPr marL="0" lvl="0" indent="0" rtl="0">
              <a:spcBef>
                <a:spcPts val="1200"/>
              </a:spcBef>
              <a:spcAft>
                <a:spcPts val="1200"/>
              </a:spcAft>
              <a:buNone/>
            </a:pPr>
            <a:endParaRPr lang="en-GB" sz="1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9"/>
        <p:cNvGrpSpPr/>
        <p:nvPr/>
      </p:nvGrpSpPr>
      <p:grpSpPr>
        <a:xfrm>
          <a:off x="0" y="0"/>
          <a:ext cx="0" cy="0"/>
          <a:chOff x="0" y="0"/>
          <a:chExt cx="0" cy="0"/>
        </a:xfrm>
      </p:grpSpPr>
      <p:sp useBgFill="1">
        <p:nvSpPr>
          <p:cNvPr id="258" name="Rectangle 25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Shape 25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0" name="Google Shape;250;p45"/>
          <p:cNvSpPr txBox="1">
            <a:spLocks noGrp="1"/>
          </p:cNvSpPr>
          <p:nvPr>
            <p:ph type="title"/>
          </p:nvPr>
        </p:nvSpPr>
        <p:spPr>
          <a:xfrm>
            <a:off x="628650" y="457200"/>
            <a:ext cx="2804505" cy="998129"/>
          </a:xfrm>
          <a:prstGeom prst="rect">
            <a:avLst/>
          </a:prstGeom>
        </p:spPr>
        <p:txBody>
          <a:bodyPr spcFirstLastPara="1" lIns="68575" tIns="34275" rIns="68575" bIns="34275" anchorCtr="0">
            <a:normAutofit/>
          </a:bodyPr>
          <a:lstStyle/>
          <a:p>
            <a:pPr marL="0" lvl="0" indent="0" rtl="0">
              <a:spcBef>
                <a:spcPts val="0"/>
              </a:spcBef>
              <a:spcAft>
                <a:spcPts val="0"/>
              </a:spcAft>
              <a:buNone/>
            </a:pPr>
            <a:r>
              <a:rPr lang="en"/>
              <a:t>RDS take away</a:t>
            </a:r>
            <a:endParaRPr lang="en-CH"/>
          </a:p>
        </p:txBody>
      </p:sp>
      <p:sp>
        <p:nvSpPr>
          <p:cNvPr id="251" name="Google Shape;251;p45"/>
          <p:cNvSpPr txBox="1">
            <a:spLocks/>
          </p:cNvSpPr>
          <p:nvPr/>
        </p:nvSpPr>
        <p:spPr>
          <a:xfrm>
            <a:off x="3857872" y="871225"/>
            <a:ext cx="2021712" cy="2537429"/>
          </a:xfrm>
          <a:prstGeom prst="rect">
            <a:avLst/>
          </a:prstGeom>
        </p:spPr>
        <p:txBody>
          <a:bodyPr spcFirstLastPara="1" wrap="square" lIns="68575" tIns="34275" rIns="68575" bIns="34275" anchor="t" anchorCtr="0">
            <a:noAutofit/>
          </a:bodyPr>
          <a:lstStyle/>
          <a:p>
            <a:pPr defTabSz="502920">
              <a:spcBef>
                <a:spcPts val="440"/>
              </a:spcBef>
              <a:buClr>
                <a:schemeClr val="dk1"/>
              </a:buClr>
              <a:buSzPts val="1100"/>
            </a:pPr>
            <a:r>
              <a:rPr lang="en" sz="660" kern="1200" dirty="0">
                <a:solidFill>
                  <a:schemeClr val="tx1"/>
                </a:solidFill>
                <a:latin typeface="Arial"/>
                <a:ea typeface="+mn-ea"/>
                <a:cs typeface="Arial"/>
                <a:sym typeface="Arial"/>
              </a:rPr>
              <a:t>The Amazon RDS managed service includes the following:</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Security and patching of the DB instances.</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Automated backup for the DB instances.</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Software updates for the DB engine.</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Easy scaling for storage and compute.</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Multi-AZ option with synchronous replication.</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Automatic failover for Multi-AZ option.</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Read replicas option for read heavy workloads.</a:t>
            </a:r>
            <a:endParaRPr sz="660" kern="1200" dirty="0">
              <a:solidFill>
                <a:schemeClr val="tx1"/>
              </a:solidFill>
              <a:latin typeface="Arial"/>
              <a:ea typeface="+mn-ea"/>
              <a:cs typeface="Arial"/>
              <a:sym typeface="Arial"/>
            </a:endParaRPr>
          </a:p>
          <a:p>
            <a:pPr defTabSz="502920">
              <a:spcBef>
                <a:spcPts val="660"/>
              </a:spcBef>
              <a:buClr>
                <a:schemeClr val="dk1"/>
              </a:buClr>
              <a:buSzPts val="1100"/>
            </a:pPr>
            <a:r>
              <a:rPr lang="en" sz="660" kern="1200" dirty="0">
                <a:solidFill>
                  <a:schemeClr val="tx1"/>
                </a:solidFill>
                <a:latin typeface="Arial"/>
                <a:ea typeface="+mn-ea"/>
                <a:cs typeface="Arial"/>
                <a:sym typeface="Arial"/>
              </a:rPr>
              <a:t>You can have 5 read replicas of a production DB</a:t>
            </a:r>
            <a:endParaRPr sz="660" kern="1200" dirty="0">
              <a:solidFill>
                <a:schemeClr val="tx1"/>
              </a:solidFill>
              <a:latin typeface="Arial"/>
              <a:ea typeface="+mn-ea"/>
              <a:cs typeface="Arial"/>
              <a:sym typeface="Arial"/>
            </a:endParaRPr>
          </a:p>
          <a:p>
            <a:pPr defTabSz="502920">
              <a:spcBef>
                <a:spcPts val="660"/>
              </a:spcBef>
              <a:buClr>
                <a:schemeClr val="dk1"/>
              </a:buClr>
              <a:buSzPts val="1100"/>
            </a:pPr>
            <a:r>
              <a:rPr lang="en" sz="660" kern="1200" dirty="0">
                <a:solidFill>
                  <a:schemeClr val="tx1"/>
                </a:solidFill>
                <a:latin typeface="Arial"/>
                <a:ea typeface="+mn-ea"/>
                <a:cs typeface="Arial"/>
                <a:sym typeface="Arial"/>
              </a:rPr>
              <a:t>IAM Authentication</a:t>
            </a:r>
            <a:endParaRPr sz="660" kern="1200" dirty="0">
              <a:solidFill>
                <a:schemeClr val="tx1"/>
              </a:solidFill>
              <a:latin typeface="Arial"/>
              <a:ea typeface="+mn-ea"/>
              <a:cs typeface="Arial"/>
              <a:sym typeface="Arial"/>
            </a:endParaRPr>
          </a:p>
          <a:p>
            <a:pPr defTabSz="502920">
              <a:lnSpc>
                <a:spcPct val="115000"/>
              </a:lnSpc>
              <a:spcBef>
                <a:spcPts val="660"/>
              </a:spcBef>
              <a:buClr>
                <a:schemeClr val="dk1"/>
              </a:buClr>
              <a:buSzPts val="1100"/>
            </a:pPr>
            <a:endParaRPr sz="605" kern="1200" dirty="0">
              <a:solidFill>
                <a:schemeClr val="tx1"/>
              </a:solidFill>
              <a:latin typeface="Arial"/>
              <a:ea typeface="+mn-ea"/>
              <a:cs typeface="Arial"/>
              <a:sym typeface="Arial"/>
            </a:endParaRPr>
          </a:p>
          <a:p>
            <a:pPr defTabSz="502920">
              <a:spcBef>
                <a:spcPts val="440"/>
              </a:spcBef>
            </a:pPr>
            <a:endParaRPr sz="660" kern="1200" dirty="0">
              <a:solidFill>
                <a:schemeClr val="tx1"/>
              </a:solidFill>
              <a:latin typeface="Arial"/>
              <a:ea typeface="+mn-ea"/>
              <a:cs typeface="Arial"/>
              <a:sym typeface="Arial"/>
            </a:endParaRPr>
          </a:p>
          <a:p>
            <a:pPr marL="0" lvl="0" indent="0" algn="l" rtl="0">
              <a:spcBef>
                <a:spcPts val="1200"/>
              </a:spcBef>
              <a:spcAft>
                <a:spcPts val="1200"/>
              </a:spcAft>
              <a:buNone/>
            </a:pPr>
            <a:endParaRPr sz="1200" dirty="0">
              <a:latin typeface="Arial"/>
              <a:ea typeface="Arial"/>
              <a:cs typeface="Arial"/>
              <a:sym typeface="Arial"/>
            </a:endParaRPr>
          </a:p>
        </p:txBody>
      </p:sp>
      <p:sp>
        <p:nvSpPr>
          <p:cNvPr id="253" name="Google Shape;253;p45"/>
          <p:cNvSpPr txBox="1">
            <a:spLocks/>
          </p:cNvSpPr>
          <p:nvPr/>
        </p:nvSpPr>
        <p:spPr>
          <a:xfrm>
            <a:off x="6007120" y="871225"/>
            <a:ext cx="2508230" cy="2300981"/>
          </a:xfrm>
          <a:prstGeom prst="rect">
            <a:avLst/>
          </a:prstGeom>
        </p:spPr>
        <p:txBody>
          <a:bodyPr spcFirstLastPara="1" wrap="square" lIns="114300" tIns="91425" rIns="91425" bIns="91425" anchor="t" anchorCtr="0">
            <a:noAutofit/>
          </a:bodyPr>
          <a:lstStyle/>
          <a:p>
            <a:pPr defTabSz="502920">
              <a:buClr>
                <a:schemeClr val="dk1"/>
              </a:buClr>
              <a:buSzPts val="1100"/>
            </a:pPr>
            <a:r>
              <a:rPr lang="en" sz="660" kern="1200" dirty="0">
                <a:solidFill>
                  <a:schemeClr val="tx1"/>
                </a:solidFill>
                <a:latin typeface="Arial"/>
                <a:ea typeface="+mn-ea"/>
                <a:cs typeface="Arial"/>
                <a:sym typeface="Arial"/>
              </a:rPr>
              <a:t>When using encryption at rest the following elements are also encrypted:</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All DB snapshots.</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Backups.</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DB instance storage.</a:t>
            </a:r>
            <a:endParaRPr sz="660" kern="1200" dirty="0">
              <a:solidFill>
                <a:schemeClr val="tx1"/>
              </a:solidFill>
              <a:latin typeface="Arial"/>
              <a:ea typeface="+mn-ea"/>
              <a:cs typeface="Arial"/>
              <a:sym typeface="Arial"/>
            </a:endParaRPr>
          </a:p>
          <a:p>
            <a:pPr marL="251460" indent="-167640" defTabSz="502920">
              <a:spcBef>
                <a:spcPts val="660"/>
              </a:spcBef>
              <a:buSzPts val="1200"/>
              <a:buFont typeface="Arial"/>
              <a:buChar char="●"/>
            </a:pPr>
            <a:r>
              <a:rPr lang="en" sz="660" kern="1200" dirty="0">
                <a:solidFill>
                  <a:schemeClr val="tx1"/>
                </a:solidFill>
                <a:latin typeface="Arial"/>
                <a:ea typeface="+mn-ea"/>
                <a:cs typeface="Arial"/>
                <a:sym typeface="Arial"/>
              </a:rPr>
              <a:t>Read Replicas.</a:t>
            </a:r>
            <a:endParaRPr sz="660" kern="1200" dirty="0">
              <a:solidFill>
                <a:schemeClr val="tx1"/>
              </a:solidFill>
              <a:latin typeface="Arial"/>
              <a:ea typeface="+mn-ea"/>
              <a:cs typeface="Arial"/>
              <a:sym typeface="Arial"/>
            </a:endParaRPr>
          </a:p>
          <a:p>
            <a:pPr defTabSz="502920">
              <a:spcBef>
                <a:spcPts val="660"/>
              </a:spcBef>
            </a:pPr>
            <a:r>
              <a:rPr lang="en" sz="660" kern="1200" dirty="0">
                <a:solidFill>
                  <a:schemeClr val="tx1"/>
                </a:solidFill>
                <a:latin typeface="Arial"/>
                <a:ea typeface="+mn-ea"/>
                <a:cs typeface="Arial"/>
                <a:sym typeface="Arial"/>
              </a:rPr>
              <a:t>You cannot encrypt an existing DB, you need to create a snapshot, copy it, encrypt the copy, then build an encrypted DB from the snapshot.</a:t>
            </a:r>
            <a:endParaRPr sz="660" kern="1200" dirty="0">
              <a:solidFill>
                <a:schemeClr val="tx1"/>
              </a:solidFill>
              <a:latin typeface="Arial"/>
              <a:ea typeface="+mn-ea"/>
              <a:cs typeface="Arial"/>
              <a:sym typeface="Arial"/>
            </a:endParaRPr>
          </a:p>
          <a:p>
            <a:pPr defTabSz="502920">
              <a:spcBef>
                <a:spcPts val="660"/>
              </a:spcBef>
              <a:spcAft>
                <a:spcPts val="660"/>
              </a:spcAft>
            </a:pPr>
            <a:r>
              <a:rPr lang="en" sz="660" kern="1200" dirty="0">
                <a:solidFill>
                  <a:schemeClr val="tx1"/>
                </a:solidFill>
                <a:latin typeface="Arial"/>
                <a:ea typeface="+mn-ea"/>
                <a:cs typeface="Arial"/>
                <a:sym typeface="Arial"/>
              </a:rPr>
              <a:t>Multi AZ &amp; Read Replicas</a:t>
            </a:r>
            <a:endParaRPr sz="1200" dirty="0">
              <a:latin typeface="Arial"/>
              <a:ea typeface="Arial"/>
              <a:cs typeface="Arial"/>
              <a:sym typeface="Arial"/>
            </a:endParaRPr>
          </a:p>
        </p:txBody>
      </p:sp>
      <p:sp>
        <p:nvSpPr>
          <p:cNvPr id="252" name="Google Shape;252;p45"/>
          <p:cNvSpPr txBox="1"/>
          <p:nvPr/>
        </p:nvSpPr>
        <p:spPr>
          <a:xfrm>
            <a:off x="6007120" y="3326327"/>
            <a:ext cx="1652131" cy="1434208"/>
          </a:xfrm>
          <a:prstGeom prst="rect">
            <a:avLst/>
          </a:prstGeom>
          <a:noFill/>
          <a:ln>
            <a:noFill/>
          </a:ln>
        </p:spPr>
        <p:txBody>
          <a:bodyPr spcFirstLastPara="1" wrap="square" lIns="91425" tIns="91425" rIns="91425" bIns="91425" anchor="t" anchorCtr="0">
            <a:spAutoFit/>
          </a:bodyPr>
          <a:lstStyle/>
          <a:p>
            <a:pPr defTabSz="502920">
              <a:spcAft>
                <a:spcPts val="600"/>
              </a:spcAft>
            </a:pPr>
            <a:r>
              <a:rPr lang="en-GB" sz="660" kern="1200" dirty="0">
                <a:solidFill>
                  <a:schemeClr val="tx1"/>
                </a:solidFill>
                <a:latin typeface="+mn-lt"/>
                <a:ea typeface="+mn-ea"/>
                <a:cs typeface="+mn-cs"/>
              </a:rPr>
              <a:t>Engines:</a:t>
            </a:r>
          </a:p>
          <a:p>
            <a:pPr marL="251460" indent="-167640" defTabSz="502920">
              <a:spcAft>
                <a:spcPts val="600"/>
              </a:spcAft>
              <a:buSzPts val="1200"/>
              <a:buChar char="●"/>
            </a:pPr>
            <a:r>
              <a:rPr lang="en-GB" sz="660" kern="1200" dirty="0">
                <a:solidFill>
                  <a:schemeClr val="tx1"/>
                </a:solidFill>
                <a:latin typeface="+mn-lt"/>
                <a:ea typeface="+mn-ea"/>
                <a:cs typeface="+mn-cs"/>
              </a:rPr>
              <a:t>Amazon Aurora.</a:t>
            </a:r>
          </a:p>
          <a:p>
            <a:pPr marL="251460" indent="-167640" defTabSz="502920">
              <a:spcAft>
                <a:spcPts val="600"/>
              </a:spcAft>
              <a:buSzPts val="1200"/>
              <a:buChar char="●"/>
            </a:pPr>
            <a:r>
              <a:rPr lang="en-GB" sz="660" kern="1200" dirty="0">
                <a:solidFill>
                  <a:schemeClr val="tx1"/>
                </a:solidFill>
                <a:latin typeface="+mn-lt"/>
                <a:ea typeface="+mn-ea"/>
                <a:cs typeface="+mn-cs"/>
              </a:rPr>
              <a:t>MySQL.</a:t>
            </a:r>
          </a:p>
          <a:p>
            <a:pPr marL="251460" indent="-167640" defTabSz="502920">
              <a:spcAft>
                <a:spcPts val="600"/>
              </a:spcAft>
              <a:buSzPts val="1200"/>
              <a:buChar char="●"/>
            </a:pPr>
            <a:r>
              <a:rPr lang="en-GB" sz="660" kern="1200" dirty="0">
                <a:solidFill>
                  <a:schemeClr val="tx1"/>
                </a:solidFill>
                <a:latin typeface="+mn-lt"/>
                <a:ea typeface="+mn-ea"/>
                <a:cs typeface="+mn-cs"/>
              </a:rPr>
              <a:t>MariaDB.</a:t>
            </a:r>
          </a:p>
          <a:p>
            <a:pPr marL="251460" indent="-167640" defTabSz="502920">
              <a:spcAft>
                <a:spcPts val="600"/>
              </a:spcAft>
              <a:buSzPts val="1200"/>
              <a:buChar char="●"/>
            </a:pPr>
            <a:r>
              <a:rPr lang="en-GB" sz="660" kern="1200" dirty="0">
                <a:solidFill>
                  <a:schemeClr val="tx1"/>
                </a:solidFill>
                <a:latin typeface="+mn-lt"/>
                <a:ea typeface="+mn-ea"/>
                <a:cs typeface="+mn-cs"/>
              </a:rPr>
              <a:t>Oracle.</a:t>
            </a:r>
          </a:p>
          <a:p>
            <a:pPr marL="251460" indent="-167640" defTabSz="502920">
              <a:spcAft>
                <a:spcPts val="600"/>
              </a:spcAft>
              <a:buSzPts val="1200"/>
              <a:buChar char="●"/>
            </a:pPr>
            <a:r>
              <a:rPr lang="en-GB" sz="660" kern="1200" dirty="0">
                <a:solidFill>
                  <a:schemeClr val="tx1"/>
                </a:solidFill>
                <a:latin typeface="+mn-lt"/>
                <a:ea typeface="+mn-ea"/>
                <a:cs typeface="+mn-cs"/>
              </a:rPr>
              <a:t>SQL Server.</a:t>
            </a:r>
          </a:p>
          <a:p>
            <a:pPr marL="251460" indent="-167640" defTabSz="502920">
              <a:spcAft>
                <a:spcPts val="600"/>
              </a:spcAft>
              <a:buSzPts val="1200"/>
              <a:buChar char="●"/>
            </a:pPr>
            <a:r>
              <a:rPr lang="en-GB" sz="660" kern="1200" dirty="0">
                <a:solidFill>
                  <a:schemeClr val="tx1"/>
                </a:solidFill>
                <a:latin typeface="+mn-lt"/>
                <a:ea typeface="+mn-ea"/>
                <a:cs typeface="+mn-cs"/>
              </a:rPr>
              <a:t>PostgreSQL.</a:t>
            </a:r>
            <a:endParaRPr lang="en-GB"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7"/>
        <p:cNvGrpSpPr/>
        <p:nvPr/>
      </p:nvGrpSpPr>
      <p:grpSpPr>
        <a:xfrm>
          <a:off x="0" y="0"/>
          <a:ext cx="0" cy="0"/>
          <a:chOff x="0" y="0"/>
          <a:chExt cx="0" cy="0"/>
        </a:xfrm>
      </p:grpSpPr>
      <p:sp useBgFill="1">
        <p:nvSpPr>
          <p:cNvPr id="265" name="Rectangle 26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Shape 26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Google Shape;258;p46"/>
          <p:cNvSpPr txBox="1">
            <a:spLocks noGrp="1"/>
          </p:cNvSpPr>
          <p:nvPr>
            <p:ph type="title"/>
          </p:nvPr>
        </p:nvSpPr>
        <p:spPr>
          <a:xfrm>
            <a:off x="628650" y="457200"/>
            <a:ext cx="2804505" cy="998129"/>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a:t>Amazon Aurora</a:t>
            </a:r>
          </a:p>
        </p:txBody>
      </p:sp>
      <p:sp>
        <p:nvSpPr>
          <p:cNvPr id="259" name="Google Shape;259;p46"/>
          <p:cNvSpPr txBox="1">
            <a:spLocks noGrp="1"/>
          </p:cNvSpPr>
          <p:nvPr>
            <p:ph idx="1"/>
          </p:nvPr>
        </p:nvSpPr>
        <p:spPr>
          <a:xfrm>
            <a:off x="646774" y="1645576"/>
            <a:ext cx="2570251" cy="2931440"/>
          </a:xfrm>
          <a:prstGeom prst="rect">
            <a:avLst/>
          </a:prstGeom>
        </p:spPr>
        <p:txBody>
          <a:bodyPr spcFirstLastPara="1" lIns="68575" tIns="34275" rIns="68575" bIns="34275" anchorCtr="0">
            <a:normAutofit/>
          </a:bodyPr>
          <a:lstStyle/>
          <a:p>
            <a:pPr marL="177800" lvl="0" indent="-190500" rtl="0">
              <a:spcBef>
                <a:spcPts val="0"/>
              </a:spcBef>
              <a:spcAft>
                <a:spcPts val="0"/>
              </a:spcAft>
              <a:buClr>
                <a:srgbClr val="FF0000"/>
              </a:buClr>
              <a:buSzPts val="1200"/>
              <a:buFont typeface="Arial"/>
              <a:buChar char="●"/>
            </a:pPr>
            <a:r>
              <a:rPr lang="en-GB" sz="800">
                <a:latin typeface="Arial"/>
                <a:ea typeface="Arial"/>
                <a:cs typeface="Arial"/>
                <a:sym typeface="Arial"/>
              </a:rPr>
              <a:t>Amazon Aurora is a relational database service that combines the speed and availability of high-end commercial databases with the simplicity and cost-effectiveness of open-source databases.</a:t>
            </a:r>
          </a:p>
          <a:p>
            <a:pPr marL="177800" lvl="0" indent="-190500" rtl="0">
              <a:spcBef>
                <a:spcPts val="800"/>
              </a:spcBef>
              <a:spcAft>
                <a:spcPts val="0"/>
              </a:spcAft>
              <a:buClr>
                <a:schemeClr val="dk1"/>
              </a:buClr>
              <a:buSzPts val="1200"/>
              <a:buFont typeface="Arial"/>
              <a:buChar char="●"/>
            </a:pPr>
            <a:r>
              <a:rPr lang="en-GB" sz="800">
                <a:latin typeface="Arial"/>
                <a:ea typeface="Arial"/>
                <a:cs typeface="Arial"/>
                <a:sym typeface="Arial"/>
              </a:rPr>
              <a:t>AWS proprietary database!</a:t>
            </a:r>
          </a:p>
          <a:p>
            <a:pPr marL="177800" lvl="0" indent="-190500" rtl="0">
              <a:spcBef>
                <a:spcPts val="800"/>
              </a:spcBef>
              <a:spcAft>
                <a:spcPts val="0"/>
              </a:spcAft>
              <a:buClr>
                <a:schemeClr val="dk1"/>
              </a:buClr>
              <a:buSzPts val="1200"/>
              <a:buFont typeface="Arial"/>
              <a:buChar char="●"/>
            </a:pPr>
            <a:r>
              <a:rPr lang="en-GB" sz="800">
                <a:latin typeface="Arial"/>
                <a:ea typeface="Arial"/>
                <a:cs typeface="Arial"/>
                <a:sym typeface="Arial"/>
              </a:rPr>
              <a:t>Fully managed service, high performance, low price.</a:t>
            </a:r>
          </a:p>
          <a:p>
            <a:pPr marL="177800" lvl="0" indent="-190500" rtl="0">
              <a:spcBef>
                <a:spcPts val="800"/>
              </a:spcBef>
              <a:spcAft>
                <a:spcPts val="0"/>
              </a:spcAft>
              <a:buClr>
                <a:schemeClr val="dk1"/>
              </a:buClr>
              <a:buSzPts val="1200"/>
              <a:buFont typeface="Arial"/>
              <a:buChar char="●"/>
            </a:pPr>
            <a:r>
              <a:rPr lang="en-GB" sz="800">
                <a:latin typeface="Arial"/>
                <a:ea typeface="Arial"/>
                <a:cs typeface="Arial"/>
                <a:sym typeface="Arial"/>
              </a:rPr>
              <a:t>Can handle the loss of up to two copies of data without affecting DB write availability and up to three copies without affecting read availability.</a:t>
            </a:r>
          </a:p>
          <a:p>
            <a:pPr marL="177800" lvl="0" indent="-190500" rtl="0">
              <a:spcBef>
                <a:spcPts val="800"/>
              </a:spcBef>
              <a:spcAft>
                <a:spcPts val="0"/>
              </a:spcAft>
              <a:buClr>
                <a:schemeClr val="dk1"/>
              </a:buClr>
              <a:buSzPts val="1200"/>
              <a:buFont typeface="Arial"/>
              <a:buChar char="●"/>
            </a:pPr>
            <a:r>
              <a:rPr lang="en-GB" sz="800">
                <a:latin typeface="Arial"/>
                <a:ea typeface="Arial"/>
                <a:cs typeface="Arial"/>
                <a:sym typeface="Arial"/>
              </a:rPr>
              <a:t>Aurora is “AWS cloud optimized” and claims 5x performance improvement over MySQL on RDS, over 3x the performance of Postgres on RDS</a:t>
            </a:r>
          </a:p>
          <a:p>
            <a:pPr marL="177800" lvl="0" indent="-190500" rtl="0">
              <a:spcBef>
                <a:spcPts val="800"/>
              </a:spcBef>
              <a:spcAft>
                <a:spcPts val="1200"/>
              </a:spcAft>
              <a:buClr>
                <a:schemeClr val="dk1"/>
              </a:buClr>
              <a:buSzPts val="1200"/>
              <a:buFont typeface="Arial"/>
              <a:buChar char="●"/>
            </a:pPr>
            <a:r>
              <a:rPr lang="en-GB" sz="800">
                <a:latin typeface="Arial"/>
                <a:ea typeface="Arial"/>
                <a:cs typeface="Arial"/>
                <a:sym typeface="Arial"/>
              </a:rPr>
              <a:t>Aurora costs more than RDS (20% more) – but is more efficient.</a:t>
            </a:r>
          </a:p>
        </p:txBody>
      </p:sp>
      <p:pic>
        <p:nvPicPr>
          <p:cNvPr id="260" name="Google Shape;260;p46"/>
          <p:cNvPicPr preferRelativeResize="0"/>
          <p:nvPr/>
        </p:nvPicPr>
        <p:blipFill>
          <a:blip r:embed="rId3"/>
          <a:stretch>
            <a:fillRect/>
          </a:stretch>
        </p:blipFill>
        <p:spPr>
          <a:xfrm>
            <a:off x="4084092" y="1628529"/>
            <a:ext cx="4616356" cy="190424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4"/>
        <p:cNvGrpSpPr/>
        <p:nvPr/>
      </p:nvGrpSpPr>
      <p:grpSpPr>
        <a:xfrm>
          <a:off x="0" y="0"/>
          <a:ext cx="0" cy="0"/>
          <a:chOff x="0" y="0"/>
          <a:chExt cx="0" cy="0"/>
        </a:xfrm>
      </p:grpSpPr>
      <p:sp useBgFill="1">
        <p:nvSpPr>
          <p:cNvPr id="277" name="Rectangle 27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Google Shape;265;p47"/>
          <p:cNvSpPr txBox="1">
            <a:spLocks noGrp="1"/>
          </p:cNvSpPr>
          <p:nvPr>
            <p:ph type="title"/>
          </p:nvPr>
        </p:nvSpPr>
        <p:spPr>
          <a:xfrm>
            <a:off x="473202" y="479640"/>
            <a:ext cx="2571750" cy="1289304"/>
          </a:xfrm>
          <a:prstGeom prst="rect">
            <a:avLst/>
          </a:prstGeom>
        </p:spPr>
        <p:txBody>
          <a:bodyPr spcFirstLastPara="1" lIns="68575" tIns="34275" rIns="68575" bIns="34275" anchor="b" anchorCtr="0">
            <a:normAutofit/>
          </a:bodyPr>
          <a:lstStyle/>
          <a:p>
            <a:pPr marL="0" lvl="0" indent="0" rtl="0">
              <a:spcBef>
                <a:spcPts val="0"/>
              </a:spcBef>
              <a:spcAft>
                <a:spcPts val="0"/>
              </a:spcAft>
              <a:buClr>
                <a:schemeClr val="dk1"/>
              </a:buClr>
              <a:buSzPts val="2400"/>
              <a:buFont typeface="Calibri"/>
              <a:buNone/>
            </a:pPr>
            <a:r>
              <a:rPr lang="en-GB" sz="2900"/>
              <a:t>Amazon Aurora DB clusters</a:t>
            </a:r>
          </a:p>
        </p:txBody>
      </p:sp>
      <p:sp>
        <p:nvSpPr>
          <p:cNvPr id="27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Google Shape;266;p47"/>
          <p:cNvSpPr txBox="1">
            <a:spLocks/>
          </p:cNvSpPr>
          <p:nvPr/>
        </p:nvSpPr>
        <p:spPr>
          <a:xfrm>
            <a:off x="3490722" y="1549830"/>
            <a:ext cx="4970746" cy="799623"/>
          </a:xfrm>
          <a:prstGeom prst="rect">
            <a:avLst/>
          </a:prstGeom>
          <a:noFill/>
          <a:ln>
            <a:noFill/>
          </a:ln>
        </p:spPr>
        <p:txBody>
          <a:bodyPr spcFirstLastPara="1" wrap="square" lIns="68575" tIns="34275" rIns="68575" bIns="34275" anchor="t" anchorCtr="0">
            <a:normAutofit fontScale="92500" lnSpcReduction="10000"/>
          </a:bodyPr>
          <a:lstStyle/>
          <a:p>
            <a:pPr defTabSz="576072">
              <a:lnSpc>
                <a:spcPct val="115000"/>
              </a:lnSpc>
              <a:buClr>
                <a:schemeClr val="dk1"/>
              </a:buClr>
              <a:buSzPts val="1100"/>
            </a:pPr>
            <a:r>
              <a:rPr lang="en" sz="756" kern="1200" dirty="0">
                <a:solidFill>
                  <a:schemeClr val="tx1"/>
                </a:solidFill>
                <a:latin typeface="Arial"/>
                <a:ea typeface="+mn-ea"/>
                <a:cs typeface="Arial"/>
                <a:sym typeface="Arial"/>
              </a:rPr>
              <a:t>An </a:t>
            </a:r>
            <a:r>
              <a:rPr lang="en" sz="756" kern="1200" dirty="0">
                <a:solidFill>
                  <a:srgbClr val="FF0000"/>
                </a:solidFill>
                <a:latin typeface="Arial"/>
                <a:ea typeface="+mn-ea"/>
                <a:cs typeface="Arial"/>
                <a:sym typeface="Arial"/>
              </a:rPr>
              <a:t>Amazon Aurora </a:t>
            </a:r>
            <a:r>
              <a:rPr lang="en" sz="756" i="1" kern="1200" dirty="0">
                <a:solidFill>
                  <a:srgbClr val="FF0000"/>
                </a:solidFill>
                <a:latin typeface="Arial"/>
                <a:ea typeface="+mn-ea"/>
                <a:cs typeface="Arial"/>
                <a:sym typeface="Arial"/>
              </a:rPr>
              <a:t>DB cluster</a:t>
            </a:r>
            <a:r>
              <a:rPr lang="en" sz="756" kern="1200" dirty="0">
                <a:solidFill>
                  <a:schemeClr val="tx1"/>
                </a:solidFill>
                <a:latin typeface="Arial"/>
                <a:ea typeface="+mn-ea"/>
                <a:cs typeface="Arial"/>
                <a:sym typeface="Arial"/>
              </a:rPr>
              <a:t> consists of one or more DB instances and a cluster volume that manages the data for those DB instances. </a:t>
            </a:r>
          </a:p>
          <a:p>
            <a:pPr defTabSz="576072">
              <a:lnSpc>
                <a:spcPct val="115000"/>
              </a:lnSpc>
              <a:buClr>
                <a:schemeClr val="dk1"/>
              </a:buClr>
              <a:buSzPts val="1100"/>
            </a:pPr>
            <a:r>
              <a:rPr lang="en" sz="756" kern="1200" dirty="0">
                <a:solidFill>
                  <a:schemeClr val="tx1"/>
                </a:solidFill>
                <a:latin typeface="Arial"/>
                <a:ea typeface="+mn-ea"/>
                <a:cs typeface="Arial"/>
                <a:sym typeface="Arial"/>
              </a:rPr>
              <a:t>An Aurora </a:t>
            </a:r>
            <a:r>
              <a:rPr lang="en" sz="756" i="1" kern="1200" dirty="0">
                <a:solidFill>
                  <a:schemeClr val="tx1"/>
                </a:solidFill>
                <a:latin typeface="Arial"/>
                <a:ea typeface="+mn-ea"/>
                <a:cs typeface="Arial"/>
                <a:sym typeface="Arial"/>
              </a:rPr>
              <a:t>cluster volume</a:t>
            </a:r>
            <a:r>
              <a:rPr lang="en" sz="756" kern="1200" dirty="0">
                <a:solidFill>
                  <a:schemeClr val="tx1"/>
                </a:solidFill>
                <a:latin typeface="Arial"/>
                <a:ea typeface="+mn-ea"/>
                <a:cs typeface="Arial"/>
                <a:sym typeface="Arial"/>
              </a:rPr>
              <a:t> is a virtual database storage volume that spans multiple Availability Zones, with each Availability Zone having a copy of the DB cluster data. </a:t>
            </a:r>
            <a:endParaRPr sz="756" kern="1200" dirty="0">
              <a:solidFill>
                <a:schemeClr val="tx1"/>
              </a:solidFill>
              <a:latin typeface="Arial"/>
              <a:ea typeface="+mn-ea"/>
              <a:cs typeface="Arial"/>
              <a:sym typeface="Arial"/>
            </a:endParaRPr>
          </a:p>
          <a:p>
            <a:pPr defTabSz="576072">
              <a:lnSpc>
                <a:spcPct val="115000"/>
              </a:lnSpc>
              <a:spcBef>
                <a:spcPts val="504"/>
              </a:spcBef>
              <a:spcAft>
                <a:spcPts val="756"/>
              </a:spcAft>
              <a:buClr>
                <a:schemeClr val="dk1"/>
              </a:buClr>
              <a:buSzPts val="1100"/>
            </a:pPr>
            <a:r>
              <a:rPr lang="en" sz="756" kern="1200" dirty="0">
                <a:solidFill>
                  <a:schemeClr val="tx1"/>
                </a:solidFill>
                <a:latin typeface="Arial"/>
                <a:ea typeface="+mn-ea"/>
                <a:cs typeface="Arial"/>
                <a:sym typeface="Arial"/>
              </a:rPr>
              <a:t>Two types of DB instances make up an Aurora DB cluster:</a:t>
            </a:r>
            <a:endParaRPr sz="1900" dirty="0">
              <a:latin typeface="Arial"/>
              <a:ea typeface="Arial"/>
              <a:cs typeface="Arial"/>
              <a:sym typeface="Arial"/>
            </a:endParaRPr>
          </a:p>
        </p:txBody>
      </p:sp>
      <p:sp>
        <p:nvSpPr>
          <p:cNvPr id="267" name="Google Shape;267;p47"/>
          <p:cNvSpPr txBox="1"/>
          <p:nvPr/>
        </p:nvSpPr>
        <p:spPr>
          <a:xfrm>
            <a:off x="3514042" y="2517891"/>
            <a:ext cx="2374477" cy="681182"/>
          </a:xfrm>
          <a:prstGeom prst="rect">
            <a:avLst/>
          </a:prstGeom>
          <a:noFill/>
          <a:ln>
            <a:noFill/>
          </a:ln>
        </p:spPr>
        <p:txBody>
          <a:bodyPr spcFirstLastPara="1" wrap="square" lIns="68575" tIns="34275" rIns="68575" bIns="34275" anchor="t" anchorCtr="0">
            <a:spAutoFit/>
          </a:bodyPr>
          <a:lstStyle/>
          <a:p>
            <a:pPr defTabSz="576072">
              <a:lnSpc>
                <a:spcPct val="115000"/>
              </a:lnSpc>
              <a:spcAft>
                <a:spcPts val="600"/>
              </a:spcAft>
            </a:pPr>
            <a:r>
              <a:rPr lang="en-GB" sz="756" kern="1200" dirty="0">
                <a:solidFill>
                  <a:srgbClr val="FF0000"/>
                </a:solidFill>
                <a:latin typeface="Calibri"/>
                <a:ea typeface="+mn-ea"/>
                <a:cs typeface="Calibri"/>
                <a:sym typeface="Calibri"/>
              </a:rPr>
              <a:t>Primary DB instance</a:t>
            </a:r>
            <a:r>
              <a:rPr lang="en-GB" sz="756" kern="1200" dirty="0">
                <a:solidFill>
                  <a:schemeClr val="dk1"/>
                </a:solidFill>
                <a:latin typeface="Calibri"/>
                <a:ea typeface="+mn-ea"/>
                <a:cs typeface="Calibri"/>
                <a:sym typeface="Calibri"/>
              </a:rPr>
              <a:t> – Supports read and write operations and performs all of the data modifications to the cluster volume. Each Aurora DB cluster has one primary DB instance.</a:t>
            </a:r>
            <a:endParaRPr lang="en-GB" sz="1200" dirty="0"/>
          </a:p>
        </p:txBody>
      </p:sp>
      <p:sp>
        <p:nvSpPr>
          <p:cNvPr id="268" name="Google Shape;268;p47"/>
          <p:cNvSpPr txBox="1"/>
          <p:nvPr/>
        </p:nvSpPr>
        <p:spPr>
          <a:xfrm>
            <a:off x="6092853" y="2496434"/>
            <a:ext cx="2575659" cy="1102579"/>
          </a:xfrm>
          <a:prstGeom prst="rect">
            <a:avLst/>
          </a:prstGeom>
          <a:noFill/>
          <a:ln>
            <a:noFill/>
          </a:ln>
        </p:spPr>
        <p:txBody>
          <a:bodyPr spcFirstLastPara="1" wrap="square" lIns="68575" tIns="34275" rIns="68575" bIns="34275" anchor="t" anchorCtr="0">
            <a:spAutoFit/>
          </a:bodyPr>
          <a:lstStyle/>
          <a:p>
            <a:pPr defTabSz="576072">
              <a:lnSpc>
                <a:spcPct val="115000"/>
              </a:lnSpc>
              <a:spcAft>
                <a:spcPts val="600"/>
              </a:spcAft>
            </a:pPr>
            <a:r>
              <a:rPr lang="en-GB" sz="756" kern="1200" dirty="0">
                <a:solidFill>
                  <a:srgbClr val="FF0000"/>
                </a:solidFill>
                <a:latin typeface="Calibri"/>
                <a:ea typeface="+mn-ea"/>
                <a:cs typeface="Calibri"/>
                <a:sym typeface="Calibri"/>
              </a:rPr>
              <a:t>Aurora Replica </a:t>
            </a:r>
            <a:r>
              <a:rPr lang="en-GB" sz="756" kern="1200" dirty="0">
                <a:solidFill>
                  <a:schemeClr val="dk1"/>
                </a:solidFill>
                <a:latin typeface="Calibri"/>
                <a:ea typeface="+mn-ea"/>
                <a:cs typeface="Calibri"/>
                <a:sym typeface="Calibri"/>
              </a:rPr>
              <a:t>– Connects to the same storage volume as the primary DB instance and supports only read operations. </a:t>
            </a:r>
          </a:p>
          <a:p>
            <a:pPr defTabSz="576072">
              <a:lnSpc>
                <a:spcPct val="115000"/>
              </a:lnSpc>
              <a:spcAft>
                <a:spcPts val="600"/>
              </a:spcAft>
            </a:pPr>
            <a:r>
              <a:rPr lang="en-GB" sz="756" kern="1200" dirty="0">
                <a:solidFill>
                  <a:schemeClr val="dk1"/>
                </a:solidFill>
                <a:latin typeface="Calibri"/>
                <a:ea typeface="+mn-ea"/>
                <a:cs typeface="Calibri"/>
                <a:sym typeface="Calibri"/>
              </a:rPr>
              <a:t>Maintain high availability by locating Aurora Replicas in separate Availability Zones. </a:t>
            </a:r>
          </a:p>
          <a:p>
            <a:pPr defTabSz="576072">
              <a:lnSpc>
                <a:spcPct val="115000"/>
              </a:lnSpc>
              <a:spcAft>
                <a:spcPts val="600"/>
              </a:spcAft>
            </a:pPr>
            <a:r>
              <a:rPr lang="en-GB" sz="756" kern="1200" dirty="0">
                <a:solidFill>
                  <a:schemeClr val="dk1"/>
                </a:solidFill>
                <a:latin typeface="Calibri"/>
                <a:ea typeface="+mn-ea"/>
                <a:cs typeface="Calibri"/>
                <a:sym typeface="Calibri"/>
              </a:rPr>
              <a:t>Aurora automatically fails over to an Aurora Replica in case the primary DB instance becomes unavailable. </a:t>
            </a:r>
            <a:endParaRPr lang="en-GB" sz="1200" dirty="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2"/>
        <p:cNvGrpSpPr/>
        <p:nvPr/>
      </p:nvGrpSpPr>
      <p:grpSpPr>
        <a:xfrm>
          <a:off x="0" y="0"/>
          <a:ext cx="0" cy="0"/>
          <a:chOff x="0" y="0"/>
          <a:chExt cx="0" cy="0"/>
        </a:xfrm>
      </p:grpSpPr>
      <p:sp useBgFill="1">
        <p:nvSpPr>
          <p:cNvPr id="280" name="Rectangle 27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Google Shape;273;p48"/>
          <p:cNvSpPr txBox="1">
            <a:spLocks noGrp="1"/>
          </p:cNvSpPr>
          <p:nvPr>
            <p:ph type="title"/>
          </p:nvPr>
        </p:nvSpPr>
        <p:spPr>
          <a:xfrm>
            <a:off x="473202" y="479640"/>
            <a:ext cx="2571750" cy="1289304"/>
          </a:xfrm>
          <a:prstGeom prst="rect">
            <a:avLst/>
          </a:prstGeom>
        </p:spPr>
        <p:txBody>
          <a:bodyPr spcFirstLastPara="1" lIns="68575" tIns="34275" rIns="68575" bIns="34275" anchor="b" anchorCtr="0">
            <a:normAutofit/>
          </a:bodyPr>
          <a:lstStyle/>
          <a:p>
            <a:pPr marL="0" lvl="0" indent="0" rtl="0">
              <a:spcBef>
                <a:spcPts val="0"/>
              </a:spcBef>
              <a:spcAft>
                <a:spcPts val="0"/>
              </a:spcAft>
              <a:buClr>
                <a:schemeClr val="dk1"/>
              </a:buClr>
              <a:buSzPts val="2400"/>
              <a:buFont typeface="Calibri"/>
              <a:buNone/>
            </a:pPr>
            <a:r>
              <a:rPr lang="en-GB" sz="2900"/>
              <a:t>Amazon Aurora DB clusters</a:t>
            </a:r>
          </a:p>
        </p:txBody>
      </p:sp>
      <p:sp>
        <p:nvSpPr>
          <p:cNvPr id="28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Google Shape;274;p48"/>
          <p:cNvSpPr txBox="1">
            <a:spLocks noGrp="1"/>
          </p:cNvSpPr>
          <p:nvPr>
            <p:ph idx="1"/>
          </p:nvPr>
        </p:nvSpPr>
        <p:spPr>
          <a:xfrm>
            <a:off x="473202" y="2105406"/>
            <a:ext cx="2571750" cy="2558034"/>
          </a:xfrm>
          <a:prstGeom prst="rect">
            <a:avLst/>
          </a:prstGeom>
        </p:spPr>
        <p:txBody>
          <a:bodyPr spcFirstLastPara="1" lIns="68575" tIns="34275" rIns="68575" bIns="34275" anchor="t" anchorCtr="0">
            <a:normAutofit/>
          </a:bodyPr>
          <a:lstStyle/>
          <a:p>
            <a:pPr marL="0" lvl="0" indent="0" rtl="0">
              <a:spcBef>
                <a:spcPts val="0"/>
              </a:spcBef>
              <a:spcAft>
                <a:spcPts val="1200"/>
              </a:spcAft>
              <a:buClr>
                <a:schemeClr val="dk1"/>
              </a:buClr>
              <a:buSzPts val="1100"/>
              <a:buNone/>
            </a:pPr>
            <a:r>
              <a:rPr lang="en-GB" sz="1200" dirty="0"/>
              <a:t>The following diagram illustrates the relationship between the cluster volume, the primary DB instance, and Aurora Replicas in an Aurora DB cluster.</a:t>
            </a:r>
          </a:p>
        </p:txBody>
      </p:sp>
      <p:pic>
        <p:nvPicPr>
          <p:cNvPr id="275" name="Google Shape;275;p48"/>
          <p:cNvPicPr preferRelativeResize="0"/>
          <p:nvPr/>
        </p:nvPicPr>
        <p:blipFill rotWithShape="1">
          <a:blip r:embed="rId3"/>
          <a:stretch/>
        </p:blipFill>
        <p:spPr>
          <a:xfrm>
            <a:off x="4414015" y="1465353"/>
            <a:ext cx="4096512" cy="221279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9"/>
        <p:cNvGrpSpPr/>
        <p:nvPr/>
      </p:nvGrpSpPr>
      <p:grpSpPr>
        <a:xfrm>
          <a:off x="0" y="0"/>
          <a:ext cx="0" cy="0"/>
          <a:chOff x="0" y="0"/>
          <a:chExt cx="0" cy="0"/>
        </a:xfrm>
      </p:grpSpPr>
      <p:sp useBgFill="1">
        <p:nvSpPr>
          <p:cNvPr id="287" name="Rectangle 28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Google Shape;280;p49"/>
          <p:cNvSpPr txBox="1">
            <a:spLocks noGrp="1"/>
          </p:cNvSpPr>
          <p:nvPr>
            <p:ph type="title"/>
          </p:nvPr>
        </p:nvSpPr>
        <p:spPr>
          <a:xfrm>
            <a:off x="473202" y="479640"/>
            <a:ext cx="2571750" cy="1289304"/>
          </a:xfrm>
          <a:prstGeom prst="rect">
            <a:avLst/>
          </a:prstGeom>
        </p:spPr>
        <p:txBody>
          <a:bodyPr spcFirstLastPara="1" lIns="68575" tIns="34275" rIns="68575" bIns="34275" anchor="b" anchorCtr="0">
            <a:normAutofit/>
          </a:bodyPr>
          <a:lstStyle/>
          <a:p>
            <a:pPr marL="0" lvl="0" indent="0" rtl="0">
              <a:spcBef>
                <a:spcPts val="0"/>
              </a:spcBef>
              <a:spcAft>
                <a:spcPts val="0"/>
              </a:spcAft>
              <a:buClr>
                <a:schemeClr val="dk1"/>
              </a:buClr>
              <a:buSzPts val="2400"/>
              <a:buFont typeface="Calibri"/>
              <a:buNone/>
            </a:pPr>
            <a:r>
              <a:rPr lang="en-GB" sz="4100"/>
              <a:t>Aurora Replicas</a:t>
            </a:r>
          </a:p>
        </p:txBody>
      </p:sp>
      <p:sp>
        <p:nvSpPr>
          <p:cNvPr id="28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Google Shape;281;p49"/>
          <p:cNvSpPr txBox="1">
            <a:spLocks noGrp="1"/>
          </p:cNvSpPr>
          <p:nvPr>
            <p:ph idx="1"/>
          </p:nvPr>
        </p:nvSpPr>
        <p:spPr>
          <a:xfrm>
            <a:off x="473202" y="2105406"/>
            <a:ext cx="2571750" cy="2558034"/>
          </a:xfrm>
          <a:prstGeom prst="rect">
            <a:avLst/>
          </a:prstGeom>
        </p:spPr>
        <p:txBody>
          <a:bodyPr spcFirstLastPara="1" lIns="68575" tIns="34275" rIns="68575" bIns="34275" anchor="t" anchorCtr="0">
            <a:normAutofit/>
          </a:bodyPr>
          <a:lstStyle/>
          <a:p>
            <a:pPr marL="177800" lvl="0" indent="-190500" rtl="0">
              <a:spcBef>
                <a:spcPts val="0"/>
              </a:spcBef>
              <a:spcAft>
                <a:spcPts val="0"/>
              </a:spcAft>
              <a:buClr>
                <a:schemeClr val="dk1"/>
              </a:buClr>
              <a:buSzPts val="1200"/>
              <a:buChar char="●"/>
            </a:pPr>
            <a:r>
              <a:rPr lang="en" sz="1200"/>
              <a:t>There are two types of replication: Aurora replica (up to 15), MySQL Read Replica (up to 5).</a:t>
            </a:r>
            <a:endParaRPr lang="en-CH" sz="1200"/>
          </a:p>
          <a:p>
            <a:pPr marL="177800" lvl="0" indent="-190500" rtl="0">
              <a:spcBef>
                <a:spcPts val="800"/>
              </a:spcBef>
              <a:spcAft>
                <a:spcPts val="0"/>
              </a:spcAft>
              <a:buClr>
                <a:schemeClr val="dk1"/>
              </a:buClr>
              <a:buSzPts val="1200"/>
              <a:buChar char="●"/>
            </a:pPr>
            <a:r>
              <a:rPr lang="en" sz="1200"/>
              <a:t>You can create read replicas for an Amazon Aurora database in up to 5 AWS regions. This capability is available for Amazon Aurora with MySQL compatibility.</a:t>
            </a:r>
            <a:endParaRPr lang="en-CH" sz="1200"/>
          </a:p>
          <a:p>
            <a:pPr marL="177800" lvl="0" indent="-190500" rtl="0">
              <a:spcBef>
                <a:spcPts val="800"/>
              </a:spcBef>
              <a:spcAft>
                <a:spcPts val="1200"/>
              </a:spcAft>
              <a:buClr>
                <a:schemeClr val="dk1"/>
              </a:buClr>
              <a:buSzPts val="1200"/>
              <a:buChar char="●"/>
            </a:pPr>
            <a:r>
              <a:rPr lang="en" sz="1200"/>
              <a:t>The table below describes the differences between the two replica options:</a:t>
            </a:r>
            <a:endParaRPr lang="en-CH" sz="1200"/>
          </a:p>
        </p:txBody>
      </p:sp>
      <p:pic>
        <p:nvPicPr>
          <p:cNvPr id="282" name="Google Shape;282;p49"/>
          <p:cNvPicPr preferRelativeResize="0"/>
          <p:nvPr/>
        </p:nvPicPr>
        <p:blipFill rotWithShape="1">
          <a:blip r:embed="rId3"/>
          <a:stretch/>
        </p:blipFill>
        <p:spPr>
          <a:xfrm>
            <a:off x="3490722" y="1393803"/>
            <a:ext cx="5177790" cy="235589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Google Shape;135;p29"/>
          <p:cNvSpPr txBox="1">
            <a:spLocks noGrp="1"/>
          </p:cNvSpPr>
          <p:nvPr>
            <p:ph type="title"/>
          </p:nvPr>
        </p:nvSpPr>
        <p:spPr>
          <a:xfrm>
            <a:off x="852775" y="457197"/>
            <a:ext cx="7044316" cy="998131"/>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700"/>
              <a:buFont typeface="Calibri"/>
              <a:buNone/>
            </a:pPr>
            <a:r>
              <a:rPr lang="en-GB"/>
              <a:t>RDS</a:t>
            </a:r>
          </a:p>
        </p:txBody>
      </p:sp>
      <p:sp>
        <p:nvSpPr>
          <p:cNvPr id="136" name="Google Shape;136;p29"/>
          <p:cNvSpPr txBox="1">
            <a:spLocks noGrp="1"/>
          </p:cNvSpPr>
          <p:nvPr>
            <p:ph idx="1"/>
          </p:nvPr>
        </p:nvSpPr>
        <p:spPr>
          <a:xfrm>
            <a:off x="852775" y="1648771"/>
            <a:ext cx="3719225" cy="2938330"/>
          </a:xfrm>
          <a:prstGeom prst="rect">
            <a:avLst/>
          </a:prstGeom>
        </p:spPr>
        <p:txBody>
          <a:bodyPr spcFirstLastPara="1" lIns="68575" tIns="34275" rIns="68575" bIns="34275" anchorCtr="0">
            <a:normAutofit/>
          </a:bodyPr>
          <a:lstStyle/>
          <a:p>
            <a:pPr marL="0" lvl="0" indent="0" rtl="0">
              <a:spcBef>
                <a:spcPts val="0"/>
              </a:spcBef>
              <a:spcAft>
                <a:spcPts val="0"/>
              </a:spcAft>
              <a:buClr>
                <a:srgbClr val="FF0000"/>
              </a:buClr>
              <a:buSzPts val="1100"/>
              <a:buNone/>
            </a:pPr>
            <a:r>
              <a:rPr lang="en-GB" sz="800" dirty="0">
                <a:latin typeface="Arial"/>
                <a:ea typeface="Arial"/>
                <a:cs typeface="Arial"/>
                <a:sym typeface="Arial"/>
              </a:rPr>
              <a:t>Amazon Relational Database Service (Amazon RDS) is a managed service that you can use to launch and manage relational databases on AWS.</a:t>
            </a:r>
          </a:p>
          <a:p>
            <a:pPr marL="0" lvl="0" indent="0" rtl="0">
              <a:spcBef>
                <a:spcPts val="800"/>
              </a:spcBef>
              <a:spcAft>
                <a:spcPts val="0"/>
              </a:spcAft>
              <a:buClr>
                <a:schemeClr val="dk1"/>
              </a:buClr>
              <a:buSzPts val="1100"/>
              <a:buNone/>
            </a:pPr>
            <a:endParaRPr lang="en-GB" sz="800" dirty="0">
              <a:latin typeface="Arial"/>
              <a:ea typeface="Arial"/>
              <a:cs typeface="Arial"/>
              <a:sym typeface="Arial"/>
            </a:endParaRPr>
          </a:p>
          <a:p>
            <a:pPr marL="0" lvl="0" indent="0" rtl="0">
              <a:spcBef>
                <a:spcPts val="800"/>
              </a:spcBef>
              <a:spcAft>
                <a:spcPts val="0"/>
              </a:spcAft>
              <a:buClr>
                <a:schemeClr val="dk1"/>
              </a:buClr>
              <a:buSzPts val="1100"/>
              <a:buNone/>
            </a:pPr>
            <a:r>
              <a:rPr lang="en-GB" sz="800" dirty="0">
                <a:latin typeface="Arial"/>
                <a:ea typeface="Arial"/>
                <a:cs typeface="Arial"/>
                <a:sym typeface="Arial"/>
              </a:rPr>
              <a:t>Amazon RDS is an Online Transaction Processing (OLTP) type of database.</a:t>
            </a:r>
          </a:p>
          <a:p>
            <a:pPr marL="0" lvl="0" indent="0" rtl="0">
              <a:spcBef>
                <a:spcPts val="800"/>
              </a:spcBef>
              <a:spcAft>
                <a:spcPts val="0"/>
              </a:spcAft>
              <a:buClr>
                <a:schemeClr val="dk1"/>
              </a:buClr>
              <a:buSzPts val="1100"/>
              <a:buNone/>
            </a:pPr>
            <a:endParaRPr lang="en-GB" sz="800" dirty="0">
              <a:latin typeface="Arial"/>
              <a:ea typeface="Arial"/>
              <a:cs typeface="Arial"/>
              <a:sym typeface="Arial"/>
            </a:endParaRPr>
          </a:p>
          <a:p>
            <a:pPr marL="0" lvl="0" indent="0" rtl="0">
              <a:spcBef>
                <a:spcPts val="800"/>
              </a:spcBef>
              <a:spcAft>
                <a:spcPts val="0"/>
              </a:spcAft>
              <a:buClr>
                <a:schemeClr val="dk1"/>
              </a:buClr>
              <a:buSzPts val="1100"/>
              <a:buNone/>
            </a:pPr>
            <a:r>
              <a:rPr lang="en-GB" sz="800" dirty="0">
                <a:latin typeface="Arial"/>
                <a:ea typeface="Arial"/>
                <a:cs typeface="Arial"/>
                <a:sym typeface="Arial"/>
              </a:rPr>
              <a:t>It is best suited to structured, relational data store requirements.</a:t>
            </a:r>
          </a:p>
          <a:p>
            <a:pPr marL="0" lvl="0" indent="0" rtl="0">
              <a:spcBef>
                <a:spcPts val="800"/>
              </a:spcBef>
              <a:spcAft>
                <a:spcPts val="0"/>
              </a:spcAft>
              <a:buClr>
                <a:schemeClr val="dk1"/>
              </a:buClr>
              <a:buSzPts val="1100"/>
              <a:buNone/>
            </a:pPr>
            <a:endParaRPr lang="en-GB" sz="800" dirty="0">
              <a:latin typeface="Arial"/>
              <a:ea typeface="Arial"/>
              <a:cs typeface="Arial"/>
              <a:sym typeface="Arial"/>
            </a:endParaRPr>
          </a:p>
          <a:p>
            <a:pPr marL="0" lvl="0" indent="0" rtl="0">
              <a:spcBef>
                <a:spcPts val="800"/>
              </a:spcBef>
              <a:spcAft>
                <a:spcPts val="0"/>
              </a:spcAft>
              <a:buClr>
                <a:schemeClr val="dk1"/>
              </a:buClr>
              <a:buSzPts val="1100"/>
              <a:buNone/>
            </a:pPr>
            <a:r>
              <a:rPr lang="en-GB" sz="800" dirty="0">
                <a:latin typeface="Arial"/>
                <a:ea typeface="Arial"/>
                <a:cs typeface="Arial"/>
                <a:sym typeface="Arial"/>
              </a:rPr>
              <a:t>Amazon RDS supports the following database engines:</a:t>
            </a:r>
          </a:p>
          <a:p>
            <a:pPr marL="177800" lvl="0" indent="-184150" rtl="0">
              <a:spcBef>
                <a:spcPts val="800"/>
              </a:spcBef>
              <a:spcAft>
                <a:spcPts val="0"/>
              </a:spcAft>
              <a:buClr>
                <a:schemeClr val="dk1"/>
              </a:buClr>
              <a:buSzPts val="1100"/>
              <a:buFont typeface="Arial"/>
              <a:buChar char="●"/>
            </a:pPr>
            <a:r>
              <a:rPr lang="en-GB" sz="800" dirty="0">
                <a:highlight>
                  <a:srgbClr val="FFFF00"/>
                </a:highlight>
                <a:latin typeface="Arial"/>
                <a:ea typeface="Arial"/>
                <a:cs typeface="Arial"/>
                <a:sym typeface="Arial"/>
              </a:rPr>
              <a:t>Amazon Aurora.</a:t>
            </a:r>
          </a:p>
          <a:p>
            <a:pPr marL="177800" lvl="0" indent="-184150" rtl="0">
              <a:spcBef>
                <a:spcPts val="800"/>
              </a:spcBef>
              <a:spcAft>
                <a:spcPts val="0"/>
              </a:spcAft>
              <a:buClr>
                <a:schemeClr val="dk1"/>
              </a:buClr>
              <a:buSzPts val="1100"/>
              <a:buFont typeface="Arial"/>
              <a:buChar char="●"/>
            </a:pPr>
            <a:r>
              <a:rPr lang="en-GB" sz="800" dirty="0">
                <a:highlight>
                  <a:srgbClr val="FFFF00"/>
                </a:highlight>
                <a:latin typeface="Arial"/>
                <a:ea typeface="Arial"/>
                <a:cs typeface="Arial"/>
                <a:sym typeface="Arial"/>
              </a:rPr>
              <a:t>MySQL.</a:t>
            </a:r>
          </a:p>
          <a:p>
            <a:pPr marL="177800" lvl="0" indent="-184150" rtl="0">
              <a:spcBef>
                <a:spcPts val="800"/>
              </a:spcBef>
              <a:spcAft>
                <a:spcPts val="0"/>
              </a:spcAft>
              <a:buClr>
                <a:schemeClr val="dk1"/>
              </a:buClr>
              <a:buSzPts val="1100"/>
              <a:buFont typeface="Arial"/>
              <a:buChar char="●"/>
            </a:pPr>
            <a:r>
              <a:rPr lang="en-GB" sz="800" dirty="0">
                <a:highlight>
                  <a:srgbClr val="FFFF00"/>
                </a:highlight>
                <a:latin typeface="Arial"/>
                <a:ea typeface="Arial"/>
                <a:cs typeface="Arial"/>
                <a:sym typeface="Arial"/>
              </a:rPr>
              <a:t>MariaDB.</a:t>
            </a:r>
          </a:p>
          <a:p>
            <a:pPr marL="177800" lvl="0" indent="-184150" rtl="0">
              <a:spcBef>
                <a:spcPts val="800"/>
              </a:spcBef>
              <a:spcAft>
                <a:spcPts val="0"/>
              </a:spcAft>
              <a:buClr>
                <a:schemeClr val="dk1"/>
              </a:buClr>
              <a:buSzPts val="1100"/>
              <a:buFont typeface="Arial"/>
              <a:buChar char="●"/>
            </a:pPr>
            <a:r>
              <a:rPr lang="en-GB" sz="800" dirty="0">
                <a:highlight>
                  <a:srgbClr val="FFFF00"/>
                </a:highlight>
                <a:latin typeface="Arial"/>
                <a:ea typeface="Arial"/>
                <a:cs typeface="Arial"/>
                <a:sym typeface="Arial"/>
              </a:rPr>
              <a:t>Oracle.</a:t>
            </a:r>
          </a:p>
          <a:p>
            <a:pPr marL="177800" lvl="0" indent="-184150" rtl="0">
              <a:spcBef>
                <a:spcPts val="800"/>
              </a:spcBef>
              <a:spcAft>
                <a:spcPts val="0"/>
              </a:spcAft>
              <a:buClr>
                <a:schemeClr val="dk1"/>
              </a:buClr>
              <a:buSzPts val="1100"/>
              <a:buFont typeface="Arial"/>
              <a:buChar char="●"/>
            </a:pPr>
            <a:r>
              <a:rPr lang="en-GB" sz="800" dirty="0">
                <a:highlight>
                  <a:srgbClr val="FFFF00"/>
                </a:highlight>
                <a:latin typeface="Arial"/>
                <a:ea typeface="Arial"/>
                <a:cs typeface="Arial"/>
                <a:sym typeface="Arial"/>
              </a:rPr>
              <a:t>SQL Server.</a:t>
            </a:r>
          </a:p>
          <a:p>
            <a:pPr marL="177800" lvl="0" indent="-184150" rtl="0">
              <a:spcBef>
                <a:spcPts val="800"/>
              </a:spcBef>
              <a:spcAft>
                <a:spcPts val="0"/>
              </a:spcAft>
              <a:buClr>
                <a:schemeClr val="dk1"/>
              </a:buClr>
              <a:buSzPts val="1100"/>
              <a:buFont typeface="Arial"/>
              <a:buChar char="●"/>
            </a:pPr>
            <a:r>
              <a:rPr lang="en-GB" sz="800" dirty="0">
                <a:highlight>
                  <a:srgbClr val="FFFF00"/>
                </a:highlight>
                <a:latin typeface="Arial"/>
                <a:ea typeface="Arial"/>
                <a:cs typeface="Arial"/>
                <a:sym typeface="Arial"/>
              </a:rPr>
              <a:t>PostgreSQL.</a:t>
            </a:r>
          </a:p>
        </p:txBody>
      </p:sp>
      <p:pic>
        <p:nvPicPr>
          <p:cNvPr id="140" name="Graphic 139" descr="Database">
            <a:extLst>
              <a:ext uri="{FF2B5EF4-FFF2-40B4-BE49-F238E27FC236}">
                <a16:creationId xmlns:a16="http://schemas.microsoft.com/office/drawing/2014/main" id="{ECABDACA-B019-CBE9-84CF-46A18DC902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6746" y="1638685"/>
            <a:ext cx="2816936" cy="2816936"/>
          </a:xfrm>
          <a:prstGeom prst="rect">
            <a:avLst/>
          </a:prstGeom>
        </p:spPr>
      </p:pic>
      <p:sp>
        <p:nvSpPr>
          <p:cNvPr id="158" name="Freeform: Shape 15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6"/>
        <p:cNvGrpSpPr/>
        <p:nvPr/>
      </p:nvGrpSpPr>
      <p:grpSpPr>
        <a:xfrm>
          <a:off x="0" y="0"/>
          <a:ext cx="0" cy="0"/>
          <a:chOff x="0" y="0"/>
          <a:chExt cx="0" cy="0"/>
        </a:xfrm>
      </p:grpSpPr>
      <p:sp useBgFill="1">
        <p:nvSpPr>
          <p:cNvPr id="293" name="Rectangle 292">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Shape 294">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03652" y="-663735"/>
            <a:ext cx="9482078" cy="4686255"/>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7" name="Google Shape;287;p50"/>
          <p:cNvSpPr txBox="1">
            <a:spLocks noGrp="1"/>
          </p:cNvSpPr>
          <p:nvPr>
            <p:ph type="title"/>
          </p:nvPr>
        </p:nvSpPr>
        <p:spPr>
          <a:xfrm>
            <a:off x="888558" y="331913"/>
            <a:ext cx="7394713" cy="534983"/>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2400"/>
            </a:pPr>
            <a:r>
              <a:rPr lang="en-US" sz="2700" kern="1200">
                <a:solidFill>
                  <a:schemeClr val="tx1"/>
                </a:solidFill>
                <a:latin typeface="+mj-lt"/>
                <a:ea typeface="+mj-ea"/>
                <a:cs typeface="+mj-cs"/>
              </a:rPr>
              <a:t>Aurora Replicas</a:t>
            </a:r>
          </a:p>
        </p:txBody>
      </p:sp>
      <p:sp>
        <p:nvSpPr>
          <p:cNvPr id="300" name="Freeform: Shape 296">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84" y="1323190"/>
            <a:ext cx="8202766" cy="334167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88" name="Google Shape;288;p50"/>
          <p:cNvPicPr preferRelativeResize="0"/>
          <p:nvPr/>
        </p:nvPicPr>
        <p:blipFill>
          <a:blip r:embed="rId3"/>
          <a:stretch>
            <a:fillRect/>
          </a:stretch>
        </p:blipFill>
        <p:spPr>
          <a:xfrm>
            <a:off x="1110202" y="1432112"/>
            <a:ext cx="6941384" cy="310627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2"/>
        <p:cNvGrpSpPr/>
        <p:nvPr/>
      </p:nvGrpSpPr>
      <p:grpSpPr>
        <a:xfrm>
          <a:off x="0" y="0"/>
          <a:ext cx="0" cy="0"/>
          <a:chOff x="0" y="0"/>
          <a:chExt cx="0" cy="0"/>
        </a:xfrm>
      </p:grpSpPr>
      <p:sp useBgFill="1">
        <p:nvSpPr>
          <p:cNvPr id="321" name="Rectangle 3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Google Shape;293;p51"/>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ct val="100000"/>
            </a:pPr>
            <a:r>
              <a:rPr lang="en-US" sz="2900" kern="1200">
                <a:solidFill>
                  <a:schemeClr val="tx1"/>
                </a:solidFill>
                <a:latin typeface="+mj-lt"/>
                <a:ea typeface="+mj-ea"/>
                <a:cs typeface="+mj-cs"/>
              </a:rPr>
              <a:t>Types of Aurora endpoints</a:t>
            </a:r>
            <a:br>
              <a:rPr lang="en-US" sz="2900" kern="1200">
                <a:solidFill>
                  <a:schemeClr val="tx1"/>
                </a:solidFill>
                <a:latin typeface="+mj-lt"/>
                <a:ea typeface="+mj-ea"/>
                <a:cs typeface="+mj-cs"/>
              </a:rPr>
            </a:br>
            <a:endParaRPr lang="en-US" sz="2900" kern="1200">
              <a:solidFill>
                <a:schemeClr val="tx1"/>
              </a:solidFill>
              <a:latin typeface="+mj-lt"/>
              <a:ea typeface="+mj-ea"/>
              <a:cs typeface="+mj-cs"/>
            </a:endParaRPr>
          </a:p>
        </p:txBody>
      </p:sp>
      <p:sp>
        <p:nvSpPr>
          <p:cNvPr id="32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Google Shape;294;p51"/>
          <p:cNvSpPr txBox="1">
            <a:spLocks/>
          </p:cNvSpPr>
          <p:nvPr/>
        </p:nvSpPr>
        <p:spPr>
          <a:xfrm>
            <a:off x="3518154" y="1124292"/>
            <a:ext cx="2157035" cy="1900490"/>
          </a:xfrm>
          <a:prstGeom prst="rect">
            <a:avLst/>
          </a:prstGeom>
          <a:noFill/>
          <a:ln>
            <a:noFill/>
          </a:ln>
        </p:spPr>
        <p:txBody>
          <a:bodyPr spcFirstLastPara="1" wrap="square" lIns="68575" tIns="34275" rIns="68575" bIns="34275" anchor="t" anchorCtr="0">
            <a:noAutofit/>
          </a:bodyPr>
          <a:lstStyle/>
          <a:p>
            <a:pPr defTabSz="548640">
              <a:buClr>
                <a:schemeClr val="dk1"/>
              </a:buClr>
              <a:buSzPts val="1100"/>
            </a:pPr>
            <a:r>
              <a:rPr lang="en" sz="900" kern="1200" dirty="0">
                <a:solidFill>
                  <a:schemeClr val="tx1"/>
                </a:solidFill>
                <a:latin typeface="Arial"/>
                <a:ea typeface="+mn-ea"/>
                <a:cs typeface="Arial"/>
                <a:sym typeface="Arial"/>
              </a:rPr>
              <a:t>A</a:t>
            </a:r>
            <a:r>
              <a:rPr lang="en" sz="900" kern="1200" dirty="0">
                <a:solidFill>
                  <a:srgbClr val="FF0000"/>
                </a:solidFill>
                <a:latin typeface="Arial"/>
                <a:ea typeface="+mn-ea"/>
                <a:cs typeface="Arial"/>
                <a:sym typeface="Arial"/>
              </a:rPr>
              <a:t> cluster endpoint (or writer endpoint) </a:t>
            </a:r>
            <a:r>
              <a:rPr lang="en" sz="900" kern="1200" dirty="0">
                <a:solidFill>
                  <a:schemeClr val="tx1"/>
                </a:solidFill>
                <a:latin typeface="Arial"/>
                <a:ea typeface="+mn-ea"/>
                <a:cs typeface="Arial"/>
                <a:sym typeface="Arial"/>
              </a:rPr>
              <a:t>for an Aurora DB cluster connects to the current primary DB instance for that DB cluster. </a:t>
            </a:r>
            <a:endParaRPr sz="900" kern="1200" dirty="0">
              <a:solidFill>
                <a:schemeClr val="tx1"/>
              </a:solidFill>
              <a:latin typeface="Arial"/>
              <a:ea typeface="+mn-ea"/>
              <a:cs typeface="Arial"/>
              <a:sym typeface="Arial"/>
            </a:endParaRPr>
          </a:p>
          <a:p>
            <a:pPr defTabSz="548640">
              <a:buClr>
                <a:schemeClr val="dk1"/>
              </a:buClr>
              <a:buSzPts val="1100"/>
            </a:pPr>
            <a:r>
              <a:rPr lang="en" sz="900" kern="1200" dirty="0">
                <a:solidFill>
                  <a:schemeClr val="tx1"/>
                </a:solidFill>
                <a:latin typeface="Arial"/>
                <a:ea typeface="+mn-ea"/>
                <a:cs typeface="Arial"/>
                <a:sym typeface="Arial"/>
              </a:rPr>
              <a:t>This endpoint is the only one that can perform write operations. </a:t>
            </a:r>
            <a:endParaRPr sz="900" kern="1200" dirty="0">
              <a:solidFill>
                <a:schemeClr val="tx1"/>
              </a:solidFill>
              <a:latin typeface="Arial"/>
              <a:ea typeface="+mn-ea"/>
              <a:cs typeface="Arial"/>
              <a:sym typeface="Arial"/>
            </a:endParaRPr>
          </a:p>
          <a:p>
            <a:pPr defTabSz="548640">
              <a:buClr>
                <a:schemeClr val="dk1"/>
              </a:buClr>
              <a:buSzPts val="1100"/>
            </a:pPr>
            <a:r>
              <a:rPr lang="en" sz="900" kern="1200" dirty="0">
                <a:solidFill>
                  <a:schemeClr val="tx1"/>
                </a:solidFill>
                <a:latin typeface="Arial"/>
                <a:ea typeface="+mn-ea"/>
                <a:cs typeface="Arial"/>
                <a:sym typeface="Arial"/>
              </a:rPr>
              <a:t>Because of this, the cluster endpoint is the one that you connect to when you first set up a cluster or when your cluster only contains a single DB instance.</a:t>
            </a:r>
            <a:endParaRPr sz="900" kern="1200" dirty="0">
              <a:solidFill>
                <a:schemeClr val="tx1"/>
              </a:solidFill>
              <a:latin typeface="Arial"/>
              <a:ea typeface="+mn-ea"/>
              <a:cs typeface="Arial"/>
              <a:sym typeface="Arial"/>
            </a:endParaRPr>
          </a:p>
          <a:p>
            <a:pPr defTabSz="548640">
              <a:spcBef>
                <a:spcPts val="480"/>
              </a:spcBef>
              <a:spcAft>
                <a:spcPts val="720"/>
              </a:spcAft>
              <a:buClr>
                <a:schemeClr val="dk1"/>
              </a:buClr>
              <a:buSzPts val="1100"/>
            </a:pPr>
            <a:r>
              <a:rPr lang="en" sz="900" kern="1200" dirty="0">
                <a:solidFill>
                  <a:schemeClr val="tx1"/>
                </a:solidFill>
                <a:latin typeface="Arial"/>
                <a:ea typeface="+mn-ea"/>
                <a:cs typeface="Arial"/>
                <a:sym typeface="Arial"/>
              </a:rPr>
              <a:t>Each Aurora DB cluster has one cluster endpoint and one primary DB instance.</a:t>
            </a:r>
            <a:endParaRPr sz="900" dirty="0">
              <a:latin typeface="Arial"/>
              <a:ea typeface="Arial"/>
              <a:cs typeface="Arial"/>
              <a:sym typeface="Arial"/>
            </a:endParaRPr>
          </a:p>
        </p:txBody>
      </p:sp>
      <p:sp>
        <p:nvSpPr>
          <p:cNvPr id="295" name="Google Shape;295;p51"/>
          <p:cNvSpPr txBox="1">
            <a:spLocks/>
          </p:cNvSpPr>
          <p:nvPr/>
        </p:nvSpPr>
        <p:spPr>
          <a:xfrm>
            <a:off x="6073925" y="1060827"/>
            <a:ext cx="2792404" cy="1900490"/>
          </a:xfrm>
          <a:prstGeom prst="rect">
            <a:avLst/>
          </a:prstGeom>
          <a:solidFill>
            <a:srgbClr val="FFFFFF"/>
          </a:solidFill>
          <a:ln>
            <a:noFill/>
          </a:ln>
        </p:spPr>
        <p:txBody>
          <a:bodyPr spcFirstLastPara="1" wrap="square" lIns="68575" tIns="34275" rIns="68575" bIns="34275" anchor="ctr" anchorCtr="0">
            <a:spAutoFit/>
          </a:bodyPr>
          <a:lstStyle/>
          <a:p>
            <a:pPr defTabSz="548640">
              <a:spcAft>
                <a:spcPts val="600"/>
              </a:spcAft>
              <a:buClr>
                <a:srgbClr val="16191F"/>
              </a:buClr>
              <a:buSzPts val="1100"/>
            </a:pPr>
            <a:r>
              <a:rPr lang="en" sz="900" kern="1200" dirty="0">
                <a:solidFill>
                  <a:srgbClr val="16191F"/>
                </a:solidFill>
                <a:latin typeface="Arial"/>
                <a:ea typeface="+mn-ea"/>
                <a:cs typeface="Arial"/>
                <a:sym typeface="Arial"/>
              </a:rPr>
              <a:t>A </a:t>
            </a:r>
            <a:r>
              <a:rPr lang="en" sz="900" kern="1200" dirty="0">
                <a:solidFill>
                  <a:srgbClr val="FF0000"/>
                </a:solidFill>
                <a:latin typeface="Arial"/>
                <a:ea typeface="+mn-ea"/>
                <a:cs typeface="Arial"/>
                <a:sym typeface="Arial"/>
              </a:rPr>
              <a:t>reader endpoint</a:t>
            </a:r>
            <a:r>
              <a:rPr lang="en" sz="900" kern="1200" dirty="0">
                <a:solidFill>
                  <a:srgbClr val="16191F"/>
                </a:solidFill>
                <a:latin typeface="Arial"/>
                <a:ea typeface="+mn-ea"/>
                <a:cs typeface="Arial"/>
                <a:sym typeface="Arial"/>
              </a:rPr>
              <a:t> for an Aurora DB cluster provides load-balancing support for read-only connections to the DB cluster.</a:t>
            </a:r>
            <a:endParaRPr sz="900" kern="1200" dirty="0">
              <a:solidFill>
                <a:srgbClr val="16191F"/>
              </a:solidFill>
              <a:latin typeface="Arial"/>
              <a:ea typeface="+mn-ea"/>
              <a:cs typeface="Arial"/>
              <a:sym typeface="Arial"/>
            </a:endParaRPr>
          </a:p>
          <a:p>
            <a:pPr defTabSz="548640">
              <a:spcAft>
                <a:spcPts val="600"/>
              </a:spcAft>
              <a:buClr>
                <a:srgbClr val="16191F"/>
              </a:buClr>
              <a:buSzPts val="1100"/>
            </a:pPr>
            <a:r>
              <a:rPr lang="en" sz="900" kern="1200" dirty="0">
                <a:solidFill>
                  <a:srgbClr val="16191F"/>
                </a:solidFill>
                <a:latin typeface="Arial"/>
                <a:ea typeface="+mn-ea"/>
                <a:cs typeface="Arial"/>
                <a:sym typeface="Arial"/>
              </a:rPr>
              <a:t>Use the reader endpoint for read operations, such as queries. By processing those statements on the read-only Aurora Replicas, this endpoint reduces the overhead on the primary instance. </a:t>
            </a:r>
            <a:endParaRPr sz="900" kern="1200" dirty="0">
              <a:solidFill>
                <a:srgbClr val="16191F"/>
              </a:solidFill>
              <a:latin typeface="Arial"/>
              <a:ea typeface="+mn-ea"/>
              <a:cs typeface="Arial"/>
              <a:sym typeface="Arial"/>
            </a:endParaRPr>
          </a:p>
          <a:p>
            <a:pPr defTabSz="548640">
              <a:spcAft>
                <a:spcPts val="600"/>
              </a:spcAft>
              <a:buClr>
                <a:srgbClr val="16191F"/>
              </a:buClr>
              <a:buSzPts val="1100"/>
            </a:pPr>
            <a:r>
              <a:rPr lang="en" sz="900" kern="1200" dirty="0">
                <a:solidFill>
                  <a:srgbClr val="16191F"/>
                </a:solidFill>
                <a:latin typeface="Arial"/>
                <a:ea typeface="+mn-ea"/>
                <a:cs typeface="Arial"/>
                <a:sym typeface="Arial"/>
              </a:rPr>
              <a:t>It also helps the cluster to scale the capacity to handle simultaneous SELECT queries, proportional to the number of Aurora Replicas in the cluster. </a:t>
            </a:r>
            <a:endParaRPr sz="900" kern="1200" dirty="0">
              <a:solidFill>
                <a:srgbClr val="16191F"/>
              </a:solidFill>
              <a:latin typeface="Arial"/>
              <a:ea typeface="+mn-ea"/>
              <a:cs typeface="Arial"/>
              <a:sym typeface="Arial"/>
            </a:endParaRPr>
          </a:p>
          <a:p>
            <a:pPr defTabSz="548640">
              <a:spcAft>
                <a:spcPts val="600"/>
              </a:spcAft>
              <a:buClr>
                <a:srgbClr val="16191F"/>
              </a:buClr>
              <a:buSzPts val="1100"/>
            </a:pPr>
            <a:r>
              <a:rPr lang="en" sz="900" kern="1200" dirty="0">
                <a:solidFill>
                  <a:srgbClr val="16191F"/>
                </a:solidFill>
                <a:latin typeface="Arial"/>
                <a:ea typeface="+mn-ea"/>
                <a:cs typeface="Arial"/>
                <a:sym typeface="Arial"/>
              </a:rPr>
              <a:t>Each Aurora DB cluster has one reader endpoint.</a:t>
            </a:r>
            <a:r>
              <a:rPr lang="en" sz="900" kern="1200" dirty="0">
                <a:solidFill>
                  <a:schemeClr val="dk1"/>
                </a:solidFill>
                <a:latin typeface="Arial"/>
                <a:ea typeface="+mn-ea"/>
                <a:cs typeface="Arial"/>
                <a:sym typeface="Arial"/>
              </a:rPr>
              <a:t> </a:t>
            </a:r>
            <a:endParaRPr sz="900" dirty="0">
              <a:latin typeface="Arial"/>
              <a:ea typeface="Arial"/>
              <a:cs typeface="Arial"/>
              <a:sym typeface="Arial"/>
            </a:endParaRPr>
          </a:p>
        </p:txBody>
      </p:sp>
      <p:sp>
        <p:nvSpPr>
          <p:cNvPr id="296" name="Google Shape;296;p51"/>
          <p:cNvSpPr txBox="1"/>
          <p:nvPr/>
        </p:nvSpPr>
        <p:spPr>
          <a:xfrm>
            <a:off x="4290962" y="3417634"/>
            <a:ext cx="3300662" cy="1269548"/>
          </a:xfrm>
          <a:prstGeom prst="rect">
            <a:avLst/>
          </a:prstGeom>
          <a:noFill/>
          <a:ln>
            <a:noFill/>
          </a:ln>
        </p:spPr>
        <p:txBody>
          <a:bodyPr spcFirstLastPara="1" wrap="square" lIns="68575" tIns="34275" rIns="68575" bIns="34275" anchor="t" anchorCtr="0">
            <a:spAutoFit/>
          </a:bodyPr>
          <a:lstStyle/>
          <a:p>
            <a:pPr defTabSz="548640">
              <a:spcAft>
                <a:spcPts val="600"/>
              </a:spcAft>
            </a:pPr>
            <a:r>
              <a:rPr lang="en-GB" sz="900" kern="1200" dirty="0">
                <a:solidFill>
                  <a:schemeClr val="dk1"/>
                </a:solidFill>
                <a:latin typeface="+mn-lt"/>
                <a:ea typeface="+mn-ea"/>
                <a:cs typeface="+mn-cs"/>
              </a:rPr>
              <a:t>A </a:t>
            </a:r>
            <a:r>
              <a:rPr lang="en-GB" sz="900" kern="1200" dirty="0">
                <a:solidFill>
                  <a:srgbClr val="FF0000"/>
                </a:solidFill>
                <a:latin typeface="+mn-lt"/>
                <a:ea typeface="+mn-ea"/>
                <a:cs typeface="+mn-cs"/>
              </a:rPr>
              <a:t>custom endpoint</a:t>
            </a:r>
            <a:r>
              <a:rPr lang="en-GB" sz="900" kern="1200" dirty="0">
                <a:solidFill>
                  <a:schemeClr val="dk1"/>
                </a:solidFill>
                <a:latin typeface="+mn-lt"/>
                <a:ea typeface="+mn-ea"/>
                <a:cs typeface="+mn-cs"/>
              </a:rPr>
              <a:t> for an Aurora cluster represents a set of DB instances that you choose. </a:t>
            </a:r>
          </a:p>
          <a:p>
            <a:pPr defTabSz="548640">
              <a:spcAft>
                <a:spcPts val="600"/>
              </a:spcAft>
            </a:pPr>
            <a:r>
              <a:rPr lang="en-GB" sz="900" kern="1200" dirty="0">
                <a:solidFill>
                  <a:schemeClr val="dk1"/>
                </a:solidFill>
                <a:latin typeface="+mn-lt"/>
                <a:ea typeface="+mn-ea"/>
                <a:cs typeface="+mn-cs"/>
              </a:rPr>
              <a:t>When you connect to the endpoint, Aurora performs load balancing and chooses one of the instances in the group to handle the connection. </a:t>
            </a:r>
          </a:p>
          <a:p>
            <a:pPr defTabSz="548640">
              <a:spcAft>
                <a:spcPts val="600"/>
              </a:spcAft>
            </a:pPr>
            <a:r>
              <a:rPr lang="en-GB" sz="900" kern="1200" dirty="0">
                <a:solidFill>
                  <a:schemeClr val="dk1"/>
                </a:solidFill>
                <a:latin typeface="+mn-lt"/>
                <a:ea typeface="+mn-ea"/>
                <a:cs typeface="+mn-cs"/>
              </a:rPr>
              <a:t>You define which instances this endpoint refers to, and you decide what purpose the endpoint serves.</a:t>
            </a:r>
            <a:endParaRPr lang="en-GB" sz="9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0"/>
        <p:cNvGrpSpPr/>
        <p:nvPr/>
      </p:nvGrpSpPr>
      <p:grpSpPr>
        <a:xfrm>
          <a:off x="0" y="0"/>
          <a:ext cx="0" cy="0"/>
          <a:chOff x="0" y="0"/>
          <a:chExt cx="0" cy="0"/>
        </a:xfrm>
      </p:grpSpPr>
      <p:sp useBgFill="1">
        <p:nvSpPr>
          <p:cNvPr id="312" name="Rectangle 311">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reeform: Shape 313">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03652" y="-663735"/>
            <a:ext cx="9482078" cy="4686255"/>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1" name="Google Shape;301;p52"/>
          <p:cNvSpPr txBox="1">
            <a:spLocks noGrp="1"/>
          </p:cNvSpPr>
          <p:nvPr>
            <p:ph type="title"/>
          </p:nvPr>
        </p:nvSpPr>
        <p:spPr>
          <a:xfrm>
            <a:off x="888558" y="331913"/>
            <a:ext cx="7394713" cy="534983"/>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2400"/>
            </a:pPr>
            <a:r>
              <a:rPr lang="en-US" sz="2700" kern="1200">
                <a:solidFill>
                  <a:schemeClr val="tx1"/>
                </a:solidFill>
                <a:latin typeface="+mj-lt"/>
                <a:ea typeface="+mj-ea"/>
                <a:cs typeface="+mj-cs"/>
              </a:rPr>
              <a:t>Aurora writer</a:t>
            </a:r>
            <a:r>
              <a:rPr lang="en-US" sz="2700" i="1" kern="1200">
                <a:solidFill>
                  <a:schemeClr val="tx1"/>
                </a:solidFill>
                <a:latin typeface="+mj-lt"/>
                <a:ea typeface="+mj-ea"/>
                <a:cs typeface="+mj-cs"/>
              </a:rPr>
              <a:t> </a:t>
            </a:r>
            <a:r>
              <a:rPr lang="en-US" sz="2700" kern="1200">
                <a:solidFill>
                  <a:schemeClr val="tx1"/>
                </a:solidFill>
                <a:latin typeface="+mj-lt"/>
                <a:ea typeface="+mj-ea"/>
                <a:cs typeface="+mj-cs"/>
              </a:rPr>
              <a:t>and reader endpoint</a:t>
            </a:r>
          </a:p>
        </p:txBody>
      </p:sp>
      <p:sp>
        <p:nvSpPr>
          <p:cNvPr id="316" name="Freeform: Shape 315">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84" y="1323190"/>
            <a:ext cx="8202766" cy="334167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2" name="Google Shape;302;p52"/>
          <p:cNvPicPr preferRelativeResize="0">
            <a:picLocks noGrp="1"/>
          </p:cNvPicPr>
          <p:nvPr>
            <p:ph sz="half" idx="1"/>
          </p:nvPr>
        </p:nvPicPr>
        <p:blipFill rotWithShape="1">
          <a:blip r:embed="rId3"/>
          <a:stretch/>
        </p:blipFill>
        <p:spPr>
          <a:xfrm>
            <a:off x="1490079" y="1432112"/>
            <a:ext cx="6181630" cy="310627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6"/>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Freeform: Shape 314">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03652" y="-663735"/>
            <a:ext cx="9482078" cy="4686255"/>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7" name="Google Shape;307;p53"/>
          <p:cNvSpPr txBox="1">
            <a:spLocks noGrp="1"/>
          </p:cNvSpPr>
          <p:nvPr>
            <p:ph type="title"/>
          </p:nvPr>
        </p:nvSpPr>
        <p:spPr>
          <a:xfrm>
            <a:off x="888558" y="331913"/>
            <a:ext cx="7394713" cy="534983"/>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2400"/>
            </a:pPr>
            <a:r>
              <a:rPr lang="en-US" sz="2700" kern="1200">
                <a:solidFill>
                  <a:schemeClr val="tx1"/>
                </a:solidFill>
                <a:latin typeface="+mj-lt"/>
                <a:ea typeface="+mj-ea"/>
                <a:cs typeface="+mj-cs"/>
              </a:rPr>
              <a:t>Custom endpoint</a:t>
            </a:r>
          </a:p>
        </p:txBody>
      </p:sp>
      <p:sp>
        <p:nvSpPr>
          <p:cNvPr id="317" name="Freeform: Shape 316">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84" y="1323190"/>
            <a:ext cx="8202766" cy="334167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8" name="Google Shape;308;p53"/>
          <p:cNvPicPr preferRelativeResize="0">
            <a:picLocks noGrp="1"/>
          </p:cNvPicPr>
          <p:nvPr>
            <p:ph sz="half" idx="1"/>
          </p:nvPr>
        </p:nvPicPr>
        <p:blipFill rotWithShape="1">
          <a:blip r:embed="rId3"/>
          <a:stretch/>
        </p:blipFill>
        <p:spPr>
          <a:xfrm>
            <a:off x="623862" y="1432112"/>
            <a:ext cx="7914064" cy="310627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useBgFill="1">
        <p:nvSpPr>
          <p:cNvPr id="319" name="Rectangle 318">
            <a:extLst>
              <a:ext uri="{FF2B5EF4-FFF2-40B4-BE49-F238E27FC236}">
                <a16:creationId xmlns:a16="http://schemas.microsoft.com/office/drawing/2014/main" id="{65C9D962-F904-4553-A140-500CF3EF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reeform: Shape 320">
            <a:extLst>
              <a:ext uri="{FF2B5EF4-FFF2-40B4-BE49-F238E27FC236}">
                <a16:creationId xmlns:a16="http://schemas.microsoft.com/office/drawing/2014/main" id="{02FE0FA2-B10C-4B9F-B9CC-E5D9AD400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1314048">
            <a:off x="-203652" y="-663735"/>
            <a:ext cx="9482078" cy="4686255"/>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3" name="Google Shape;313;p54"/>
          <p:cNvSpPr txBox="1">
            <a:spLocks noGrp="1"/>
          </p:cNvSpPr>
          <p:nvPr>
            <p:ph type="title"/>
          </p:nvPr>
        </p:nvSpPr>
        <p:spPr>
          <a:xfrm>
            <a:off x="888558" y="331913"/>
            <a:ext cx="7394713" cy="534983"/>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2400"/>
            </a:pPr>
            <a:r>
              <a:rPr lang="en-US" sz="2700" kern="1200">
                <a:solidFill>
                  <a:schemeClr val="tx1"/>
                </a:solidFill>
                <a:latin typeface="+mj-lt"/>
                <a:ea typeface="+mj-ea"/>
                <a:cs typeface="+mj-cs"/>
              </a:rPr>
              <a:t>Aurora Replicas - auto scaling </a:t>
            </a:r>
          </a:p>
        </p:txBody>
      </p:sp>
      <p:sp>
        <p:nvSpPr>
          <p:cNvPr id="323" name="Freeform: Shape 322">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84" y="1323190"/>
            <a:ext cx="8202766" cy="334167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4" name="Google Shape;314;p54"/>
          <p:cNvPicPr preferRelativeResize="0">
            <a:picLocks noGrp="1"/>
          </p:cNvPicPr>
          <p:nvPr>
            <p:ph sz="half" idx="1"/>
          </p:nvPr>
        </p:nvPicPr>
        <p:blipFill rotWithShape="1">
          <a:blip r:embed="rId3"/>
          <a:stretch/>
        </p:blipFill>
        <p:spPr>
          <a:xfrm>
            <a:off x="1757012" y="1432112"/>
            <a:ext cx="5647764" cy="310627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8"/>
        <p:cNvGrpSpPr/>
        <p:nvPr/>
      </p:nvGrpSpPr>
      <p:grpSpPr>
        <a:xfrm>
          <a:off x="0" y="0"/>
          <a:ext cx="0" cy="0"/>
          <a:chOff x="0" y="0"/>
          <a:chExt cx="0" cy="0"/>
        </a:xfrm>
      </p:grpSpPr>
      <p:sp useBgFill="1">
        <p:nvSpPr>
          <p:cNvPr id="341" name="Rectangle 34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Google Shape;319;p55"/>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900" kern="1200">
                <a:solidFill>
                  <a:schemeClr val="tx1"/>
                </a:solidFill>
                <a:latin typeface="+mj-lt"/>
                <a:ea typeface="+mj-ea"/>
                <a:cs typeface="+mj-cs"/>
              </a:rPr>
              <a:t>Amazon Aurora Global Database</a:t>
            </a:r>
          </a:p>
        </p:txBody>
      </p:sp>
      <p:sp>
        <p:nvSpPr>
          <p:cNvPr id="3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Google Shape;320;p55"/>
          <p:cNvSpPr txBox="1">
            <a:spLocks noGrp="1"/>
          </p:cNvSpPr>
          <p:nvPr>
            <p:ph sz="half" idx="1"/>
          </p:nvPr>
        </p:nvSpPr>
        <p:spPr>
          <a:xfrm>
            <a:off x="473202" y="2105406"/>
            <a:ext cx="2571750" cy="2558034"/>
          </a:xfrm>
          <a:prstGeom prst="rect">
            <a:avLst/>
          </a:prstGeom>
        </p:spPr>
        <p:txBody>
          <a:bodyPr spcFirstLastPara="1" vert="horz" lIns="91440" tIns="45720" rIns="91440" bIns="45720" rtlCol="0" anchor="t" anchorCtr="0">
            <a:normAutofit lnSpcReduction="10000"/>
          </a:bodyPr>
          <a:lstStyle/>
          <a:p>
            <a:pPr marL="0" lvl="0" indent="-228600" defTabSz="914400">
              <a:spcBef>
                <a:spcPts val="0"/>
              </a:spcBef>
              <a:spcAft>
                <a:spcPts val="0"/>
              </a:spcAft>
              <a:buClr>
                <a:srgbClr val="FF0000"/>
              </a:buClr>
              <a:buSzPts val="1100"/>
            </a:pPr>
            <a:r>
              <a:rPr lang="en-US" sz="1000" dirty="0">
                <a:sym typeface="Arial"/>
              </a:rPr>
              <a:t>Amazon Aurora Global Database is designed for globally distributed applications, allowing a single Amazon Aurora database to span multiple AWS Regions.</a:t>
            </a:r>
          </a:p>
          <a:p>
            <a:pPr marL="0" lvl="0" indent="-228600" defTabSz="914400">
              <a:spcBef>
                <a:spcPts val="0"/>
              </a:spcBef>
              <a:spcAft>
                <a:spcPts val="0"/>
              </a:spcAft>
              <a:buClr>
                <a:srgbClr val="FF0000"/>
              </a:buClr>
              <a:buSzPts val="1100"/>
            </a:pPr>
            <a:endParaRPr lang="en-US" sz="1000" dirty="0">
              <a:sym typeface="Arial"/>
            </a:endParaRPr>
          </a:p>
          <a:p>
            <a:pPr marL="0" lvl="0" indent="-228600" defTabSz="914400">
              <a:spcBef>
                <a:spcPts val="0"/>
              </a:spcBef>
              <a:spcAft>
                <a:spcPts val="0"/>
              </a:spcAft>
              <a:buClr>
                <a:srgbClr val="FF0000"/>
              </a:buClr>
              <a:buSzPts val="1100"/>
            </a:pPr>
            <a:r>
              <a:rPr lang="en-US" sz="1000" dirty="0">
                <a:sym typeface="Arial"/>
              </a:rPr>
              <a:t>It replicates your data with no impact on database performance, enables fast local reads with low latency in each Region, and provides disaster recovery from Region-wide outages.</a:t>
            </a:r>
          </a:p>
          <a:p>
            <a:pPr marL="0" lvl="0" indent="-228600" defTabSz="914400">
              <a:spcBef>
                <a:spcPts val="800"/>
              </a:spcBef>
              <a:spcAft>
                <a:spcPts val="0"/>
              </a:spcAft>
              <a:buClr>
                <a:schemeClr val="dk1"/>
              </a:buClr>
              <a:buSzPts val="1100"/>
            </a:pPr>
            <a:r>
              <a:rPr lang="en-US" sz="1000" dirty="0">
                <a:sym typeface="Arial"/>
              </a:rPr>
              <a:t>You can use a secondary region as a backup option in case you need to recover quickly from a regional degradation or outage.</a:t>
            </a:r>
          </a:p>
          <a:p>
            <a:pPr marL="0" lvl="0" indent="-228600" defTabSz="914400">
              <a:spcBef>
                <a:spcPts val="800"/>
              </a:spcBef>
              <a:spcAft>
                <a:spcPts val="1200"/>
              </a:spcAft>
              <a:buClr>
                <a:schemeClr val="dk1"/>
              </a:buClr>
              <a:buSzPts val="1100"/>
            </a:pPr>
            <a:r>
              <a:rPr lang="en-US" sz="1000" dirty="0">
                <a:sym typeface="Arial"/>
              </a:rPr>
              <a:t>A database in a secondary region can be promoted to full read/write capabilities in less than 1 minute.</a:t>
            </a:r>
          </a:p>
        </p:txBody>
      </p:sp>
      <p:pic>
        <p:nvPicPr>
          <p:cNvPr id="321" name="Google Shape;321;p55"/>
          <p:cNvPicPr preferRelativeResize="0">
            <a:picLocks noGrp="1"/>
          </p:cNvPicPr>
          <p:nvPr>
            <p:ph sz="half" idx="2"/>
          </p:nvPr>
        </p:nvPicPr>
        <p:blipFill rotWithShape="1">
          <a:blip r:embed="rId3"/>
          <a:stretch/>
        </p:blipFill>
        <p:spPr>
          <a:xfrm>
            <a:off x="3490722" y="1859804"/>
            <a:ext cx="5177790" cy="1423892"/>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5"/>
        <p:cNvGrpSpPr/>
        <p:nvPr/>
      </p:nvGrpSpPr>
      <p:grpSpPr>
        <a:xfrm>
          <a:off x="0" y="0"/>
          <a:ext cx="0" cy="0"/>
          <a:chOff x="0" y="0"/>
          <a:chExt cx="0" cy="0"/>
        </a:xfrm>
      </p:grpSpPr>
      <p:sp useBgFill="1">
        <p:nvSpPr>
          <p:cNvPr id="333" name="Rectangle 3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Google Shape;326;p56"/>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900" kern="1200">
                <a:solidFill>
                  <a:schemeClr val="tx1"/>
                </a:solidFill>
                <a:latin typeface="+mj-lt"/>
                <a:ea typeface="+mj-ea"/>
                <a:cs typeface="+mj-cs"/>
              </a:rPr>
              <a:t>Amazon Aurora Global Database</a:t>
            </a:r>
          </a:p>
        </p:txBody>
      </p:sp>
      <p:sp>
        <p:nvSpPr>
          <p:cNvPr id="3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Google Shape;327;p56"/>
          <p:cNvSpPr txBox="1">
            <a:spLocks noGrp="1"/>
          </p:cNvSpPr>
          <p:nvPr>
            <p:ph sz="half"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1100"/>
            </a:pPr>
            <a:r>
              <a:rPr lang="en-US" sz="900">
                <a:sym typeface="Arial"/>
              </a:rPr>
              <a:t>Aurora Global Database (recommended): </a:t>
            </a:r>
          </a:p>
          <a:p>
            <a:pPr marL="177800" lvl="0" indent="-228600" defTabSz="914400">
              <a:spcBef>
                <a:spcPts val="800"/>
              </a:spcBef>
              <a:spcAft>
                <a:spcPts val="0"/>
              </a:spcAft>
              <a:buClr>
                <a:schemeClr val="dk1"/>
              </a:buClr>
              <a:buSzPts val="1200"/>
            </a:pPr>
            <a:r>
              <a:rPr lang="en-US" sz="900">
                <a:sym typeface="Arial"/>
              </a:rPr>
              <a:t>1 Primary Region (read / write) </a:t>
            </a:r>
          </a:p>
          <a:p>
            <a:pPr marL="177800" lvl="0" indent="-228600" defTabSz="914400">
              <a:spcBef>
                <a:spcPts val="800"/>
              </a:spcBef>
              <a:spcAft>
                <a:spcPts val="0"/>
              </a:spcAft>
              <a:buClr>
                <a:schemeClr val="dk1"/>
              </a:buClr>
              <a:buSzPts val="1200"/>
            </a:pPr>
            <a:r>
              <a:rPr lang="en-US" sz="900">
                <a:sym typeface="Arial"/>
              </a:rPr>
              <a:t>Up to 5 secondary (read-only) regions, replication lag is less than 1 second</a:t>
            </a:r>
          </a:p>
          <a:p>
            <a:pPr marL="177800" lvl="0" indent="-228600" defTabSz="914400">
              <a:spcBef>
                <a:spcPts val="800"/>
              </a:spcBef>
              <a:spcAft>
                <a:spcPts val="0"/>
              </a:spcAft>
              <a:buClr>
                <a:schemeClr val="dk1"/>
              </a:buClr>
              <a:buSzPts val="1200"/>
            </a:pPr>
            <a:r>
              <a:rPr lang="en-US" sz="900">
                <a:sym typeface="Arial"/>
              </a:rPr>
              <a:t>Up to 16 Read Replicas per secondary region</a:t>
            </a:r>
          </a:p>
          <a:p>
            <a:pPr marL="177800" lvl="0" indent="-228600" defTabSz="914400">
              <a:spcBef>
                <a:spcPts val="800"/>
              </a:spcBef>
              <a:spcAft>
                <a:spcPts val="0"/>
              </a:spcAft>
              <a:buClr>
                <a:schemeClr val="dk1"/>
              </a:buClr>
              <a:buSzPts val="1200"/>
            </a:pPr>
            <a:r>
              <a:rPr lang="en-US" sz="900">
                <a:sym typeface="Arial"/>
              </a:rPr>
              <a:t>Helps for decreasing latency</a:t>
            </a:r>
          </a:p>
          <a:p>
            <a:pPr marL="177800" lvl="0" indent="-228600" defTabSz="914400">
              <a:spcBef>
                <a:spcPts val="800"/>
              </a:spcBef>
              <a:spcAft>
                <a:spcPts val="0"/>
              </a:spcAft>
              <a:buClr>
                <a:schemeClr val="dk1"/>
              </a:buClr>
              <a:buSzPts val="1200"/>
            </a:pPr>
            <a:r>
              <a:rPr lang="en-US" sz="900">
                <a:sym typeface="Arial"/>
              </a:rPr>
              <a:t>Promoting another region (for disaster recovery) has an RTO of &lt; 1 minute</a:t>
            </a:r>
          </a:p>
          <a:p>
            <a:pPr marL="177800" lvl="0" indent="-228600" defTabSz="914400">
              <a:spcBef>
                <a:spcPts val="800"/>
              </a:spcBef>
              <a:spcAft>
                <a:spcPts val="1200"/>
              </a:spcAft>
              <a:buClr>
                <a:schemeClr val="dk1"/>
              </a:buClr>
              <a:buSzPts val="1200"/>
            </a:pPr>
            <a:r>
              <a:rPr lang="en-US" sz="900">
                <a:sym typeface="Arial"/>
              </a:rPr>
              <a:t>Typical cross-region replication takes less than 1 second</a:t>
            </a:r>
          </a:p>
        </p:txBody>
      </p:sp>
      <p:pic>
        <p:nvPicPr>
          <p:cNvPr id="328" name="Google Shape;328;p56"/>
          <p:cNvPicPr preferRelativeResize="0"/>
          <p:nvPr/>
        </p:nvPicPr>
        <p:blipFill>
          <a:blip r:embed="rId3"/>
          <a:stretch>
            <a:fillRect/>
          </a:stretch>
        </p:blipFill>
        <p:spPr>
          <a:xfrm>
            <a:off x="3490722" y="1523247"/>
            <a:ext cx="5177790" cy="209700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2"/>
        <p:cNvGrpSpPr/>
        <p:nvPr/>
      </p:nvGrpSpPr>
      <p:grpSpPr>
        <a:xfrm>
          <a:off x="0" y="0"/>
          <a:ext cx="0" cy="0"/>
          <a:chOff x="0" y="0"/>
          <a:chExt cx="0" cy="0"/>
        </a:xfrm>
      </p:grpSpPr>
      <p:sp useBgFill="1">
        <p:nvSpPr>
          <p:cNvPr id="340" name="Rectangle 33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Google Shape;333;p5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Amazon Aurora Multi-Master</a:t>
            </a:r>
          </a:p>
        </p:txBody>
      </p:sp>
      <p:sp>
        <p:nvSpPr>
          <p:cNvPr id="34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Google Shape;334;p57"/>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rgbClr val="FF0000"/>
              </a:buClr>
              <a:buSzPts val="1100"/>
            </a:pPr>
            <a:r>
              <a:rPr lang="en-US" sz="1200">
                <a:sym typeface="Arial"/>
              </a:rPr>
              <a:t>Amazon Aurora Multi-Master is a new feature of the Aurora MySQL-compatible edition that adds the ability to scale out write performance across multiple Availability Zones, allowing applications to direct read/write workloads to multiple instances in a database cluster and operate with higher availability.</a:t>
            </a:r>
          </a:p>
          <a:p>
            <a:pPr marL="0" lvl="0" indent="-228600" defTabSz="914400">
              <a:spcBef>
                <a:spcPts val="800"/>
              </a:spcBef>
              <a:spcAft>
                <a:spcPts val="0"/>
              </a:spcAft>
              <a:buClr>
                <a:schemeClr val="dk1"/>
              </a:buClr>
              <a:buSzPts val="1100"/>
            </a:pPr>
            <a:r>
              <a:rPr lang="en-US" sz="1200">
                <a:sym typeface="Arial"/>
              </a:rPr>
              <a:t>Aurora Multi-Master is designed to achieve high availability and ACID transactions across a cluster of database nodes with configurable read after write consistency.</a:t>
            </a:r>
          </a:p>
          <a:p>
            <a:pPr marL="0" lvl="0" indent="-228600" defTabSz="914400">
              <a:spcBef>
                <a:spcPts val="800"/>
              </a:spcBef>
              <a:spcAft>
                <a:spcPts val="1200"/>
              </a:spcAft>
              <a:buClr>
                <a:schemeClr val="dk1"/>
              </a:buClr>
              <a:buSzPts val="1100"/>
            </a:pPr>
            <a:r>
              <a:rPr lang="en-US" sz="1200">
                <a:sym typeface="Arial"/>
              </a:rPr>
              <a:t>Every node does R/W - vs promoting a RR as the new master.</a:t>
            </a:r>
          </a:p>
        </p:txBody>
      </p:sp>
      <p:pic>
        <p:nvPicPr>
          <p:cNvPr id="335" name="Google Shape;335;p57"/>
          <p:cNvPicPr preferRelativeResize="0">
            <a:picLocks noGrp="1"/>
          </p:cNvPicPr>
          <p:nvPr>
            <p:ph sz="half" idx="2"/>
          </p:nvPr>
        </p:nvPicPr>
        <p:blipFill rotWithShape="1">
          <a:blip r:embed="rId3"/>
          <a:stretch/>
        </p:blipFill>
        <p:spPr>
          <a:xfrm>
            <a:off x="4574286" y="1363953"/>
            <a:ext cx="4094226" cy="241559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9"/>
        <p:cNvGrpSpPr/>
        <p:nvPr/>
      </p:nvGrpSpPr>
      <p:grpSpPr>
        <a:xfrm>
          <a:off x="0" y="0"/>
          <a:ext cx="0" cy="0"/>
          <a:chOff x="0" y="0"/>
          <a:chExt cx="0" cy="0"/>
        </a:xfrm>
      </p:grpSpPr>
      <p:sp useBgFill="1">
        <p:nvSpPr>
          <p:cNvPr id="347" name="Rectangle 3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Google Shape;340;p5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800" kern="1200">
                <a:solidFill>
                  <a:schemeClr val="tx1"/>
                </a:solidFill>
                <a:latin typeface="+mj-lt"/>
                <a:ea typeface="+mj-ea"/>
                <a:cs typeface="+mj-cs"/>
              </a:rPr>
              <a:t>Aurora Serverless</a:t>
            </a:r>
          </a:p>
        </p:txBody>
      </p:sp>
      <p:sp>
        <p:nvSpPr>
          <p:cNvPr id="34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Google Shape;341;p58"/>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177800" lvl="0" indent="-228600" defTabSz="914400">
              <a:spcBef>
                <a:spcPts val="0"/>
              </a:spcBef>
              <a:spcAft>
                <a:spcPts val="0"/>
              </a:spcAft>
              <a:buClr>
                <a:schemeClr val="dk1"/>
              </a:buClr>
              <a:buSzPts val="1200"/>
            </a:pPr>
            <a:r>
              <a:rPr lang="en-US" sz="900" dirty="0">
                <a:sym typeface="Arial"/>
              </a:rPr>
              <a:t>Amazon Aurora Serverless is an on-demand, auto-scaling configuration for Amazon Aurora.</a:t>
            </a:r>
          </a:p>
          <a:p>
            <a:pPr marL="177800" lvl="0" indent="-228600" defTabSz="914400">
              <a:spcBef>
                <a:spcPts val="800"/>
              </a:spcBef>
              <a:spcAft>
                <a:spcPts val="0"/>
              </a:spcAft>
              <a:buClr>
                <a:schemeClr val="dk1"/>
              </a:buClr>
              <a:buSzPts val="1200"/>
            </a:pPr>
            <a:r>
              <a:rPr lang="en-US" sz="900" dirty="0">
                <a:highlight>
                  <a:srgbClr val="FFFF00"/>
                </a:highlight>
                <a:sym typeface="Arial"/>
              </a:rPr>
              <a:t>Available for MySQL-compatible and PostgreSQL-compatible editions</a:t>
            </a:r>
            <a:r>
              <a:rPr lang="en-US" sz="900" dirty="0">
                <a:sym typeface="Arial"/>
              </a:rPr>
              <a:t>.</a:t>
            </a:r>
          </a:p>
          <a:p>
            <a:pPr marL="177800" lvl="0" indent="-228600" defTabSz="914400">
              <a:spcBef>
                <a:spcPts val="800"/>
              </a:spcBef>
              <a:spcAft>
                <a:spcPts val="0"/>
              </a:spcAft>
              <a:buClr>
                <a:schemeClr val="dk1"/>
              </a:buClr>
              <a:buSzPts val="1200"/>
            </a:pPr>
            <a:r>
              <a:rPr lang="en-US" sz="900" dirty="0">
                <a:sym typeface="Arial"/>
              </a:rPr>
              <a:t>The database automatically starts up, shuts down, and scales capacity up or down based on application needs.</a:t>
            </a:r>
          </a:p>
          <a:p>
            <a:pPr marL="177800" lvl="0" indent="-228600" defTabSz="914400">
              <a:spcBef>
                <a:spcPts val="800"/>
              </a:spcBef>
              <a:spcAft>
                <a:spcPts val="0"/>
              </a:spcAft>
              <a:buClr>
                <a:schemeClr val="dk1"/>
              </a:buClr>
              <a:buSzPts val="1200"/>
            </a:pPr>
            <a:r>
              <a:rPr lang="en-US" sz="900" dirty="0">
                <a:sym typeface="Arial"/>
              </a:rPr>
              <a:t>It enables you to run a database in the cloud without managing any database instances. It’s a simple, cost-effective option for infrequent, intermittent, or unpredictable workloads.</a:t>
            </a:r>
          </a:p>
          <a:p>
            <a:pPr marL="177800" lvl="0" indent="-228600" defTabSz="914400">
              <a:spcBef>
                <a:spcPts val="800"/>
              </a:spcBef>
              <a:spcAft>
                <a:spcPts val="0"/>
              </a:spcAft>
              <a:buClr>
                <a:schemeClr val="dk1"/>
              </a:buClr>
              <a:buSzPts val="1200"/>
            </a:pPr>
            <a:r>
              <a:rPr lang="en-US" sz="900" dirty="0">
                <a:sym typeface="Arial"/>
              </a:rPr>
              <a:t>You simply create a database endpoint and optionally specify the desired database capacity range and connect applications.</a:t>
            </a:r>
          </a:p>
          <a:p>
            <a:pPr marL="177800" lvl="0" indent="-228600" defTabSz="914400">
              <a:spcBef>
                <a:spcPts val="800"/>
              </a:spcBef>
              <a:spcAft>
                <a:spcPts val="1200"/>
              </a:spcAft>
              <a:buClr>
                <a:schemeClr val="dk1"/>
              </a:buClr>
              <a:buSzPts val="1200"/>
            </a:pPr>
            <a:r>
              <a:rPr lang="en-US" sz="900" dirty="0">
                <a:sym typeface="Arial"/>
              </a:rPr>
              <a:t>No capacity planning needed</a:t>
            </a:r>
          </a:p>
        </p:txBody>
      </p:sp>
      <p:pic>
        <p:nvPicPr>
          <p:cNvPr id="342" name="Google Shape;342;p58"/>
          <p:cNvPicPr preferRelativeResize="0">
            <a:picLocks noGrp="1"/>
          </p:cNvPicPr>
          <p:nvPr>
            <p:ph sz="half" idx="2"/>
          </p:nvPr>
        </p:nvPicPr>
        <p:blipFill rotWithShape="1">
          <a:blip r:embed="rId3"/>
          <a:stretch/>
        </p:blipFill>
        <p:spPr>
          <a:xfrm>
            <a:off x="4574286" y="862410"/>
            <a:ext cx="4094226" cy="3418679"/>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5E347-5189-EB2B-87B5-BE5013309741}"/>
              </a:ext>
            </a:extLst>
          </p:cNvPr>
          <p:cNvSpPr>
            <a:spLocks noGrp="1"/>
          </p:cNvSpPr>
          <p:nvPr>
            <p:ph type="title"/>
          </p:nvPr>
        </p:nvSpPr>
        <p:spPr>
          <a:xfrm>
            <a:off x="515125" y="865179"/>
            <a:ext cx="2400300" cy="3345872"/>
          </a:xfrm>
        </p:spPr>
        <p:txBody>
          <a:bodyPr vert="horz" lIns="91440" tIns="45720" rIns="91440" bIns="45720" rtlCol="0" anchor="ctr">
            <a:normAutofit/>
          </a:bodyPr>
          <a:lstStyle/>
          <a:p>
            <a:pPr defTabSz="914400"/>
            <a:r>
              <a:rPr lang="en-US" sz="4100" kern="1200">
                <a:solidFill>
                  <a:srgbClr val="FFFFFF"/>
                </a:solidFill>
                <a:latin typeface="+mj-lt"/>
                <a:ea typeface="+mj-ea"/>
                <a:cs typeface="+mj-cs"/>
              </a:rPr>
              <a:t>Aurora Serverless v1</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169033-672D-11D3-EA0B-7F9DFB3DE554}"/>
              </a:ext>
            </a:extLst>
          </p:cNvPr>
          <p:cNvSpPr>
            <a:spLocks noGrp="1"/>
          </p:cNvSpPr>
          <p:nvPr>
            <p:ph sz="half" idx="1"/>
          </p:nvPr>
        </p:nvSpPr>
        <p:spPr>
          <a:xfrm>
            <a:off x="3335481" y="443508"/>
            <a:ext cx="5179868" cy="4189214"/>
          </a:xfrm>
        </p:spPr>
        <p:txBody>
          <a:bodyPr vert="horz" lIns="91440" tIns="45720" rIns="91440" bIns="45720" rtlCol="0" anchor="ctr">
            <a:normAutofit/>
          </a:bodyPr>
          <a:lstStyle/>
          <a:p>
            <a:pPr indent="-228600" defTabSz="914400"/>
            <a:r>
              <a:rPr lang="en-US" sz="1300" b="0" i="0" dirty="0">
                <a:effectLst/>
              </a:rPr>
              <a:t>Amazon Aurora Serverless v1 (Amazon Aurora Serverless version 1) is an on-demand autoscaling configuration for Amazon Aurora. </a:t>
            </a:r>
          </a:p>
          <a:p>
            <a:pPr indent="-228600" defTabSz="914400"/>
            <a:r>
              <a:rPr lang="en-US" sz="1300" b="0" i="0" dirty="0">
                <a:effectLst/>
                <a:highlight>
                  <a:srgbClr val="FFFF00"/>
                </a:highlight>
              </a:rPr>
              <a:t>An </a:t>
            </a:r>
            <a:r>
              <a:rPr lang="en-US" sz="1300" b="0" i="1" dirty="0">
                <a:effectLst/>
                <a:highlight>
                  <a:srgbClr val="FFFF00"/>
                </a:highlight>
              </a:rPr>
              <a:t>Aurora Serverless v1 DB cluster</a:t>
            </a:r>
            <a:r>
              <a:rPr lang="en-US" sz="1300" b="0" i="0" dirty="0">
                <a:effectLst/>
                <a:highlight>
                  <a:srgbClr val="FFFF00"/>
                </a:highlight>
              </a:rPr>
              <a:t> is a DB cluster that scales compute capacity up and down based on your application's needs</a:t>
            </a:r>
            <a:r>
              <a:rPr lang="en-US" sz="1300" b="0" i="0" dirty="0">
                <a:effectLst/>
              </a:rPr>
              <a:t>. </a:t>
            </a:r>
          </a:p>
          <a:p>
            <a:pPr indent="-228600" defTabSz="914400"/>
            <a:r>
              <a:rPr lang="en-US" sz="1300" b="0" i="0" dirty="0">
                <a:effectLst/>
              </a:rPr>
              <a:t>This contrasts with Aurora </a:t>
            </a:r>
            <a:r>
              <a:rPr lang="en-US" sz="1300" b="0" i="1" dirty="0">
                <a:effectLst/>
              </a:rPr>
              <a:t>provisioned DB clusters</a:t>
            </a:r>
            <a:r>
              <a:rPr lang="en-US" sz="1300" b="0" i="0" dirty="0">
                <a:effectLst/>
              </a:rPr>
              <a:t>, for which you manually manage capacity. </a:t>
            </a:r>
          </a:p>
          <a:p>
            <a:pPr indent="-228600" defTabSz="914400"/>
            <a:r>
              <a:rPr lang="en-US" sz="1300" b="0" i="0" dirty="0">
                <a:effectLst/>
              </a:rPr>
              <a:t>Aurora Serverless v1 provides a relatively simple, cost-effective option for infrequent, intermittent, or unpredictable workloads. </a:t>
            </a:r>
          </a:p>
          <a:p>
            <a:pPr indent="-228600" defTabSz="914400"/>
            <a:r>
              <a:rPr lang="en-US" sz="1300" b="0" i="0" dirty="0">
                <a:effectLst/>
              </a:rPr>
              <a:t>It is cost-effective because it automatically starts up, scales compute capacity to match your application's usage, and shuts down when it's not in use.</a:t>
            </a:r>
          </a:p>
          <a:p>
            <a:pPr indent="-228600" defTabSz="914400"/>
            <a:r>
              <a:rPr lang="en-US" sz="1300" b="0" i="0" dirty="0">
                <a:effectLst/>
                <a:highlight>
                  <a:srgbClr val="FFFF00"/>
                </a:highlight>
              </a:rPr>
              <a:t>For an Aurora Serverless v1 cluster, the cluster volume is always encrypted.</a:t>
            </a:r>
          </a:p>
          <a:p>
            <a:pPr indent="-228600" defTabSz="914400"/>
            <a:r>
              <a:rPr lang="en-US" sz="1300" dirty="0">
                <a:hlinkClick r:id="rId2"/>
              </a:rPr>
              <a:t>https://docs.aws.amazon.com/AmazonRDS/latest/AuroraUserGuide/aurora-serverless.html</a:t>
            </a:r>
            <a:endParaRPr lang="en-US" sz="1300" dirty="0"/>
          </a:p>
        </p:txBody>
      </p:sp>
    </p:spTree>
    <p:extLst>
      <p:ext uri="{BB962C8B-B14F-4D97-AF65-F5344CB8AC3E}">
        <p14:creationId xmlns:p14="http://schemas.microsoft.com/office/powerpoint/2010/main" val="203189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Google Shape;141;p30"/>
          <p:cNvSpPr txBox="1">
            <a:spLocks noGrp="1"/>
          </p:cNvSpPr>
          <p:nvPr>
            <p:ph type="title"/>
          </p:nvPr>
        </p:nvSpPr>
        <p:spPr>
          <a:xfrm>
            <a:off x="852775" y="457197"/>
            <a:ext cx="7044316" cy="998131"/>
          </a:xfrm>
          <a:prstGeom prst="rect">
            <a:avLst/>
          </a:prstGeom>
        </p:spPr>
        <p:txBody>
          <a:bodyPr spcFirstLastPara="1" lIns="68575" tIns="34275" rIns="68575" bIns="34275" anchorCtr="0">
            <a:normAutofit/>
          </a:bodyPr>
          <a:lstStyle/>
          <a:p>
            <a:pPr marL="0" lvl="0" indent="0" rtl="0">
              <a:spcBef>
                <a:spcPts val="0"/>
              </a:spcBef>
              <a:spcAft>
                <a:spcPts val="0"/>
              </a:spcAft>
              <a:buNone/>
            </a:pPr>
            <a:r>
              <a:rPr lang="en"/>
              <a:t>RDS IAM Authentication</a:t>
            </a:r>
            <a:endParaRPr lang="en-CH"/>
          </a:p>
        </p:txBody>
      </p:sp>
      <p:sp>
        <p:nvSpPr>
          <p:cNvPr id="142" name="Google Shape;142;p30"/>
          <p:cNvSpPr txBox="1">
            <a:spLocks noGrp="1"/>
          </p:cNvSpPr>
          <p:nvPr>
            <p:ph idx="1"/>
          </p:nvPr>
        </p:nvSpPr>
        <p:spPr>
          <a:xfrm>
            <a:off x="852775" y="1648771"/>
            <a:ext cx="3719225" cy="2938330"/>
          </a:xfrm>
          <a:prstGeom prst="rect">
            <a:avLst/>
          </a:prstGeom>
        </p:spPr>
        <p:txBody>
          <a:bodyPr spcFirstLastPara="1" lIns="68575" tIns="34275" rIns="68575" bIns="34275" anchorCtr="0">
            <a:normAutofit/>
          </a:bodyPr>
          <a:lstStyle/>
          <a:p>
            <a:pPr marL="457200" lvl="0" indent="-304800" rtl="0">
              <a:spcBef>
                <a:spcPts val="800"/>
              </a:spcBef>
              <a:spcAft>
                <a:spcPts val="0"/>
              </a:spcAft>
              <a:buSzPts val="1200"/>
              <a:buFont typeface="Arial"/>
              <a:buChar char="●"/>
            </a:pPr>
            <a:r>
              <a:rPr lang="en" sz="1200">
                <a:latin typeface="Arial"/>
                <a:ea typeface="Arial"/>
                <a:cs typeface="Arial"/>
                <a:sym typeface="Arial"/>
              </a:rPr>
              <a:t>IAM database authentication works with </a:t>
            </a:r>
            <a:r>
              <a:rPr lang="en" sz="1200" b="1">
                <a:latin typeface="Arial"/>
                <a:ea typeface="Arial"/>
                <a:cs typeface="Arial"/>
                <a:sym typeface="Arial"/>
              </a:rPr>
              <a:t>MySQL and PostgreSQL</a:t>
            </a:r>
            <a:endParaRPr lang="en-CH" sz="1200" b="1">
              <a:latin typeface="Arial"/>
              <a:ea typeface="Arial"/>
              <a:cs typeface="Arial"/>
              <a:sym typeface="Arial"/>
            </a:endParaRPr>
          </a:p>
          <a:p>
            <a:pPr marL="457200" lvl="0" indent="-304800" rtl="0">
              <a:spcBef>
                <a:spcPts val="0"/>
              </a:spcBef>
              <a:spcAft>
                <a:spcPts val="0"/>
              </a:spcAft>
              <a:buSzPts val="1200"/>
              <a:buFont typeface="Arial"/>
              <a:buChar char="●"/>
            </a:pPr>
            <a:r>
              <a:rPr lang="en" sz="1200">
                <a:latin typeface="Arial"/>
                <a:ea typeface="Arial"/>
                <a:cs typeface="Arial"/>
                <a:sym typeface="Arial"/>
              </a:rPr>
              <a:t>You don’t need a password, just an authentication token obtained through IAM &amp; RDS API calls </a:t>
            </a:r>
            <a:endParaRPr lang="en-CH" sz="1200">
              <a:latin typeface="Arial"/>
              <a:ea typeface="Arial"/>
              <a:cs typeface="Arial"/>
              <a:sym typeface="Arial"/>
            </a:endParaRPr>
          </a:p>
          <a:p>
            <a:pPr marL="457200" lvl="0" indent="-304800" rtl="0">
              <a:spcBef>
                <a:spcPts val="0"/>
              </a:spcBef>
              <a:spcAft>
                <a:spcPts val="0"/>
              </a:spcAft>
              <a:buSzPts val="1200"/>
              <a:buFont typeface="Arial"/>
              <a:buChar char="●"/>
            </a:pPr>
            <a:r>
              <a:rPr lang="en" sz="1200">
                <a:latin typeface="Arial"/>
                <a:ea typeface="Arial"/>
                <a:cs typeface="Arial"/>
                <a:sym typeface="Arial"/>
              </a:rPr>
              <a:t>Auth token has a lifetime of 15 minutes </a:t>
            </a:r>
            <a:endParaRPr lang="en-CH" sz="1200">
              <a:latin typeface="Arial"/>
              <a:ea typeface="Arial"/>
              <a:cs typeface="Arial"/>
              <a:sym typeface="Arial"/>
            </a:endParaRPr>
          </a:p>
          <a:p>
            <a:pPr marL="457200" lvl="0" indent="0" rtl="0">
              <a:spcBef>
                <a:spcPts val="1200"/>
              </a:spcBef>
              <a:spcAft>
                <a:spcPts val="0"/>
              </a:spcAft>
              <a:buNone/>
            </a:pPr>
            <a:endParaRPr lang="en-CH" sz="1200">
              <a:latin typeface="Arial"/>
              <a:ea typeface="Arial"/>
              <a:cs typeface="Arial"/>
              <a:sym typeface="Arial"/>
            </a:endParaRPr>
          </a:p>
          <a:p>
            <a:pPr marL="457200" lvl="0" indent="-304800" rtl="0">
              <a:spcBef>
                <a:spcPts val="1200"/>
              </a:spcBef>
              <a:spcAft>
                <a:spcPts val="0"/>
              </a:spcAft>
              <a:buSzPts val="1200"/>
              <a:buFont typeface="Arial"/>
              <a:buChar char="●"/>
            </a:pPr>
            <a:r>
              <a:rPr lang="en" sz="1200">
                <a:latin typeface="Arial"/>
                <a:ea typeface="Arial"/>
                <a:cs typeface="Arial"/>
                <a:sym typeface="Arial"/>
              </a:rPr>
              <a:t>Benefits: </a:t>
            </a:r>
            <a:endParaRPr lang="en-CH" sz="1200">
              <a:latin typeface="Arial"/>
              <a:ea typeface="Arial"/>
              <a:cs typeface="Arial"/>
              <a:sym typeface="Arial"/>
            </a:endParaRPr>
          </a:p>
          <a:p>
            <a:pPr marL="914400" lvl="1" indent="-304800" rtl="0">
              <a:spcBef>
                <a:spcPts val="0"/>
              </a:spcBef>
              <a:spcAft>
                <a:spcPts val="0"/>
              </a:spcAft>
              <a:buSzPts val="1200"/>
              <a:buFont typeface="Arial"/>
              <a:buChar char="○"/>
            </a:pPr>
            <a:r>
              <a:rPr lang="en" sz="1200">
                <a:latin typeface="Arial"/>
                <a:ea typeface="Arial"/>
                <a:cs typeface="Arial"/>
                <a:sym typeface="Arial"/>
              </a:rPr>
              <a:t>Network in/out must be encrypted using SSL </a:t>
            </a:r>
            <a:endParaRPr lang="en-CH" sz="1200">
              <a:latin typeface="Arial"/>
              <a:ea typeface="Arial"/>
              <a:cs typeface="Arial"/>
              <a:sym typeface="Arial"/>
            </a:endParaRPr>
          </a:p>
          <a:p>
            <a:pPr marL="914400" lvl="1" indent="-304800" rtl="0">
              <a:spcBef>
                <a:spcPts val="0"/>
              </a:spcBef>
              <a:spcAft>
                <a:spcPts val="0"/>
              </a:spcAft>
              <a:buSzPts val="1200"/>
              <a:buFont typeface="Arial"/>
              <a:buChar char="○"/>
            </a:pPr>
            <a:r>
              <a:rPr lang="en" sz="1200">
                <a:latin typeface="Arial"/>
                <a:ea typeface="Arial"/>
                <a:cs typeface="Arial"/>
                <a:sym typeface="Arial"/>
              </a:rPr>
              <a:t>IAM to centrally manage users instead of DB </a:t>
            </a:r>
            <a:endParaRPr lang="en-CH" sz="1200">
              <a:latin typeface="Arial"/>
              <a:ea typeface="Arial"/>
              <a:cs typeface="Arial"/>
              <a:sym typeface="Arial"/>
            </a:endParaRPr>
          </a:p>
          <a:p>
            <a:pPr marL="914400" lvl="1" indent="-304800" rtl="0">
              <a:spcBef>
                <a:spcPts val="0"/>
              </a:spcBef>
              <a:spcAft>
                <a:spcPts val="0"/>
              </a:spcAft>
              <a:buSzPts val="1200"/>
              <a:buFont typeface="Arial"/>
              <a:buChar char="○"/>
            </a:pPr>
            <a:r>
              <a:rPr lang="en" sz="1200">
                <a:latin typeface="Arial"/>
                <a:ea typeface="Arial"/>
                <a:cs typeface="Arial"/>
                <a:sym typeface="Arial"/>
              </a:rPr>
              <a:t>Can leverage IAM Roles and EC2 Instance profiles for easy integration</a:t>
            </a:r>
            <a:endParaRPr lang="en-CH" sz="1200">
              <a:latin typeface="Arial"/>
              <a:ea typeface="Arial"/>
              <a:cs typeface="Arial"/>
              <a:sym typeface="Arial"/>
            </a:endParaRPr>
          </a:p>
        </p:txBody>
      </p:sp>
      <p:pic>
        <p:nvPicPr>
          <p:cNvPr id="143" name="Google Shape;143;p30"/>
          <p:cNvPicPr preferRelativeResize="0"/>
          <p:nvPr/>
        </p:nvPicPr>
        <p:blipFill>
          <a:blip r:embed="rId3"/>
          <a:stretch>
            <a:fillRect/>
          </a:stretch>
        </p:blipFill>
        <p:spPr>
          <a:xfrm>
            <a:off x="5504212" y="1638685"/>
            <a:ext cx="2662004" cy="2816936"/>
          </a:xfrm>
          <a:prstGeom prst="rect">
            <a:avLst/>
          </a:prstGeom>
          <a:noFill/>
        </p:spPr>
      </p:pic>
      <p:sp>
        <p:nvSpPr>
          <p:cNvPr id="152" name="Freeform: Shape 15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46BFF-2516-3547-A4EF-C4B92C61BE82}"/>
              </a:ext>
            </a:extLst>
          </p:cNvPr>
          <p:cNvSpPr>
            <a:spLocks noGrp="1"/>
          </p:cNvSpPr>
          <p:nvPr>
            <p:ph type="title"/>
          </p:nvPr>
        </p:nvSpPr>
        <p:spPr>
          <a:xfrm>
            <a:off x="630936" y="250983"/>
            <a:ext cx="7882128" cy="807685"/>
          </a:xfrm>
        </p:spPr>
        <p:txBody>
          <a:bodyPr vert="horz" lIns="91440" tIns="45720" rIns="91440" bIns="45720" rtlCol="0" anchor="ctr">
            <a:normAutofit/>
          </a:bodyPr>
          <a:lstStyle/>
          <a:p>
            <a:pPr defTabSz="914400"/>
            <a:r>
              <a:rPr lang="en-US" sz="3000" kern="1200">
                <a:solidFill>
                  <a:schemeClr val="tx1"/>
                </a:solidFill>
                <a:latin typeface="+mj-lt"/>
                <a:ea typeface="+mj-ea"/>
                <a:cs typeface="+mj-cs"/>
              </a:rPr>
              <a:t>Aurora Serverless v2 vs v1</a:t>
            </a:r>
          </a:p>
        </p:txBody>
      </p:sp>
      <p:sp>
        <p:nvSpPr>
          <p:cNvPr id="13"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435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134745"/>
            <a:ext cx="7879842"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4693D8-1BE3-D532-D4C1-56CD2912D954}"/>
              </a:ext>
            </a:extLst>
          </p:cNvPr>
          <p:cNvSpPr>
            <a:spLocks/>
          </p:cNvSpPr>
          <p:nvPr/>
        </p:nvSpPr>
        <p:spPr>
          <a:xfrm>
            <a:off x="628649" y="1529068"/>
            <a:ext cx="3627379" cy="3349733"/>
          </a:xfrm>
          <a:prstGeom prst="rect">
            <a:avLst/>
          </a:prstGeom>
        </p:spPr>
        <p:txBody>
          <a:bodyPr>
            <a:noAutofit/>
          </a:bodyPr>
          <a:lstStyle/>
          <a:p>
            <a:pPr defTabSz="822960">
              <a:lnSpc>
                <a:spcPct val="90000"/>
              </a:lnSpc>
              <a:spcAft>
                <a:spcPts val="600"/>
              </a:spcAft>
            </a:pPr>
            <a:r>
              <a:rPr lang="en-GB" sz="1200" b="1" kern="1200" dirty="0">
                <a:solidFill>
                  <a:schemeClr val="tx1"/>
                </a:solidFill>
                <a:latin typeface="+mn-lt"/>
                <a:ea typeface="+mn-ea"/>
                <a:cs typeface="+mn-cs"/>
              </a:rPr>
              <a:t>Scaling Mechanism</a:t>
            </a:r>
            <a:r>
              <a:rPr lang="en-GB" sz="1200" kern="1200" dirty="0">
                <a:solidFill>
                  <a:schemeClr val="tx1"/>
                </a:solidFill>
                <a:latin typeface="+mn-lt"/>
                <a:ea typeface="+mn-ea"/>
                <a:cs typeface="+mn-cs"/>
              </a:rPr>
              <a:t>:</a:t>
            </a:r>
          </a:p>
          <a:p>
            <a:pPr defTabSz="822960">
              <a:lnSpc>
                <a:spcPct val="90000"/>
              </a:lnSpc>
              <a:spcAft>
                <a:spcPts val="600"/>
              </a:spcAft>
              <a:buFont typeface="Arial" panose="020B0604020202020204" pitchFamily="34" charset="0"/>
              <a:buChar char="•"/>
            </a:pPr>
            <a:r>
              <a:rPr lang="en-GB" sz="1200" b="1" kern="1200" dirty="0">
                <a:solidFill>
                  <a:schemeClr val="tx1"/>
                </a:solidFill>
                <a:latin typeface="+mn-lt"/>
                <a:ea typeface="+mn-ea"/>
                <a:cs typeface="+mn-cs"/>
              </a:rPr>
              <a:t>Aurora Serverless v1</a:t>
            </a:r>
            <a:r>
              <a:rPr lang="en-GB" sz="1200" kern="1200" dirty="0">
                <a:solidFill>
                  <a:schemeClr val="tx1"/>
                </a:solidFill>
                <a:latin typeface="+mn-lt"/>
                <a:ea typeface="+mn-ea"/>
                <a:cs typeface="+mn-cs"/>
              </a:rPr>
              <a:t>: </a:t>
            </a:r>
          </a:p>
          <a:p>
            <a:pPr defTabSz="822960">
              <a:lnSpc>
                <a:spcPct val="90000"/>
              </a:lnSpc>
              <a:spcAft>
                <a:spcPts val="600"/>
              </a:spcAft>
              <a:buFont typeface="Arial" panose="020B0604020202020204" pitchFamily="34" charset="0"/>
              <a:buChar char="•"/>
            </a:pPr>
            <a:r>
              <a:rPr lang="en-GB" sz="1200" kern="1200" dirty="0">
                <a:solidFill>
                  <a:schemeClr val="tx1"/>
                </a:solidFill>
                <a:latin typeface="+mn-lt"/>
                <a:ea typeface="+mn-ea"/>
                <a:cs typeface="+mn-cs"/>
              </a:rPr>
              <a:t> Scales the database automatically by adjusting the number of Aurora Capacity Units (ACUs) based on the actual workload. </a:t>
            </a:r>
          </a:p>
          <a:p>
            <a:pPr defTabSz="822960">
              <a:lnSpc>
                <a:spcPct val="90000"/>
              </a:lnSpc>
              <a:spcAft>
                <a:spcPts val="600"/>
              </a:spcAft>
              <a:buFont typeface="Arial" panose="020B0604020202020204" pitchFamily="34" charset="0"/>
              <a:buChar char="•"/>
            </a:pPr>
            <a:r>
              <a:rPr lang="en-GB" sz="1200" dirty="0"/>
              <a:t> </a:t>
            </a:r>
            <a:r>
              <a:rPr lang="en-GB" sz="1200" kern="1200" dirty="0">
                <a:solidFill>
                  <a:schemeClr val="tx1"/>
                </a:solidFill>
                <a:highlight>
                  <a:srgbClr val="FFFF00"/>
                </a:highlight>
                <a:latin typeface="+mn-lt"/>
                <a:ea typeface="+mn-ea"/>
                <a:cs typeface="+mn-cs"/>
              </a:rPr>
              <a:t>This scaling process can take several minutes, leading to a brief interruption in database connectivity during scaling events.</a:t>
            </a:r>
          </a:p>
          <a:p>
            <a:pPr defTabSz="822960">
              <a:lnSpc>
                <a:spcPct val="90000"/>
              </a:lnSpc>
              <a:spcAft>
                <a:spcPts val="600"/>
              </a:spcAft>
              <a:buFont typeface="Arial" panose="020B0604020202020204" pitchFamily="34" charset="0"/>
              <a:buChar char="•"/>
            </a:pPr>
            <a:r>
              <a:rPr lang="en-GB" sz="1200" b="1" kern="1200" dirty="0">
                <a:solidFill>
                  <a:schemeClr val="tx1"/>
                </a:solidFill>
                <a:latin typeface="+mn-lt"/>
                <a:ea typeface="+mn-ea"/>
                <a:cs typeface="+mn-cs"/>
              </a:rPr>
              <a:t>Aurora Serverless v2</a:t>
            </a:r>
            <a:r>
              <a:rPr lang="en-GB" sz="1200" kern="1200" dirty="0">
                <a:solidFill>
                  <a:schemeClr val="tx1"/>
                </a:solidFill>
                <a:latin typeface="+mn-lt"/>
                <a:ea typeface="+mn-ea"/>
                <a:cs typeface="+mn-cs"/>
              </a:rPr>
              <a:t>: </a:t>
            </a:r>
          </a:p>
          <a:p>
            <a:pPr defTabSz="822960">
              <a:lnSpc>
                <a:spcPct val="90000"/>
              </a:lnSpc>
              <a:spcAft>
                <a:spcPts val="600"/>
              </a:spcAft>
              <a:buFont typeface="Arial" panose="020B0604020202020204" pitchFamily="34" charset="0"/>
              <a:buChar char="•"/>
            </a:pPr>
            <a:r>
              <a:rPr lang="en-GB" sz="1200" kern="1200" dirty="0">
                <a:solidFill>
                  <a:schemeClr val="tx1"/>
                </a:solidFill>
                <a:latin typeface="+mn-lt"/>
                <a:ea typeface="+mn-ea"/>
                <a:cs typeface="+mn-cs"/>
              </a:rPr>
              <a:t> Offers a more granular and rapid scaling mechanism. </a:t>
            </a:r>
          </a:p>
          <a:p>
            <a:pPr defTabSz="822960">
              <a:lnSpc>
                <a:spcPct val="90000"/>
              </a:lnSpc>
              <a:spcAft>
                <a:spcPts val="600"/>
              </a:spcAft>
              <a:buFont typeface="Arial" panose="020B0604020202020204" pitchFamily="34" charset="0"/>
              <a:buChar char="•"/>
            </a:pPr>
            <a:r>
              <a:rPr lang="en-GB" sz="1200" dirty="0"/>
              <a:t> </a:t>
            </a:r>
            <a:r>
              <a:rPr lang="en-GB" sz="1200" kern="1200" dirty="0">
                <a:solidFill>
                  <a:schemeClr val="tx1"/>
                </a:solidFill>
                <a:highlight>
                  <a:srgbClr val="FFFF00"/>
                </a:highlight>
                <a:latin typeface="+mn-lt"/>
                <a:ea typeface="+mn-ea"/>
                <a:cs typeface="+mn-cs"/>
              </a:rPr>
              <a:t>It can adjust capacity in fine-grained increments and scale both up and down in a fraction of a second with no impact on database connections. </a:t>
            </a:r>
          </a:p>
          <a:p>
            <a:pPr defTabSz="822960">
              <a:lnSpc>
                <a:spcPct val="90000"/>
              </a:lnSpc>
              <a:spcAft>
                <a:spcPts val="600"/>
              </a:spcAft>
              <a:buFont typeface="Arial" panose="020B0604020202020204" pitchFamily="34" charset="0"/>
              <a:buChar char="•"/>
            </a:pPr>
            <a:r>
              <a:rPr lang="en-GB" sz="1200" dirty="0"/>
              <a:t> </a:t>
            </a:r>
            <a:r>
              <a:rPr lang="en-GB" sz="1200" kern="1200" dirty="0">
                <a:solidFill>
                  <a:schemeClr val="tx1"/>
                </a:solidFill>
                <a:latin typeface="+mn-lt"/>
                <a:ea typeface="+mn-ea"/>
                <a:cs typeface="+mn-cs"/>
              </a:rPr>
              <a:t>This means virtually no latency or interruption in database operations during scaling.</a:t>
            </a:r>
          </a:p>
          <a:p>
            <a:pPr>
              <a:lnSpc>
                <a:spcPct val="90000"/>
              </a:lnSpc>
              <a:spcAft>
                <a:spcPts val="600"/>
              </a:spcAft>
            </a:pPr>
            <a:endParaRPr lang="en-CH" sz="1200" dirty="0"/>
          </a:p>
        </p:txBody>
      </p:sp>
      <p:sp>
        <p:nvSpPr>
          <p:cNvPr id="6" name="TextBox 5">
            <a:extLst>
              <a:ext uri="{FF2B5EF4-FFF2-40B4-BE49-F238E27FC236}">
                <a16:creationId xmlns:a16="http://schemas.microsoft.com/office/drawing/2014/main" id="{2A845BE7-1C26-B650-AF09-FA20BA10F82F}"/>
              </a:ext>
            </a:extLst>
          </p:cNvPr>
          <p:cNvSpPr txBox="1"/>
          <p:nvPr/>
        </p:nvSpPr>
        <p:spPr>
          <a:xfrm>
            <a:off x="4448248" y="1529068"/>
            <a:ext cx="4132056" cy="1538883"/>
          </a:xfrm>
          <a:prstGeom prst="rect">
            <a:avLst/>
          </a:prstGeom>
          <a:noFill/>
        </p:spPr>
        <p:txBody>
          <a:bodyPr wrap="square">
            <a:spAutoFit/>
          </a:bodyPr>
          <a:lstStyle/>
          <a:p>
            <a:pPr defTabSz="822960">
              <a:spcAft>
                <a:spcPts val="600"/>
              </a:spcAft>
            </a:pPr>
            <a:r>
              <a:rPr lang="en-GB" sz="1200" b="1" kern="1200" dirty="0">
                <a:solidFill>
                  <a:schemeClr val="tx1"/>
                </a:solidFill>
                <a:latin typeface="+mn-lt"/>
                <a:ea typeface="+mn-ea"/>
                <a:cs typeface="+mn-cs"/>
              </a:rPr>
              <a:t>Billing Model</a:t>
            </a:r>
            <a:r>
              <a:rPr lang="en-GB" sz="1200" kern="1200" dirty="0">
                <a:solidFill>
                  <a:schemeClr val="tx1"/>
                </a:solidFill>
                <a:latin typeface="+mn-lt"/>
                <a:ea typeface="+mn-ea"/>
                <a:cs typeface="+mn-cs"/>
              </a:rPr>
              <a:t>:</a:t>
            </a:r>
          </a:p>
          <a:p>
            <a:pPr defTabSz="822960">
              <a:spcAft>
                <a:spcPts val="600"/>
              </a:spcAft>
              <a:buFont typeface="Arial" panose="020B0604020202020204" pitchFamily="34" charset="0"/>
              <a:buChar char="•"/>
            </a:pPr>
            <a:r>
              <a:rPr lang="en-GB" sz="1200" b="1" kern="1200" dirty="0">
                <a:solidFill>
                  <a:schemeClr val="tx1"/>
                </a:solidFill>
                <a:latin typeface="+mn-lt"/>
                <a:ea typeface="+mn-ea"/>
                <a:cs typeface="+mn-cs"/>
              </a:rPr>
              <a:t>v1</a:t>
            </a:r>
            <a:r>
              <a:rPr lang="en-GB" sz="1200" kern="1200" dirty="0">
                <a:solidFill>
                  <a:schemeClr val="tx1"/>
                </a:solidFill>
                <a:latin typeface="+mn-lt"/>
                <a:ea typeface="+mn-ea"/>
                <a:cs typeface="+mn-cs"/>
              </a:rPr>
              <a:t>: </a:t>
            </a:r>
            <a:r>
              <a:rPr lang="en-GB" sz="1200" kern="1200" dirty="0">
                <a:solidFill>
                  <a:schemeClr val="tx1"/>
                </a:solidFill>
                <a:highlight>
                  <a:srgbClr val="FFFF00"/>
                </a:highlight>
                <a:latin typeface="+mn-lt"/>
                <a:ea typeface="+mn-ea"/>
                <a:cs typeface="+mn-cs"/>
              </a:rPr>
              <a:t>Charges are based on the number of ACUs used per hour</a:t>
            </a:r>
            <a:r>
              <a:rPr lang="en-GB" sz="1200" kern="1200" dirty="0">
                <a:solidFill>
                  <a:schemeClr val="tx1"/>
                </a:solidFill>
                <a:latin typeface="+mn-lt"/>
                <a:ea typeface="+mn-ea"/>
                <a:cs typeface="+mn-cs"/>
              </a:rPr>
              <a:t>. Each ACU is a combination of processing and memory capacity.</a:t>
            </a:r>
          </a:p>
          <a:p>
            <a:pPr defTabSz="822960">
              <a:spcAft>
                <a:spcPts val="600"/>
              </a:spcAft>
              <a:buFont typeface="Arial" panose="020B0604020202020204" pitchFamily="34" charset="0"/>
              <a:buChar char="•"/>
            </a:pPr>
            <a:r>
              <a:rPr lang="en-GB" sz="1200" b="1" kern="1200" dirty="0">
                <a:solidFill>
                  <a:schemeClr val="tx1"/>
                </a:solidFill>
                <a:latin typeface="+mn-lt"/>
                <a:ea typeface="+mn-ea"/>
                <a:cs typeface="+mn-cs"/>
              </a:rPr>
              <a:t>v2</a:t>
            </a:r>
            <a:r>
              <a:rPr lang="en-GB" sz="1200" kern="1200" dirty="0">
                <a:solidFill>
                  <a:schemeClr val="tx1"/>
                </a:solidFill>
                <a:latin typeface="+mn-lt"/>
                <a:ea typeface="+mn-ea"/>
                <a:cs typeface="+mn-cs"/>
              </a:rPr>
              <a:t>: </a:t>
            </a:r>
            <a:r>
              <a:rPr lang="en-GB" sz="1200" kern="1200" dirty="0">
                <a:solidFill>
                  <a:schemeClr val="tx1"/>
                </a:solidFill>
                <a:highlight>
                  <a:srgbClr val="FFFF00"/>
                </a:highlight>
                <a:latin typeface="+mn-lt"/>
                <a:ea typeface="+mn-ea"/>
                <a:cs typeface="+mn-cs"/>
              </a:rPr>
              <a:t>Introduces a more granular billing model, charging for the capacity used per second</a:t>
            </a:r>
            <a:r>
              <a:rPr lang="en-GB" sz="1200" kern="1200" dirty="0">
                <a:solidFill>
                  <a:schemeClr val="tx1"/>
                </a:solidFill>
                <a:latin typeface="+mn-lt"/>
                <a:ea typeface="+mn-ea"/>
                <a:cs typeface="+mn-cs"/>
              </a:rPr>
              <a:t>. This allows for more cost-efficient usage, especially for workloads with frequent, small changes in required capacity.</a:t>
            </a:r>
            <a:endParaRPr lang="en-GB" sz="1200" b="0" i="0" dirty="0">
              <a:effectLst/>
            </a:endParaRPr>
          </a:p>
        </p:txBody>
      </p:sp>
    </p:spTree>
    <p:extLst>
      <p:ext uri="{BB962C8B-B14F-4D97-AF65-F5344CB8AC3E}">
        <p14:creationId xmlns:p14="http://schemas.microsoft.com/office/powerpoint/2010/main" val="2738409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46BFF-2516-3547-A4EF-C4B92C61BE82}"/>
              </a:ext>
            </a:extLst>
          </p:cNvPr>
          <p:cNvSpPr>
            <a:spLocks noGrp="1"/>
          </p:cNvSpPr>
          <p:nvPr>
            <p:ph type="title"/>
          </p:nvPr>
        </p:nvSpPr>
        <p:spPr>
          <a:xfrm>
            <a:off x="630936" y="192024"/>
            <a:ext cx="7879842" cy="761238"/>
          </a:xfrm>
        </p:spPr>
        <p:txBody>
          <a:bodyPr vert="horz" lIns="91440" tIns="45720" rIns="91440" bIns="45720" rtlCol="0" anchor="b">
            <a:normAutofit/>
          </a:bodyPr>
          <a:lstStyle/>
          <a:p>
            <a:pPr defTabSz="914400"/>
            <a:r>
              <a:rPr lang="en-US" sz="4400" kern="1200">
                <a:solidFill>
                  <a:schemeClr val="tx1"/>
                </a:solidFill>
                <a:latin typeface="+mj-lt"/>
                <a:ea typeface="+mj-ea"/>
                <a:cs typeface="+mj-cs"/>
              </a:rPr>
              <a:t>Aurora Serverless v2 vs v1</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225876"/>
            <a:ext cx="7838694"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153632"/>
            <a:ext cx="1405092" cy="8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4693D8-1BE3-D532-D4C1-56CD2912D954}"/>
              </a:ext>
            </a:extLst>
          </p:cNvPr>
          <p:cNvSpPr>
            <a:spLocks/>
          </p:cNvSpPr>
          <p:nvPr/>
        </p:nvSpPr>
        <p:spPr>
          <a:xfrm>
            <a:off x="628650" y="1602751"/>
            <a:ext cx="3515305" cy="2952038"/>
          </a:xfrm>
          <a:prstGeom prst="rect">
            <a:avLst/>
          </a:prstGeom>
        </p:spPr>
        <p:txBody>
          <a:bodyPr>
            <a:normAutofit/>
          </a:bodyPr>
          <a:lstStyle/>
          <a:p>
            <a:pPr defTabSz="822960">
              <a:spcAft>
                <a:spcPts val="600"/>
              </a:spcAft>
            </a:pPr>
            <a:r>
              <a:rPr lang="en-GB" sz="1620" b="1" kern="1200" dirty="0">
                <a:solidFill>
                  <a:schemeClr val="tx1"/>
                </a:solidFill>
                <a:latin typeface="+mn-lt"/>
                <a:ea typeface="+mn-ea"/>
                <a:cs typeface="+mn-cs"/>
              </a:rPr>
              <a:t>Performance</a:t>
            </a:r>
            <a:r>
              <a:rPr lang="en-GB" sz="1620" kern="1200" dirty="0">
                <a:solidFill>
                  <a:schemeClr val="tx1"/>
                </a:solidFill>
                <a:latin typeface="+mn-lt"/>
                <a:ea typeface="+mn-ea"/>
                <a:cs typeface="+mn-cs"/>
              </a:rPr>
              <a:t>:</a:t>
            </a:r>
          </a:p>
          <a:p>
            <a:pPr defTabSz="822960">
              <a:spcAft>
                <a:spcPts val="600"/>
              </a:spcAft>
              <a:buFont typeface="Arial" panose="020B0604020202020204" pitchFamily="34" charset="0"/>
              <a:buChar char="•"/>
            </a:pPr>
            <a:r>
              <a:rPr lang="en-GB" sz="1620" b="1" kern="1200" dirty="0">
                <a:solidFill>
                  <a:schemeClr val="tx1"/>
                </a:solidFill>
                <a:latin typeface="+mn-lt"/>
                <a:ea typeface="+mn-ea"/>
                <a:cs typeface="+mn-cs"/>
              </a:rPr>
              <a:t>v1</a:t>
            </a:r>
            <a:r>
              <a:rPr lang="en-GB" sz="1620" kern="1200" dirty="0">
                <a:solidFill>
                  <a:schemeClr val="tx1"/>
                </a:solidFill>
                <a:latin typeface="+mn-lt"/>
                <a:ea typeface="+mn-ea"/>
                <a:cs typeface="+mn-cs"/>
              </a:rPr>
              <a:t>: Suitable for workloads with </a:t>
            </a:r>
            <a:r>
              <a:rPr lang="en-GB" sz="1620" b="1" kern="1200" dirty="0">
                <a:solidFill>
                  <a:schemeClr val="tx1"/>
                </a:solidFill>
                <a:highlight>
                  <a:srgbClr val="FFFF00"/>
                </a:highlight>
                <a:latin typeface="+mn-lt"/>
                <a:ea typeface="+mn-ea"/>
                <a:cs typeface="+mn-cs"/>
              </a:rPr>
              <a:t>predictable scaling patterns</a:t>
            </a:r>
            <a:r>
              <a:rPr lang="en-GB" sz="1620" kern="1200" dirty="0">
                <a:solidFill>
                  <a:schemeClr val="tx1"/>
                </a:solidFill>
                <a:latin typeface="+mn-lt"/>
                <a:ea typeface="+mn-ea"/>
                <a:cs typeface="+mn-cs"/>
              </a:rPr>
              <a:t>, as it may struggle with rapid, unpredictable changes in workload.</a:t>
            </a:r>
          </a:p>
          <a:p>
            <a:pPr defTabSz="822960">
              <a:spcAft>
                <a:spcPts val="600"/>
              </a:spcAft>
              <a:buFont typeface="Arial" panose="020B0604020202020204" pitchFamily="34" charset="0"/>
              <a:buChar char="•"/>
            </a:pPr>
            <a:r>
              <a:rPr lang="en-GB" sz="1620" b="1" kern="1200" dirty="0">
                <a:solidFill>
                  <a:schemeClr val="tx1"/>
                </a:solidFill>
                <a:latin typeface="+mn-lt"/>
                <a:ea typeface="+mn-ea"/>
                <a:cs typeface="+mn-cs"/>
              </a:rPr>
              <a:t>v2</a:t>
            </a:r>
            <a:r>
              <a:rPr lang="en-GB" sz="1620" kern="1200" dirty="0">
                <a:solidFill>
                  <a:schemeClr val="tx1"/>
                </a:solidFill>
                <a:latin typeface="+mn-lt"/>
                <a:ea typeface="+mn-ea"/>
                <a:cs typeface="+mn-cs"/>
              </a:rPr>
              <a:t>: </a:t>
            </a:r>
            <a:r>
              <a:rPr lang="en-GB" sz="1620" b="1" kern="1200" dirty="0">
                <a:solidFill>
                  <a:schemeClr val="tx1"/>
                </a:solidFill>
                <a:highlight>
                  <a:srgbClr val="FFFF00"/>
                </a:highlight>
                <a:latin typeface="+mn-lt"/>
                <a:ea typeface="+mn-ea"/>
                <a:cs typeface="+mn-cs"/>
              </a:rPr>
              <a:t>Designed to handle rapid workload changes</a:t>
            </a:r>
            <a:r>
              <a:rPr lang="en-GB" sz="1620" kern="1200" dirty="0">
                <a:solidFill>
                  <a:schemeClr val="tx1"/>
                </a:solidFill>
                <a:latin typeface="+mn-lt"/>
                <a:ea typeface="+mn-ea"/>
                <a:cs typeface="+mn-cs"/>
              </a:rPr>
              <a:t>. It's more suitable for highly variable workloads, offering faster response times during sudden increases in demand.</a:t>
            </a:r>
            <a:endParaRPr lang="en-GB" b="0" i="0" dirty="0">
              <a:effectLst/>
            </a:endParaRPr>
          </a:p>
        </p:txBody>
      </p:sp>
      <p:sp>
        <p:nvSpPr>
          <p:cNvPr id="6" name="TextBox 5">
            <a:extLst>
              <a:ext uri="{FF2B5EF4-FFF2-40B4-BE49-F238E27FC236}">
                <a16:creationId xmlns:a16="http://schemas.microsoft.com/office/drawing/2014/main" id="{2A845BE7-1C26-B650-AF09-FA20BA10F82F}"/>
              </a:ext>
            </a:extLst>
          </p:cNvPr>
          <p:cNvSpPr txBox="1"/>
          <p:nvPr/>
        </p:nvSpPr>
        <p:spPr>
          <a:xfrm>
            <a:off x="4375126" y="1602751"/>
            <a:ext cx="4135652" cy="2489912"/>
          </a:xfrm>
          <a:prstGeom prst="rect">
            <a:avLst/>
          </a:prstGeom>
          <a:noFill/>
        </p:spPr>
        <p:txBody>
          <a:bodyPr wrap="square">
            <a:spAutoFit/>
          </a:bodyPr>
          <a:lstStyle/>
          <a:p>
            <a:pPr defTabSz="822960">
              <a:spcAft>
                <a:spcPts val="600"/>
              </a:spcAft>
            </a:pPr>
            <a:r>
              <a:rPr lang="en-GB" sz="1620" b="1" kern="1200" dirty="0">
                <a:solidFill>
                  <a:schemeClr val="tx1"/>
                </a:solidFill>
                <a:latin typeface="+mn-lt"/>
                <a:ea typeface="+mn-ea"/>
                <a:cs typeface="+mn-cs"/>
              </a:rPr>
              <a:t>Use Cases</a:t>
            </a:r>
            <a:r>
              <a:rPr lang="en-GB" sz="1620" kern="1200" dirty="0">
                <a:solidFill>
                  <a:schemeClr val="tx1"/>
                </a:solidFill>
                <a:latin typeface="+mn-lt"/>
                <a:ea typeface="+mn-ea"/>
                <a:cs typeface="+mn-cs"/>
              </a:rPr>
              <a:t>:</a:t>
            </a:r>
          </a:p>
          <a:p>
            <a:pPr defTabSz="822960">
              <a:spcAft>
                <a:spcPts val="600"/>
              </a:spcAft>
              <a:buFont typeface="Arial" panose="020B0604020202020204" pitchFamily="34" charset="0"/>
              <a:buChar char="•"/>
            </a:pPr>
            <a:r>
              <a:rPr lang="en-GB" sz="1620" b="1" kern="1200" dirty="0">
                <a:solidFill>
                  <a:schemeClr val="tx1"/>
                </a:solidFill>
                <a:latin typeface="+mn-lt"/>
                <a:ea typeface="+mn-ea"/>
                <a:cs typeface="+mn-cs"/>
              </a:rPr>
              <a:t>v1</a:t>
            </a:r>
            <a:r>
              <a:rPr lang="en-GB" sz="1620" kern="1200" dirty="0">
                <a:solidFill>
                  <a:schemeClr val="tx1"/>
                </a:solidFill>
                <a:latin typeface="+mn-lt"/>
                <a:ea typeface="+mn-ea"/>
                <a:cs typeface="+mn-cs"/>
              </a:rPr>
              <a:t>: Ideal for applications with predictable traffic patterns, such as development, test databases, or applications with cyclical or scheduled usage spikes.</a:t>
            </a:r>
          </a:p>
          <a:p>
            <a:pPr defTabSz="822960">
              <a:spcAft>
                <a:spcPts val="600"/>
              </a:spcAft>
              <a:buFont typeface="Arial" panose="020B0604020202020204" pitchFamily="34" charset="0"/>
              <a:buChar char="•"/>
            </a:pPr>
            <a:r>
              <a:rPr lang="en-GB" sz="1620" b="1" kern="1200" dirty="0">
                <a:solidFill>
                  <a:schemeClr val="tx1"/>
                </a:solidFill>
                <a:latin typeface="+mn-lt"/>
                <a:ea typeface="+mn-ea"/>
                <a:cs typeface="+mn-cs"/>
              </a:rPr>
              <a:t>v2</a:t>
            </a:r>
            <a:r>
              <a:rPr lang="en-GB" sz="1620" kern="1200" dirty="0">
                <a:solidFill>
                  <a:schemeClr val="tx1"/>
                </a:solidFill>
                <a:latin typeface="+mn-lt"/>
                <a:ea typeface="+mn-ea"/>
                <a:cs typeface="+mn-cs"/>
              </a:rPr>
              <a:t>: Better suited for production workloads, applications with unpredictable workloads, microservices architectures, and real-time applications with fluctuating workloads.</a:t>
            </a:r>
            <a:endParaRPr lang="en-GB" b="0" i="0" dirty="0">
              <a:effectLst/>
            </a:endParaRPr>
          </a:p>
        </p:txBody>
      </p:sp>
    </p:spTree>
    <p:extLst>
      <p:ext uri="{BB962C8B-B14F-4D97-AF65-F5344CB8AC3E}">
        <p14:creationId xmlns:p14="http://schemas.microsoft.com/office/powerpoint/2010/main" val="785997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5344"/>
            <a:ext cx="8375586" cy="151410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D46BFF-2516-3547-A4EF-C4B92C61BE82}"/>
              </a:ext>
            </a:extLst>
          </p:cNvPr>
          <p:cNvSpPr>
            <a:spLocks noGrp="1"/>
          </p:cNvSpPr>
          <p:nvPr>
            <p:ph type="title"/>
          </p:nvPr>
        </p:nvSpPr>
        <p:spPr>
          <a:xfrm>
            <a:off x="836676" y="411480"/>
            <a:ext cx="7626096" cy="884682"/>
          </a:xfrm>
        </p:spPr>
        <p:txBody>
          <a:bodyPr vert="horz" lIns="91440" tIns="45720" rIns="91440" bIns="45720" rtlCol="0" anchor="ctr">
            <a:normAutofit/>
          </a:bodyPr>
          <a:lstStyle/>
          <a:p>
            <a:pPr defTabSz="914400"/>
            <a:r>
              <a:rPr lang="en-US" sz="3000" kern="1200">
                <a:solidFill>
                  <a:schemeClr val="tx1"/>
                </a:solidFill>
                <a:latin typeface="+mj-lt"/>
                <a:ea typeface="+mj-ea"/>
                <a:cs typeface="+mj-cs"/>
              </a:rPr>
              <a:t>Aurora Serverless v2 vs v1</a:t>
            </a:r>
          </a:p>
        </p:txBody>
      </p:sp>
      <p:sp>
        <p:nvSpPr>
          <p:cNvPr id="17" name="Rectangle 16">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4693D8-1BE3-D532-D4C1-56CD2912D954}"/>
              </a:ext>
            </a:extLst>
          </p:cNvPr>
          <p:cNvSpPr>
            <a:spLocks/>
          </p:cNvSpPr>
          <p:nvPr/>
        </p:nvSpPr>
        <p:spPr>
          <a:xfrm>
            <a:off x="836676" y="1772767"/>
            <a:ext cx="3399147" cy="2854492"/>
          </a:xfrm>
          <a:prstGeom prst="rect">
            <a:avLst/>
          </a:prstGeom>
        </p:spPr>
        <p:txBody>
          <a:bodyPr>
            <a:normAutofit/>
          </a:bodyPr>
          <a:lstStyle/>
          <a:p>
            <a:pPr defTabSz="795528">
              <a:spcAft>
                <a:spcPts val="600"/>
              </a:spcAft>
            </a:pPr>
            <a:r>
              <a:rPr lang="en-GB" sz="1566" b="1" kern="1200" dirty="0">
                <a:solidFill>
                  <a:schemeClr val="tx1"/>
                </a:solidFill>
                <a:latin typeface="+mn-lt"/>
                <a:ea typeface="+mn-ea"/>
                <a:cs typeface="+mn-cs"/>
              </a:rPr>
              <a:t>Feature Support and Compatibility</a:t>
            </a:r>
            <a:r>
              <a:rPr lang="en-GB" sz="1566" kern="1200" dirty="0">
                <a:solidFill>
                  <a:schemeClr val="tx1"/>
                </a:solidFill>
                <a:latin typeface="+mn-lt"/>
                <a:ea typeface="+mn-ea"/>
                <a:cs typeface="+mn-cs"/>
              </a:rPr>
              <a:t>:</a:t>
            </a:r>
          </a:p>
          <a:p>
            <a:pPr defTabSz="795528">
              <a:spcAft>
                <a:spcPts val="600"/>
              </a:spcAft>
              <a:buFont typeface="Arial" panose="020B0604020202020204" pitchFamily="34" charset="0"/>
              <a:buChar char="•"/>
            </a:pPr>
            <a:r>
              <a:rPr lang="en-GB" sz="1566" b="1" kern="1200" dirty="0">
                <a:solidFill>
                  <a:schemeClr val="tx1"/>
                </a:solidFill>
                <a:latin typeface="+mn-lt"/>
                <a:ea typeface="+mn-ea"/>
                <a:cs typeface="+mn-cs"/>
              </a:rPr>
              <a:t>v1</a:t>
            </a:r>
            <a:r>
              <a:rPr lang="en-GB" sz="1566" kern="1200" dirty="0">
                <a:solidFill>
                  <a:schemeClr val="tx1"/>
                </a:solidFill>
                <a:latin typeface="+mn-lt"/>
                <a:ea typeface="+mn-ea"/>
                <a:cs typeface="+mn-cs"/>
              </a:rPr>
              <a:t>: Has some limitations in terms of features and compatibility compared to standard Aurora instances.</a:t>
            </a:r>
          </a:p>
          <a:p>
            <a:pPr defTabSz="795528">
              <a:spcAft>
                <a:spcPts val="600"/>
              </a:spcAft>
              <a:buFont typeface="Arial" panose="020B0604020202020204" pitchFamily="34" charset="0"/>
              <a:buChar char="•"/>
            </a:pPr>
            <a:r>
              <a:rPr lang="en-GB" sz="1566" b="1" kern="1200" dirty="0">
                <a:solidFill>
                  <a:schemeClr val="tx1"/>
                </a:solidFill>
                <a:latin typeface="+mn-lt"/>
                <a:ea typeface="+mn-ea"/>
                <a:cs typeface="+mn-cs"/>
              </a:rPr>
              <a:t>v2</a:t>
            </a:r>
            <a:r>
              <a:rPr lang="en-GB" sz="1566" kern="1200" dirty="0">
                <a:solidFill>
                  <a:schemeClr val="tx1"/>
                </a:solidFill>
                <a:latin typeface="+mn-lt"/>
                <a:ea typeface="+mn-ea"/>
                <a:cs typeface="+mn-cs"/>
              </a:rPr>
              <a:t>: Comes closer to the feature set and performance of provisioned Aurora clusters, offering broader compatibility and more features.</a:t>
            </a:r>
            <a:endParaRPr lang="en-GB" b="0" i="0" dirty="0">
              <a:effectLst/>
            </a:endParaRPr>
          </a:p>
        </p:txBody>
      </p:sp>
      <p:sp>
        <p:nvSpPr>
          <p:cNvPr id="6" name="TextBox 5">
            <a:extLst>
              <a:ext uri="{FF2B5EF4-FFF2-40B4-BE49-F238E27FC236}">
                <a16:creationId xmlns:a16="http://schemas.microsoft.com/office/drawing/2014/main" id="{2A845BE7-1C26-B650-AF09-FA20BA10F82F}"/>
              </a:ext>
            </a:extLst>
          </p:cNvPr>
          <p:cNvSpPr txBox="1"/>
          <p:nvPr/>
        </p:nvSpPr>
        <p:spPr>
          <a:xfrm>
            <a:off x="4463776" y="1772767"/>
            <a:ext cx="3998996" cy="1210075"/>
          </a:xfrm>
          <a:prstGeom prst="rect">
            <a:avLst/>
          </a:prstGeom>
          <a:noFill/>
        </p:spPr>
        <p:txBody>
          <a:bodyPr wrap="square">
            <a:spAutoFit/>
          </a:bodyPr>
          <a:lstStyle/>
          <a:p>
            <a:pPr defTabSz="795528">
              <a:spcAft>
                <a:spcPts val="600"/>
              </a:spcAft>
            </a:pPr>
            <a:r>
              <a:rPr lang="en-GB" sz="1566" b="1" kern="1200" dirty="0">
                <a:solidFill>
                  <a:schemeClr val="tx1"/>
                </a:solidFill>
                <a:latin typeface="+mn-lt"/>
                <a:ea typeface="+mn-ea"/>
                <a:cs typeface="+mn-cs"/>
              </a:rPr>
              <a:t>Read Replica Support</a:t>
            </a:r>
            <a:r>
              <a:rPr lang="en-GB" sz="1566" kern="1200" dirty="0">
                <a:solidFill>
                  <a:schemeClr val="tx1"/>
                </a:solidFill>
                <a:latin typeface="+mn-lt"/>
                <a:ea typeface="+mn-ea"/>
                <a:cs typeface="+mn-cs"/>
              </a:rPr>
              <a:t>:</a:t>
            </a:r>
          </a:p>
          <a:p>
            <a:pPr defTabSz="795528">
              <a:spcAft>
                <a:spcPts val="600"/>
              </a:spcAft>
              <a:buFont typeface="Arial" panose="020B0604020202020204" pitchFamily="34" charset="0"/>
              <a:buChar char="•"/>
            </a:pPr>
            <a:r>
              <a:rPr lang="en-GB" sz="1566" b="1" kern="1200" dirty="0">
                <a:solidFill>
                  <a:schemeClr val="tx1"/>
                </a:solidFill>
                <a:latin typeface="+mn-lt"/>
                <a:ea typeface="+mn-ea"/>
                <a:cs typeface="+mn-cs"/>
              </a:rPr>
              <a:t>v1</a:t>
            </a:r>
            <a:r>
              <a:rPr lang="en-GB" sz="1566" kern="1200" dirty="0">
                <a:solidFill>
                  <a:schemeClr val="tx1"/>
                </a:solidFill>
                <a:latin typeface="+mn-lt"/>
                <a:ea typeface="+mn-ea"/>
                <a:cs typeface="+mn-cs"/>
              </a:rPr>
              <a:t>: </a:t>
            </a:r>
            <a:r>
              <a:rPr lang="en-GB" sz="1566" kern="1200" dirty="0">
                <a:solidFill>
                  <a:schemeClr val="tx1"/>
                </a:solidFill>
                <a:highlight>
                  <a:srgbClr val="FFFF00"/>
                </a:highlight>
                <a:latin typeface="+mn-lt"/>
                <a:ea typeface="+mn-ea"/>
                <a:cs typeface="+mn-cs"/>
              </a:rPr>
              <a:t>Does not support Aurora Read Replicas.</a:t>
            </a:r>
          </a:p>
          <a:p>
            <a:pPr defTabSz="795528">
              <a:spcAft>
                <a:spcPts val="600"/>
              </a:spcAft>
              <a:buFont typeface="Arial" panose="020B0604020202020204" pitchFamily="34" charset="0"/>
              <a:buChar char="•"/>
            </a:pPr>
            <a:r>
              <a:rPr lang="en-GB" sz="1566" b="1" kern="1200" dirty="0">
                <a:solidFill>
                  <a:schemeClr val="tx1"/>
                </a:solidFill>
                <a:latin typeface="+mn-lt"/>
                <a:ea typeface="+mn-ea"/>
                <a:cs typeface="+mn-cs"/>
              </a:rPr>
              <a:t>v2</a:t>
            </a:r>
            <a:r>
              <a:rPr lang="en-GB" sz="1566" kern="1200" dirty="0">
                <a:solidFill>
                  <a:schemeClr val="tx1"/>
                </a:solidFill>
                <a:highlight>
                  <a:srgbClr val="00FF00"/>
                </a:highlight>
                <a:latin typeface="+mn-lt"/>
                <a:ea typeface="+mn-ea"/>
                <a:cs typeface="+mn-cs"/>
              </a:rPr>
              <a:t>: Supports Aurora Read Replicas, enhancing read scaling and availability.</a:t>
            </a:r>
            <a:endParaRPr lang="en-GB" b="0" i="0" dirty="0">
              <a:effectLst/>
              <a:highlight>
                <a:srgbClr val="00FF00"/>
              </a:highlight>
            </a:endParaRPr>
          </a:p>
        </p:txBody>
      </p:sp>
    </p:spTree>
    <p:extLst>
      <p:ext uri="{BB962C8B-B14F-4D97-AF65-F5344CB8AC3E}">
        <p14:creationId xmlns:p14="http://schemas.microsoft.com/office/powerpoint/2010/main" val="474560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5E347-5189-EB2B-87B5-BE5013309741}"/>
              </a:ext>
            </a:extLst>
          </p:cNvPr>
          <p:cNvSpPr>
            <a:spLocks noGrp="1"/>
          </p:cNvSpPr>
          <p:nvPr>
            <p:ph type="title"/>
          </p:nvPr>
        </p:nvSpPr>
        <p:spPr>
          <a:xfrm>
            <a:off x="515125" y="865179"/>
            <a:ext cx="2400300" cy="3345872"/>
          </a:xfrm>
        </p:spPr>
        <p:txBody>
          <a:bodyPr vert="horz" lIns="91440" tIns="45720" rIns="91440" bIns="45720" rtlCol="0" anchor="ctr">
            <a:normAutofit/>
          </a:bodyPr>
          <a:lstStyle/>
          <a:p>
            <a:pPr defTabSz="914400"/>
            <a:r>
              <a:rPr lang="en-US" sz="3600" kern="1200" dirty="0">
                <a:solidFill>
                  <a:srgbClr val="FFFFFF"/>
                </a:solidFill>
                <a:latin typeface="+mj-lt"/>
                <a:ea typeface="+mj-ea"/>
                <a:cs typeface="+mj-cs"/>
              </a:rPr>
              <a:t>Aurora Serverless v2 Advantages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169033-672D-11D3-EA0B-7F9DFB3DE554}"/>
              </a:ext>
            </a:extLst>
          </p:cNvPr>
          <p:cNvSpPr>
            <a:spLocks noGrp="1"/>
          </p:cNvSpPr>
          <p:nvPr>
            <p:ph sz="half" idx="1"/>
          </p:nvPr>
        </p:nvSpPr>
        <p:spPr>
          <a:xfrm>
            <a:off x="3244519" y="294463"/>
            <a:ext cx="5234027" cy="4554574"/>
          </a:xfrm>
        </p:spPr>
        <p:txBody>
          <a:bodyPr vert="horz" lIns="91440" tIns="45720" rIns="91440" bIns="45720" rtlCol="0" anchor="ctr">
            <a:normAutofit fontScale="92500"/>
          </a:bodyPr>
          <a:lstStyle/>
          <a:p>
            <a:pPr algn="l">
              <a:buFont typeface="Arial" panose="020B0604020202020204" pitchFamily="34" charset="0"/>
              <a:buChar char="•"/>
            </a:pPr>
            <a:r>
              <a:rPr lang="en-GB" sz="900" b="1" i="0" dirty="0">
                <a:solidFill>
                  <a:srgbClr val="16191F"/>
                </a:solidFill>
                <a:effectLst/>
                <a:highlight>
                  <a:srgbClr val="00FF00"/>
                </a:highlight>
              </a:rPr>
              <a:t>Simpler capacity management than provisioned</a:t>
            </a:r>
            <a:r>
              <a:rPr lang="en-GB" sz="900" b="0" i="0" dirty="0">
                <a:solidFill>
                  <a:srgbClr val="16191F"/>
                </a:solidFill>
                <a:effectLst/>
                <a:highlight>
                  <a:srgbClr val="00FF00"/>
                </a:highlight>
              </a:rPr>
              <a:t> – </a:t>
            </a:r>
            <a:r>
              <a:rPr lang="en-GB" sz="900" b="0" i="0" dirty="0">
                <a:solidFill>
                  <a:srgbClr val="16191F"/>
                </a:solidFill>
                <a:effectLst/>
                <a:highlight>
                  <a:srgbClr val="FFFF00"/>
                </a:highlight>
              </a:rPr>
              <a:t>Aurora Serverless v2 reduces the effort for planning DB instance sizes and resizing DB instances as the workload changes</a:t>
            </a:r>
            <a:r>
              <a:rPr lang="en-GB" sz="900" b="0" i="0" dirty="0">
                <a:solidFill>
                  <a:srgbClr val="16191F"/>
                </a:solidFill>
                <a:effectLst/>
              </a:rPr>
              <a:t>. It also reduces the effort for maintaining consistent capacity for all the DB instances in a cluster.</a:t>
            </a:r>
          </a:p>
          <a:p>
            <a:pPr algn="l">
              <a:buFont typeface="Arial" panose="020B0604020202020204" pitchFamily="34" charset="0"/>
              <a:buChar char="•"/>
            </a:pPr>
            <a:r>
              <a:rPr lang="en-GB" sz="900" b="1" i="0" dirty="0">
                <a:solidFill>
                  <a:srgbClr val="16191F"/>
                </a:solidFill>
                <a:effectLst/>
                <a:highlight>
                  <a:srgbClr val="00FF00"/>
                </a:highlight>
              </a:rPr>
              <a:t>Faster and easier scaling during periods of high activity</a:t>
            </a:r>
            <a:r>
              <a:rPr lang="en-GB" sz="900" b="0" i="0" dirty="0">
                <a:solidFill>
                  <a:srgbClr val="16191F"/>
                </a:solidFill>
                <a:effectLst/>
                <a:highlight>
                  <a:srgbClr val="00FF00"/>
                </a:highlight>
              </a:rPr>
              <a:t> </a:t>
            </a:r>
            <a:r>
              <a:rPr lang="en-GB" sz="900" b="0" i="0" dirty="0">
                <a:solidFill>
                  <a:srgbClr val="16191F"/>
                </a:solidFill>
                <a:effectLst/>
              </a:rPr>
              <a:t>– Aurora Serverless v2 scales compute and memory capacity as needed, with no disruption to client transactions or your overall workload</a:t>
            </a:r>
            <a:r>
              <a:rPr lang="en-GB" sz="900" b="0" i="0" dirty="0">
                <a:solidFill>
                  <a:srgbClr val="16191F"/>
                </a:solidFill>
                <a:effectLst/>
                <a:highlight>
                  <a:srgbClr val="FFFF00"/>
                </a:highlight>
              </a:rPr>
              <a:t>. The ability to use reader DB instances with Aurora Serverless v2 helps you to take advantage of horizontal scaling in addition to vertical scaling</a:t>
            </a:r>
            <a:r>
              <a:rPr lang="en-GB" sz="900" b="0" i="0" dirty="0">
                <a:solidFill>
                  <a:srgbClr val="16191F"/>
                </a:solidFill>
                <a:effectLst/>
              </a:rPr>
              <a:t>. The ability to use Aurora global databases means that you can spread your Aurora Serverless v2 read workload across multiple AWS Regions. This capability is more convenient than the scaling mechanisms for provisioned clusters. It's also faster and more granular than the scaling capabilities in Aurora Serverless v1.</a:t>
            </a:r>
          </a:p>
          <a:p>
            <a:pPr algn="l">
              <a:buFont typeface="Arial" panose="020B0604020202020204" pitchFamily="34" charset="0"/>
              <a:buChar char="•"/>
            </a:pPr>
            <a:r>
              <a:rPr lang="en-GB" sz="900" b="1" i="0" dirty="0">
                <a:solidFill>
                  <a:srgbClr val="16191F"/>
                </a:solidFill>
                <a:effectLst/>
                <a:highlight>
                  <a:srgbClr val="00FF00"/>
                </a:highlight>
              </a:rPr>
              <a:t>Cost-effective during periods of low activity</a:t>
            </a:r>
            <a:r>
              <a:rPr lang="en-GB" sz="900" b="0" i="0" dirty="0">
                <a:solidFill>
                  <a:srgbClr val="16191F"/>
                </a:solidFill>
                <a:effectLst/>
                <a:highlight>
                  <a:srgbClr val="00FF00"/>
                </a:highlight>
              </a:rPr>
              <a:t> </a:t>
            </a:r>
            <a:r>
              <a:rPr lang="en-GB" sz="900" b="0" i="0" dirty="0">
                <a:solidFill>
                  <a:srgbClr val="16191F"/>
                </a:solidFill>
                <a:effectLst/>
              </a:rPr>
              <a:t>– Aurora Serverless v2 helps you to avoid overprovisioning your DB instances. </a:t>
            </a:r>
            <a:r>
              <a:rPr lang="en-GB" sz="900" b="0" i="0" dirty="0">
                <a:solidFill>
                  <a:srgbClr val="16191F"/>
                </a:solidFill>
                <a:effectLst/>
                <a:highlight>
                  <a:srgbClr val="FFFF00"/>
                </a:highlight>
              </a:rPr>
              <a:t>Aurora Serverless v2 adds resources in granular increments when DB instances scale up</a:t>
            </a:r>
            <a:r>
              <a:rPr lang="en-GB" sz="900" b="0" i="0" dirty="0">
                <a:solidFill>
                  <a:srgbClr val="16191F"/>
                </a:solidFill>
                <a:effectLst/>
              </a:rPr>
              <a:t>. You pay only for the database resources that you consume. Aurora Serverless v2 resource usage is measured on a per-second basis. That way, when a DB instance scales down, the reduced resource usage is registered right away.</a:t>
            </a:r>
          </a:p>
          <a:p>
            <a:pPr algn="l">
              <a:buFont typeface="Arial" panose="020B0604020202020204" pitchFamily="34" charset="0"/>
              <a:buChar char="•"/>
            </a:pPr>
            <a:r>
              <a:rPr lang="en-GB" sz="900" b="1" i="0" dirty="0">
                <a:solidFill>
                  <a:srgbClr val="16191F"/>
                </a:solidFill>
                <a:effectLst/>
                <a:highlight>
                  <a:srgbClr val="00FF00"/>
                </a:highlight>
              </a:rPr>
              <a:t>Greater feature parity with provisioned</a:t>
            </a:r>
            <a:r>
              <a:rPr lang="en-GB" sz="900" b="0" i="0" dirty="0">
                <a:solidFill>
                  <a:srgbClr val="16191F"/>
                </a:solidFill>
                <a:effectLst/>
                <a:highlight>
                  <a:srgbClr val="00FF00"/>
                </a:highlight>
              </a:rPr>
              <a:t> </a:t>
            </a:r>
            <a:r>
              <a:rPr lang="en-GB" sz="900" b="0" i="0" dirty="0">
                <a:solidFill>
                  <a:srgbClr val="16191F"/>
                </a:solidFill>
                <a:effectLst/>
              </a:rPr>
              <a:t>– You can use many Aurora features with Aurora Serverless v2 that aren't available for Aurora Serverless v1. For example, with </a:t>
            </a:r>
            <a:r>
              <a:rPr lang="en-GB" sz="900" b="0" i="0" dirty="0">
                <a:solidFill>
                  <a:srgbClr val="16191F"/>
                </a:solidFill>
                <a:effectLst/>
                <a:highlight>
                  <a:srgbClr val="FFFF00"/>
                </a:highlight>
              </a:rPr>
              <a:t>Aurora Serverless v2 you can use reader DB instances, global databases, AWS Identity and Access Management (IAM) database authentication, and Performance Insights</a:t>
            </a:r>
            <a:r>
              <a:rPr lang="en-GB" sz="900" b="0" i="0" dirty="0">
                <a:solidFill>
                  <a:srgbClr val="16191F"/>
                </a:solidFill>
                <a:effectLst/>
              </a:rPr>
              <a:t>. You can also use many more configuration parameters than with Aurora Serverless v1.</a:t>
            </a:r>
          </a:p>
          <a:p>
            <a:pPr algn="l">
              <a:buFont typeface="Arial" panose="020B0604020202020204" pitchFamily="34" charset="0"/>
              <a:buChar char="•"/>
            </a:pPr>
            <a:r>
              <a:rPr lang="en-GB" sz="900" b="1" i="0" dirty="0">
                <a:solidFill>
                  <a:srgbClr val="16191F"/>
                </a:solidFill>
                <a:effectLst/>
                <a:highlight>
                  <a:srgbClr val="00FF00"/>
                </a:highlight>
              </a:rPr>
              <a:t>Reader DB instances</a:t>
            </a:r>
            <a:r>
              <a:rPr lang="en-GB" sz="900" b="0" i="0" dirty="0">
                <a:solidFill>
                  <a:srgbClr val="16191F"/>
                </a:solidFill>
                <a:effectLst/>
              </a:rPr>
              <a:t> – Aurora Serverless v2 can take advantage of reader DB instances to scale horizontally. When a cluster contains one or more reader DB instances, the cluster can fail over immediately in case of problems with the writer DB instance. This is a capability that isn't available with Aurora Serverless v1.</a:t>
            </a:r>
          </a:p>
          <a:p>
            <a:pPr algn="l">
              <a:buFont typeface="Arial" panose="020B0604020202020204" pitchFamily="34" charset="0"/>
              <a:buChar char="•"/>
            </a:pPr>
            <a:r>
              <a:rPr lang="en-GB" sz="900" b="1" i="0" dirty="0">
                <a:solidFill>
                  <a:srgbClr val="16191F"/>
                </a:solidFill>
                <a:effectLst/>
                <a:highlight>
                  <a:srgbClr val="00FF00"/>
                </a:highlight>
              </a:rPr>
              <a:t>Multi-AZ clusters</a:t>
            </a:r>
            <a:r>
              <a:rPr lang="en-GB" sz="900" b="0" i="0" dirty="0">
                <a:solidFill>
                  <a:srgbClr val="16191F"/>
                </a:solidFill>
                <a:effectLst/>
                <a:highlight>
                  <a:srgbClr val="00FF00"/>
                </a:highlight>
              </a:rPr>
              <a:t> </a:t>
            </a:r>
            <a:r>
              <a:rPr lang="en-GB" sz="900" b="0" i="0" dirty="0">
                <a:solidFill>
                  <a:srgbClr val="16191F"/>
                </a:solidFill>
                <a:effectLst/>
              </a:rPr>
              <a:t>– You can distribute the Aurora Serverless v2 DB instances of a cluster across multiple Availability Zones (AZs). Setting up a Multi-AZ cluster helps to ensure business continuity even in the rare case of issues that affect an entire AZ. This is a capability that isn't available with Aurora Serverless v1.</a:t>
            </a:r>
          </a:p>
          <a:p>
            <a:pPr algn="l">
              <a:buFont typeface="Arial" panose="020B0604020202020204" pitchFamily="34" charset="0"/>
              <a:buChar char="•"/>
            </a:pPr>
            <a:r>
              <a:rPr lang="en-GB" sz="900" b="1" i="0" dirty="0">
                <a:solidFill>
                  <a:srgbClr val="16191F"/>
                </a:solidFill>
                <a:effectLst/>
                <a:highlight>
                  <a:srgbClr val="00FF00"/>
                </a:highlight>
              </a:rPr>
              <a:t>Global databases</a:t>
            </a:r>
            <a:r>
              <a:rPr lang="en-GB" sz="900" b="0" i="0" dirty="0">
                <a:solidFill>
                  <a:srgbClr val="16191F"/>
                </a:solidFill>
                <a:effectLst/>
                <a:highlight>
                  <a:srgbClr val="00FF00"/>
                </a:highlight>
              </a:rPr>
              <a:t> </a:t>
            </a:r>
            <a:r>
              <a:rPr lang="en-GB" sz="900" b="0" i="0" dirty="0">
                <a:solidFill>
                  <a:srgbClr val="16191F"/>
                </a:solidFill>
                <a:effectLst/>
              </a:rPr>
              <a:t>– You can use Aurora Serverless v2 in combination with Aurora global databases to create additional read-only copies of your cluster in other AWS Regions for disaster recovery purposes.</a:t>
            </a:r>
          </a:p>
          <a:p>
            <a:pPr algn="l">
              <a:buFont typeface="Arial" panose="020B0604020202020204" pitchFamily="34" charset="0"/>
              <a:buChar char="•"/>
            </a:pPr>
            <a:r>
              <a:rPr lang="en-GB" sz="900" b="1" i="0" dirty="0">
                <a:solidFill>
                  <a:srgbClr val="16191F"/>
                </a:solidFill>
                <a:effectLst/>
                <a:highlight>
                  <a:srgbClr val="00FF00"/>
                </a:highlight>
              </a:rPr>
              <a:t>RDS Proxy</a:t>
            </a:r>
            <a:r>
              <a:rPr lang="en-GB" sz="900" b="0" i="0" dirty="0">
                <a:solidFill>
                  <a:srgbClr val="16191F"/>
                </a:solidFill>
                <a:effectLst/>
                <a:highlight>
                  <a:srgbClr val="00FF00"/>
                </a:highlight>
              </a:rPr>
              <a:t> </a:t>
            </a:r>
            <a:r>
              <a:rPr lang="en-GB" sz="900" b="0" i="0" dirty="0">
                <a:solidFill>
                  <a:srgbClr val="16191F"/>
                </a:solidFill>
                <a:effectLst/>
              </a:rPr>
              <a:t>– You can use Amazon RDS Proxy to allow your applications to pool and share database connections to improve their ability to scale.</a:t>
            </a:r>
          </a:p>
          <a:p>
            <a:pPr algn="l">
              <a:buFont typeface="Arial" panose="020B0604020202020204" pitchFamily="34" charset="0"/>
              <a:buChar char="•"/>
            </a:pPr>
            <a:r>
              <a:rPr lang="en-GB" sz="900" b="1" i="0" dirty="0">
                <a:solidFill>
                  <a:srgbClr val="16191F"/>
                </a:solidFill>
                <a:effectLst/>
                <a:highlight>
                  <a:srgbClr val="00FF00"/>
                </a:highlight>
              </a:rPr>
              <a:t>Faster, more granular, less disruptive scaling than Aurora Serverless v1</a:t>
            </a:r>
            <a:r>
              <a:rPr lang="en-GB" sz="900" b="0" i="0" dirty="0">
                <a:solidFill>
                  <a:srgbClr val="16191F"/>
                </a:solidFill>
                <a:effectLst/>
              </a:rPr>
              <a:t> – Aurora Serverless v2 can scale up and down faster. Scaling can change capacity by as little as 0.5 ACUs, instead of doubling or halving the number of ACUs. Scaling typically happens with no pause in processing at all. Scaling doesn't involve an event that you have to be aware of, as with Aurora Serverless v1. Scaling can happen while SQL statements are running and transactions are open, without the need to wait for a quiet point.</a:t>
            </a:r>
          </a:p>
        </p:txBody>
      </p:sp>
    </p:spTree>
    <p:extLst>
      <p:ext uri="{BB962C8B-B14F-4D97-AF65-F5344CB8AC3E}">
        <p14:creationId xmlns:p14="http://schemas.microsoft.com/office/powerpoint/2010/main" val="3695253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6"/>
        <p:cNvGrpSpPr/>
        <p:nvPr/>
      </p:nvGrpSpPr>
      <p:grpSpPr>
        <a:xfrm>
          <a:off x="0" y="0"/>
          <a:ext cx="0" cy="0"/>
          <a:chOff x="0" y="0"/>
          <a:chExt cx="0" cy="0"/>
        </a:xfrm>
      </p:grpSpPr>
      <p:sp>
        <p:nvSpPr>
          <p:cNvPr id="354" name="Rectangle 353">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7" name="Google Shape;347;p59"/>
          <p:cNvSpPr txBox="1">
            <a:spLocks noGrp="1"/>
          </p:cNvSpPr>
          <p:nvPr>
            <p:ph type="title"/>
          </p:nvPr>
        </p:nvSpPr>
        <p:spPr>
          <a:xfrm>
            <a:off x="628650" y="1059366"/>
            <a:ext cx="2174391" cy="3272883"/>
          </a:xfrm>
          <a:prstGeom prst="rect">
            <a:avLst/>
          </a:prstGeom>
        </p:spPr>
        <p:txBody>
          <a:bodyPr spcFirstLastPara="1" lIns="68575" tIns="34275" rIns="68575" bIns="34275" anchor="t" anchorCtr="0">
            <a:normAutofit/>
          </a:bodyPr>
          <a:lstStyle/>
          <a:p>
            <a:pPr marL="0" lvl="0" indent="0" rtl="0">
              <a:spcBef>
                <a:spcPts val="0"/>
              </a:spcBef>
              <a:spcAft>
                <a:spcPts val="0"/>
              </a:spcAft>
              <a:buClr>
                <a:schemeClr val="dk1"/>
              </a:buClr>
              <a:buSzPts val="2400"/>
              <a:buFont typeface="Calibri"/>
              <a:buNone/>
            </a:pPr>
            <a:r>
              <a:rPr lang="en-GB" sz="3000">
                <a:solidFill>
                  <a:srgbClr val="FFFFFF"/>
                </a:solidFill>
              </a:rPr>
              <a:t>Restoring a DB cluster to a specified time</a:t>
            </a:r>
          </a:p>
        </p:txBody>
      </p:sp>
      <p:sp>
        <p:nvSpPr>
          <p:cNvPr id="348" name="Google Shape;348;p59"/>
          <p:cNvSpPr txBox="1">
            <a:spLocks noGrp="1"/>
          </p:cNvSpPr>
          <p:nvPr>
            <p:ph sz="half" idx="1"/>
          </p:nvPr>
        </p:nvSpPr>
        <p:spPr>
          <a:xfrm>
            <a:off x="3285641" y="1059366"/>
            <a:ext cx="2570462" cy="3272883"/>
          </a:xfrm>
          <a:prstGeom prst="rect">
            <a:avLst/>
          </a:prstGeom>
        </p:spPr>
        <p:txBody>
          <a:bodyPr spcFirstLastPara="1" lIns="68575" tIns="34275" rIns="68575" bIns="34275" anchorCtr="0">
            <a:normAutofit lnSpcReduction="10000"/>
          </a:bodyPr>
          <a:lstStyle/>
          <a:p>
            <a:pPr>
              <a:spcBef>
                <a:spcPts val="0"/>
              </a:spcBef>
              <a:buClr>
                <a:schemeClr val="dk1"/>
              </a:buClr>
              <a:buSzPts val="1100"/>
            </a:pPr>
            <a:r>
              <a:rPr lang="en" sz="1200" dirty="0">
                <a:highlight>
                  <a:srgbClr val="FFFF00"/>
                </a:highlight>
                <a:latin typeface="Arial"/>
                <a:ea typeface="Arial"/>
                <a:cs typeface="Arial"/>
                <a:sym typeface="Arial"/>
              </a:rPr>
              <a:t>You can restore a DB cluster to a specific point in time, creating a new DB cluster</a:t>
            </a:r>
            <a:r>
              <a:rPr lang="en" sz="1200" dirty="0">
                <a:latin typeface="Arial"/>
                <a:ea typeface="Arial"/>
                <a:cs typeface="Arial"/>
                <a:sym typeface="Arial"/>
              </a:rPr>
              <a:t>.</a:t>
            </a:r>
            <a:endParaRPr lang="en-CH" sz="1200" dirty="0">
              <a:latin typeface="Arial"/>
              <a:ea typeface="Arial"/>
              <a:cs typeface="Arial"/>
              <a:sym typeface="Arial"/>
            </a:endParaRPr>
          </a:p>
          <a:p>
            <a:pPr>
              <a:spcBef>
                <a:spcPts val="800"/>
              </a:spcBef>
              <a:buClr>
                <a:schemeClr val="dk1"/>
              </a:buClr>
              <a:buSzPts val="1100"/>
            </a:pPr>
            <a:r>
              <a:rPr lang="en" sz="1200" dirty="0">
                <a:latin typeface="Arial"/>
                <a:ea typeface="Arial"/>
                <a:cs typeface="Arial"/>
                <a:sym typeface="Arial"/>
              </a:rPr>
              <a:t>When you restore a DB cluster to a point in time, you can choose the default virtual private cloud (VPC) security group. Or you can apply a custom VPC security group to your DB cluster.</a:t>
            </a:r>
            <a:endParaRPr lang="en-CH" sz="1200" dirty="0">
              <a:latin typeface="Arial"/>
              <a:ea typeface="Arial"/>
              <a:cs typeface="Arial"/>
              <a:sym typeface="Arial"/>
            </a:endParaRPr>
          </a:p>
          <a:p>
            <a:pPr>
              <a:spcBef>
                <a:spcPts val="800"/>
              </a:spcBef>
              <a:spcAft>
                <a:spcPts val="1200"/>
              </a:spcAft>
              <a:buClr>
                <a:schemeClr val="dk1"/>
              </a:buClr>
              <a:buSzPts val="1100"/>
            </a:pPr>
            <a:r>
              <a:rPr lang="en" sz="1200" dirty="0">
                <a:latin typeface="Arial"/>
                <a:ea typeface="Arial"/>
                <a:cs typeface="Arial"/>
                <a:sym typeface="Arial"/>
              </a:rPr>
              <a:t>Restored DB clusters are automatically associated with the default DB cluster and DB parameter groups. However, you can apply custom parameter groups by specifying them during a restore.</a:t>
            </a:r>
            <a:endParaRPr lang="en-CH" sz="1200" dirty="0">
              <a:latin typeface="Arial"/>
              <a:ea typeface="Arial"/>
              <a:cs typeface="Arial"/>
              <a:sym typeface="Arial"/>
            </a:endParaRPr>
          </a:p>
        </p:txBody>
      </p:sp>
      <p:cxnSp>
        <p:nvCxnSpPr>
          <p:cNvPr id="356" name="Straight Connector 35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9" name="Google Shape;349;p59"/>
          <p:cNvSpPr txBox="1">
            <a:spLocks noGrp="1"/>
          </p:cNvSpPr>
          <p:nvPr>
            <p:ph sz="half" idx="2"/>
          </p:nvPr>
        </p:nvSpPr>
        <p:spPr>
          <a:xfrm>
            <a:off x="6338703" y="1059366"/>
            <a:ext cx="2398275" cy="3272883"/>
          </a:xfrm>
          <a:prstGeom prst="rect">
            <a:avLst/>
          </a:prstGeom>
        </p:spPr>
        <p:txBody>
          <a:bodyPr spcFirstLastPara="1" lIns="68575" tIns="34275" rIns="68575" bIns="34275" anchorCtr="0">
            <a:normAutofit lnSpcReduction="10000"/>
          </a:bodyPr>
          <a:lstStyle/>
          <a:p>
            <a:pPr>
              <a:lnSpc>
                <a:spcPct val="100000"/>
              </a:lnSpc>
              <a:spcBef>
                <a:spcPts val="0"/>
              </a:spcBef>
              <a:buClr>
                <a:schemeClr val="dk1"/>
              </a:buClr>
              <a:buSzPts val="1100"/>
            </a:pPr>
            <a:r>
              <a:rPr lang="en-GB" sz="1100" dirty="0">
                <a:latin typeface="Arial"/>
                <a:ea typeface="Arial"/>
                <a:cs typeface="Arial"/>
                <a:sym typeface="Arial"/>
              </a:rPr>
              <a:t>Amazon Aurora uploads log records for DB clusters to Amazon S3 continuously. </a:t>
            </a:r>
            <a:endParaRPr lang="ru-RU" sz="1100" dirty="0">
              <a:latin typeface="Arial"/>
              <a:ea typeface="Arial"/>
              <a:cs typeface="Arial"/>
              <a:sym typeface="Arial"/>
            </a:endParaRPr>
          </a:p>
          <a:p>
            <a:pPr>
              <a:lnSpc>
                <a:spcPct val="100000"/>
              </a:lnSpc>
              <a:spcBef>
                <a:spcPts val="0"/>
              </a:spcBef>
              <a:buClr>
                <a:schemeClr val="dk1"/>
              </a:buClr>
              <a:buSzPts val="1100"/>
            </a:pPr>
            <a:r>
              <a:rPr lang="en-GB" sz="1100" dirty="0">
                <a:latin typeface="Arial"/>
                <a:ea typeface="Arial"/>
                <a:cs typeface="Arial"/>
                <a:sym typeface="Arial"/>
              </a:rPr>
              <a:t>To see the latest restorable time for a DB cluster, use the AWS CLI describe-</a:t>
            </a:r>
            <a:r>
              <a:rPr lang="en-GB" sz="1100" dirty="0" err="1">
                <a:latin typeface="Arial"/>
                <a:ea typeface="Arial"/>
                <a:cs typeface="Arial"/>
                <a:sym typeface="Arial"/>
              </a:rPr>
              <a:t>db</a:t>
            </a:r>
            <a:r>
              <a:rPr lang="en-GB" sz="1100" dirty="0">
                <a:latin typeface="Arial"/>
                <a:ea typeface="Arial"/>
                <a:cs typeface="Arial"/>
                <a:sym typeface="Arial"/>
              </a:rPr>
              <a:t>-clusters command and look at the value returned in the </a:t>
            </a:r>
            <a:r>
              <a:rPr lang="en-GB" sz="1100" dirty="0" err="1">
                <a:latin typeface="Arial"/>
                <a:ea typeface="Arial"/>
                <a:cs typeface="Arial"/>
                <a:sym typeface="Arial"/>
              </a:rPr>
              <a:t>LatestRestorableTime</a:t>
            </a:r>
            <a:r>
              <a:rPr lang="en-GB" sz="1100" dirty="0">
                <a:latin typeface="Arial"/>
                <a:ea typeface="Arial"/>
                <a:cs typeface="Arial"/>
                <a:sym typeface="Arial"/>
              </a:rPr>
              <a:t> field for the DB cluster.</a:t>
            </a:r>
          </a:p>
          <a:p>
            <a:pPr>
              <a:lnSpc>
                <a:spcPct val="100000"/>
              </a:lnSpc>
              <a:spcBef>
                <a:spcPts val="0"/>
              </a:spcBef>
              <a:buClr>
                <a:schemeClr val="dk1"/>
              </a:buClr>
              <a:buSzPts val="1100"/>
            </a:pPr>
            <a:r>
              <a:rPr lang="en-GB" sz="1100" dirty="0">
                <a:highlight>
                  <a:srgbClr val="FFFF00"/>
                </a:highlight>
                <a:latin typeface="Arial"/>
                <a:ea typeface="Arial"/>
                <a:cs typeface="Arial"/>
                <a:sym typeface="Arial"/>
              </a:rPr>
              <a:t>You can restore to any point in time within your backup retention period</a:t>
            </a:r>
            <a:r>
              <a:rPr lang="en-GB" sz="1100" dirty="0">
                <a:latin typeface="Arial"/>
                <a:ea typeface="Arial"/>
                <a:cs typeface="Arial"/>
                <a:sym typeface="Arial"/>
              </a:rPr>
              <a:t>. </a:t>
            </a:r>
            <a:endParaRPr lang="ru-RU" sz="1100" dirty="0">
              <a:latin typeface="Arial"/>
              <a:ea typeface="Arial"/>
              <a:cs typeface="Arial"/>
              <a:sym typeface="Arial"/>
            </a:endParaRPr>
          </a:p>
          <a:p>
            <a:pPr>
              <a:lnSpc>
                <a:spcPct val="100000"/>
              </a:lnSpc>
              <a:spcBef>
                <a:spcPts val="0"/>
              </a:spcBef>
              <a:buClr>
                <a:schemeClr val="dk1"/>
              </a:buClr>
              <a:buSzPts val="1100"/>
            </a:pPr>
            <a:r>
              <a:rPr lang="en-GB" sz="1100" dirty="0">
                <a:latin typeface="Arial"/>
                <a:ea typeface="Arial"/>
                <a:cs typeface="Arial"/>
                <a:sym typeface="Arial"/>
              </a:rPr>
              <a:t>To see the </a:t>
            </a:r>
            <a:r>
              <a:rPr lang="en-GB" sz="1100" dirty="0">
                <a:highlight>
                  <a:srgbClr val="FFFF00"/>
                </a:highlight>
                <a:latin typeface="Arial"/>
                <a:ea typeface="Arial"/>
                <a:cs typeface="Arial"/>
                <a:sym typeface="Arial"/>
              </a:rPr>
              <a:t>earliest restorable time </a:t>
            </a:r>
            <a:r>
              <a:rPr lang="en-GB" sz="1100" dirty="0">
                <a:latin typeface="Arial"/>
                <a:ea typeface="Arial"/>
                <a:cs typeface="Arial"/>
                <a:sym typeface="Arial"/>
              </a:rPr>
              <a:t>for a DB cluster, use the </a:t>
            </a:r>
            <a:r>
              <a:rPr lang="en-GB" sz="1100" dirty="0">
                <a:highlight>
                  <a:srgbClr val="FFFF00"/>
                </a:highlight>
                <a:latin typeface="Arial"/>
                <a:ea typeface="Arial"/>
                <a:cs typeface="Arial"/>
                <a:sym typeface="Arial"/>
              </a:rPr>
              <a:t>AWS CLI describe-</a:t>
            </a:r>
            <a:r>
              <a:rPr lang="en-GB" sz="1100" dirty="0" err="1">
                <a:highlight>
                  <a:srgbClr val="FFFF00"/>
                </a:highlight>
                <a:latin typeface="Arial"/>
                <a:ea typeface="Arial"/>
                <a:cs typeface="Arial"/>
                <a:sym typeface="Arial"/>
              </a:rPr>
              <a:t>db</a:t>
            </a:r>
            <a:r>
              <a:rPr lang="en-GB" sz="1100" dirty="0">
                <a:highlight>
                  <a:srgbClr val="FFFF00"/>
                </a:highlight>
                <a:latin typeface="Arial"/>
                <a:ea typeface="Arial"/>
                <a:cs typeface="Arial"/>
                <a:sym typeface="Arial"/>
              </a:rPr>
              <a:t>-clusters </a:t>
            </a:r>
            <a:r>
              <a:rPr lang="en-GB" sz="1100" dirty="0">
                <a:latin typeface="Arial"/>
                <a:ea typeface="Arial"/>
                <a:cs typeface="Arial"/>
                <a:sym typeface="Arial"/>
              </a:rPr>
              <a:t>command and look at the value returned in the </a:t>
            </a:r>
            <a:r>
              <a:rPr lang="en-GB" sz="1100" dirty="0" err="1">
                <a:latin typeface="Arial"/>
                <a:ea typeface="Arial"/>
                <a:cs typeface="Arial"/>
                <a:sym typeface="Arial"/>
              </a:rPr>
              <a:t>EarliestRestorableTime</a:t>
            </a:r>
            <a:r>
              <a:rPr lang="en-GB" sz="1100" dirty="0">
                <a:latin typeface="Arial"/>
                <a:ea typeface="Arial"/>
                <a:cs typeface="Arial"/>
                <a:sym typeface="Arial"/>
              </a:rPr>
              <a:t> field for the DB cluster.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3"/>
        <p:cNvGrpSpPr/>
        <p:nvPr/>
      </p:nvGrpSpPr>
      <p:grpSpPr>
        <a:xfrm>
          <a:off x="0" y="0"/>
          <a:ext cx="0" cy="0"/>
          <a:chOff x="0" y="0"/>
          <a:chExt cx="0" cy="0"/>
        </a:xfrm>
      </p:grpSpPr>
      <p:sp useBgFill="1">
        <p:nvSpPr>
          <p:cNvPr id="361" name="Rectangle 36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Freeform: Shape 36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4" name="Google Shape;354;p60"/>
          <p:cNvSpPr txBox="1">
            <a:spLocks noGrp="1"/>
          </p:cNvSpPr>
          <p:nvPr>
            <p:ph type="title"/>
          </p:nvPr>
        </p:nvSpPr>
        <p:spPr>
          <a:xfrm>
            <a:off x="628650" y="457200"/>
            <a:ext cx="2804505" cy="998129"/>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400" kern="1200">
                <a:solidFill>
                  <a:schemeClr val="tx1"/>
                </a:solidFill>
                <a:latin typeface="+mj-lt"/>
                <a:ea typeface="+mj-ea"/>
                <a:cs typeface="+mj-cs"/>
              </a:rPr>
              <a:t>Aurora Cloning</a:t>
            </a:r>
          </a:p>
        </p:txBody>
      </p:sp>
      <p:sp>
        <p:nvSpPr>
          <p:cNvPr id="355" name="Google Shape;355;p60"/>
          <p:cNvSpPr txBox="1">
            <a:spLocks noGrp="1"/>
          </p:cNvSpPr>
          <p:nvPr>
            <p:ph sz="half" idx="1"/>
          </p:nvPr>
        </p:nvSpPr>
        <p:spPr>
          <a:xfrm>
            <a:off x="646774" y="1645576"/>
            <a:ext cx="2570251" cy="2931440"/>
          </a:xfrm>
          <a:prstGeom prst="rect">
            <a:avLst/>
          </a:prstGeom>
        </p:spPr>
        <p:txBody>
          <a:bodyPr spcFirstLastPara="1" vert="horz" lIns="91440" tIns="45720" rIns="91440" bIns="45720" rtlCol="0" anchorCtr="0">
            <a:normAutofit lnSpcReduction="10000"/>
          </a:bodyPr>
          <a:lstStyle/>
          <a:p>
            <a:pPr marL="0" lvl="0" indent="-228600" defTabSz="914400">
              <a:spcBef>
                <a:spcPts val="0"/>
              </a:spcBef>
              <a:spcAft>
                <a:spcPts val="0"/>
              </a:spcAft>
              <a:buClr>
                <a:schemeClr val="dk1"/>
              </a:buClr>
              <a:buSzPts val="1100"/>
            </a:pPr>
            <a:r>
              <a:rPr lang="en-US" sz="1000" dirty="0">
                <a:sym typeface="Arial"/>
              </a:rPr>
              <a:t>By using Aurora cloning, you can create a new cluster that uses the same Aurora cluster volume and has the same data as the original. </a:t>
            </a:r>
          </a:p>
          <a:p>
            <a:pPr marL="0" lvl="0" indent="-228600" defTabSz="914400">
              <a:spcBef>
                <a:spcPts val="0"/>
              </a:spcBef>
              <a:spcAft>
                <a:spcPts val="0"/>
              </a:spcAft>
              <a:buClr>
                <a:schemeClr val="dk1"/>
              </a:buClr>
              <a:buSzPts val="1100"/>
            </a:pPr>
            <a:endParaRPr lang="en-US" sz="1000" dirty="0">
              <a:sym typeface="Arial"/>
            </a:endParaRPr>
          </a:p>
          <a:p>
            <a:pPr marL="0" lvl="0" indent="-228600" defTabSz="914400">
              <a:spcBef>
                <a:spcPts val="0"/>
              </a:spcBef>
              <a:spcAft>
                <a:spcPts val="0"/>
              </a:spcAft>
              <a:buClr>
                <a:schemeClr val="dk1"/>
              </a:buClr>
              <a:buSzPts val="1100"/>
            </a:pPr>
            <a:r>
              <a:rPr lang="en-US" sz="1000" dirty="0">
                <a:sym typeface="Arial"/>
              </a:rPr>
              <a:t>The process is designed to be fast and cost-effective. </a:t>
            </a:r>
          </a:p>
          <a:p>
            <a:pPr marL="0" lvl="0" indent="-228600" defTabSz="914400">
              <a:spcBef>
                <a:spcPts val="0"/>
              </a:spcBef>
              <a:spcAft>
                <a:spcPts val="0"/>
              </a:spcAft>
              <a:buClr>
                <a:schemeClr val="dk1"/>
              </a:buClr>
              <a:buSzPts val="1100"/>
            </a:pPr>
            <a:r>
              <a:rPr lang="en-US" sz="1000" dirty="0">
                <a:highlight>
                  <a:srgbClr val="FFFF00"/>
                </a:highlight>
                <a:sym typeface="Arial"/>
              </a:rPr>
              <a:t>The new cluster with its associated data volume is known as a </a:t>
            </a:r>
            <a:r>
              <a:rPr lang="en-US" sz="1000" i="1" dirty="0">
                <a:highlight>
                  <a:srgbClr val="FFFF00"/>
                </a:highlight>
                <a:sym typeface="Arial"/>
              </a:rPr>
              <a:t>clone</a:t>
            </a:r>
            <a:r>
              <a:rPr lang="en-US" sz="1000" dirty="0">
                <a:sym typeface="Arial"/>
              </a:rPr>
              <a:t>. </a:t>
            </a:r>
          </a:p>
          <a:p>
            <a:pPr marL="0" lvl="0" indent="-228600" defTabSz="914400">
              <a:spcBef>
                <a:spcPts val="0"/>
              </a:spcBef>
              <a:spcAft>
                <a:spcPts val="0"/>
              </a:spcAft>
              <a:buClr>
                <a:schemeClr val="dk1"/>
              </a:buClr>
              <a:buSzPts val="1100"/>
            </a:pPr>
            <a:endParaRPr lang="en-US" sz="1000" dirty="0">
              <a:sym typeface="Arial"/>
            </a:endParaRPr>
          </a:p>
          <a:p>
            <a:pPr marL="0" lvl="0" indent="-228600" defTabSz="914400">
              <a:spcBef>
                <a:spcPts val="0"/>
              </a:spcBef>
              <a:spcAft>
                <a:spcPts val="0"/>
              </a:spcAft>
              <a:buClr>
                <a:schemeClr val="dk1"/>
              </a:buClr>
              <a:buSzPts val="1100"/>
            </a:pPr>
            <a:r>
              <a:rPr lang="en-US" sz="1000" dirty="0">
                <a:sym typeface="Arial"/>
              </a:rPr>
              <a:t>Creating a clone is faster and more space-efficient than physically copying the data using other techniques, such as restoring a snapshot.</a:t>
            </a:r>
          </a:p>
          <a:p>
            <a:pPr marL="0" lvl="0" indent="-228600" defTabSz="914400">
              <a:spcBef>
                <a:spcPts val="800"/>
              </a:spcBef>
              <a:spcAft>
                <a:spcPts val="0"/>
              </a:spcAft>
              <a:buClr>
                <a:schemeClr val="dk1"/>
              </a:buClr>
              <a:buSzPts val="1100"/>
            </a:pPr>
            <a:r>
              <a:rPr lang="en-US" sz="1000" dirty="0">
                <a:sym typeface="Arial"/>
              </a:rPr>
              <a:t>The new DB cluster uses the same cluster volume and data as the original but will change when data updates are made</a:t>
            </a:r>
          </a:p>
          <a:p>
            <a:pPr marL="0" lvl="0" indent="-228600" defTabSz="914400">
              <a:spcBef>
                <a:spcPts val="800"/>
              </a:spcBef>
              <a:spcAft>
                <a:spcPts val="1200"/>
              </a:spcAft>
              <a:buClr>
                <a:schemeClr val="dk1"/>
              </a:buClr>
              <a:buSzPts val="1100"/>
            </a:pPr>
            <a:r>
              <a:rPr lang="en-US" sz="1000" dirty="0">
                <a:sym typeface="Arial"/>
              </a:rPr>
              <a:t>Useful to create a “staging” database from a “production” database without impacting the production database</a:t>
            </a:r>
          </a:p>
        </p:txBody>
      </p:sp>
      <p:pic>
        <p:nvPicPr>
          <p:cNvPr id="356" name="Google Shape;356;p60"/>
          <p:cNvPicPr preferRelativeResize="0">
            <a:picLocks noGrp="1"/>
          </p:cNvPicPr>
          <p:nvPr>
            <p:ph sz="half" idx="2"/>
          </p:nvPr>
        </p:nvPicPr>
        <p:blipFill rotWithShape="1">
          <a:blip r:embed="rId3"/>
          <a:stretch/>
        </p:blipFill>
        <p:spPr>
          <a:xfrm>
            <a:off x="4084092" y="1515900"/>
            <a:ext cx="4616356" cy="2129504"/>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64EEE-094C-EE48-DA96-EAD4591B82D5}"/>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r>
              <a:rPr lang="en-US" sz="2700" kern="1200">
                <a:solidFill>
                  <a:srgbClr val="FFFFFF"/>
                </a:solidFill>
                <a:latin typeface="+mj-lt"/>
                <a:ea typeface="+mj-ea"/>
                <a:cs typeface="+mj-cs"/>
              </a:rPr>
              <a:t>Aurora Blue green deployment</a:t>
            </a:r>
          </a:p>
        </p:txBody>
      </p:sp>
      <p:pic>
        <p:nvPicPr>
          <p:cNvPr id="3074" name="Picture 2" descr="&#10;            Blue/green deployment for Amazon Aurora&#10;          ">
            <a:extLst>
              <a:ext uri="{FF2B5EF4-FFF2-40B4-BE49-F238E27FC236}">
                <a16:creationId xmlns:a16="http://schemas.microsoft.com/office/drawing/2014/main" id="{034355BF-9B71-B1C4-A785-8A6814BC61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02921" y="482599"/>
            <a:ext cx="3445656" cy="41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46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64EEE-094C-EE48-DA96-EAD4591B82D5}"/>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r>
              <a:rPr lang="en-US" sz="2700" kern="1200" dirty="0">
                <a:solidFill>
                  <a:srgbClr val="FFFFFF"/>
                </a:solidFill>
                <a:latin typeface="+mj-lt"/>
                <a:ea typeface="+mj-ea"/>
                <a:cs typeface="+mj-cs"/>
              </a:rPr>
              <a:t>Aurora Blue green deployment After</a:t>
            </a:r>
          </a:p>
        </p:txBody>
      </p:sp>
      <p:pic>
        <p:nvPicPr>
          <p:cNvPr id="5122" name="Picture 2" descr="&#10;            DB cluster and DB instances after switching over an Amazon Aurora blue/green deployment&#10;          ">
            <a:extLst>
              <a:ext uri="{FF2B5EF4-FFF2-40B4-BE49-F238E27FC236}">
                <a16:creationId xmlns:a16="http://schemas.microsoft.com/office/drawing/2014/main" id="{A8CECBF6-6C22-8B5E-5C2A-997579ABAE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97700" y="482599"/>
            <a:ext cx="3456098" cy="417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493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sp>
        <p:nvSpPr>
          <p:cNvPr id="374" name="Rectangle 373">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5993"/>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480060"/>
            <a:ext cx="8190312" cy="4183363"/>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18" y="720081"/>
            <a:ext cx="7708392" cy="37033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Google Shape;367;p62"/>
          <p:cNvSpPr txBox="1">
            <a:spLocks noGrp="1"/>
          </p:cNvSpPr>
          <p:nvPr>
            <p:ph type="title"/>
          </p:nvPr>
        </p:nvSpPr>
        <p:spPr>
          <a:xfrm>
            <a:off x="1089492" y="794211"/>
            <a:ext cx="7018398" cy="574995"/>
          </a:xfrm>
          <a:prstGeom prst="rect">
            <a:avLst/>
          </a:prstGeom>
        </p:spPr>
        <p:txBody>
          <a:bodyPr spcFirstLastPara="1" lIns="68575" tIns="34275" rIns="68575" bIns="34275" anchorCtr="0">
            <a:normAutofit/>
          </a:bodyPr>
          <a:lstStyle/>
          <a:p>
            <a:pPr marL="0" lvl="0" indent="0" rtl="0">
              <a:spcBef>
                <a:spcPts val="0"/>
              </a:spcBef>
              <a:spcAft>
                <a:spcPts val="0"/>
              </a:spcAft>
              <a:buNone/>
            </a:pPr>
            <a:r>
              <a:rPr lang="en-GB" sz="3000" dirty="0"/>
              <a:t>Aurora take away</a:t>
            </a:r>
          </a:p>
        </p:txBody>
      </p:sp>
      <p:sp>
        <p:nvSpPr>
          <p:cNvPr id="368" name="Google Shape;368;p62"/>
          <p:cNvSpPr txBox="1">
            <a:spLocks noGrp="1"/>
          </p:cNvSpPr>
          <p:nvPr>
            <p:ph sz="half" idx="1"/>
          </p:nvPr>
        </p:nvSpPr>
        <p:spPr>
          <a:xfrm>
            <a:off x="1089492" y="1369206"/>
            <a:ext cx="3361563" cy="2974902"/>
          </a:xfrm>
          <a:prstGeom prst="rect">
            <a:avLst/>
          </a:prstGeom>
        </p:spPr>
        <p:txBody>
          <a:bodyPr spcFirstLastPara="1" lIns="68575" tIns="34275" rIns="68575" bIns="34275" anchorCtr="0">
            <a:normAutofit/>
          </a:bodyPr>
          <a:lstStyle/>
          <a:p>
            <a:pPr marL="0" lvl="0" indent="0" rtl="0">
              <a:spcBef>
                <a:spcPts val="800"/>
              </a:spcBef>
              <a:spcAft>
                <a:spcPts val="0"/>
              </a:spcAft>
              <a:buNone/>
            </a:pPr>
            <a:r>
              <a:rPr lang="en-GB" sz="1000" dirty="0">
                <a:latin typeface="Arial"/>
                <a:ea typeface="Arial"/>
                <a:cs typeface="Arial"/>
                <a:sym typeface="Arial"/>
              </a:rPr>
              <a:t>2 copies of data are kept in each AZ with a minimum of 3 AZ’s (6 copies).</a:t>
            </a:r>
          </a:p>
          <a:p>
            <a:pPr marL="0" lvl="0" indent="0" rtl="0">
              <a:spcBef>
                <a:spcPts val="1200"/>
              </a:spcBef>
              <a:spcAft>
                <a:spcPts val="0"/>
              </a:spcAft>
              <a:buNone/>
            </a:pPr>
            <a:r>
              <a:rPr lang="en-GB" sz="1000" dirty="0">
                <a:latin typeface="Arial"/>
                <a:ea typeface="Arial"/>
                <a:cs typeface="Arial"/>
                <a:sym typeface="Arial"/>
              </a:rPr>
              <a:t>Aurora replica (up to 15),</a:t>
            </a:r>
          </a:p>
          <a:p>
            <a:pPr marL="0" lvl="0" indent="0" rtl="0">
              <a:spcBef>
                <a:spcPts val="1200"/>
              </a:spcBef>
              <a:spcAft>
                <a:spcPts val="0"/>
              </a:spcAft>
              <a:buNone/>
            </a:pPr>
            <a:r>
              <a:rPr lang="en-GB" sz="1000" dirty="0">
                <a:latin typeface="Arial"/>
                <a:ea typeface="Arial"/>
                <a:cs typeface="Arial"/>
                <a:sym typeface="Arial"/>
              </a:rPr>
              <a:t>Cross-region read replicas allow you to improve your disaster recovery posture, scale read operations in regions closer to your application users, and easily migrate from one region to another.</a:t>
            </a:r>
          </a:p>
          <a:p>
            <a:pPr marL="0" lvl="0" indent="0" rtl="0">
              <a:spcBef>
                <a:spcPts val="1200"/>
              </a:spcBef>
              <a:spcAft>
                <a:spcPts val="0"/>
              </a:spcAft>
              <a:buNone/>
            </a:pPr>
            <a:r>
              <a:rPr lang="en-GB" sz="1000" dirty="0">
                <a:latin typeface="Arial"/>
                <a:ea typeface="Arial"/>
                <a:cs typeface="Arial"/>
                <a:sym typeface="Arial"/>
              </a:rPr>
              <a:t>For globally distributed applications you can use Global Database, where a single Aurora database can span multiple AWS regions to enable fast local reads and quick disaster recovery.</a:t>
            </a:r>
          </a:p>
          <a:p>
            <a:pPr marL="0" lvl="0" indent="0" rtl="0">
              <a:spcBef>
                <a:spcPts val="1200"/>
              </a:spcBef>
              <a:spcAft>
                <a:spcPts val="0"/>
              </a:spcAft>
              <a:buClr>
                <a:schemeClr val="dk1"/>
              </a:buClr>
              <a:buSzPts val="1100"/>
              <a:buFont typeface="Arial"/>
              <a:buNone/>
            </a:pPr>
            <a:r>
              <a:rPr lang="en-GB" sz="1000" dirty="0">
                <a:latin typeface="Arial"/>
                <a:ea typeface="Arial"/>
                <a:cs typeface="Arial"/>
                <a:sym typeface="Arial"/>
              </a:rPr>
              <a:t>Aurora Auto Scaling dynamically adjusts the number of Aurora Replicas provisioned for an Aurora DB cluster using single-master replication.</a:t>
            </a:r>
          </a:p>
          <a:p>
            <a:pPr marL="0" lvl="0" indent="0" rtl="0">
              <a:spcBef>
                <a:spcPts val="1200"/>
              </a:spcBef>
              <a:spcAft>
                <a:spcPts val="1200"/>
              </a:spcAft>
              <a:buNone/>
            </a:pPr>
            <a:endParaRPr lang="en-GB" sz="1000" dirty="0">
              <a:latin typeface="Arial"/>
              <a:ea typeface="Arial"/>
              <a:cs typeface="Arial"/>
              <a:sym typeface="Arial"/>
            </a:endParaRPr>
          </a:p>
        </p:txBody>
      </p:sp>
      <p:sp>
        <p:nvSpPr>
          <p:cNvPr id="369" name="Google Shape;369;p62"/>
          <p:cNvSpPr txBox="1">
            <a:spLocks noGrp="1"/>
          </p:cNvSpPr>
          <p:nvPr>
            <p:ph sz="half" idx="2"/>
          </p:nvPr>
        </p:nvSpPr>
        <p:spPr>
          <a:xfrm>
            <a:off x="4451055" y="1369203"/>
            <a:ext cx="3859931" cy="2974902"/>
          </a:xfrm>
          <a:prstGeom prst="rect">
            <a:avLst/>
          </a:prstGeom>
        </p:spPr>
        <p:txBody>
          <a:bodyPr spcFirstLastPara="1" lIns="68575" tIns="34275" rIns="68575" bIns="34275" anchorCtr="0">
            <a:noAutofit/>
          </a:bodyPr>
          <a:lstStyle/>
          <a:p>
            <a:pPr marL="0" lvl="0" indent="0" rtl="0">
              <a:spcBef>
                <a:spcPts val="800"/>
              </a:spcBef>
              <a:spcAft>
                <a:spcPts val="0"/>
              </a:spcAft>
              <a:buNone/>
            </a:pPr>
            <a:r>
              <a:rPr lang="en-GB" sz="1000" dirty="0">
                <a:latin typeface="Arial"/>
                <a:ea typeface="Arial"/>
                <a:cs typeface="Arial"/>
                <a:sym typeface="Arial"/>
              </a:rPr>
              <a:t>Amazon Aurora Serverless is an on-demand, auto-scaling configuration for Amazon Aurora.</a:t>
            </a:r>
          </a:p>
          <a:p>
            <a:pPr marL="0" lvl="0" indent="0" rtl="0">
              <a:spcBef>
                <a:spcPts val="1200"/>
              </a:spcBef>
              <a:spcAft>
                <a:spcPts val="0"/>
              </a:spcAft>
              <a:buNone/>
            </a:pPr>
            <a:r>
              <a:rPr lang="en-GB" sz="1000" dirty="0">
                <a:latin typeface="Arial"/>
                <a:ea typeface="Arial"/>
                <a:cs typeface="Arial"/>
                <a:sym typeface="Arial"/>
              </a:rPr>
              <a:t>Available for MySQL-compatible and PostgreSQL-compatible editions.</a:t>
            </a:r>
          </a:p>
          <a:p>
            <a:pPr marL="0" lvl="0" indent="0" rtl="0">
              <a:spcBef>
                <a:spcPts val="1200"/>
              </a:spcBef>
              <a:spcAft>
                <a:spcPts val="0"/>
              </a:spcAft>
              <a:buNone/>
            </a:pPr>
            <a:r>
              <a:rPr lang="en-GB" sz="1000" dirty="0">
                <a:latin typeface="Arial"/>
                <a:ea typeface="Arial"/>
                <a:cs typeface="Arial"/>
                <a:sym typeface="Arial"/>
              </a:rPr>
              <a:t>The database automatically starts up, shuts down, and scales capacity up or down based on application needs.</a:t>
            </a:r>
          </a:p>
          <a:p>
            <a:pPr marL="0" lvl="0" indent="0" rtl="0">
              <a:spcBef>
                <a:spcPts val="1200"/>
              </a:spcBef>
              <a:spcAft>
                <a:spcPts val="0"/>
              </a:spcAft>
              <a:buNone/>
            </a:pPr>
            <a:r>
              <a:rPr lang="en-GB" sz="1000" dirty="0">
                <a:latin typeface="Arial"/>
                <a:ea typeface="Arial"/>
                <a:cs typeface="Arial"/>
                <a:sym typeface="Arial"/>
              </a:rPr>
              <a:t>Amazon Aurora’s backup capability enables point-in-time recovery for your instance. This allows you to restore your database to any second during your retention period, up to the last five minutes.</a:t>
            </a:r>
          </a:p>
          <a:p>
            <a:pPr marL="0" lvl="0" indent="0" rtl="0">
              <a:spcBef>
                <a:spcPts val="1200"/>
              </a:spcBef>
              <a:spcAft>
                <a:spcPts val="0"/>
              </a:spcAft>
              <a:buNone/>
            </a:pPr>
            <a:r>
              <a:rPr lang="en-GB" sz="1000" dirty="0">
                <a:latin typeface="Arial"/>
                <a:ea typeface="Arial"/>
                <a:cs typeface="Arial"/>
                <a:sym typeface="Arial"/>
              </a:rPr>
              <a:t>There are two methods to backup and restore RDS DB instances:</a:t>
            </a:r>
          </a:p>
          <a:p>
            <a:pPr marL="457200" lvl="0" indent="-304800" rtl="0">
              <a:spcBef>
                <a:spcPts val="1200"/>
              </a:spcBef>
              <a:spcAft>
                <a:spcPts val="0"/>
              </a:spcAft>
              <a:buSzPts val="1200"/>
              <a:buFont typeface="Arial"/>
              <a:buChar char="●"/>
            </a:pPr>
            <a:r>
              <a:rPr lang="en-GB" sz="1000" dirty="0">
                <a:latin typeface="Arial"/>
                <a:ea typeface="Arial"/>
                <a:cs typeface="Arial"/>
                <a:sym typeface="Arial"/>
              </a:rPr>
              <a:t>Amazon RDS automated backups.</a:t>
            </a:r>
          </a:p>
          <a:p>
            <a:pPr marL="457200" lvl="0" indent="-304800" rtl="0">
              <a:spcBef>
                <a:spcPts val="1200"/>
              </a:spcBef>
              <a:spcAft>
                <a:spcPts val="1200"/>
              </a:spcAft>
              <a:buSzPts val="1200"/>
              <a:buFont typeface="Arial"/>
              <a:buChar char="●"/>
            </a:pPr>
            <a:r>
              <a:rPr lang="en-GB" sz="1000" dirty="0">
                <a:latin typeface="Arial"/>
                <a:ea typeface="Arial"/>
                <a:cs typeface="Arial"/>
                <a:sym typeface="Arial"/>
              </a:rPr>
              <a:t>User initiated manual backups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0"/>
        <p:cNvGrpSpPr/>
        <p:nvPr/>
      </p:nvGrpSpPr>
      <p:grpSpPr>
        <a:xfrm>
          <a:off x="0" y="0"/>
          <a:ext cx="0" cy="0"/>
          <a:chOff x="0" y="0"/>
          <a:chExt cx="0" cy="0"/>
        </a:xfrm>
      </p:grpSpPr>
      <p:sp useBgFill="1">
        <p:nvSpPr>
          <p:cNvPr id="367" name="Rectangle 36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Shape 36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4000" cy="172142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1" name="Google Shape;361;p61"/>
          <p:cNvSpPr txBox="1">
            <a:spLocks noGrp="1"/>
          </p:cNvSpPr>
          <p:nvPr>
            <p:ph type="title"/>
          </p:nvPr>
        </p:nvSpPr>
        <p:spPr>
          <a:xfrm>
            <a:off x="852777" y="411480"/>
            <a:ext cx="7157553" cy="891540"/>
          </a:xfrm>
          <a:prstGeom prst="rect">
            <a:avLst/>
          </a:prstGeom>
        </p:spPr>
        <p:txBody>
          <a:bodyPr spcFirstLastPara="1" vert="horz" lIns="91440" tIns="45720" rIns="91440" bIns="45720" rtlCol="0" anchor="ctr" anchorCtr="0">
            <a:normAutofit/>
          </a:bodyPr>
          <a:lstStyle/>
          <a:p>
            <a:pPr marL="0" lvl="0" indent="0" defTabSz="914400">
              <a:spcAft>
                <a:spcPts val="0"/>
              </a:spcAft>
            </a:pPr>
            <a:r>
              <a:rPr lang="en-US" sz="4400" kern="1200">
                <a:solidFill>
                  <a:schemeClr val="tx1">
                    <a:lumMod val="85000"/>
                    <a:lumOff val="15000"/>
                  </a:schemeClr>
                </a:solidFill>
                <a:latin typeface="+mj-lt"/>
                <a:ea typeface="+mj-ea"/>
                <a:cs typeface="+mj-cs"/>
              </a:rPr>
              <a:t>Aurora Hands On</a:t>
            </a:r>
          </a:p>
        </p:txBody>
      </p:sp>
      <p:sp>
        <p:nvSpPr>
          <p:cNvPr id="362" name="Google Shape;362;p61"/>
          <p:cNvSpPr txBox="1">
            <a:spLocks noGrp="1"/>
          </p:cNvSpPr>
          <p:nvPr>
            <p:ph sz="half" idx="1"/>
          </p:nvPr>
        </p:nvSpPr>
        <p:spPr>
          <a:xfrm>
            <a:off x="1468490" y="1823823"/>
            <a:ext cx="6207019" cy="2490024"/>
          </a:xfrm>
          <a:prstGeom prst="rect">
            <a:avLst/>
          </a:prstGeom>
        </p:spPr>
        <p:txBody>
          <a:bodyPr spcFirstLastPara="1" vert="horz" lIns="91440" tIns="45720" rIns="91440" bIns="45720" rtlCol="0" anchor="ctr" anchorCtr="0">
            <a:normAutofit/>
          </a:bodyPr>
          <a:lstStyle/>
          <a:p>
            <a:pPr marL="457200" lvl="0" indent="-228600" defTabSz="914400">
              <a:spcBef>
                <a:spcPts val="800"/>
              </a:spcBef>
              <a:spcAft>
                <a:spcPts val="0"/>
              </a:spcAft>
              <a:buSzPts val="1400"/>
            </a:pPr>
            <a:r>
              <a:rPr lang="en-US" sz="1500" dirty="0">
                <a:solidFill>
                  <a:schemeClr val="tx1">
                    <a:lumMod val="85000"/>
                    <a:lumOff val="15000"/>
                  </a:schemeClr>
                </a:solidFill>
              </a:rPr>
              <a:t>How to create aurora cluster?</a:t>
            </a:r>
          </a:p>
          <a:p>
            <a:pPr marL="457200" lvl="0" indent="-228600" defTabSz="914400">
              <a:spcBef>
                <a:spcPts val="0"/>
              </a:spcBef>
              <a:spcAft>
                <a:spcPts val="0"/>
              </a:spcAft>
              <a:buSzPts val="1400"/>
            </a:pPr>
            <a:r>
              <a:rPr lang="en-US" sz="1500" dirty="0">
                <a:solidFill>
                  <a:schemeClr val="tx1">
                    <a:lumMod val="85000"/>
                    <a:lumOff val="15000"/>
                  </a:schemeClr>
                </a:solidFill>
              </a:rPr>
              <a:t>How to create serverless cluster?</a:t>
            </a:r>
          </a:p>
        </p:txBody>
      </p:sp>
      <p:sp>
        <p:nvSpPr>
          <p:cNvPr id="371" name="Freeform: Shape 37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4478172"/>
            <a:ext cx="7475562" cy="66532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161" name="Rectangle 16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31"/>
          <p:cNvSpPr txBox="1">
            <a:spLocks noGrp="1"/>
          </p:cNvSpPr>
          <p:nvPr>
            <p:ph type="title"/>
          </p:nvPr>
        </p:nvSpPr>
        <p:spPr>
          <a:xfrm>
            <a:off x="473202" y="479640"/>
            <a:ext cx="2571750" cy="1289304"/>
          </a:xfrm>
          <a:prstGeom prst="rect">
            <a:avLst/>
          </a:prstGeom>
        </p:spPr>
        <p:txBody>
          <a:bodyPr spcFirstLastPara="1" lIns="68575" tIns="34275" rIns="68575" bIns="34275" anchor="b" anchorCtr="0">
            <a:normAutofit/>
          </a:bodyPr>
          <a:lstStyle/>
          <a:p>
            <a:pPr marL="0" lvl="0" indent="0" rtl="0">
              <a:spcBef>
                <a:spcPts val="0"/>
              </a:spcBef>
              <a:spcAft>
                <a:spcPts val="0"/>
              </a:spcAft>
              <a:buClr>
                <a:schemeClr val="dk1"/>
              </a:buClr>
              <a:buSzPct val="100000"/>
              <a:buFont typeface="Calibri"/>
              <a:buNone/>
            </a:pPr>
            <a:r>
              <a:rPr lang="en-GB" sz="3500"/>
              <a:t>Performance</a:t>
            </a:r>
            <a:br>
              <a:rPr lang="en-GB" sz="3500"/>
            </a:br>
            <a:endParaRPr lang="en-GB" sz="3500"/>
          </a:p>
        </p:txBody>
      </p:sp>
      <p:sp>
        <p:nvSpPr>
          <p:cNvPr id="16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Google Shape;149;p31"/>
          <p:cNvSpPr txBox="1">
            <a:spLocks/>
          </p:cNvSpPr>
          <p:nvPr/>
        </p:nvSpPr>
        <p:spPr>
          <a:xfrm>
            <a:off x="3490722" y="1503787"/>
            <a:ext cx="5552744" cy="599586"/>
          </a:xfrm>
          <a:prstGeom prst="rect">
            <a:avLst/>
          </a:prstGeom>
          <a:noFill/>
          <a:ln>
            <a:noFill/>
          </a:ln>
        </p:spPr>
        <p:txBody>
          <a:bodyPr spcFirstLastPara="1" wrap="square" lIns="68575" tIns="34275" rIns="68575" bIns="34275" anchor="t" anchorCtr="0">
            <a:noAutofit/>
          </a:bodyPr>
          <a:lstStyle/>
          <a:p>
            <a:pPr defTabSz="530352">
              <a:buClr>
                <a:schemeClr val="dk1"/>
              </a:buClr>
              <a:buSzPts val="1100"/>
            </a:pPr>
            <a:r>
              <a:rPr lang="en" sz="900" kern="1200" dirty="0">
                <a:solidFill>
                  <a:schemeClr val="tx1"/>
                </a:solidFill>
                <a:latin typeface="Arial"/>
                <a:ea typeface="+mn-ea"/>
                <a:cs typeface="Arial"/>
                <a:sym typeface="Arial"/>
              </a:rPr>
              <a:t>Amazon RDS uses EBS volumes (</a:t>
            </a:r>
            <a:r>
              <a:rPr lang="en" sz="900" b="1" kern="1200" dirty="0">
                <a:solidFill>
                  <a:schemeClr val="tx1"/>
                </a:solidFill>
                <a:latin typeface="Arial"/>
                <a:ea typeface="+mn-ea"/>
                <a:cs typeface="Arial"/>
                <a:sym typeface="Arial"/>
              </a:rPr>
              <a:t>never uses instance store</a:t>
            </a:r>
            <a:r>
              <a:rPr lang="en" sz="900" kern="1200" dirty="0">
                <a:solidFill>
                  <a:schemeClr val="tx1"/>
                </a:solidFill>
                <a:latin typeface="Arial"/>
                <a:ea typeface="+mn-ea"/>
                <a:cs typeface="Arial"/>
                <a:sym typeface="Arial"/>
              </a:rPr>
              <a:t>) for DB and log storage.</a:t>
            </a:r>
            <a:endParaRPr sz="900" kern="1200" dirty="0">
              <a:solidFill>
                <a:schemeClr val="tx1"/>
              </a:solidFill>
              <a:latin typeface="Arial"/>
              <a:ea typeface="+mn-ea"/>
              <a:cs typeface="Arial"/>
              <a:sym typeface="Arial"/>
            </a:endParaRPr>
          </a:p>
          <a:p>
            <a:pPr defTabSz="530352">
              <a:spcBef>
                <a:spcPts val="464"/>
              </a:spcBef>
              <a:buClr>
                <a:schemeClr val="dk1"/>
              </a:buClr>
              <a:buSzPts val="1100"/>
            </a:pPr>
            <a:r>
              <a:rPr lang="en" sz="900" kern="1200" dirty="0">
                <a:solidFill>
                  <a:schemeClr val="tx1"/>
                </a:solidFill>
                <a:latin typeface="Arial"/>
                <a:ea typeface="+mn-ea"/>
                <a:cs typeface="Arial"/>
                <a:sym typeface="Arial"/>
              </a:rPr>
              <a:t>There are three storage types available: General Purpose (SSD), Provisioned IOPS (SSD), and Magnetic.</a:t>
            </a:r>
          </a:p>
          <a:p>
            <a:pPr defTabSz="530352">
              <a:spcBef>
                <a:spcPts val="464"/>
              </a:spcBef>
              <a:buClr>
                <a:schemeClr val="dk1"/>
              </a:buClr>
              <a:buSzPts val="1100"/>
            </a:pPr>
            <a:r>
              <a:rPr lang="en-GB" sz="900" kern="1200" dirty="0">
                <a:solidFill>
                  <a:schemeClr val="tx1"/>
                </a:solidFill>
                <a:latin typeface="Arial"/>
                <a:ea typeface="+mn-ea"/>
                <a:cs typeface="Arial"/>
                <a:sym typeface="Arial"/>
                <a:hlinkClick r:id="rId3"/>
              </a:rPr>
              <a:t>https://docs.aws.amazon.com/AmazonRDS/latest/UserGuide/CHAP_Storage.html</a:t>
            </a:r>
            <a:endParaRPr lang="en" sz="900" dirty="0">
              <a:latin typeface="Arial"/>
              <a:cs typeface="Arial"/>
              <a:sym typeface="Arial"/>
            </a:endParaRPr>
          </a:p>
        </p:txBody>
      </p:sp>
      <p:sp>
        <p:nvSpPr>
          <p:cNvPr id="150" name="Google Shape;150;p31"/>
          <p:cNvSpPr txBox="1"/>
          <p:nvPr/>
        </p:nvSpPr>
        <p:spPr>
          <a:xfrm>
            <a:off x="6903467" y="2499824"/>
            <a:ext cx="1765045" cy="2169794"/>
          </a:xfrm>
          <a:prstGeom prst="rect">
            <a:avLst/>
          </a:prstGeom>
          <a:noFill/>
          <a:ln>
            <a:noFill/>
          </a:ln>
        </p:spPr>
        <p:txBody>
          <a:bodyPr spcFirstLastPara="1" wrap="square" lIns="91425" tIns="91425" rIns="91425" bIns="91425" anchor="t" anchorCtr="0">
            <a:spAutoFit/>
          </a:bodyPr>
          <a:lstStyle/>
          <a:p>
            <a:pPr defTabSz="530352">
              <a:spcBef>
                <a:spcPts val="464"/>
              </a:spcBef>
            </a:pPr>
            <a:r>
              <a:rPr lang="en-GB" sz="800" kern="1200">
                <a:solidFill>
                  <a:srgbClr val="FF0000"/>
                </a:solidFill>
                <a:latin typeface="Open Sans"/>
                <a:ea typeface="Open Sans"/>
                <a:cs typeface="Open Sans"/>
                <a:sym typeface="Open Sans"/>
              </a:rPr>
              <a:t>Magnetic:</a:t>
            </a:r>
            <a:endParaRPr lang="en-GB" sz="800" kern="1200">
              <a:solidFill>
                <a:schemeClr val="dk1"/>
              </a:solidFill>
              <a:latin typeface="Open Sans"/>
              <a:ea typeface="Open Sans"/>
              <a:cs typeface="Open Sans"/>
              <a:sym typeface="Open Sans"/>
            </a:endParaRPr>
          </a:p>
          <a:p>
            <a:pPr marL="103124" indent="-103124" defTabSz="530352">
              <a:spcBef>
                <a:spcPts val="464"/>
              </a:spcBef>
              <a:buClr>
                <a:schemeClr val="dk1"/>
              </a:buClr>
              <a:buSzPts val="1000"/>
              <a:buFont typeface="Open Sans"/>
              <a:buChar char="●"/>
            </a:pPr>
            <a:r>
              <a:rPr lang="en-GB" sz="800" kern="1200">
                <a:solidFill>
                  <a:schemeClr val="dk1"/>
                </a:solidFill>
                <a:latin typeface="Open Sans"/>
                <a:ea typeface="Open Sans"/>
                <a:cs typeface="Open Sans"/>
                <a:sym typeface="Open Sans"/>
              </a:rPr>
              <a:t>Not recommended anymore, available for backwards compatibility.</a:t>
            </a:r>
          </a:p>
          <a:p>
            <a:pPr marL="103124" indent="-103124" defTabSz="530352">
              <a:spcBef>
                <a:spcPts val="464"/>
              </a:spcBef>
              <a:buClr>
                <a:schemeClr val="dk1"/>
              </a:buClr>
              <a:buSzPts val="1000"/>
              <a:buFont typeface="Open Sans"/>
              <a:buChar char="●"/>
            </a:pPr>
            <a:r>
              <a:rPr lang="en-GB" sz="800" kern="1200">
                <a:solidFill>
                  <a:schemeClr val="dk1"/>
                </a:solidFill>
                <a:latin typeface="Open Sans"/>
                <a:ea typeface="Open Sans"/>
                <a:cs typeface="Open Sans"/>
                <a:sym typeface="Open Sans"/>
              </a:rPr>
              <a:t>Doesn’t allow you to scale storage when using the SQL Server database engine.</a:t>
            </a:r>
          </a:p>
          <a:p>
            <a:pPr marL="103124" indent="-103124" defTabSz="530352">
              <a:spcBef>
                <a:spcPts val="464"/>
              </a:spcBef>
              <a:buClr>
                <a:schemeClr val="dk1"/>
              </a:buClr>
              <a:buSzPts val="1000"/>
              <a:buFont typeface="Open Sans"/>
              <a:buChar char="●"/>
            </a:pPr>
            <a:r>
              <a:rPr lang="en-GB" sz="800" kern="1200">
                <a:solidFill>
                  <a:schemeClr val="dk1"/>
                </a:solidFill>
                <a:latin typeface="Open Sans"/>
                <a:ea typeface="Open Sans"/>
                <a:cs typeface="Open Sans"/>
                <a:sym typeface="Open Sans"/>
              </a:rPr>
              <a:t>Doesn’t support elastic volumes.</a:t>
            </a:r>
          </a:p>
          <a:p>
            <a:pPr marL="103124" indent="-103124" defTabSz="530352">
              <a:spcBef>
                <a:spcPts val="464"/>
              </a:spcBef>
              <a:buClr>
                <a:schemeClr val="dk1"/>
              </a:buClr>
              <a:buSzPts val="1000"/>
              <a:buFont typeface="Open Sans"/>
              <a:buChar char="●"/>
            </a:pPr>
            <a:r>
              <a:rPr lang="en-GB" sz="800" kern="1200">
                <a:solidFill>
                  <a:schemeClr val="dk1"/>
                </a:solidFill>
                <a:latin typeface="Open Sans"/>
                <a:ea typeface="Open Sans"/>
                <a:cs typeface="Open Sans"/>
                <a:sym typeface="Open Sans"/>
              </a:rPr>
              <a:t>Limited to a maximum size of 4 TiB.</a:t>
            </a:r>
          </a:p>
          <a:p>
            <a:pPr marL="103124" indent="-103124" defTabSz="530352">
              <a:spcBef>
                <a:spcPts val="464"/>
              </a:spcBef>
              <a:buClr>
                <a:schemeClr val="dk1"/>
              </a:buClr>
              <a:buSzPts val="1000"/>
              <a:buFont typeface="Open Sans"/>
              <a:buChar char="●"/>
            </a:pPr>
            <a:r>
              <a:rPr lang="en-GB" sz="800" kern="1200">
                <a:solidFill>
                  <a:schemeClr val="dk1"/>
                </a:solidFill>
                <a:latin typeface="Open Sans"/>
                <a:ea typeface="Open Sans"/>
                <a:cs typeface="Open Sans"/>
                <a:sym typeface="Open Sans"/>
              </a:rPr>
              <a:t>Limited to a maximum of 1,000 IOPS.</a:t>
            </a:r>
            <a:endParaRPr lang="en-GB" sz="800"/>
          </a:p>
        </p:txBody>
      </p:sp>
      <p:sp>
        <p:nvSpPr>
          <p:cNvPr id="151" name="Google Shape;151;p31"/>
          <p:cNvSpPr txBox="1"/>
          <p:nvPr/>
        </p:nvSpPr>
        <p:spPr>
          <a:xfrm>
            <a:off x="5380159" y="2499824"/>
            <a:ext cx="1504525" cy="992549"/>
          </a:xfrm>
          <a:prstGeom prst="rect">
            <a:avLst/>
          </a:prstGeom>
          <a:noFill/>
          <a:ln>
            <a:noFill/>
          </a:ln>
        </p:spPr>
        <p:txBody>
          <a:bodyPr spcFirstLastPara="1" wrap="square" lIns="91425" tIns="91425" rIns="91425" bIns="91425" anchor="t" anchorCtr="0">
            <a:spAutoFit/>
          </a:bodyPr>
          <a:lstStyle/>
          <a:p>
            <a:pPr defTabSz="530352">
              <a:spcBef>
                <a:spcPts val="464"/>
              </a:spcBef>
            </a:pPr>
            <a:r>
              <a:rPr lang="en-GB" sz="800" kern="1200" dirty="0">
                <a:solidFill>
                  <a:srgbClr val="FF0000"/>
                </a:solidFill>
                <a:latin typeface="Open Sans"/>
                <a:ea typeface="Open Sans"/>
                <a:cs typeface="Open Sans"/>
                <a:sym typeface="Open Sans"/>
              </a:rPr>
              <a:t>Provisioned IOPS (SSD):</a:t>
            </a:r>
            <a:endParaRPr lang="en-GB" sz="800" kern="1200" dirty="0">
              <a:solidFill>
                <a:schemeClr val="dk1"/>
              </a:solidFill>
              <a:latin typeface="Open Sans"/>
              <a:ea typeface="Open Sans"/>
              <a:cs typeface="Open Sans"/>
              <a:sym typeface="Open Sans"/>
            </a:endParaRPr>
          </a:p>
          <a:p>
            <a:pPr marL="103124" indent="-103124" defTabSz="530352">
              <a:spcBef>
                <a:spcPts val="464"/>
              </a:spcBef>
              <a:buClr>
                <a:schemeClr val="dk1"/>
              </a:buClr>
              <a:buSzPts val="1000"/>
              <a:buFont typeface="Open Sans"/>
              <a:buChar char="●"/>
            </a:pPr>
            <a:r>
              <a:rPr lang="en-GB" sz="800" kern="1200" dirty="0">
                <a:solidFill>
                  <a:schemeClr val="dk1"/>
                </a:solidFill>
                <a:latin typeface="Open Sans"/>
                <a:ea typeface="Open Sans"/>
                <a:cs typeface="Open Sans"/>
                <a:sym typeface="Open Sans"/>
              </a:rPr>
              <a:t>Use for I/O intensive workloads.</a:t>
            </a:r>
          </a:p>
          <a:p>
            <a:pPr marL="103124" indent="-103124" defTabSz="530352">
              <a:spcBef>
                <a:spcPts val="464"/>
              </a:spcBef>
              <a:buClr>
                <a:schemeClr val="dk1"/>
              </a:buClr>
              <a:buSzPts val="1000"/>
              <a:buFont typeface="Open Sans"/>
              <a:buChar char="●"/>
            </a:pPr>
            <a:r>
              <a:rPr lang="en-GB" sz="800" kern="1200" dirty="0">
                <a:solidFill>
                  <a:schemeClr val="dk1"/>
                </a:solidFill>
                <a:latin typeface="Open Sans"/>
                <a:ea typeface="Open Sans"/>
                <a:cs typeface="Open Sans"/>
                <a:sym typeface="Open Sans"/>
              </a:rPr>
              <a:t>Low latency and consistent I/O.</a:t>
            </a:r>
            <a:endParaRPr lang="en-GB" sz="800" dirty="0"/>
          </a:p>
        </p:txBody>
      </p:sp>
      <p:sp>
        <p:nvSpPr>
          <p:cNvPr id="152" name="Google Shape;152;p31"/>
          <p:cNvSpPr txBox="1"/>
          <p:nvPr/>
        </p:nvSpPr>
        <p:spPr>
          <a:xfrm>
            <a:off x="3490722" y="2499824"/>
            <a:ext cx="1765045" cy="1367011"/>
          </a:xfrm>
          <a:prstGeom prst="rect">
            <a:avLst/>
          </a:prstGeom>
          <a:noFill/>
          <a:ln>
            <a:noFill/>
          </a:ln>
        </p:spPr>
        <p:txBody>
          <a:bodyPr spcFirstLastPara="1" wrap="square" lIns="91425" tIns="91425" rIns="91425" bIns="91425" anchor="t" anchorCtr="0">
            <a:spAutoFit/>
          </a:bodyPr>
          <a:lstStyle/>
          <a:p>
            <a:pPr defTabSz="530352">
              <a:spcBef>
                <a:spcPts val="464"/>
              </a:spcBef>
            </a:pPr>
            <a:r>
              <a:rPr lang="en-GB" sz="800" kern="1200" dirty="0">
                <a:solidFill>
                  <a:srgbClr val="FF0000"/>
                </a:solidFill>
                <a:latin typeface="Open Sans"/>
                <a:ea typeface="Open Sans"/>
                <a:cs typeface="Open Sans"/>
                <a:sym typeface="Open Sans"/>
              </a:rPr>
              <a:t>General Purpose (SSD):</a:t>
            </a:r>
            <a:endParaRPr lang="en-GB" sz="800" kern="1200" dirty="0">
              <a:solidFill>
                <a:schemeClr val="dk1"/>
              </a:solidFill>
              <a:latin typeface="Open Sans"/>
              <a:ea typeface="Open Sans"/>
              <a:cs typeface="Open Sans"/>
              <a:sym typeface="Open Sans"/>
            </a:endParaRPr>
          </a:p>
          <a:p>
            <a:pPr marL="103124" indent="-103124" defTabSz="530352">
              <a:spcBef>
                <a:spcPts val="464"/>
              </a:spcBef>
              <a:buClr>
                <a:schemeClr val="dk1"/>
              </a:buClr>
              <a:buSzPts val="1000"/>
              <a:buFont typeface="Open Sans"/>
              <a:buChar char="●"/>
            </a:pPr>
            <a:r>
              <a:rPr lang="en-GB" sz="800" kern="1200" dirty="0">
                <a:solidFill>
                  <a:schemeClr val="dk1"/>
                </a:solidFill>
                <a:latin typeface="Open Sans"/>
                <a:ea typeface="Open Sans"/>
                <a:cs typeface="Open Sans"/>
                <a:sym typeface="Open Sans"/>
              </a:rPr>
              <a:t>Use for Database workloads with moderate I/O requirement.</a:t>
            </a:r>
          </a:p>
          <a:p>
            <a:pPr marL="103124" indent="-103124" defTabSz="530352">
              <a:spcBef>
                <a:spcPts val="464"/>
              </a:spcBef>
              <a:buClr>
                <a:schemeClr val="dk1"/>
              </a:buClr>
              <a:buSzPts val="1000"/>
              <a:buFont typeface="Open Sans"/>
              <a:buChar char="●"/>
            </a:pPr>
            <a:r>
              <a:rPr lang="en-GB" sz="800" kern="1200" dirty="0">
                <a:solidFill>
                  <a:schemeClr val="dk1"/>
                </a:solidFill>
                <a:latin typeface="Open Sans"/>
                <a:ea typeface="Open Sans"/>
                <a:cs typeface="Open Sans"/>
                <a:sym typeface="Open Sans"/>
              </a:rPr>
              <a:t>Cost effective.</a:t>
            </a:r>
          </a:p>
          <a:p>
            <a:pPr marL="103124" indent="-103124" defTabSz="530352">
              <a:spcBef>
                <a:spcPts val="464"/>
              </a:spcBef>
              <a:buClr>
                <a:schemeClr val="dk1"/>
              </a:buClr>
              <a:buSzPts val="1000"/>
              <a:buFont typeface="Open Sans"/>
              <a:buChar char="●"/>
            </a:pPr>
            <a:r>
              <a:rPr lang="en-GB" sz="800" kern="1200" dirty="0">
                <a:solidFill>
                  <a:schemeClr val="dk1"/>
                </a:solidFill>
                <a:latin typeface="Open Sans"/>
                <a:ea typeface="Open Sans"/>
                <a:cs typeface="Open Sans"/>
                <a:sym typeface="Open Sans"/>
              </a:rPr>
              <a:t>Also called </a:t>
            </a:r>
            <a:r>
              <a:rPr lang="en-GB" sz="800" b="1" kern="1200" dirty="0">
                <a:solidFill>
                  <a:schemeClr val="dk1"/>
                </a:solidFill>
                <a:latin typeface="Open Sans"/>
                <a:ea typeface="Open Sans"/>
                <a:cs typeface="Open Sans"/>
                <a:sym typeface="Open Sans"/>
              </a:rPr>
              <a:t>gp2</a:t>
            </a:r>
            <a:r>
              <a:rPr lang="en-GB" sz="800" kern="1200" dirty="0">
                <a:solidFill>
                  <a:schemeClr val="dk1"/>
                </a:solidFill>
                <a:latin typeface="Open Sans"/>
                <a:ea typeface="Open Sans"/>
                <a:cs typeface="Open Sans"/>
                <a:sym typeface="Open Sans"/>
              </a:rPr>
              <a:t>.</a:t>
            </a:r>
          </a:p>
          <a:p>
            <a:pPr marL="103124" indent="-103124" defTabSz="530352">
              <a:spcBef>
                <a:spcPts val="464"/>
              </a:spcBef>
              <a:buClr>
                <a:schemeClr val="dk1"/>
              </a:buClr>
              <a:buSzPts val="1000"/>
              <a:buFont typeface="Open Sans"/>
              <a:buChar char="●"/>
            </a:pPr>
            <a:r>
              <a:rPr lang="en-GB" sz="800" kern="1200" dirty="0">
                <a:solidFill>
                  <a:schemeClr val="dk1"/>
                </a:solidFill>
                <a:latin typeface="Open Sans"/>
                <a:ea typeface="Open Sans"/>
                <a:cs typeface="Open Sans"/>
                <a:sym typeface="Open Sans"/>
              </a:rPr>
              <a:t>Burst up to 3000 IOPS.</a:t>
            </a:r>
            <a:endParaRPr lang="en-GB"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DB2A2-00B4-A8D1-ACB1-A739BAFC1323}"/>
              </a:ext>
            </a:extLst>
          </p:cNvPr>
          <p:cNvSpPr>
            <a:spLocks noGrp="1"/>
          </p:cNvSpPr>
          <p:nvPr>
            <p:ph type="title"/>
          </p:nvPr>
        </p:nvSpPr>
        <p:spPr>
          <a:xfrm>
            <a:off x="515125" y="865179"/>
            <a:ext cx="2400300" cy="3345872"/>
          </a:xfrm>
        </p:spPr>
        <p:txBody>
          <a:bodyPr>
            <a:normAutofit/>
          </a:bodyPr>
          <a:lstStyle/>
          <a:p>
            <a:r>
              <a:rPr lang="en-CH">
                <a:solidFill>
                  <a:srgbClr val="FFFFFF"/>
                </a:solidFill>
              </a:rPr>
              <a:t>Monitoring of Storage Performance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6C169D8-15A6-B895-EF70-6C61AD6DC9FB}"/>
              </a:ext>
            </a:extLst>
          </p:cNvPr>
          <p:cNvSpPr>
            <a:spLocks noGrp="1"/>
          </p:cNvSpPr>
          <p:nvPr>
            <p:ph idx="1"/>
          </p:nvPr>
        </p:nvSpPr>
        <p:spPr>
          <a:xfrm>
            <a:off x="3335481" y="443508"/>
            <a:ext cx="5179868" cy="4189214"/>
          </a:xfrm>
        </p:spPr>
        <p:txBody>
          <a:bodyPr anchor="ctr">
            <a:normAutofit lnSpcReduction="10000"/>
          </a:bodyPr>
          <a:lstStyle/>
          <a:p>
            <a:pPr>
              <a:buFont typeface="Arial" panose="020B0604020202020204" pitchFamily="34" charset="0"/>
              <a:buChar char="•"/>
            </a:pPr>
            <a:r>
              <a:rPr lang="en-GB" sz="1200" b="1" i="0" dirty="0">
                <a:effectLst/>
              </a:rPr>
              <a:t>IOPS</a:t>
            </a:r>
            <a:r>
              <a:rPr lang="en-GB" sz="1200" b="0" i="0" dirty="0">
                <a:effectLst/>
              </a:rPr>
              <a:t> – The number of I/O operations completed each second. </a:t>
            </a:r>
          </a:p>
          <a:p>
            <a:pPr lvl="1"/>
            <a:r>
              <a:rPr lang="en-GB" sz="900" b="0" i="0" dirty="0">
                <a:effectLst/>
              </a:rPr>
              <a:t>This metric is reported as the average IOPS for a given time interval. </a:t>
            </a:r>
          </a:p>
          <a:p>
            <a:pPr lvl="1"/>
            <a:r>
              <a:rPr lang="en-GB" sz="900" b="0" i="0" dirty="0">
                <a:effectLst/>
              </a:rPr>
              <a:t>Amazon RDS reports read and write IOPS separately on </a:t>
            </a:r>
            <a:r>
              <a:rPr lang="en-GB" sz="900" b="1" i="0" dirty="0">
                <a:effectLst/>
              </a:rPr>
              <a:t>1-minute intervals</a:t>
            </a:r>
            <a:r>
              <a:rPr lang="en-GB" sz="900" b="0" i="0" dirty="0">
                <a:effectLst/>
              </a:rPr>
              <a:t>. </a:t>
            </a:r>
          </a:p>
          <a:p>
            <a:pPr lvl="1"/>
            <a:r>
              <a:rPr lang="en-GB" sz="900" b="0" i="0" dirty="0">
                <a:effectLst/>
              </a:rPr>
              <a:t>Total IOPS is the sum of the read and write IOPS. </a:t>
            </a:r>
          </a:p>
          <a:p>
            <a:pPr>
              <a:buFont typeface="Arial" panose="020B0604020202020204" pitchFamily="34" charset="0"/>
              <a:buChar char="•"/>
            </a:pPr>
            <a:r>
              <a:rPr lang="en-GB" sz="1200" b="1" i="0" dirty="0">
                <a:effectLst/>
              </a:rPr>
              <a:t>Latency</a:t>
            </a:r>
            <a:r>
              <a:rPr lang="en-GB" sz="1200" b="0" i="0" dirty="0">
                <a:effectLst/>
              </a:rPr>
              <a:t> – The elapsed time between the submission of an I/O request and its completion.</a:t>
            </a:r>
          </a:p>
          <a:p>
            <a:pPr lvl="1"/>
            <a:r>
              <a:rPr lang="en-GB" sz="900" b="0" i="0" dirty="0">
                <a:effectLst/>
              </a:rPr>
              <a:t>This metric is reported as the average latency for a given time interval. </a:t>
            </a:r>
          </a:p>
          <a:p>
            <a:pPr lvl="1"/>
            <a:r>
              <a:rPr lang="en-GB" sz="900" b="0" i="0" dirty="0">
                <a:effectLst/>
              </a:rPr>
              <a:t>Amazon RDS reports read and write latency separately at </a:t>
            </a:r>
            <a:r>
              <a:rPr lang="en-GB" sz="900" b="1" i="0" dirty="0">
                <a:effectLst/>
              </a:rPr>
              <a:t>1-minute intervals</a:t>
            </a:r>
            <a:r>
              <a:rPr lang="en-GB" sz="900" b="0" i="0" dirty="0">
                <a:effectLst/>
              </a:rPr>
              <a:t>. </a:t>
            </a:r>
          </a:p>
          <a:p>
            <a:pPr lvl="1"/>
            <a:r>
              <a:rPr lang="en-GB" sz="900" b="0" i="0" dirty="0">
                <a:effectLst/>
              </a:rPr>
              <a:t>Typical values for latency are in milliseconds (</a:t>
            </a:r>
            <a:r>
              <a:rPr lang="en-GB" sz="900" b="1" i="0" dirty="0" err="1">
                <a:effectLst/>
              </a:rPr>
              <a:t>ms</a:t>
            </a:r>
            <a:r>
              <a:rPr lang="en-GB" sz="900" b="0" i="0" dirty="0">
                <a:effectLst/>
              </a:rPr>
              <a:t>).</a:t>
            </a:r>
          </a:p>
          <a:p>
            <a:pPr>
              <a:buFont typeface="Arial" panose="020B0604020202020204" pitchFamily="34" charset="0"/>
              <a:buChar char="•"/>
            </a:pPr>
            <a:r>
              <a:rPr lang="en-GB" sz="1200" b="1" i="0" dirty="0">
                <a:effectLst/>
              </a:rPr>
              <a:t>Throughput</a:t>
            </a:r>
            <a:r>
              <a:rPr lang="en-GB" sz="1200" b="0" i="0" dirty="0">
                <a:effectLst/>
              </a:rPr>
              <a:t> – The number of bytes each second that are transferred to or from disk. </a:t>
            </a:r>
          </a:p>
          <a:p>
            <a:pPr lvl="1"/>
            <a:r>
              <a:rPr lang="en-GB" sz="900" b="0" i="0" dirty="0">
                <a:effectLst/>
              </a:rPr>
              <a:t>This metric is reported as the average throughput for a given time interval.</a:t>
            </a:r>
          </a:p>
          <a:p>
            <a:pPr lvl="1"/>
            <a:r>
              <a:rPr lang="en-GB" sz="900" b="0" i="0" dirty="0">
                <a:effectLst/>
              </a:rPr>
              <a:t>Amazon RDS reports read and write throughput separately on 1-minute intervals using units of megabytes per second (MB/s). </a:t>
            </a:r>
          </a:p>
          <a:p>
            <a:pPr lvl="1"/>
            <a:r>
              <a:rPr lang="en-GB" sz="900" b="0" i="0" dirty="0">
                <a:effectLst/>
              </a:rPr>
              <a:t>Typical values for throughput range from zero to the I/O channel's maximum bandwidth.</a:t>
            </a:r>
          </a:p>
          <a:p>
            <a:pPr>
              <a:buFont typeface="Arial" panose="020B0604020202020204" pitchFamily="34" charset="0"/>
              <a:buChar char="•"/>
            </a:pPr>
            <a:r>
              <a:rPr lang="en-GB" sz="1200" b="1" i="0" dirty="0">
                <a:effectLst/>
              </a:rPr>
              <a:t>Queue Depth</a:t>
            </a:r>
            <a:r>
              <a:rPr lang="en-GB" sz="1200" b="0" i="0" dirty="0">
                <a:effectLst/>
              </a:rPr>
              <a:t> – The number of I/O requests in the queue waiting to be serviced. </a:t>
            </a:r>
          </a:p>
          <a:p>
            <a:pPr lvl="1"/>
            <a:r>
              <a:rPr lang="en-GB" sz="900" b="0" i="0" dirty="0">
                <a:effectLst/>
              </a:rPr>
              <a:t>These are I/O requests that have been submitted by the application but have not been sent to the device because the device is busy servicing other I/O requests.</a:t>
            </a:r>
          </a:p>
          <a:p>
            <a:pPr lvl="1"/>
            <a:r>
              <a:rPr lang="en-GB" sz="900" b="0" i="0" dirty="0">
                <a:effectLst/>
              </a:rPr>
              <a:t>Time spent waiting in the queue is a component of latency and service time (not available as a metric). </a:t>
            </a:r>
          </a:p>
          <a:p>
            <a:pPr lvl="1"/>
            <a:r>
              <a:rPr lang="en-GB" sz="900" b="0" i="0" dirty="0">
                <a:effectLst/>
              </a:rPr>
              <a:t>This metric is reported as the average queue depth for a given time interval. </a:t>
            </a:r>
          </a:p>
          <a:p>
            <a:pPr lvl="1"/>
            <a:r>
              <a:rPr lang="en-GB" sz="900" b="0" i="0" dirty="0">
                <a:effectLst/>
              </a:rPr>
              <a:t>Amazon RDS reports queue depth in 1-minute intervals. </a:t>
            </a:r>
          </a:p>
          <a:p>
            <a:pPr lvl="1"/>
            <a:r>
              <a:rPr lang="en-GB" sz="900" b="0" i="0" dirty="0">
                <a:effectLst/>
              </a:rPr>
              <a:t>Typical values for queue depth range from zero to several hundred.</a:t>
            </a:r>
          </a:p>
        </p:txBody>
      </p:sp>
    </p:spTree>
    <p:extLst>
      <p:ext uri="{BB962C8B-B14F-4D97-AF65-F5344CB8AC3E}">
        <p14:creationId xmlns:p14="http://schemas.microsoft.com/office/powerpoint/2010/main" val="351677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p:cNvGrpSpPr/>
        <p:nvPr/>
      </p:nvGrpSpPr>
      <p:grpSpPr>
        <a:xfrm>
          <a:off x="0" y="0"/>
          <a:ext cx="0" cy="0"/>
          <a:chOff x="0" y="0"/>
          <a:chExt cx="0" cy="0"/>
        </a:xfrm>
      </p:grpSpPr>
      <p:sp useBgFill="1">
        <p:nvSpPr>
          <p:cNvPr id="166" name="Rectangle 16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8" name="Freeform: Shape 16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0" name="Freeform: Shape 16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7" name="Google Shape;157;p32"/>
          <p:cNvSpPr txBox="1">
            <a:spLocks noGrp="1"/>
          </p:cNvSpPr>
          <p:nvPr>
            <p:ph type="title"/>
          </p:nvPr>
        </p:nvSpPr>
        <p:spPr>
          <a:xfrm>
            <a:off x="278320" y="870966"/>
            <a:ext cx="2578608" cy="929259"/>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2100" kern="1200">
                <a:solidFill>
                  <a:schemeClr val="tx1"/>
                </a:solidFill>
                <a:latin typeface="+mj-lt"/>
                <a:ea typeface="+mj-ea"/>
                <a:cs typeface="+mj-cs"/>
              </a:rPr>
              <a:t>Multi-AZ and Read Replicas</a:t>
            </a:r>
          </a:p>
        </p:txBody>
      </p:sp>
      <p:sp>
        <p:nvSpPr>
          <p:cNvPr id="172" name="Rectangle 17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909"/>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4" name="Rectangle 17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1832610"/>
            <a:ext cx="253746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9" name="Google Shape;159;p32" descr="A screenshot of a phone&#10;&#10;Description automatically generated"/>
          <p:cNvPicPr preferRelativeResize="0">
            <a:picLocks/>
          </p:cNvPicPr>
          <p:nvPr/>
        </p:nvPicPr>
        <p:blipFill rotWithShape="1">
          <a:blip r:embed="rId3">
            <a:alphaModFix/>
          </a:blip>
          <a:srcRect/>
          <a:stretch/>
        </p:blipFill>
        <p:spPr>
          <a:xfrm>
            <a:off x="4132558" y="2013650"/>
            <a:ext cx="1721760" cy="2262788"/>
          </a:xfrm>
          <a:prstGeom prst="rect">
            <a:avLst/>
          </a:prstGeom>
          <a:noFill/>
          <a:ln>
            <a:noFill/>
          </a:ln>
        </p:spPr>
      </p:pic>
      <p:pic>
        <p:nvPicPr>
          <p:cNvPr id="161" name="Google Shape;161;p32" descr="A screenshot of a phone&#10;&#10;Description automatically generated"/>
          <p:cNvPicPr preferRelativeResize="0">
            <a:picLocks/>
          </p:cNvPicPr>
          <p:nvPr/>
        </p:nvPicPr>
        <p:blipFill rotWithShape="1">
          <a:blip r:embed="rId4">
            <a:alphaModFix/>
          </a:blip>
          <a:stretch/>
        </p:blipFill>
        <p:spPr>
          <a:xfrm>
            <a:off x="6750629" y="2017587"/>
            <a:ext cx="1895477" cy="2257591"/>
          </a:xfrm>
          <a:prstGeom prst="rect">
            <a:avLst/>
          </a:prstGeom>
          <a:noFill/>
          <a:ln>
            <a:noFill/>
          </a:ln>
        </p:spPr>
      </p:pic>
      <p:sp>
        <p:nvSpPr>
          <p:cNvPr id="5" name="TextBox 4">
            <a:extLst>
              <a:ext uri="{FF2B5EF4-FFF2-40B4-BE49-F238E27FC236}">
                <a16:creationId xmlns:a16="http://schemas.microsoft.com/office/drawing/2014/main" id="{710027E0-2459-BEFE-D02E-8F895399AC20}"/>
              </a:ext>
            </a:extLst>
          </p:cNvPr>
          <p:cNvSpPr txBox="1"/>
          <p:nvPr/>
        </p:nvSpPr>
        <p:spPr>
          <a:xfrm>
            <a:off x="3686465" y="1213555"/>
            <a:ext cx="4600724" cy="203133"/>
          </a:xfrm>
          <a:prstGeom prst="rect">
            <a:avLst/>
          </a:prstGeom>
          <a:noFill/>
        </p:spPr>
        <p:txBody>
          <a:bodyPr wrap="square">
            <a:spAutoFit/>
          </a:bodyPr>
          <a:lstStyle/>
          <a:p>
            <a:pPr defTabSz="594360">
              <a:lnSpc>
                <a:spcPct val="90000"/>
              </a:lnSpc>
              <a:spcAft>
                <a:spcPts val="780"/>
              </a:spcAft>
              <a:buClr>
                <a:schemeClr val="dk1"/>
              </a:buClr>
              <a:buSzPts val="1100"/>
            </a:pPr>
            <a:r>
              <a:rPr lang="en-GB" sz="800" kern="1200" dirty="0">
                <a:solidFill>
                  <a:schemeClr val="tx1"/>
                </a:solidFill>
                <a:latin typeface="+mn-lt"/>
                <a:ea typeface="+mn-ea"/>
                <a:cs typeface="+mn-cs"/>
              </a:rPr>
              <a:t>Multi-AZ and Read Replicas are used for high availability, fault tolerance and performance scaling.</a:t>
            </a:r>
            <a:endParaRPr lang="en-GB" sz="800" dirty="0"/>
          </a:p>
        </p:txBody>
      </p:sp>
      <p:sp>
        <p:nvSpPr>
          <p:cNvPr id="7" name="TextBox 6">
            <a:extLst>
              <a:ext uri="{FF2B5EF4-FFF2-40B4-BE49-F238E27FC236}">
                <a16:creationId xmlns:a16="http://schemas.microsoft.com/office/drawing/2014/main" id="{21116E8F-1B1C-3BEF-98B7-7155083B16D2}"/>
              </a:ext>
            </a:extLst>
          </p:cNvPr>
          <p:cNvSpPr txBox="1"/>
          <p:nvPr/>
        </p:nvSpPr>
        <p:spPr>
          <a:xfrm>
            <a:off x="3686465" y="1636335"/>
            <a:ext cx="4600724" cy="203133"/>
          </a:xfrm>
          <a:prstGeom prst="rect">
            <a:avLst/>
          </a:prstGeom>
          <a:noFill/>
        </p:spPr>
        <p:txBody>
          <a:bodyPr wrap="square">
            <a:spAutoFit/>
          </a:bodyPr>
          <a:lstStyle/>
          <a:p>
            <a:pPr defTabSz="594360">
              <a:lnSpc>
                <a:spcPct val="90000"/>
              </a:lnSpc>
              <a:spcAft>
                <a:spcPts val="780"/>
              </a:spcAft>
              <a:buClr>
                <a:schemeClr val="dk1"/>
              </a:buClr>
              <a:buSzPts val="1100"/>
            </a:pPr>
            <a:r>
              <a:rPr lang="en-GB" sz="800" kern="1200" dirty="0">
                <a:solidFill>
                  <a:schemeClr val="tx1"/>
                </a:solidFill>
                <a:latin typeface="+mn-lt"/>
                <a:ea typeface="+mn-ea"/>
                <a:cs typeface="+mn-cs"/>
              </a:rPr>
              <a:t>The table below compares multi-AZ deployments to Read Replicas:</a:t>
            </a:r>
            <a:endParaRPr lang="en-GB"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Google Shape;166;p33"/>
          <p:cNvSpPr txBox="1">
            <a:spLocks noGrp="1"/>
          </p:cNvSpPr>
          <p:nvPr>
            <p:ph type="title"/>
          </p:nvPr>
        </p:nvSpPr>
        <p:spPr>
          <a:xfrm>
            <a:off x="852775" y="457200"/>
            <a:ext cx="3588597" cy="998130"/>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a:t>RDS Multi AZ</a:t>
            </a:r>
          </a:p>
        </p:txBody>
      </p:sp>
      <p:sp>
        <p:nvSpPr>
          <p:cNvPr id="167" name="Google Shape;167;p33"/>
          <p:cNvSpPr txBox="1">
            <a:spLocks noGrp="1"/>
          </p:cNvSpPr>
          <p:nvPr>
            <p:ph idx="1"/>
          </p:nvPr>
        </p:nvSpPr>
        <p:spPr>
          <a:xfrm>
            <a:off x="852775" y="1645576"/>
            <a:ext cx="3328527" cy="2931439"/>
          </a:xfrm>
          <a:prstGeom prst="rect">
            <a:avLst/>
          </a:prstGeom>
        </p:spPr>
        <p:txBody>
          <a:bodyPr spcFirstLastPara="1" lIns="68575" tIns="34275" rIns="68575" bIns="34275" anchorCtr="0">
            <a:normAutofit/>
          </a:bodyPr>
          <a:lstStyle/>
          <a:p>
            <a:pPr marL="177800" lvl="0" indent="-184150" rtl="0">
              <a:spcBef>
                <a:spcPts val="0"/>
              </a:spcBef>
              <a:spcAft>
                <a:spcPts val="0"/>
              </a:spcAft>
              <a:buClr>
                <a:schemeClr val="dk1"/>
              </a:buClr>
              <a:buSzPts val="1100"/>
              <a:buChar char="●"/>
            </a:pPr>
            <a:r>
              <a:rPr lang="en-GB" sz="1300"/>
              <a:t>Multi-AZ RDS creates a replica in another AZ and synchronously replicates to it.</a:t>
            </a:r>
          </a:p>
          <a:p>
            <a:pPr marL="177800" lvl="0" indent="-184150" rtl="0">
              <a:spcBef>
                <a:spcPts val="800"/>
              </a:spcBef>
              <a:spcAft>
                <a:spcPts val="0"/>
              </a:spcAft>
              <a:buClr>
                <a:schemeClr val="dk1"/>
              </a:buClr>
              <a:buSzPts val="1100"/>
              <a:buChar char="●"/>
            </a:pPr>
            <a:r>
              <a:rPr lang="en-GB" sz="1300"/>
              <a:t>There is an option to choose multi-AZ during the launch wizard.</a:t>
            </a:r>
          </a:p>
          <a:p>
            <a:pPr marL="177800" lvl="0" indent="-184150" rtl="0">
              <a:spcBef>
                <a:spcPts val="800"/>
              </a:spcBef>
              <a:spcAft>
                <a:spcPts val="0"/>
              </a:spcAft>
              <a:buClr>
                <a:schemeClr val="dk1"/>
              </a:buClr>
              <a:buSzPts val="1100"/>
              <a:buChar char="●"/>
            </a:pPr>
            <a:r>
              <a:rPr lang="en-GB" sz="1300"/>
              <a:t>AWS recommends the use of provisioned IOPS storage for multi-AZ RDS DB instances.</a:t>
            </a:r>
          </a:p>
          <a:p>
            <a:pPr marL="177800" lvl="0" indent="-184150" rtl="0">
              <a:spcBef>
                <a:spcPts val="800"/>
              </a:spcBef>
              <a:spcAft>
                <a:spcPts val="0"/>
              </a:spcAft>
              <a:buClr>
                <a:schemeClr val="dk1"/>
              </a:buClr>
              <a:buSzPts val="1100"/>
              <a:buChar char="●"/>
            </a:pPr>
            <a:r>
              <a:rPr lang="en-GB" sz="1300"/>
              <a:t>Each AZ runs on its own physically distinct, independent infrastructure, and is engineered to be highly reliable.</a:t>
            </a:r>
          </a:p>
          <a:p>
            <a:pPr marL="177800" lvl="0" indent="-184150" rtl="0">
              <a:spcBef>
                <a:spcPts val="800"/>
              </a:spcBef>
              <a:spcAft>
                <a:spcPts val="0"/>
              </a:spcAft>
              <a:buClr>
                <a:schemeClr val="dk1"/>
              </a:buClr>
              <a:buSzPts val="1100"/>
              <a:buChar char="●"/>
            </a:pPr>
            <a:r>
              <a:rPr lang="en-GB" sz="1300"/>
              <a:t>You cannot choose which AZ in the region will be chosen to create the standby DB instance.</a:t>
            </a:r>
          </a:p>
          <a:p>
            <a:pPr marL="0" lvl="0" indent="0" rtl="0">
              <a:spcBef>
                <a:spcPts val="800"/>
              </a:spcBef>
              <a:spcAft>
                <a:spcPts val="1200"/>
              </a:spcAft>
              <a:buClr>
                <a:schemeClr val="dk1"/>
              </a:buClr>
              <a:buSzPts val="1100"/>
              <a:buNone/>
            </a:pPr>
            <a:endParaRPr lang="en-GB" sz="1300"/>
          </a:p>
        </p:txBody>
      </p:sp>
      <p:pic>
        <p:nvPicPr>
          <p:cNvPr id="168" name="Google Shape;168;p33"/>
          <p:cNvPicPr preferRelativeResize="0"/>
          <p:nvPr/>
        </p:nvPicPr>
        <p:blipFill>
          <a:blip r:embed="rId3"/>
          <a:stretch>
            <a:fillRect/>
          </a:stretch>
        </p:blipFill>
        <p:spPr>
          <a:xfrm>
            <a:off x="5160457" y="1465252"/>
            <a:ext cx="3553238" cy="222965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useBgFill="1">
        <p:nvSpPr>
          <p:cNvPr id="179" name="Rectangle 17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Shape 18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562629"/>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Google Shape;173;p34"/>
          <p:cNvSpPr txBox="1">
            <a:spLocks noGrp="1"/>
          </p:cNvSpPr>
          <p:nvPr>
            <p:ph type="title"/>
          </p:nvPr>
        </p:nvSpPr>
        <p:spPr>
          <a:xfrm>
            <a:off x="621506" y="370810"/>
            <a:ext cx="7900987" cy="613052"/>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2400"/>
            </a:pPr>
            <a:r>
              <a:rPr lang="en-US" sz="2700" kern="1200">
                <a:solidFill>
                  <a:schemeClr val="tx1"/>
                </a:solidFill>
                <a:latin typeface="+mj-lt"/>
                <a:ea typeface="+mj-ea"/>
                <a:cs typeface="+mj-cs"/>
              </a:rPr>
              <a:t>RDS Multi AZ</a:t>
            </a:r>
          </a:p>
        </p:txBody>
      </p:sp>
      <p:pic>
        <p:nvPicPr>
          <p:cNvPr id="174" name="Google Shape;174;p34"/>
          <p:cNvPicPr preferRelativeResize="0">
            <a:picLocks noGrp="1"/>
          </p:cNvPicPr>
          <p:nvPr>
            <p:ph idx="1"/>
          </p:nvPr>
        </p:nvPicPr>
        <p:blipFill rotWithShape="1">
          <a:blip r:embed="rId3"/>
          <a:stretch/>
        </p:blipFill>
        <p:spPr>
          <a:xfrm>
            <a:off x="1724823" y="1765679"/>
            <a:ext cx="5694354" cy="2961064"/>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TotalTime>
  <Words>4137</Words>
  <Application>Microsoft Macintosh PowerPoint</Application>
  <PresentationFormat>On-screen Show (16:9)</PresentationFormat>
  <Paragraphs>332</Paragraphs>
  <Slides>49</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Open Sans</vt:lpstr>
      <vt:lpstr>Calibri</vt:lpstr>
      <vt:lpstr>Calibri Light</vt:lpstr>
      <vt:lpstr>Office Theme</vt:lpstr>
      <vt:lpstr>RDS</vt:lpstr>
      <vt:lpstr>ACID</vt:lpstr>
      <vt:lpstr>RDS</vt:lpstr>
      <vt:lpstr>RDS IAM Authentication</vt:lpstr>
      <vt:lpstr>Performance </vt:lpstr>
      <vt:lpstr>Monitoring of Storage Performance</vt:lpstr>
      <vt:lpstr>Multi-AZ and Read Replicas</vt:lpstr>
      <vt:lpstr>RDS Multi AZ</vt:lpstr>
      <vt:lpstr>RDS Multi AZ</vt:lpstr>
      <vt:lpstr>RDS Multi AZ (Disaster Recovery)</vt:lpstr>
      <vt:lpstr>RDS Read Replicas</vt:lpstr>
      <vt:lpstr>RDS Read Replicas</vt:lpstr>
      <vt:lpstr>RDS Read Replicas in different Region</vt:lpstr>
      <vt:lpstr>RDS Read Replicas for read scalability</vt:lpstr>
      <vt:lpstr>RDS Read Replicas – Use Cases</vt:lpstr>
      <vt:lpstr>RDS Read Replica Promoting in standalone db</vt:lpstr>
      <vt:lpstr>RDS Read Replicas – Network Cost</vt:lpstr>
      <vt:lpstr>RDS - Billing and Provisioning</vt:lpstr>
      <vt:lpstr>RDS Disaster Recovery: RTO &amp; RPO</vt:lpstr>
      <vt:lpstr>RDS Disaster Recovery</vt:lpstr>
      <vt:lpstr>Amazon RDS Proxy</vt:lpstr>
      <vt:lpstr>Amazon RDS Proxy for Lambdas</vt:lpstr>
      <vt:lpstr>Amazon RDS Proxy for Lambdas Failure handling</vt:lpstr>
      <vt:lpstr>Rds Hands on</vt:lpstr>
      <vt:lpstr>RDS take away</vt:lpstr>
      <vt:lpstr>Amazon Aurora</vt:lpstr>
      <vt:lpstr>Amazon Aurora DB clusters</vt:lpstr>
      <vt:lpstr>Amazon Aurora DB clusters</vt:lpstr>
      <vt:lpstr>Aurora Replicas</vt:lpstr>
      <vt:lpstr>Aurora Replicas</vt:lpstr>
      <vt:lpstr>Types of Aurora endpoints </vt:lpstr>
      <vt:lpstr>Aurora writer and reader endpoint</vt:lpstr>
      <vt:lpstr>Custom endpoint</vt:lpstr>
      <vt:lpstr>Aurora Replicas - auto scaling </vt:lpstr>
      <vt:lpstr>Amazon Aurora Global Database</vt:lpstr>
      <vt:lpstr>Amazon Aurora Global Database</vt:lpstr>
      <vt:lpstr>Amazon Aurora Multi-Master</vt:lpstr>
      <vt:lpstr>Aurora Serverless</vt:lpstr>
      <vt:lpstr>Aurora Serverless v1</vt:lpstr>
      <vt:lpstr>Aurora Serverless v2 vs v1</vt:lpstr>
      <vt:lpstr>Aurora Serverless v2 vs v1</vt:lpstr>
      <vt:lpstr>Aurora Serverless v2 vs v1</vt:lpstr>
      <vt:lpstr>Aurora Serverless v2 Advantages</vt:lpstr>
      <vt:lpstr>Restoring a DB cluster to a specified time</vt:lpstr>
      <vt:lpstr>Aurora Cloning</vt:lpstr>
      <vt:lpstr>Aurora Blue green deployment</vt:lpstr>
      <vt:lpstr>Aurora Blue green deployment After</vt:lpstr>
      <vt:lpstr>Aurora take away</vt:lpstr>
      <vt:lpstr>Aurora Hands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RDS</dc:title>
  <cp:lastModifiedBy>Ilya Chakun</cp:lastModifiedBy>
  <cp:revision>54</cp:revision>
  <dcterms:modified xsi:type="dcterms:W3CDTF">2024-02-26T17:53:49Z</dcterms:modified>
</cp:coreProperties>
</file>