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3" r:id="rId5"/>
    <p:sldId id="264" r:id="rId6"/>
    <p:sldId id="265" r:id="rId7"/>
    <p:sldId id="266" r:id="rId8"/>
    <p:sldId id="267" r:id="rId9"/>
    <p:sldId id="270" r:id="rId10"/>
    <p:sldId id="262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0"/>
    <p:restoredTop sz="94652"/>
  </p:normalViewPr>
  <p:slideViewPr>
    <p:cSldViewPr snapToGrid="0">
      <p:cViewPr varScale="1">
        <p:scale>
          <a:sx n="199" d="100"/>
          <a:sy n="199" d="100"/>
        </p:scale>
        <p:origin x="2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B131-78C9-96D3-8BAE-126B05A6F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A9990-0387-A299-A1EA-4902776A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B816A-ED17-C4AD-AB13-7456E741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11.12.2023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8123-6E5F-BB84-C3C0-631E931A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42E1-C516-56EF-7F11-15BC4BF6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143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6191-49B6-3A73-A206-5D6BDE0E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5C9D9-1528-9E8A-D20B-B329C555D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1CDF-8F31-08BC-B955-32ADBC9D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11.12.2023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399BA-DA9C-D059-B9E5-59778209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2FF7-5AEE-D568-9E67-35019704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477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11F6F-DDBD-0CCA-3719-8B854E021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CC78-1AF2-3158-8743-7C8BED8EC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CA66-18B7-E653-D36B-A89DDF6F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11.12.2023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97E1-FB26-77DA-4FA8-79210DF9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F056-C80F-2A1C-CEC7-C29CF838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151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185C-7187-927F-A531-DC114B15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7666-0D20-E298-8F50-DC9CBB999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DEBA2-C91F-9F7D-A8DF-9B064976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11.12.2023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9BF08-4392-9589-0123-685CE107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907C1-7526-BDE2-90FA-7BC1F039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235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1DD8-AD89-57E0-1743-D538429D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95F8C-E390-5165-4EA1-EB91E84B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5E880-DF76-B9B8-BE09-ACB3CF27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11.12.2023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D8A8-94E9-1E91-9569-5A94F2BD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A2388-56A7-F760-D53D-111782BB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25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4DF2-CDE6-97EC-2EEF-3E5CC697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5BD79-08AD-9F25-4D8F-8E418A1F8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527BA-AED7-DAF0-8CE7-C3DB243FE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8D7B-B239-577E-3709-13AE0A0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11.12.2023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C5DB6-847D-101D-345B-EB61D899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046F0-15AE-BEB2-8CF3-59988CEE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350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E6CD-878E-788D-C095-50AD72D3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9EF63-92AC-538E-F8B6-A75C60C29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2E856-613F-4345-3DB4-BE81655B3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8892C-CDF7-5EE7-1149-2F669397E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A57AA-D2B1-B342-7EEF-829E1359C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F32DA-519D-139C-7636-AA49AB3A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11.12.2023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704C7-DAD6-6028-208D-DF11C7E2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5A5AE-9248-5BDB-7CBE-126990C9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264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3110-B2E6-6589-B7FD-8D27C5F8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B3730-41CF-72B6-B9D4-E4F1AD3A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11.12.2023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A9342-BFC1-0DA1-A484-7CD02499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7658D-8B71-85E3-74BD-F6A6A478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716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F810B-1393-756E-4D92-BF6ED558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11.12.2023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93CF5-6438-80D0-CC22-073A07B4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A4DE8-5777-EF7F-8ADC-EE94818D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1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4A01-FE9F-64C8-CD19-288121BF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A4D10-CB36-53A9-7D26-3D6A444A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EE930-431A-486E-63CE-DA67CE524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7D900-F6CD-6677-1D82-F19DD1C4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11.12.2023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3C36A-CEDC-A368-3E53-43C20051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8BD42-8C15-B725-ED29-2A10CE1B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09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73AB-7CF7-377D-C79E-7751C1A95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B97ED-7F3F-A293-E108-B3837576E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9C28B-DBB3-E335-744F-BF7B809BF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9B4E-172B-A2DF-A57C-6CB4CD48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11.12.2023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68E63-A340-3432-5029-B21CB9F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ED569-776A-B451-7F4E-73DA76DB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7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71F76-23A8-2465-56B5-350C304F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9239B-7119-F068-AB0A-92ED81130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24521-CAD0-9C3B-0620-61C3C69FC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429E2-DF8E-1342-B890-861DA6477E85}" type="datetimeFigureOut">
              <a:rPr lang="en-CH" smtClean="0"/>
              <a:t>11.12.2023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78A5-DA88-2BB2-C717-9168A44CF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0CEE6-33D5-ED75-5937-2279534D8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120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6D247-A188-0ADC-F9AE-70A4EB79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7200" b="1" i="0">
                <a:effectLst/>
                <a:latin typeface="Söhne"/>
              </a:rPr>
              <a:t>AWS Nitro System</a:t>
            </a:r>
            <a:br>
              <a:rPr lang="en-GB" sz="7200" b="1" i="0">
                <a:effectLst/>
                <a:latin typeface="Söhne"/>
              </a:rPr>
            </a:br>
            <a:endParaRPr lang="en-CH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69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1ECBA-79D8-7B77-4E56-F7C89848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CH" dirty="0"/>
              <a:t>AWS Nitro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1DEE-5D6D-4365-4403-62A5ED95A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400" b="1" i="0" dirty="0">
                <a:effectLst/>
                <a:latin typeface="Söhne"/>
              </a:rPr>
              <a:t>High-Performance Computing (HPC):</a:t>
            </a:r>
            <a:r>
              <a:rPr lang="en-GB" sz="1400" b="0" i="0" dirty="0">
                <a:effectLst/>
                <a:latin typeface="Söhne"/>
              </a:rPr>
              <a:t> AWS Nitro's enhanced CPU and memory performance make it ideal for HPC workloads. Its ability to deliver high throughput and networking performance is crucial for compute-intensive tasks like scientific </a:t>
            </a:r>
            <a:r>
              <a:rPr lang="en-GB" sz="1400" b="0" i="0" dirty="0" err="1">
                <a:effectLst/>
                <a:latin typeface="Söhne"/>
              </a:rPr>
              <a:t>modeling</a:t>
            </a:r>
            <a:r>
              <a:rPr lang="en-GB" sz="1400" b="0" i="0" dirty="0">
                <a:effectLst/>
                <a:latin typeface="Söhne"/>
              </a:rPr>
              <a:t>, big data analytics, and machine learning.</a:t>
            </a:r>
          </a:p>
          <a:p>
            <a:pPr>
              <a:buFont typeface="+mj-lt"/>
              <a:buAutoNum type="arabicPeriod"/>
            </a:pPr>
            <a:r>
              <a:rPr lang="en-GB" sz="1400" b="1" i="0" dirty="0">
                <a:effectLst/>
                <a:latin typeface="Söhne"/>
              </a:rPr>
              <a:t>Secure Data Processing:</a:t>
            </a:r>
            <a:r>
              <a:rPr lang="en-GB" sz="1400" b="0" i="0" dirty="0">
                <a:effectLst/>
                <a:latin typeface="Söhne"/>
              </a:rPr>
              <a:t> With the Nitro Security Chip, AWS Nitro offers a secure environment for processing sensitive data. This is particularly beneficial for industries like finance and healthcare, where data security and compliance are paramount.</a:t>
            </a:r>
          </a:p>
          <a:p>
            <a:pPr>
              <a:buFont typeface="+mj-lt"/>
              <a:buAutoNum type="arabicPeriod"/>
            </a:pPr>
            <a:r>
              <a:rPr lang="en-GB" sz="1400" b="1" i="0" dirty="0">
                <a:effectLst/>
                <a:latin typeface="Söhne"/>
              </a:rPr>
              <a:t>Enterprise Resource Planning (ERP) Systems:</a:t>
            </a:r>
            <a:r>
              <a:rPr lang="en-GB" sz="1400" b="0" i="0" dirty="0">
                <a:effectLst/>
                <a:latin typeface="Söhne"/>
              </a:rPr>
              <a:t> The improved I/O and network throughput capabilities of AWS Nitro are well-suited for ERP systems, which often require robust, scalable, and secure infrastructure to handle large volumes of transactions and data.</a:t>
            </a:r>
          </a:p>
          <a:p>
            <a:pPr>
              <a:buFont typeface="+mj-lt"/>
              <a:buAutoNum type="arabicPeriod"/>
            </a:pPr>
            <a:r>
              <a:rPr lang="en-GB" sz="1400" b="1" i="0" dirty="0">
                <a:effectLst/>
                <a:latin typeface="Söhne"/>
              </a:rPr>
              <a:t>Gaming and Media Streaming:</a:t>
            </a:r>
            <a:r>
              <a:rPr lang="en-GB" sz="1400" b="0" i="0" dirty="0">
                <a:effectLst/>
                <a:latin typeface="Söhne"/>
              </a:rPr>
              <a:t> AWS Nitro's ability to provide consistent high performance and low latency benefits gaming and media streaming services. It ensures a smooth and responsive experience for users, even during peak demand times.</a:t>
            </a:r>
          </a:p>
          <a:p>
            <a:pPr>
              <a:buFont typeface="+mj-lt"/>
              <a:buAutoNum type="arabicPeriod"/>
            </a:pPr>
            <a:r>
              <a:rPr lang="en-GB" sz="1400" b="1" i="0" dirty="0">
                <a:effectLst/>
                <a:latin typeface="Söhne"/>
              </a:rPr>
              <a:t>Machine Learning and AI Workloads:</a:t>
            </a:r>
            <a:r>
              <a:rPr lang="en-GB" sz="1400" b="0" i="0" dirty="0">
                <a:effectLst/>
                <a:latin typeface="Söhne"/>
              </a:rPr>
              <a:t> The enhanced computational power and efficiency of AWS Nitro are ideal for machine learning and AI workloads, enabling faster processing of large datasets and more efficient model training and inference.</a:t>
            </a:r>
          </a:p>
        </p:txBody>
      </p:sp>
    </p:spTree>
    <p:extLst>
      <p:ext uri="{BB962C8B-B14F-4D97-AF65-F5344CB8AC3E}">
        <p14:creationId xmlns:p14="http://schemas.microsoft.com/office/powerpoint/2010/main" val="358174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Freeform: Shape 103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40446-0812-4655-E591-A44BF88C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Traditional Virtualization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BE796-BAC0-47A7-617D-0AA2CDE440FC}"/>
              </a:ext>
            </a:extLst>
          </p:cNvPr>
          <p:cNvSpPr txBox="1"/>
          <p:nvPr/>
        </p:nvSpPr>
        <p:spPr>
          <a:xfrm>
            <a:off x="353684" y="2194102"/>
            <a:ext cx="3935684" cy="44137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Virtualization, at a high level, </a:t>
            </a:r>
            <a:r>
              <a:rPr lang="en-US" sz="1400" b="0" i="0" dirty="0">
                <a:effectLst/>
                <a:highlight>
                  <a:srgbClr val="FFFF00"/>
                </a:highlight>
              </a:rPr>
              <a:t>enables a single physical computer system to run multiple operating systems at once</a:t>
            </a:r>
            <a:r>
              <a:rPr lang="en-US" sz="1400" b="0" i="0" dirty="0">
                <a:effectLst/>
              </a:rPr>
              <a:t>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virtualization system - “host”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virtualized operating systems - “guest”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Primary </a:t>
            </a:r>
            <a:r>
              <a:rPr lang="en-US" sz="1400" b="0" i="0" dirty="0">
                <a:effectLst/>
                <a:highlight>
                  <a:srgbClr val="FFFF00"/>
                </a:highlight>
              </a:rPr>
              <a:t>benefits of virtualization </a:t>
            </a:r>
            <a:r>
              <a:rPr lang="en-US" sz="1400" b="0" i="0" dirty="0">
                <a:effectLst/>
              </a:rPr>
              <a:t>is the </a:t>
            </a:r>
            <a:r>
              <a:rPr lang="en-US" sz="1400" b="0" i="0" dirty="0">
                <a:effectLst/>
                <a:highlight>
                  <a:srgbClr val="FFFF00"/>
                </a:highlight>
              </a:rPr>
              <a:t>ability to make efficient use of a single powerful server by dividing its resources among multiple virtual machines </a:t>
            </a:r>
            <a:r>
              <a:rPr lang="en-US" sz="1400" b="0" i="0" dirty="0">
                <a:effectLst/>
              </a:rPr>
              <a:t>each of which is allocated an amount of resources which is optimal for its assigned tasks.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Core component – </a:t>
            </a:r>
            <a:r>
              <a:rPr lang="en-US" sz="1400" b="0" i="0" dirty="0">
                <a:effectLst/>
                <a:highlight>
                  <a:srgbClr val="FFFF00"/>
                </a:highlight>
              </a:rPr>
              <a:t>Hypervisor</a:t>
            </a:r>
            <a:r>
              <a:rPr lang="en-US" sz="1400" b="0" i="0" dirty="0">
                <a:effectLst/>
              </a:rPr>
              <a:t> (virtual machine monitor (</a:t>
            </a:r>
            <a:r>
              <a:rPr lang="en-US" sz="1400" b="0" i="0" dirty="0">
                <a:effectLst/>
                <a:highlight>
                  <a:srgbClr val="FFFF00"/>
                </a:highlight>
              </a:rPr>
              <a:t>VMM</a:t>
            </a:r>
            <a:r>
              <a:rPr lang="en-US" sz="1400" b="0" i="0" dirty="0">
                <a:effectLst/>
              </a:rPr>
              <a:t>))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Hypervisors typically employ a general-purpose operating system to interface with a variety of system hardware, run device models, and run other management software for the virtualization system.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This operating system is commonly implemented as a special privileged virtual machine, examples: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XEN - </a:t>
            </a:r>
            <a:r>
              <a:rPr lang="en-US" sz="1400" b="1" dirty="0"/>
              <a:t>dom0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Hyper-V root/parent partition</a:t>
            </a:r>
            <a:endParaRPr lang="en-US" sz="1400" b="0" i="0" dirty="0">
              <a:effectLst/>
            </a:endParaRPr>
          </a:p>
        </p:txBody>
      </p:sp>
      <p:pic>
        <p:nvPicPr>
          <p:cNvPr id="1026" name="Picture 2" descr="A diagram depicting classical virtualization architecture.">
            <a:extLst>
              <a:ext uri="{FF2B5EF4-FFF2-40B4-BE49-F238E27FC236}">
                <a16:creationId xmlns:a16="http://schemas.microsoft.com/office/drawing/2014/main" id="{541D0822-4CF6-2B22-7DE7-A3D1D508FB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655880"/>
            <a:ext cx="6155141" cy="356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4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99A1-9E43-78EC-F7E3-254109A8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GB" sz="4100" b="1" i="0">
                <a:effectLst/>
                <a:latin typeface="Söhne"/>
              </a:rPr>
              <a:t>Introduction to AWS Nitro System</a:t>
            </a:r>
            <a:endParaRPr lang="en-CH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E7C2-856D-1112-0088-D86DD94C1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 lnSpcReduction="10000"/>
          </a:bodyPr>
          <a:lstStyle/>
          <a:p>
            <a:r>
              <a:rPr lang="en-GB" sz="1400" dirty="0"/>
              <a:t>Illustrate the unique architecture: Differentiate between traditional virtualization and Nitro's approach.</a:t>
            </a:r>
          </a:p>
          <a:p>
            <a:r>
              <a:rPr lang="en-GB" sz="1400" dirty="0"/>
              <a:t>Components explained: Dive into Nitro Cards for specific functions (e.g., VPC, EBS), the Nitro Security Chip for hardware security, and the lightweight Nitro Hypervisor for resource isolation.</a:t>
            </a:r>
          </a:p>
          <a:p>
            <a:r>
              <a:rPr lang="en-GB" sz="1400" dirty="0"/>
              <a:t>Highlight architectural benefits: Enhanced resource optimization and reduced virtualization overhead.</a:t>
            </a:r>
          </a:p>
          <a:p>
            <a:r>
              <a:rPr lang="en-GB" sz="1400" dirty="0"/>
              <a:t>FYI: Peripheral Component Interconnect Express (PCIe or PCI-E) is </a:t>
            </a:r>
            <a:r>
              <a:rPr lang="en-GB" sz="1400" b="1" dirty="0">
                <a:effectLst/>
              </a:rPr>
              <a:t>a serial expansion bus standard for connecting a computer to one or more peripheral devices</a:t>
            </a:r>
            <a:r>
              <a:rPr lang="en-GB" sz="1400" dirty="0"/>
              <a:t>. PCIe provides lower latency and higher data transfer rates than parallel busses such as PCI and PCI-X.</a:t>
            </a:r>
            <a:endParaRPr lang="en-CH" sz="1400" dirty="0"/>
          </a:p>
        </p:txBody>
      </p:sp>
      <p:pic>
        <p:nvPicPr>
          <p:cNvPr id="3074" name="Picture 2" descr="A diagram depicting Nitro System virtualization architecture.">
            <a:extLst>
              <a:ext uri="{FF2B5EF4-FFF2-40B4-BE49-F238E27FC236}">
                <a16:creationId xmlns:a16="http://schemas.microsoft.com/office/drawing/2014/main" id="{9D8F40A3-7E45-BED1-65E8-5B3FDEB48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0986" y="1199957"/>
            <a:ext cx="4747547" cy="448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0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DA2C0D-EA81-48FC-820A-670A00B01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C7E686-DD3E-9256-EF8F-3D58EBEA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718" y="1833229"/>
            <a:ext cx="3350879" cy="2934031"/>
          </a:xfrm>
        </p:spPr>
        <p:txBody>
          <a:bodyPr anchor="ctr">
            <a:normAutofit/>
          </a:bodyPr>
          <a:lstStyle/>
          <a:p>
            <a:pPr algn="ctr"/>
            <a:r>
              <a:rPr lang="en-CH" sz="3600"/>
              <a:t>AWS Nitro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C635-5DB9-2947-C4D1-42AF03DCD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74" y="1105306"/>
            <a:ext cx="4825512" cy="4337435"/>
          </a:xfrm>
        </p:spPr>
        <p:txBody>
          <a:bodyPr anchor="ctr">
            <a:normAutofit/>
          </a:bodyPr>
          <a:lstStyle/>
          <a:p>
            <a:r>
              <a:rPr lang="en-CH" sz="2000" dirty="0"/>
              <a:t>Launched in November 2017</a:t>
            </a:r>
          </a:p>
          <a:p>
            <a:r>
              <a:rPr lang="en-CH" sz="2000" dirty="0"/>
              <a:t>Hypervisor build for AWS</a:t>
            </a:r>
          </a:p>
          <a:p>
            <a:r>
              <a:rPr lang="en-CH" sz="2000" dirty="0"/>
              <a:t>All new launches uses AWS Nitro</a:t>
            </a:r>
          </a:p>
          <a:p>
            <a:r>
              <a:rPr lang="en-GB" sz="2000" b="0" i="0" dirty="0">
                <a:effectLst/>
                <a:latin typeface="Amazon Ember"/>
              </a:rPr>
              <a:t>C5 instance type introduced in 2017</a:t>
            </a:r>
            <a:r>
              <a:rPr lang="en-CH" sz="2000" b="0" i="0" dirty="0">
                <a:effectLst/>
                <a:latin typeface="Amazon Ember"/>
              </a:rPr>
              <a:t> as a first Nitro based type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322068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77B14-18DB-035E-719B-E03E6DA5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Nitro Components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F040A3-1B55-188E-3FD5-B5324082C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95784"/>
            <a:ext cx="10905066" cy="39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8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C015F-6B8D-48C2-1F86-3DFFFAE6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Nitro Cards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D65D70-6C82-A1CE-677B-4F99120E9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95784"/>
            <a:ext cx="10905066" cy="39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1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9D8AA-64B9-FC2B-F0B9-258D29E7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VPC Nitro Card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EC61A9-924A-CDBD-6963-7011A65C9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95784"/>
            <a:ext cx="10905066" cy="39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1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CC19A-54A0-574B-C4F8-F1D3273A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Nitro Card Controller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5056C7-87D6-DF92-8DF0-BDA716A1A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95784"/>
            <a:ext cx="10905066" cy="39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3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AD6A3-F66B-BF3F-8108-1EFCCC55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CH" dirty="0"/>
              <a:t>AWS Nitro Card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CB9B4-3A25-B7A2-C0EB-1BD19311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GB" sz="2000" b="0" i="0" dirty="0">
                <a:effectLst/>
                <a:latin typeface="Amazon Ember"/>
              </a:rPr>
              <a:t>The Nitro Controller presents to the dedicated EC2 control plane network a set of strongly authenticated and encrypted networked APIs for system management. </a:t>
            </a:r>
          </a:p>
          <a:p>
            <a:r>
              <a:rPr lang="en-GB" sz="2000" b="0" i="0" dirty="0">
                <a:effectLst/>
                <a:latin typeface="Amazon Ember"/>
              </a:rPr>
              <a:t>Every API action is logged and all attempts to call an API are cryptographically authenticated and authorized using a fine-grained access control model. </a:t>
            </a:r>
          </a:p>
          <a:p>
            <a:r>
              <a:rPr lang="en-GB" sz="2000" b="0" i="0" dirty="0">
                <a:effectLst/>
                <a:latin typeface="Amazon Ember"/>
              </a:rPr>
              <a:t>Each control plane component is authorized only for the set of operations needed for it to complete its business purpose. </a:t>
            </a:r>
            <a:endParaRPr lang="en-CH" sz="2000" dirty="0"/>
          </a:p>
        </p:txBody>
      </p:sp>
      <p:pic>
        <p:nvPicPr>
          <p:cNvPr id="2052" name="Picture 4" descr="A diagram depicting Nitro System control architecture.">
            <a:extLst>
              <a:ext uri="{FF2B5EF4-FFF2-40B4-BE49-F238E27FC236}">
                <a16:creationId xmlns:a16="http://schemas.microsoft.com/office/drawing/2014/main" id="{F6E3B995-AAC7-FDA0-6B4D-C3D8B3448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991444"/>
            <a:ext cx="4788505" cy="214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582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Meiryo</vt:lpstr>
      <vt:lpstr>Amazon Ember</vt:lpstr>
      <vt:lpstr>Arial</vt:lpstr>
      <vt:lpstr>Calibri</vt:lpstr>
      <vt:lpstr>Calibri Light</vt:lpstr>
      <vt:lpstr>Söhne</vt:lpstr>
      <vt:lpstr>Office Theme</vt:lpstr>
      <vt:lpstr>AWS Nitro System </vt:lpstr>
      <vt:lpstr>Traditional Virtualization</vt:lpstr>
      <vt:lpstr>Introduction to AWS Nitro System</vt:lpstr>
      <vt:lpstr>AWS Nitro Intro</vt:lpstr>
      <vt:lpstr>AWS Nitro Components</vt:lpstr>
      <vt:lpstr>Nitro Cards</vt:lpstr>
      <vt:lpstr>VPC Nitro Card</vt:lpstr>
      <vt:lpstr>AWS Nitro Card Controller</vt:lpstr>
      <vt:lpstr>AWS Nitro Card Controller</vt:lpstr>
      <vt:lpstr>AWS Nitro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Nitro System </dc:title>
  <dc:creator>Ilya Chakun</dc:creator>
  <cp:lastModifiedBy>Ilya Chakun</cp:lastModifiedBy>
  <cp:revision>13</cp:revision>
  <dcterms:created xsi:type="dcterms:W3CDTF">2023-11-25T20:48:36Z</dcterms:created>
  <dcterms:modified xsi:type="dcterms:W3CDTF">2023-12-11T18:18:19Z</dcterms:modified>
</cp:coreProperties>
</file>