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8" r:id="rId4"/>
    <p:sldId id="259" r:id="rId5"/>
    <p:sldId id="257" r:id="rId6"/>
    <p:sldId id="260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720"/>
  </p:normalViewPr>
  <p:slideViewPr>
    <p:cSldViewPr snapToGrid="0">
      <p:cViewPr varScale="1">
        <p:scale>
          <a:sx n="211" d="100"/>
          <a:sy n="211" d="100"/>
        </p:scale>
        <p:origin x="1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6B46-006B-4C62-A569-0F6505C56C12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B21-0D1E-461E-9D15-337B5863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10F2-240D-47DD-AD54-6DDB515CABC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51D41-03AB-D258-871A-92FE90848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H" sz="6600"/>
              <a:t>AWS Database Comparison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application anticipates a high volume of traffic with complex query patterns. Scalability is a key consideration. Which database solution is suitable?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237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project demands cost efficiency, especially for variable workloads. Which AWS database service is suitable for optimizing costs and resources?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5471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r>
              <a:rPr lang="en-GB" dirty="0"/>
              <a:t>Your application requires an immutable ledger for traceability and auditing purposes. Which AWS database service is specifically designed for this use case?</a:t>
            </a:r>
            <a:br>
              <a:rPr lang="en-GB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6711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application deals with semi-structured data with dynamic schemas. Which AWS database service provides compatibility with MongoDB and supports flexible document structures?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8069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application experiences heavy read operations, and you want to accelerate these reads by utilizing an in-memory cache. Which AWS database service meets this requirement?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946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application relies on Apache Cassandra for distributed, highly available databases. Which AWS database service offers a managed Apache Cassandra service?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7546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project involves </a:t>
            </a:r>
            <a:r>
              <a:rPr lang="en-GB" dirty="0" err="1"/>
              <a:t>analyzing</a:t>
            </a:r>
            <a:r>
              <a:rPr lang="en-GB" dirty="0"/>
              <a:t> and querying relationships between various entities. Which AWS database service is specifically designed for managing highly connected data?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3790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IoT application generates a massive amount of time-series data. Which AWS database service is optimized for storing and querying time-series data efficiently?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3342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application demands high performance and throughput for complex queries. Which AWS database service is a fully managed relational database engine designed for such demanding applications?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266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endParaRPr lang="en-GB" dirty="0"/>
          </a:p>
          <a:p>
            <a:pPr marL="457200" lvl="1" indent="0" algn="l">
              <a:buNone/>
            </a:pPr>
            <a:r>
              <a:rPr lang="en-GB" dirty="0"/>
              <a:t>Your application deals with both structured transactional data and unstructured user-generated content. Additionally, there's a requirement for graph-based analysis of user relationships. Propose a database solution that can handle both scenarios and discuss the </a:t>
            </a:r>
            <a:r>
              <a:rPr lang="en-GB" dirty="0" err="1"/>
              <a:t>tradeoffs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GB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7F42A-9494-DADA-3E53-543D9D55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600" dirty="0">
                <a:solidFill>
                  <a:srgbClr val="FFFFFF"/>
                </a:solidFill>
              </a:rPr>
              <a:t>Databases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Overview of AWS database services">
            <a:extLst>
              <a:ext uri="{FF2B5EF4-FFF2-40B4-BE49-F238E27FC236}">
                <a16:creationId xmlns:a16="http://schemas.microsoft.com/office/drawing/2014/main" id="{D6978784-10F4-1F8B-F4EC-87B1CF78A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20764"/>
            <a:ext cx="6780700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26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project involves collecting and </a:t>
            </a:r>
            <a:r>
              <a:rPr lang="en-GB" dirty="0" err="1"/>
              <a:t>analyzing</a:t>
            </a:r>
            <a:r>
              <a:rPr lang="en-GB" dirty="0"/>
              <a:t> real-time data for operational insights, but you also have a need for historical analytics on the same dataset. Propose a solution that balances real-time analytics and cost efficiency, and discuss the </a:t>
            </a:r>
            <a:r>
              <a:rPr lang="en-GB" dirty="0" err="1"/>
              <a:t>tradeoffs</a:t>
            </a:r>
            <a:r>
              <a:rPr lang="en-GB" dirty="0"/>
              <a:t> involved.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2251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company is expanding globally, and the application needs to provide low-latency access to data for users across different regions. Propose a hybrid database architecture that can scale globally and discuss the </a:t>
            </a:r>
            <a:r>
              <a:rPr lang="en-GB" dirty="0" err="1"/>
              <a:t>tradeoffs</a:t>
            </a:r>
            <a:r>
              <a:rPr lang="en-GB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0890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DF1DB-DA3C-7A21-0E21-C7867D0E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CH" dirty="0"/>
              <a:t>Database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2CC1-E37D-DFDB-1745-7712C2E9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07" y="345298"/>
            <a:ext cx="6616727" cy="5959586"/>
          </a:xfrm>
        </p:spPr>
        <p:txBody>
          <a:bodyPr anchor="ctr">
            <a:normAutofit lnSpcReduction="10000"/>
          </a:bodyPr>
          <a:lstStyle/>
          <a:p>
            <a:r>
              <a:rPr lang="en-GB" sz="1000" b="1" i="0" dirty="0">
                <a:effectLst/>
              </a:rPr>
              <a:t>Amazon RDS (Relational Database Service):</a:t>
            </a:r>
          </a:p>
          <a:p>
            <a:pPr lvl="1"/>
            <a:r>
              <a:rPr lang="en-GB" sz="1000" b="1" i="0" dirty="0">
                <a:effectLst/>
              </a:rPr>
              <a:t>Use Case: Relational Databases</a:t>
            </a:r>
            <a:endParaRPr lang="en-GB" sz="1000" b="0" i="0" dirty="0">
              <a:effectLst/>
            </a:endParaRPr>
          </a:p>
          <a:p>
            <a:pPr marL="1200150" lvl="2" indent="-285750"/>
            <a:r>
              <a:rPr lang="en-GB" sz="1000" b="0" i="0" dirty="0">
                <a:effectLst/>
              </a:rPr>
              <a:t>Choose RDS if your application requires a traditional relational database.</a:t>
            </a:r>
          </a:p>
          <a:p>
            <a:pPr marL="1200150" lvl="2" indent="-285750"/>
            <a:r>
              <a:rPr lang="en-GB" sz="1000" b="0" i="0" dirty="0">
                <a:effectLst/>
              </a:rPr>
              <a:t>Supports popular databases such as MySQL, PostgreSQL, Oracle, SQL Server, and MariaDB.</a:t>
            </a:r>
          </a:p>
          <a:p>
            <a:pPr marL="1200150" lvl="2" indent="-285750"/>
            <a:r>
              <a:rPr lang="en-GB" sz="1000" b="0" i="0" dirty="0">
                <a:effectLst/>
              </a:rPr>
              <a:t>Provides automated backups, patch management, and easy scalability.</a:t>
            </a:r>
          </a:p>
          <a:p>
            <a:r>
              <a:rPr lang="en-GB" sz="1000" b="1" i="0" dirty="0">
                <a:effectLst/>
              </a:rPr>
              <a:t>Amazon Aurora:</a:t>
            </a:r>
          </a:p>
          <a:p>
            <a:pPr lvl="1"/>
            <a:r>
              <a:rPr lang="en-GB" sz="1000" b="1" i="0" dirty="0">
                <a:effectLst/>
              </a:rPr>
              <a:t>Use Case: High-Performance Relational Databases</a:t>
            </a:r>
            <a:endParaRPr lang="en-GB" sz="1000" b="0" i="0" dirty="0">
              <a:effectLst/>
            </a:endParaRPr>
          </a:p>
          <a:p>
            <a:pPr marL="1200150" lvl="2" indent="-285750"/>
            <a:r>
              <a:rPr lang="en-GB" sz="1000" b="0" i="0" dirty="0">
                <a:effectLst/>
              </a:rPr>
              <a:t>Choose Aurora for high-performance relational databases with compatibility for MySQL or PostgreSQL.</a:t>
            </a:r>
          </a:p>
          <a:p>
            <a:pPr marL="1200150" lvl="2" indent="-285750"/>
            <a:r>
              <a:rPr lang="en-GB" sz="1000" b="0" i="0" dirty="0">
                <a:effectLst/>
              </a:rPr>
              <a:t>Provides the performance of commercial databases with the cost-effectiveness of open-source databases.</a:t>
            </a:r>
          </a:p>
          <a:p>
            <a:pPr marL="1200150" lvl="2" indent="-285750"/>
            <a:r>
              <a:rPr lang="en-GB" sz="1000" b="0" i="0" dirty="0">
                <a:effectLst/>
              </a:rPr>
              <a:t>Fully managed, scalable, and offers automatic backups.</a:t>
            </a:r>
          </a:p>
          <a:p>
            <a:r>
              <a:rPr lang="en-GB" sz="1000" b="1" i="0" dirty="0">
                <a:effectLst/>
              </a:rPr>
              <a:t>Amazon DynamoDB:</a:t>
            </a:r>
          </a:p>
          <a:p>
            <a:pPr lvl="1"/>
            <a:r>
              <a:rPr lang="en-GB" sz="1000" b="1" i="0" dirty="0">
                <a:effectLst/>
              </a:rPr>
              <a:t>Use Case: NoSQL Databases</a:t>
            </a:r>
            <a:endParaRPr lang="en-GB" sz="1000" b="0" i="0" dirty="0">
              <a:effectLst/>
            </a:endParaRPr>
          </a:p>
          <a:p>
            <a:pPr marL="1200150" lvl="2" indent="-285750"/>
            <a:r>
              <a:rPr lang="en-GB" sz="1000" b="0" i="0" dirty="0">
                <a:effectLst/>
              </a:rPr>
              <a:t>Choose DynamoDB for highly scalable, low-latency NoSQL databases.</a:t>
            </a:r>
          </a:p>
          <a:p>
            <a:pPr marL="1200150" lvl="2" indent="-285750"/>
            <a:r>
              <a:rPr lang="en-GB" sz="1000" b="0" i="0" dirty="0">
                <a:effectLst/>
              </a:rPr>
              <a:t>Ideal for applications with variable and unpredictable workloads.</a:t>
            </a:r>
          </a:p>
          <a:p>
            <a:pPr marL="1200150" lvl="2" indent="-285750"/>
            <a:r>
              <a:rPr lang="en-GB" sz="1000" b="0" i="0" dirty="0">
                <a:effectLst/>
              </a:rPr>
              <a:t>Fully managed, serverless, and offers seamless scaling.</a:t>
            </a:r>
          </a:p>
          <a:p>
            <a:pPr marL="1200150" lvl="2" indent="-285750"/>
            <a:r>
              <a:rPr lang="en-GB" sz="1000" b="0" i="0" dirty="0">
                <a:effectLst/>
              </a:rPr>
              <a:t>Key-value data</a:t>
            </a:r>
          </a:p>
          <a:p>
            <a:r>
              <a:rPr lang="en-GB" sz="1000" b="1" i="0" dirty="0">
                <a:effectLst/>
              </a:rPr>
              <a:t>Amazon </a:t>
            </a:r>
            <a:r>
              <a:rPr lang="en-GB" sz="1000" b="1" i="0" dirty="0" err="1">
                <a:effectLst/>
              </a:rPr>
              <a:t>DocumentDB</a:t>
            </a:r>
            <a:r>
              <a:rPr lang="en-GB" sz="1000" b="1" i="0" dirty="0">
                <a:effectLst/>
              </a:rPr>
              <a:t> (with MongoDB compatibility):</a:t>
            </a:r>
          </a:p>
          <a:p>
            <a:pPr lvl="1"/>
            <a:r>
              <a:rPr lang="en-GB" sz="1000" b="1" i="0" dirty="0">
                <a:effectLst/>
              </a:rPr>
              <a:t>Use Case: MongoDB-Compatible Document Databases</a:t>
            </a:r>
            <a:endParaRPr lang="en-GB" sz="1000" b="0" i="0" dirty="0">
              <a:effectLst/>
            </a:endParaRPr>
          </a:p>
          <a:p>
            <a:pPr marL="1200150" lvl="2" indent="-285750"/>
            <a:r>
              <a:rPr lang="en-GB" sz="1000" b="0" i="0" dirty="0">
                <a:effectLst/>
              </a:rPr>
              <a:t>Choose </a:t>
            </a:r>
            <a:r>
              <a:rPr lang="en-GB" sz="1000" b="0" i="0" dirty="0" err="1">
                <a:effectLst/>
              </a:rPr>
              <a:t>DocumentDB</a:t>
            </a:r>
            <a:r>
              <a:rPr lang="en-GB" sz="1000" b="0" i="0" dirty="0">
                <a:effectLst/>
              </a:rPr>
              <a:t> if you need a fully managed, scalable, and highly available MongoDB-compatible database.</a:t>
            </a:r>
          </a:p>
          <a:p>
            <a:pPr marL="1200150" lvl="2" indent="-285750"/>
            <a:r>
              <a:rPr lang="en-GB" sz="1000" b="0" i="0" dirty="0">
                <a:effectLst/>
              </a:rPr>
              <a:t>Designed for applications using the MongoDB API.</a:t>
            </a:r>
          </a:p>
          <a:p>
            <a:pPr marL="1200150" lvl="2" indent="-285750"/>
            <a:r>
              <a:rPr lang="en-GB" sz="1000" b="0" i="0" dirty="0">
                <a:effectLst/>
              </a:rPr>
              <a:t>Offers built-in security, automated backups, and easy scalability.</a:t>
            </a:r>
            <a:endParaRPr lang="ru-RU" sz="1000" b="0" i="0" dirty="0">
              <a:effectLst/>
            </a:endParaRPr>
          </a:p>
          <a:p>
            <a:pPr marL="1200150" lvl="2" indent="-285750"/>
            <a:r>
              <a:rPr lang="en-GB" sz="1000" dirty="0"/>
              <a:t>Semi structured data as JSON docs</a:t>
            </a:r>
            <a:endParaRPr lang="en-GB" sz="1000" b="0" i="0" dirty="0">
              <a:effectLst/>
            </a:endParaRPr>
          </a:p>
          <a:p>
            <a:r>
              <a:rPr lang="en-GB" sz="1000" b="1" i="0" dirty="0">
                <a:effectLst/>
              </a:rPr>
              <a:t>Amazon Neptune:</a:t>
            </a:r>
          </a:p>
          <a:p>
            <a:pPr lvl="1"/>
            <a:r>
              <a:rPr lang="en-GB" sz="1000" b="1" i="0" dirty="0">
                <a:effectLst/>
              </a:rPr>
              <a:t>Use Case: Graph Databases</a:t>
            </a:r>
            <a:endParaRPr lang="en-GB" sz="1000" b="0" i="0" dirty="0">
              <a:effectLst/>
            </a:endParaRPr>
          </a:p>
          <a:p>
            <a:pPr marL="1200150" lvl="2" indent="-285750"/>
            <a:r>
              <a:rPr lang="en-GB" sz="1000" b="0" i="0" dirty="0">
                <a:effectLst/>
              </a:rPr>
              <a:t>Choose Neptune for graph databases, suitable for highly connected data.</a:t>
            </a:r>
          </a:p>
          <a:p>
            <a:pPr marL="1200150" lvl="2" indent="-285750"/>
            <a:r>
              <a:rPr lang="en-GB" sz="1000" b="0" i="0" dirty="0">
                <a:effectLst/>
              </a:rPr>
              <a:t>Supports both Property Graph and RDF models.</a:t>
            </a:r>
          </a:p>
          <a:p>
            <a:pPr marL="1200150" lvl="2" indent="-285750"/>
            <a:r>
              <a:rPr lang="en-GB" sz="1000" b="0" i="0" dirty="0">
                <a:effectLst/>
              </a:rPr>
              <a:t>Ideal for applications requiring graph analysis and traversal.</a:t>
            </a:r>
          </a:p>
        </p:txBody>
      </p:sp>
    </p:spTree>
    <p:extLst>
      <p:ext uri="{BB962C8B-B14F-4D97-AF65-F5344CB8AC3E}">
        <p14:creationId xmlns:p14="http://schemas.microsoft.com/office/powerpoint/2010/main" val="84637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6271E-CE7E-E4F6-2943-57781A08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CH" dirty="0"/>
              <a:t>Database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96C9-A6E9-2827-39A9-9F784943B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728" y="613862"/>
            <a:ext cx="6717345" cy="5633471"/>
          </a:xfrm>
        </p:spPr>
        <p:txBody>
          <a:bodyPr anchor="ctr">
            <a:normAutofit/>
          </a:bodyPr>
          <a:lstStyle/>
          <a:p>
            <a:r>
              <a:rPr lang="en-GB" sz="1000" b="1" i="0" dirty="0">
                <a:effectLst/>
              </a:rPr>
              <a:t>Amazon </a:t>
            </a:r>
            <a:r>
              <a:rPr lang="en-GB" sz="1000" b="1" i="0" dirty="0" err="1">
                <a:effectLst/>
              </a:rPr>
              <a:t>ElastiCache</a:t>
            </a:r>
            <a:r>
              <a:rPr lang="en-GB" sz="1000" b="1" i="0" dirty="0">
                <a:effectLst/>
              </a:rPr>
              <a:t>:</a:t>
            </a:r>
          </a:p>
          <a:p>
            <a:pPr lvl="1"/>
            <a:r>
              <a:rPr lang="en-GB" sz="1000" b="1" i="0" dirty="0">
                <a:effectLst/>
              </a:rPr>
              <a:t>Use Case: In-Memory Caching</a:t>
            </a:r>
            <a:endParaRPr lang="en-GB" sz="1000" b="0" i="0" dirty="0">
              <a:effectLst/>
            </a:endParaRPr>
          </a:p>
          <a:p>
            <a:pPr marL="1200150" lvl="2" indent="-285750"/>
            <a:r>
              <a:rPr lang="en-GB" sz="1000" b="0" i="0" dirty="0">
                <a:effectLst/>
              </a:rPr>
              <a:t>Choose </a:t>
            </a:r>
            <a:r>
              <a:rPr lang="en-GB" sz="1000" b="0" i="0" dirty="0" err="1">
                <a:effectLst/>
              </a:rPr>
              <a:t>ElastiCache</a:t>
            </a:r>
            <a:r>
              <a:rPr lang="en-GB" sz="1000" b="0" i="0" dirty="0">
                <a:effectLst/>
              </a:rPr>
              <a:t> for in-memory caching to improve application performance.</a:t>
            </a:r>
          </a:p>
          <a:p>
            <a:pPr marL="1200150" lvl="2" indent="-285750"/>
            <a:r>
              <a:rPr lang="en-GB" sz="1000" b="0" i="0" dirty="0">
                <a:effectLst/>
              </a:rPr>
              <a:t>Supports Redis and Memcached.</a:t>
            </a:r>
          </a:p>
          <a:p>
            <a:pPr marL="1200150" lvl="2" indent="-285750"/>
            <a:r>
              <a:rPr lang="en-GB" sz="1000" b="0" i="0" dirty="0">
                <a:effectLst/>
              </a:rPr>
              <a:t>Ideal for reducing database load and accelerating data access.</a:t>
            </a:r>
          </a:p>
          <a:p>
            <a:r>
              <a:rPr lang="en-GB" sz="1000" b="1" i="0" dirty="0">
                <a:effectLst/>
              </a:rPr>
              <a:t>Amazon Redshift:</a:t>
            </a:r>
          </a:p>
          <a:p>
            <a:pPr lvl="1"/>
            <a:r>
              <a:rPr lang="en-GB" sz="1000" b="1" i="0" dirty="0">
                <a:effectLst/>
              </a:rPr>
              <a:t>Use Case: Data Warehousing</a:t>
            </a:r>
            <a:endParaRPr lang="en-GB" sz="1000" b="0" i="0" dirty="0">
              <a:effectLst/>
            </a:endParaRPr>
          </a:p>
          <a:p>
            <a:pPr marL="1200150" lvl="2" indent="-285750"/>
            <a:r>
              <a:rPr lang="en-GB" sz="1000" b="0" i="0" dirty="0">
                <a:effectLst/>
              </a:rPr>
              <a:t>Choose Redshift for large-scale data warehousing and analytics.</a:t>
            </a:r>
          </a:p>
          <a:p>
            <a:pPr marL="1200150" lvl="2" indent="-285750"/>
            <a:r>
              <a:rPr lang="en-GB" sz="1000" b="0" i="0" dirty="0">
                <a:effectLst/>
              </a:rPr>
              <a:t>Supports high-performance querying on large datasets.</a:t>
            </a:r>
          </a:p>
          <a:p>
            <a:pPr marL="1200150" lvl="2" indent="-285750"/>
            <a:r>
              <a:rPr lang="en-GB" sz="1000" b="0" i="0" dirty="0">
                <a:effectLst/>
              </a:rPr>
              <a:t>Fully managed, scalable, and integrates with popular BI tools.</a:t>
            </a:r>
          </a:p>
          <a:p>
            <a:r>
              <a:rPr lang="en-GB" sz="1000" b="1" i="0" dirty="0">
                <a:effectLst/>
              </a:rPr>
              <a:t>Amazon Timestream:</a:t>
            </a:r>
          </a:p>
          <a:p>
            <a:pPr lvl="1"/>
            <a:r>
              <a:rPr lang="en-GB" sz="1000" b="1" i="0" dirty="0">
                <a:effectLst/>
              </a:rPr>
              <a:t>Use Case: Time-Series Data</a:t>
            </a:r>
            <a:endParaRPr lang="en-GB" sz="1000" b="0" i="0" dirty="0">
              <a:effectLst/>
            </a:endParaRPr>
          </a:p>
          <a:p>
            <a:pPr marL="1200150" lvl="2" indent="-285750"/>
            <a:r>
              <a:rPr lang="en-GB" sz="1000" b="0" i="0" dirty="0">
                <a:effectLst/>
              </a:rPr>
              <a:t>Choose Timestream for ingesting, querying, and </a:t>
            </a:r>
            <a:r>
              <a:rPr lang="en-GB" sz="1000" b="0" i="0" dirty="0" err="1">
                <a:effectLst/>
              </a:rPr>
              <a:t>analyzing</a:t>
            </a:r>
            <a:r>
              <a:rPr lang="en-GB" sz="1000" b="0" i="0" dirty="0">
                <a:effectLst/>
              </a:rPr>
              <a:t> time-series data at scale.</a:t>
            </a:r>
          </a:p>
          <a:p>
            <a:pPr marL="1200150" lvl="2" indent="-285750"/>
            <a:r>
              <a:rPr lang="en-GB" sz="1000" b="0" i="0" dirty="0">
                <a:effectLst/>
              </a:rPr>
              <a:t>Suitable for IoT applications, telemetry, and operational monitoring.</a:t>
            </a:r>
          </a:p>
          <a:p>
            <a:pPr marL="1200150" lvl="2" indent="-285750"/>
            <a:r>
              <a:rPr lang="en-GB" sz="1000" b="0" i="0" dirty="0">
                <a:effectLst/>
              </a:rPr>
              <a:t>Fully managed and optimized for time-series data.</a:t>
            </a:r>
          </a:p>
          <a:p>
            <a:r>
              <a:rPr lang="en-GB" sz="1000" b="1" i="0" dirty="0">
                <a:effectLst/>
              </a:rPr>
              <a:t>Amazon </a:t>
            </a:r>
            <a:r>
              <a:rPr lang="en-GB" sz="1000" b="1" i="0" dirty="0" err="1">
                <a:effectLst/>
              </a:rPr>
              <a:t>Keyspaces</a:t>
            </a:r>
            <a:r>
              <a:rPr lang="en-GB" sz="1000" b="1" i="0" dirty="0">
                <a:effectLst/>
              </a:rPr>
              <a:t> (for Apache Cassandra):</a:t>
            </a:r>
          </a:p>
          <a:p>
            <a:pPr lvl="1"/>
            <a:r>
              <a:rPr lang="en-GB" sz="1000" b="1" i="0" dirty="0">
                <a:effectLst/>
              </a:rPr>
              <a:t>Use Case: Cassandra-Compatible Databases</a:t>
            </a:r>
            <a:endParaRPr lang="en-GB" sz="1000" b="0" i="0" dirty="0">
              <a:effectLst/>
            </a:endParaRPr>
          </a:p>
          <a:p>
            <a:pPr marL="1200150" lvl="2" indent="-285750"/>
            <a:r>
              <a:rPr lang="en-GB" sz="1000" b="0" i="0" dirty="0">
                <a:effectLst/>
              </a:rPr>
              <a:t>Choose </a:t>
            </a:r>
            <a:r>
              <a:rPr lang="en-GB" sz="1000" b="0" i="0" dirty="0" err="1">
                <a:effectLst/>
              </a:rPr>
              <a:t>Keyspaces</a:t>
            </a:r>
            <a:r>
              <a:rPr lang="en-GB" sz="1000" b="0" i="0" dirty="0">
                <a:effectLst/>
              </a:rPr>
              <a:t> for a fully managed, serverless, and scalable Apache Cassandra-compatible database.</a:t>
            </a:r>
          </a:p>
          <a:p>
            <a:pPr marL="1200150" lvl="2" indent="-285750"/>
            <a:r>
              <a:rPr lang="en-GB" sz="1000" b="0" i="0" dirty="0">
                <a:effectLst/>
              </a:rPr>
              <a:t>Ideal for applications with variable and unpredictable workloads.</a:t>
            </a:r>
          </a:p>
          <a:p>
            <a:pPr lvl="2"/>
            <a:r>
              <a:rPr lang="en-GB" sz="1000" b="0" i="0" dirty="0">
                <a:effectLst/>
              </a:rPr>
              <a:t>Use for use cases like fraud detection, recommendation engines, and airline networks.</a:t>
            </a:r>
          </a:p>
          <a:p>
            <a:r>
              <a:rPr lang="en-GB" sz="1000" b="1" i="0" dirty="0">
                <a:effectLst/>
              </a:rPr>
              <a:t>Amazon Quantum Ledger Database (QLDB):</a:t>
            </a:r>
          </a:p>
          <a:p>
            <a:pPr lvl="1"/>
            <a:r>
              <a:rPr lang="en-GB" sz="1000" b="1" i="0" dirty="0">
                <a:effectLst/>
              </a:rPr>
              <a:t>Use Case: Ledger Databases</a:t>
            </a:r>
            <a:endParaRPr lang="en-GB" sz="1000" b="0" i="0" dirty="0">
              <a:effectLst/>
            </a:endParaRPr>
          </a:p>
          <a:p>
            <a:pPr marL="1200150" lvl="2" indent="-285750"/>
            <a:r>
              <a:rPr lang="en-GB" sz="1000" b="0" i="0" dirty="0">
                <a:effectLst/>
              </a:rPr>
              <a:t>Choose QLDB for building transparent, immutable, and cryptographically verifiable transaction logs.</a:t>
            </a:r>
          </a:p>
          <a:p>
            <a:pPr marL="1200150" lvl="2" indent="-285750"/>
            <a:r>
              <a:rPr lang="en-GB" sz="1000" b="0" i="0" dirty="0">
                <a:effectLst/>
              </a:rPr>
              <a:t>Ideal for applications requiring a centralized, tamper-resistant ledger.</a:t>
            </a:r>
          </a:p>
        </p:txBody>
      </p:sp>
    </p:spTree>
    <p:extLst>
      <p:ext uri="{BB962C8B-B14F-4D97-AF65-F5344CB8AC3E}">
        <p14:creationId xmlns:p14="http://schemas.microsoft.com/office/powerpoint/2010/main" val="334198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B9371-16D1-1C52-126A-7CFF138A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Databases Comparison</a:t>
            </a:r>
          </a:p>
        </p:txBody>
      </p:sp>
      <p:pic>
        <p:nvPicPr>
          <p:cNvPr id="8" name="Picture 7" descr="A table with different colored text&#10;&#10;Description automatically generated with medium confidence">
            <a:extLst>
              <a:ext uri="{FF2B5EF4-FFF2-40B4-BE49-F238E27FC236}">
                <a16:creationId xmlns:a16="http://schemas.microsoft.com/office/drawing/2014/main" id="{C59459E4-A86A-B401-6A53-4780F950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56" y="2354239"/>
            <a:ext cx="923528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7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F0F66-8E03-74D6-7534-38063749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Choose database</a:t>
            </a:r>
          </a:p>
        </p:txBody>
      </p:sp>
      <p:pic>
        <p:nvPicPr>
          <p:cNvPr id="4" name="Picture 3" descr="A diagram of data flow&#10;&#10;Description automatically generated">
            <a:extLst>
              <a:ext uri="{FF2B5EF4-FFF2-40B4-BE49-F238E27FC236}">
                <a16:creationId xmlns:a16="http://schemas.microsoft.com/office/drawing/2014/main" id="{529D8595-5CCF-18FC-8F1B-6F7E7721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73330"/>
            <a:ext cx="6780700" cy="35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F0F66-8E03-74D6-7534-38063749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Choose database</a:t>
            </a:r>
          </a:p>
        </p:txBody>
      </p:sp>
      <p:pic>
        <p:nvPicPr>
          <p:cNvPr id="1026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B7853289-26B3-2DDB-3181-2378F39B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859799"/>
            <a:ext cx="6780700" cy="3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18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87FEF-2F81-0A66-0001-21A5DF0A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Lets practice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order Dash">
            <a:extLst>
              <a:ext uri="{FF2B5EF4-FFF2-40B4-BE49-F238E27FC236}">
                <a16:creationId xmlns:a16="http://schemas.microsoft.com/office/drawing/2014/main" id="{AD39C739-6228-76F3-0671-804DD86F2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3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 b="0" i="0" dirty="0">
                <a:effectLst/>
                <a:latin typeface="Söhne"/>
              </a:rPr>
              <a:t>Your application involves structured data with complex relationships. You need to ensure ACID compliance for transactions. What database solution should you choose?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685453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823</Words>
  <Application>Microsoft Macintosh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Тема Office</vt:lpstr>
      <vt:lpstr>AWS Database Comparison</vt:lpstr>
      <vt:lpstr>Databases</vt:lpstr>
      <vt:lpstr>Database Comparison</vt:lpstr>
      <vt:lpstr>Database Comparison</vt:lpstr>
      <vt:lpstr>Databases Comparison</vt:lpstr>
      <vt:lpstr>Choose database</vt:lpstr>
      <vt:lpstr>Choose database</vt:lpstr>
      <vt:lpstr>Lets practice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QLDB</dc:title>
  <dc:creator>Учетная запись Майкрософт</dc:creator>
  <cp:lastModifiedBy>Ilya Chakun</cp:lastModifiedBy>
  <cp:revision>16</cp:revision>
  <dcterms:created xsi:type="dcterms:W3CDTF">2023-09-10T15:38:22Z</dcterms:created>
  <dcterms:modified xsi:type="dcterms:W3CDTF">2023-12-17T17:16:02Z</dcterms:modified>
</cp:coreProperties>
</file>