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666"/>
  </p:normalViewPr>
  <p:slideViewPr>
    <p:cSldViewPr snapToGrid="0">
      <p:cViewPr varScale="1">
        <p:scale>
          <a:sx n="199" d="100"/>
          <a:sy n="19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2B85-D5F3-7385-B67F-528DD682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Amazon QLDB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ION format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Originally developed by Amazon itself</a:t>
            </a:r>
          </a:p>
          <a:p>
            <a:r>
              <a:rPr lang="en-US" sz="2000" dirty="0"/>
              <a:t>Is a Superset of JSON </a:t>
            </a:r>
          </a:p>
          <a:p>
            <a:r>
              <a:rPr lang="en-US" sz="2000" dirty="0"/>
              <a:t>Self-describing, hierarchical data serialization format (=nested JSON)</a:t>
            </a:r>
          </a:p>
          <a:p>
            <a:r>
              <a:rPr lang="en-US" sz="2000" dirty="0"/>
              <a:t>Offers interchangeable binary and text representations</a:t>
            </a:r>
          </a:p>
          <a:p>
            <a:r>
              <a:rPr lang="en-US" sz="2000" dirty="0"/>
              <a:t>Adds additional data types, type annotations and comments to JSON format</a:t>
            </a:r>
          </a:p>
          <a:p>
            <a:r>
              <a:rPr lang="en-US" sz="2000" dirty="0"/>
              <a:t>Flexible data model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928961"/>
            <a:ext cx="4737650" cy="30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Verification in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0275" y="2194102"/>
            <a:ext cx="47847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Journal maintains immutable and verifiable transaction log</a:t>
            </a:r>
          </a:p>
          <a:p>
            <a:r>
              <a:rPr lang="en-US" sz="1400" dirty="0"/>
              <a:t>QLDB uses a </a:t>
            </a:r>
            <a:r>
              <a:rPr lang="en-US" sz="1400" b="1" dirty="0"/>
              <a:t>digest for verification </a:t>
            </a:r>
          </a:p>
          <a:p>
            <a:r>
              <a:rPr lang="en-US" sz="1400" dirty="0"/>
              <a:t>Digest </a:t>
            </a:r>
          </a:p>
          <a:p>
            <a:pPr lvl="1"/>
            <a:r>
              <a:rPr lang="en-US" sz="1400" dirty="0"/>
              <a:t>is a cryptographic representation of your journal </a:t>
            </a:r>
          </a:p>
          <a:p>
            <a:pPr lvl="1"/>
            <a:r>
              <a:rPr lang="en-US" sz="1400" dirty="0"/>
              <a:t>or a unique signature of your data’s entire change history as of a point in time</a:t>
            </a:r>
          </a:p>
          <a:p>
            <a:pPr lvl="1"/>
            <a:r>
              <a:rPr lang="en-US" sz="1400" dirty="0"/>
              <a:t>is generated using SHA-256 hash function with a Merkle tree-based model</a:t>
            </a:r>
          </a:p>
          <a:p>
            <a:r>
              <a:rPr lang="en-US" sz="1400" dirty="0"/>
              <a:t>Can verify the integrity of your data by calculating the digest and comparing it with QLDB’s digest</a:t>
            </a:r>
          </a:p>
          <a:p>
            <a:r>
              <a:rPr lang="en-US" sz="1400" dirty="0"/>
              <a:t>Can verify using the AWS console or QLDB API </a:t>
            </a:r>
          </a:p>
          <a:p>
            <a:r>
              <a:rPr lang="en-US" sz="1400" dirty="0"/>
              <a:t>Improper verification requests typically result in </a:t>
            </a:r>
            <a:r>
              <a:rPr lang="en-US" sz="1400" dirty="0" err="1"/>
              <a:t>IllegalArgumentException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576559"/>
            <a:ext cx="4737650" cy="37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QLDB Backup and Restore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QLDB does not support a backup and restore feature (yet!)</a:t>
            </a:r>
          </a:p>
          <a:p>
            <a:r>
              <a:rPr lang="en-US" sz="1800"/>
              <a:t>PITR is also not supported (yet!) </a:t>
            </a:r>
          </a:p>
          <a:p>
            <a:r>
              <a:rPr lang="en-US" sz="1800"/>
              <a:t>Can only export your QLDB journal to S3 </a:t>
            </a:r>
          </a:p>
          <a:p>
            <a:pPr lvl="1"/>
            <a:r>
              <a:rPr lang="en-US" sz="1800"/>
              <a:t>For analytics / auditing / data retention / verification / exporting to other systems</a:t>
            </a:r>
          </a:p>
          <a:p>
            <a:pPr lvl="1"/>
            <a:r>
              <a:rPr lang="en-US" sz="1800"/>
              <a:t>limit of two concurrent journal export jobs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88" y="517600"/>
            <a:ext cx="2468879" cy="2743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4064082"/>
            <a:ext cx="5135719" cy="14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Streams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Continuous flow of data from your ledger's journal to a Kinesis data stream</a:t>
            </a:r>
          </a:p>
          <a:p>
            <a:r>
              <a:rPr lang="en-US" sz="1500"/>
              <a:t>Provides an at-least-once delivery guarantee</a:t>
            </a:r>
          </a:p>
          <a:p>
            <a:r>
              <a:rPr lang="en-US" sz="1500" u="sng"/>
              <a:t>No ordering guarantees</a:t>
            </a:r>
          </a:p>
          <a:p>
            <a:pPr lvl="1"/>
            <a:r>
              <a:rPr lang="en-US" sz="1500"/>
              <a:t>Revisions can be produced in a Kinesis data stream out of order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987754"/>
            <a:ext cx="10917936" cy="2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High Availability and Durability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5271100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QLDB ledger is replicated across multiple AZs within the region (=high availability)</a:t>
            </a:r>
          </a:p>
          <a:p>
            <a:r>
              <a:rPr lang="en-US" sz="1900" dirty="0"/>
              <a:t>With multiple copies per AZ (=strong durability)</a:t>
            </a:r>
          </a:p>
          <a:p>
            <a:r>
              <a:rPr lang="en-US" sz="1900" dirty="0"/>
              <a:t>Write is acknowledged only after being written to a durable storage in multiple AZs</a:t>
            </a:r>
          </a:p>
          <a:p>
            <a:r>
              <a:rPr lang="en-US" sz="1900" dirty="0"/>
              <a:t>CRR is not supported (yet!)</a:t>
            </a:r>
          </a:p>
          <a:p>
            <a:pPr lvl="1"/>
            <a:r>
              <a:rPr lang="en-US" sz="1900" dirty="0"/>
              <a:t>QLDB journal can be exported to an S3 bucket</a:t>
            </a:r>
          </a:p>
          <a:p>
            <a:pPr lvl="1"/>
            <a:r>
              <a:rPr lang="en-US" sz="1900" dirty="0"/>
              <a:t>S3 bucket can then be configured for CRR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067996"/>
            <a:ext cx="5458968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IAM is used for authentication and authorization of QLDB resources</a:t>
            </a:r>
          </a:p>
          <a:p>
            <a:r>
              <a:rPr lang="en-US" sz="2200" dirty="0"/>
              <a:t>Supports encryption at rest and in transit</a:t>
            </a:r>
          </a:p>
          <a:p>
            <a:r>
              <a:rPr lang="en-US" sz="2200" dirty="0"/>
              <a:t>Uses Amazon-owned keys to encrypt QLDB data</a:t>
            </a:r>
          </a:p>
          <a:p>
            <a:r>
              <a:rPr lang="en-US" sz="2200" dirty="0"/>
              <a:t>Does not support CMKs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99" y="640080"/>
            <a:ext cx="26248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 - Networking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Can use an interface VPC endpoint to allow VPC resources to connect to QLDB privately</a:t>
            </a:r>
          </a:p>
          <a:p>
            <a:r>
              <a:rPr lang="en-US" sz="2000"/>
              <a:t>Interface VPC endpoints are powered by AWS PrivateLink</a:t>
            </a:r>
          </a:p>
          <a:p>
            <a:r>
              <a:rPr lang="en-US" sz="2000"/>
              <a:t>PrivateLink provides private and secured connectivity between VPCs, AWS services, and on-premises applications</a:t>
            </a:r>
          </a:p>
          <a:p>
            <a:r>
              <a:rPr lang="en-US" sz="2000"/>
              <a:t>PrivateLink eliminates the need for IG / NAT device / VPN connection / or AWS Direct Connect connection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50" y="640080"/>
            <a:ext cx="53465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Integrated with CloudWatch (Alarms / Logs / Events)</a:t>
            </a:r>
          </a:p>
          <a:p>
            <a:r>
              <a:rPr lang="en-US" sz="1700"/>
              <a:t>Common metrics</a:t>
            </a:r>
          </a:p>
          <a:p>
            <a:pPr lvl="1"/>
            <a:r>
              <a:rPr lang="en-US" sz="1700"/>
              <a:t>JournalStorage </a:t>
            </a:r>
          </a:p>
          <a:p>
            <a:pPr lvl="1"/>
            <a:r>
              <a:rPr lang="en-US" sz="1700"/>
              <a:t>IndexedStorage </a:t>
            </a:r>
          </a:p>
          <a:p>
            <a:pPr lvl="1"/>
            <a:r>
              <a:rPr lang="en-US" sz="1700"/>
              <a:t>ReadIOs </a:t>
            </a:r>
          </a:p>
          <a:p>
            <a:pPr lvl="1"/>
            <a:r>
              <a:rPr lang="en-US" sz="1700"/>
              <a:t>WriteIOs </a:t>
            </a:r>
          </a:p>
          <a:p>
            <a:pPr lvl="1"/>
            <a:r>
              <a:rPr lang="en-US" sz="1700"/>
              <a:t>CommandLatency</a:t>
            </a:r>
          </a:p>
          <a:p>
            <a:r>
              <a:rPr lang="en-US" sz="1700"/>
              <a:t>QLDB log files provide additional information </a:t>
            </a:r>
          </a:p>
          <a:p>
            <a:r>
              <a:rPr lang="en-US" sz="1700"/>
              <a:t>API calls and user activity can be logged with CloudTrail</a:t>
            </a:r>
          </a:p>
        </p:txBody>
      </p:sp>
      <p:pic>
        <p:nvPicPr>
          <p:cNvPr id="2050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8680A360-B8ED-1227-5183-1CE9AA38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0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You pay only for what you use </a:t>
            </a:r>
          </a:p>
          <a:p>
            <a:r>
              <a:rPr lang="en-US" sz="2000"/>
              <a:t>Storage – per GB per month </a:t>
            </a:r>
          </a:p>
          <a:p>
            <a:pPr lvl="1"/>
            <a:r>
              <a:rPr lang="en-US" sz="2000"/>
              <a:t>Journal Storage and Indexed Storage </a:t>
            </a:r>
          </a:p>
          <a:p>
            <a:r>
              <a:rPr lang="en-US" sz="2000"/>
              <a:t>IOs – per million requests </a:t>
            </a:r>
          </a:p>
          <a:p>
            <a:pPr lvl="1"/>
            <a:r>
              <a:rPr lang="en-US" sz="2000"/>
              <a:t>read IOs and write IOs </a:t>
            </a:r>
          </a:p>
          <a:p>
            <a:r>
              <a:rPr lang="en-US" sz="2000"/>
              <a:t>Data transfer</a:t>
            </a:r>
          </a:p>
        </p:txBody>
      </p:sp>
      <p:pic>
        <p:nvPicPr>
          <p:cNvPr id="3074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3A4E83BC-EF66-F535-8F6F-5C8AF99C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1" dirty="0"/>
              <a:t>QLDB = Quantum Ledger Database</a:t>
            </a:r>
          </a:p>
          <a:p>
            <a:r>
              <a:rPr lang="en-US" sz="1300" dirty="0"/>
              <a:t>Fully managed, serverless ledger database </a:t>
            </a:r>
          </a:p>
          <a:p>
            <a:r>
              <a:rPr lang="en-US" sz="1300" dirty="0"/>
              <a:t>Has built-in, immutable journal to record all the change history of your data</a:t>
            </a:r>
          </a:p>
          <a:p>
            <a:r>
              <a:rPr lang="en-US" sz="1300" dirty="0"/>
              <a:t>Transparent and cryptographically verifiable ledger</a:t>
            </a:r>
          </a:p>
          <a:p>
            <a:r>
              <a:rPr lang="en-US" sz="1300" dirty="0"/>
              <a:t>Tracks each application data change and maintains a complete and verifiable history of changes over time</a:t>
            </a:r>
          </a:p>
          <a:p>
            <a:r>
              <a:rPr lang="en-US" sz="1300" dirty="0"/>
              <a:t>Supports ACID transactions</a:t>
            </a:r>
          </a:p>
          <a:p>
            <a:r>
              <a:rPr lang="en-US" sz="1300" dirty="0"/>
              <a:t>Uses query language named </a:t>
            </a:r>
            <a:r>
              <a:rPr lang="en-US" sz="1300" b="1" dirty="0" err="1"/>
              <a:t>PartiQL</a:t>
            </a:r>
            <a:r>
              <a:rPr lang="en-US" sz="1300" dirty="0"/>
              <a:t> (SQL-like, Open standard)</a:t>
            </a:r>
          </a:p>
          <a:p>
            <a:r>
              <a:rPr lang="en-US" sz="1300" dirty="0"/>
              <a:t>Uses </a:t>
            </a:r>
            <a:r>
              <a:rPr lang="en-US" sz="1300" b="1" dirty="0"/>
              <a:t>Amazon ION </a:t>
            </a:r>
            <a:r>
              <a:rPr lang="en-US" sz="1300" dirty="0"/>
              <a:t>format</a:t>
            </a:r>
          </a:p>
          <a:p>
            <a:pPr lvl="1"/>
            <a:r>
              <a:rPr lang="en-US" sz="1300" dirty="0"/>
              <a:t>A Superset of JSON</a:t>
            </a:r>
          </a:p>
          <a:p>
            <a:pPr lvl="1"/>
            <a:r>
              <a:rPr lang="en-US" sz="1300" dirty="0"/>
              <a:t>Self-describing, hierarchical data serialization format</a:t>
            </a:r>
          </a:p>
          <a:p>
            <a:pPr lvl="1"/>
            <a:r>
              <a:rPr lang="en-US" sz="1300" dirty="0"/>
              <a:t>Offers interchangeable binary and text representations</a:t>
            </a:r>
          </a:p>
          <a:p>
            <a:pPr lvl="1"/>
            <a:r>
              <a:rPr lang="en-US" sz="1300" dirty="0"/>
              <a:t>Adds additional data types, type annotations and comments to JSON format</a:t>
            </a:r>
          </a:p>
          <a:p>
            <a:pPr lvl="1"/>
            <a:r>
              <a:rPr lang="en-US" sz="1300" dirty="0"/>
              <a:t>Supports nested JSON elements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What is a Quantum Ledger Database? | tecRacer Amazon AWS Blog">
            <a:extLst>
              <a:ext uri="{FF2B5EF4-FFF2-40B4-BE49-F238E27FC236}">
                <a16:creationId xmlns:a16="http://schemas.microsoft.com/office/drawing/2014/main" id="{874FCFC7-8BC1-34B9-5A95-7204420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4" y="3305080"/>
            <a:ext cx="4513821" cy="15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03680-6664-D5F4-5B32-0FB94F1D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2" y="1412490"/>
            <a:ext cx="3208975" cy="1004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335-F4A1-4880-3EF4-7C8D2402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b="1" dirty="0"/>
              <a:t>Good for</a:t>
            </a:r>
          </a:p>
          <a:p>
            <a:r>
              <a:rPr lang="en-US" sz="1100" dirty="0"/>
              <a:t>Tracking the history of credits and debits in banking transactions</a:t>
            </a:r>
          </a:p>
          <a:p>
            <a:r>
              <a:rPr lang="en-US" sz="1100" dirty="0"/>
              <a:t>Maintaining accurate records of vehicle ownership</a:t>
            </a:r>
          </a:p>
          <a:p>
            <a:r>
              <a:rPr lang="en-US" sz="1100" dirty="0"/>
              <a:t>Tracing the movement of an item though a supply chain</a:t>
            </a:r>
          </a:p>
          <a:p>
            <a:r>
              <a:rPr lang="en-US" sz="1100" dirty="0"/>
              <a:t>Audit Database</a:t>
            </a:r>
          </a:p>
          <a:p>
            <a:r>
              <a:rPr lang="en-US" sz="1100" dirty="0"/>
              <a:t>Blockchain alternative</a:t>
            </a:r>
          </a:p>
          <a:p>
            <a:pPr marL="0" indent="0">
              <a:buNone/>
            </a:pPr>
            <a:r>
              <a:rPr lang="en-US" sz="1100" b="1" dirty="0"/>
              <a:t>Not good for:</a:t>
            </a:r>
          </a:p>
          <a:p>
            <a:r>
              <a:rPr lang="en-US" sz="1100" dirty="0"/>
              <a:t>Analytics</a:t>
            </a:r>
          </a:p>
          <a:p>
            <a:r>
              <a:rPr lang="en-US" sz="1100" dirty="0" err="1"/>
              <a:t>Nontransactional</a:t>
            </a:r>
            <a:r>
              <a:rPr lang="en-US" sz="1100" dirty="0"/>
              <a:t> workloads</a:t>
            </a:r>
          </a:p>
          <a:p>
            <a:pPr marL="0" indent="0">
              <a:buNone/>
            </a:pPr>
            <a:r>
              <a:rPr lang="en-US" sz="1100" b="1" dirty="0"/>
              <a:t>Characteristics</a:t>
            </a:r>
            <a:r>
              <a:rPr lang="en-US" sz="1100" dirty="0"/>
              <a:t>:</a:t>
            </a:r>
          </a:p>
          <a:p>
            <a:r>
              <a:rPr lang="en-US" sz="1100" dirty="0"/>
              <a:t>Complete and immutable change history</a:t>
            </a:r>
          </a:p>
          <a:p>
            <a:r>
              <a:rPr lang="en-US" sz="1100" dirty="0"/>
              <a:t>Verifiable data integrity</a:t>
            </a:r>
          </a:p>
          <a:p>
            <a:r>
              <a:rPr lang="en-US" sz="1100" dirty="0"/>
              <a:t>Easily query data history</a:t>
            </a:r>
          </a:p>
        </p:txBody>
      </p:sp>
    </p:spTree>
    <p:extLst>
      <p:ext uri="{BB962C8B-B14F-4D97-AF65-F5344CB8AC3E}">
        <p14:creationId xmlns:p14="http://schemas.microsoft.com/office/powerpoint/2010/main" val="24203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It’s serverless (scales automatically to support the needs of your application)</a:t>
            </a:r>
          </a:p>
          <a:p>
            <a:r>
              <a:rPr lang="en-US" sz="2200"/>
              <a:t>Intended to support high-performance OLTP workloads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" y="2290936"/>
            <a:ext cx="104193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Ledger = Journal + set of tables </a:t>
            </a:r>
          </a:p>
          <a:p>
            <a:r>
              <a:rPr lang="en-US" sz="1600" dirty="0"/>
              <a:t>Journal </a:t>
            </a:r>
          </a:p>
          <a:p>
            <a:pPr lvl="1"/>
            <a:r>
              <a:rPr lang="en-US" sz="1600" dirty="0"/>
              <a:t>Is append-only, immutable </a:t>
            </a:r>
          </a:p>
          <a:p>
            <a:pPr lvl="1"/>
            <a:r>
              <a:rPr lang="en-US" sz="1600" dirty="0"/>
              <a:t>No updates / overwrites / deletes </a:t>
            </a:r>
          </a:p>
          <a:p>
            <a:pPr lvl="1"/>
            <a:r>
              <a:rPr lang="en-US" sz="1600" dirty="0"/>
              <a:t>Stores a sequenced, cryptographically verifiable entry of each change to the table data</a:t>
            </a:r>
          </a:p>
          <a:p>
            <a:pPr lvl="1"/>
            <a:r>
              <a:rPr lang="en-US" sz="1600" dirty="0"/>
              <a:t>Changes are chained together as blocks (but not a blockchain implementation)</a:t>
            </a:r>
          </a:p>
          <a:p>
            <a:pPr lvl="1"/>
            <a:r>
              <a:rPr lang="en-US" sz="1600" dirty="0"/>
              <a:t>QLDB is centralized and not a distributed ledger (blockchain is used with decentralized use-cases)</a:t>
            </a:r>
          </a:p>
          <a:p>
            <a:pPr lvl="1"/>
            <a:r>
              <a:rPr lang="en-US" sz="1600" dirty="0"/>
              <a:t>Even if you delete data from the ledger (table), you can access its change history from the immutable journal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893803"/>
            <a:ext cx="4788505" cy="23381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Tables </a:t>
            </a:r>
          </a:p>
          <a:p>
            <a:pPr lvl="1"/>
            <a:r>
              <a:rPr lang="en-US" sz="2000"/>
              <a:t>Collection of documents and their revisions</a:t>
            </a:r>
          </a:p>
          <a:p>
            <a:pPr lvl="1"/>
            <a:r>
              <a:rPr lang="en-US" sz="2000"/>
              <a:t>Store the current and historical state of your data (indexed storage)</a:t>
            </a:r>
          </a:p>
          <a:p>
            <a:pPr lvl="1"/>
            <a:r>
              <a:rPr lang="en-US" sz="2000"/>
              <a:t>Can include document deletion records</a:t>
            </a:r>
          </a:p>
          <a:p>
            <a:pPr lvl="1"/>
            <a:r>
              <a:rPr lang="en-US" sz="2000"/>
              <a:t>Documents are in ION format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2284103"/>
            <a:ext cx="4747547" cy="23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vs Ledger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19" y="1675227"/>
            <a:ext cx="93493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Views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QLDB offers three views of your data</a:t>
            </a:r>
          </a:p>
          <a:p>
            <a:pPr lvl="1"/>
            <a:r>
              <a:rPr lang="en-US" sz="1600"/>
              <a:t>User view</a:t>
            </a:r>
          </a:p>
          <a:p>
            <a:pPr lvl="1"/>
            <a:r>
              <a:rPr lang="en-US" sz="1600"/>
              <a:t>Committed view</a:t>
            </a:r>
          </a:p>
          <a:p>
            <a:pPr lvl="1"/>
            <a:r>
              <a:rPr lang="en-US" sz="1600"/>
              <a:t>History view</a:t>
            </a:r>
          </a:p>
          <a:p>
            <a:r>
              <a:rPr lang="en-US" sz="1600"/>
              <a:t>User view</a:t>
            </a:r>
          </a:p>
          <a:p>
            <a:pPr lvl="1"/>
            <a:r>
              <a:rPr lang="en-US" sz="1600"/>
              <a:t>latest version of your data</a:t>
            </a:r>
          </a:p>
          <a:p>
            <a:pPr lvl="1"/>
            <a:r>
              <a:rPr lang="en-US" sz="1600"/>
              <a:t>default view</a:t>
            </a:r>
          </a:p>
          <a:p>
            <a:r>
              <a:rPr lang="en-US" sz="1600"/>
              <a:t>Committed view</a:t>
            </a:r>
          </a:p>
          <a:p>
            <a:pPr lvl="1"/>
            <a:r>
              <a:rPr lang="en-US" sz="1600"/>
              <a:t>user view + system generated metadata</a:t>
            </a:r>
          </a:p>
          <a:p>
            <a:r>
              <a:rPr lang="en-US" sz="1600"/>
              <a:t>History view</a:t>
            </a:r>
          </a:p>
          <a:p>
            <a:pPr lvl="1"/>
            <a:r>
              <a:rPr lang="en-US" sz="1600"/>
              <a:t>contains all historical document revisions </a:t>
            </a:r>
          </a:p>
          <a:p>
            <a:pPr lvl="1"/>
            <a:r>
              <a:rPr lang="en-US" sz="1600"/>
              <a:t>i.e. all change history with metadata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615542"/>
            <a:ext cx="4737650" cy="36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create a ledger and define your tables</a:t>
            </a:r>
          </a:p>
          <a:p>
            <a:r>
              <a:rPr lang="en-US" sz="1700"/>
              <a:t>QLDB supports ACID semantics</a:t>
            </a:r>
          </a:p>
          <a:p>
            <a:r>
              <a:rPr lang="en-US" sz="1700"/>
              <a:t>We use </a:t>
            </a:r>
            <a:r>
              <a:rPr lang="en-US" sz="1700" b="1"/>
              <a:t>PartiQL query language </a:t>
            </a:r>
            <a:r>
              <a:rPr lang="en-US" sz="1700"/>
              <a:t>to query QLDB</a:t>
            </a:r>
          </a:p>
          <a:p>
            <a:pPr lvl="1"/>
            <a:r>
              <a:rPr lang="en-US" sz="1700"/>
              <a:t>It’s a SQL-like open standard query language</a:t>
            </a:r>
          </a:p>
          <a:p>
            <a:pPr lvl="1"/>
            <a:r>
              <a:rPr lang="en-US" sz="1700"/>
              <a:t>SQL-compatible access to relational, semistructured, and nested data</a:t>
            </a:r>
          </a:p>
          <a:p>
            <a:pPr lvl="1"/>
            <a:r>
              <a:rPr lang="en-US" sz="1700"/>
              <a:t>Extends SQL to support ION documents</a:t>
            </a:r>
          </a:p>
          <a:p>
            <a:pPr lvl="1"/>
            <a:r>
              <a:rPr lang="en-US" sz="1700"/>
              <a:t>PartiQL is also used with Redshift / S3 Select / Glacier Select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464216"/>
            <a:ext cx="4737650" cy="39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856</Words>
  <Application>Microsoft Macintosh PowerPoint</Application>
  <PresentationFormat>Widescreen</PresentationFormat>
  <Paragraphs>147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Amazon QLDB</vt:lpstr>
      <vt:lpstr>Amazon QLDB</vt:lpstr>
      <vt:lpstr>Ledger</vt:lpstr>
      <vt:lpstr>QLDB Architecture</vt:lpstr>
      <vt:lpstr>QLDB Architecture</vt:lpstr>
      <vt:lpstr>QLDB Architecture</vt:lpstr>
      <vt:lpstr>Relational vs Ledger</vt:lpstr>
      <vt:lpstr>QLDB Views</vt:lpstr>
      <vt:lpstr>Working with QLDB</vt:lpstr>
      <vt:lpstr>Amazon ION format</vt:lpstr>
      <vt:lpstr>Data Verification in QLDB</vt:lpstr>
      <vt:lpstr>QLDB Backup and Restore</vt:lpstr>
      <vt:lpstr>QLDB Streams</vt:lpstr>
      <vt:lpstr>QLDB High Availability and Durability</vt:lpstr>
      <vt:lpstr>QLDB Security</vt:lpstr>
      <vt:lpstr>QLDB Security - Networking</vt:lpstr>
      <vt:lpstr>QLDB Monitoring</vt:lpstr>
      <vt:lpstr>QLDB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7</cp:revision>
  <dcterms:created xsi:type="dcterms:W3CDTF">2023-09-10T15:38:22Z</dcterms:created>
  <dcterms:modified xsi:type="dcterms:W3CDTF">2023-12-10T12:55:16Z</dcterms:modified>
</cp:coreProperties>
</file>