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66"/>
  </p:normalViewPr>
  <p:slideViewPr>
    <p:cSldViewPr snapToGrid="0">
      <p:cViewPr varScale="1">
        <p:scale>
          <a:sx n="199" d="100"/>
          <a:sy n="199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6DE9-8825-46DB-8599-E6FDEFBC057E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35812-95B2-4917-982F-D2CAD5EE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7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2B9F-0BB7-4D1B-91A5-614A0A292C0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671D-9706-65D9-A26D-F1BB025EB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Amazon Keyspaces</a:t>
            </a:r>
            <a:endParaRPr lang="en-CH" sz="66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Keyspaces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525779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dirty="0"/>
              <a:t>A scalable, highly available, and fully-managed database service</a:t>
            </a:r>
          </a:p>
          <a:p>
            <a:r>
              <a:rPr lang="en-US" sz="1100" dirty="0"/>
              <a:t>Lets you run your </a:t>
            </a:r>
            <a:r>
              <a:rPr lang="en-US" sz="1100" u="sng" dirty="0"/>
              <a:t>Cassandra</a:t>
            </a:r>
            <a:r>
              <a:rPr lang="en-US" sz="1100" dirty="0"/>
              <a:t> workloads on AWS</a:t>
            </a:r>
          </a:p>
          <a:p>
            <a:r>
              <a:rPr lang="en-US" sz="1100" dirty="0"/>
              <a:t>Cassandra is an open-source, wide-column, </a:t>
            </a:r>
            <a:r>
              <a:rPr lang="en-US" sz="1100" u="sng" dirty="0"/>
              <a:t>NoSQL data store</a:t>
            </a:r>
          </a:p>
          <a:p>
            <a:r>
              <a:rPr lang="en-US" sz="1100" dirty="0"/>
              <a:t>Is serverless, so you pay for what you use + autoscaling</a:t>
            </a:r>
          </a:p>
          <a:p>
            <a:r>
              <a:rPr lang="en-US" sz="1100" dirty="0"/>
              <a:t>Supports thousands of requests per second with virtually unlimited throughput and storage</a:t>
            </a:r>
          </a:p>
          <a:p>
            <a:r>
              <a:rPr lang="en-US" sz="1100" dirty="0"/>
              <a:t>Compatible with the CQL (Cassandra Query Language) API</a:t>
            </a:r>
          </a:p>
          <a:p>
            <a:r>
              <a:rPr lang="en-US" sz="1100" dirty="0"/>
              <a:t>Security through IAM, VPC and KMS</a:t>
            </a:r>
          </a:p>
          <a:p>
            <a:r>
              <a:rPr lang="en-US" sz="1100" dirty="0"/>
              <a:t>Data is encrypted by default, supports encryption at rest and in transit</a:t>
            </a:r>
          </a:p>
          <a:p>
            <a:r>
              <a:rPr lang="en-US" sz="1100" dirty="0"/>
              <a:t>Supports continuous backups with PITR</a:t>
            </a:r>
          </a:p>
          <a:p>
            <a:r>
              <a:rPr lang="en-US" sz="1100" dirty="0"/>
              <a:t>All writes replicated three times across multiple AZs for durability and availability</a:t>
            </a:r>
          </a:p>
          <a:p>
            <a:r>
              <a:rPr lang="en-US" sz="1100" dirty="0"/>
              <a:t>Offers 99.99% availability SLA within Region with no scheduled downtime</a:t>
            </a:r>
          </a:p>
          <a:p>
            <a:r>
              <a:rPr lang="en-US" sz="1100" u="sng" dirty="0"/>
              <a:t>Monitoring</a:t>
            </a:r>
            <a:r>
              <a:rPr lang="en-US" sz="1100" dirty="0"/>
              <a:t> through CloudWatch, DDL actions logged with CloudTrail </a:t>
            </a:r>
          </a:p>
          <a:p>
            <a:r>
              <a:rPr lang="en-US" sz="1100" u="sng" dirty="0"/>
              <a:t>Use cases: </a:t>
            </a:r>
            <a:r>
              <a:rPr lang="en-US" sz="1100" dirty="0"/>
              <a:t>IoT device metadata / User profiles / Time-series data / Transactions data (e.g. ecommerce)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906" y="2766817"/>
            <a:ext cx="1970548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Apache Cassandra?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5257799" cy="416333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000" b="1" dirty="0"/>
              <a:t>Apache Cassandra </a:t>
            </a:r>
            <a:r>
              <a:rPr lang="en-US" sz="1000" dirty="0"/>
              <a:t>is an open source NoSQL distributed database trusted by thousands of companies for scalability and high availability without compromising performance. </a:t>
            </a:r>
          </a:p>
          <a:p>
            <a:pPr marL="0"/>
            <a:r>
              <a:rPr lang="en-US" sz="1000" dirty="0"/>
              <a:t>Linear scalability and proven fault-tolerance on commodity hardware or cloud infrastructure make it the perfect platform for mission-critical data.</a:t>
            </a:r>
          </a:p>
          <a:p>
            <a:pPr marL="0"/>
            <a:r>
              <a:rPr lang="en-US" sz="1000" b="1" dirty="0"/>
              <a:t>Features: </a:t>
            </a:r>
          </a:p>
          <a:p>
            <a:pPr marL="457200" lvl="1"/>
            <a:r>
              <a:rPr lang="en-US" sz="1000" b="1" dirty="0"/>
              <a:t>Hybrid</a:t>
            </a:r>
            <a:r>
              <a:rPr lang="en-US" sz="1000" dirty="0"/>
              <a:t> : Masterless architecture and low latency means Cassandra will withstand an entire data center outage with no data loss—across public or private clouds and on-premises.</a:t>
            </a:r>
          </a:p>
          <a:p>
            <a:pPr marL="457200" lvl="1"/>
            <a:r>
              <a:rPr lang="en-US" sz="1000" b="1" dirty="0"/>
              <a:t>Fault Tolerant </a:t>
            </a:r>
            <a:r>
              <a:rPr lang="en-US" sz="1000" dirty="0"/>
              <a:t>: Cassandra’s support for replicating across multiple datacenters is best-in-class, providing lower latency for your users and the peace of mind of knowing that you can survive regional outages. Failed nodes can be replaced with no downtime.</a:t>
            </a:r>
          </a:p>
          <a:p>
            <a:pPr marL="457200" lvl="1"/>
            <a:r>
              <a:rPr lang="en-US" sz="1000" b="1" dirty="0"/>
              <a:t>Focus on Quality </a:t>
            </a:r>
            <a:r>
              <a:rPr lang="en-US" sz="1000" dirty="0"/>
              <a:t>: To ensure reliability and stability, Cassandra is tested on clusters as large as 1,000 nodes and with hundreds of real world use cases and schemas tested with replay, fuzz, property-based, fault-injection, and performance tests.</a:t>
            </a:r>
          </a:p>
          <a:p>
            <a:pPr marL="457200" lvl="1"/>
            <a:r>
              <a:rPr lang="en-US" sz="1000" b="1" dirty="0"/>
              <a:t>Performant</a:t>
            </a:r>
            <a:r>
              <a:rPr lang="en-US" sz="1000" dirty="0"/>
              <a:t> : Cassandra consistently outperforms popular NoSQL alternatives in benchmarks and real applications, primarily because of fundamental architectural choices.</a:t>
            </a:r>
          </a:p>
          <a:p>
            <a:pPr marL="457200" lvl="1"/>
            <a:r>
              <a:rPr lang="en-US" sz="1000" b="1" dirty="0"/>
              <a:t>You’re In Control </a:t>
            </a:r>
            <a:r>
              <a:rPr lang="en-US" sz="1000" dirty="0"/>
              <a:t>: Choose between synchronous or asynchronous replication for each update. Highly available asynchronous operations are optimized with features like Hinted Handoff and Read Repair.</a:t>
            </a:r>
          </a:p>
          <a:p>
            <a:pPr marL="457200" lvl="1"/>
            <a:r>
              <a:rPr lang="en-US" sz="1000" b="1" dirty="0"/>
              <a:t>Security and Observability </a:t>
            </a:r>
            <a:r>
              <a:rPr lang="en-US" sz="1000" dirty="0"/>
              <a:t>: The audit logging feature for operators tracks the DML, DDL, and DCL activity with minimal impact to normal workload performance, while the </a:t>
            </a:r>
            <a:r>
              <a:rPr lang="en-US" sz="1000" dirty="0" err="1"/>
              <a:t>fqltool</a:t>
            </a:r>
            <a:r>
              <a:rPr lang="en-US" sz="1000" dirty="0"/>
              <a:t> allows the capture and replay of production workloads for analysis.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17" y="2766817"/>
            <a:ext cx="2445926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5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CQL (Cassandra Query Language 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525779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You use CQL for interacting with Cassandra database (and with </a:t>
            </a:r>
            <a:r>
              <a:rPr lang="en-US" sz="1800" dirty="0" err="1"/>
              <a:t>Keyspaces</a:t>
            </a:r>
            <a:r>
              <a:rPr lang="en-US" sz="1800" dirty="0"/>
              <a:t>)</a:t>
            </a:r>
          </a:p>
          <a:p>
            <a:r>
              <a:rPr lang="en-US" sz="1800" dirty="0"/>
              <a:t>To run CQL queries, you can use: </a:t>
            </a:r>
          </a:p>
          <a:p>
            <a:pPr lvl="1"/>
            <a:r>
              <a:rPr lang="en-US" sz="1800" dirty="0"/>
              <a:t>CQL editor in the AWS Console </a:t>
            </a:r>
          </a:p>
          <a:p>
            <a:pPr lvl="1"/>
            <a:r>
              <a:rPr lang="en-US" sz="1800" dirty="0" err="1"/>
              <a:t>cqlsh</a:t>
            </a:r>
            <a:r>
              <a:rPr lang="en-US" sz="1800" dirty="0"/>
              <a:t> client (CQL shell) </a:t>
            </a:r>
          </a:p>
          <a:p>
            <a:pPr lvl="1"/>
            <a:r>
              <a:rPr lang="en-US" sz="1800" dirty="0"/>
              <a:t>Cassandra client driver (programmatic access)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17" y="2766817"/>
            <a:ext cx="2445926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9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Migrating from Cassandra to Keyspaces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Export existing cluster data to CSV files</a:t>
            </a:r>
          </a:p>
          <a:p>
            <a:r>
              <a:rPr lang="en-US" sz="2200"/>
              <a:t>Import using cqlsh COPY command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178818"/>
            <a:ext cx="10917936" cy="21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9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 and write consistency in Keyspaces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Two read consistency modes: </a:t>
            </a:r>
          </a:p>
          <a:p>
            <a:pPr lvl="1"/>
            <a:r>
              <a:rPr lang="en-US" sz="1800" u="sng" dirty="0"/>
              <a:t>LOCAL_ONE consistency</a:t>
            </a:r>
          </a:p>
          <a:p>
            <a:pPr lvl="1"/>
            <a:r>
              <a:rPr lang="en-US" sz="1800" u="sng" dirty="0"/>
              <a:t>LOCAL_QUORUM consistency</a:t>
            </a:r>
          </a:p>
          <a:p>
            <a:r>
              <a:rPr lang="en-US" sz="1800" u="sng" dirty="0"/>
              <a:t>LOCAL_ONE</a:t>
            </a:r>
            <a:r>
              <a:rPr lang="en-US" sz="1800" dirty="0"/>
              <a:t> optimizes for performance and availability by returning the first returned value from any storage replica</a:t>
            </a:r>
          </a:p>
          <a:p>
            <a:r>
              <a:rPr lang="en-US" sz="1800" u="sng" dirty="0"/>
              <a:t>LOCAL_QUORUM</a:t>
            </a:r>
            <a:r>
              <a:rPr lang="en-US" sz="1800" dirty="0"/>
              <a:t> optimizes for data correctness by requiring at least two replicas to return a value before it is returned to your application</a:t>
            </a:r>
          </a:p>
          <a:p>
            <a:r>
              <a:rPr lang="en-US" sz="1800" dirty="0"/>
              <a:t>All writes use LOCAL_QUORUM for durability</a:t>
            </a:r>
          </a:p>
        </p:txBody>
      </p:sp>
    </p:spTree>
    <p:extLst>
      <p:ext uri="{BB962C8B-B14F-4D97-AF65-F5344CB8AC3E}">
        <p14:creationId xmlns:p14="http://schemas.microsoft.com/office/powerpoint/2010/main" val="39259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Keyspaces pricing</a:t>
            </a:r>
          </a:p>
        </p:txBody>
      </p:sp>
      <p:sp>
        <p:nvSpPr>
          <p:cNvPr id="3" name="Объект 2"/>
          <p:cNvSpPr>
            <a:spLocks/>
          </p:cNvSpPr>
          <p:nvPr/>
        </p:nvSpPr>
        <p:spPr>
          <a:xfrm>
            <a:off x="957586" y="2001902"/>
            <a:ext cx="4004062" cy="204061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sz="121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On-demand mode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RRUs and WRUs (read/write request units)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pay for the actual reads and writes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with unpredictable application traffic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RRU = one 4KB read with LOCAL_QUORUM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RRU = two 4KB reads with LOCAL_ONE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WRU = one1KB write with LOCAL_QUORUM consistency</a:t>
            </a:r>
            <a:endParaRPr lang="en-US" sz="1400" dirty="0"/>
          </a:p>
        </p:txBody>
      </p:sp>
      <p:sp>
        <p:nvSpPr>
          <p:cNvPr id="4" name="Объект 2"/>
          <p:cNvSpPr>
            <a:spLocks/>
          </p:cNvSpPr>
          <p:nvPr/>
        </p:nvSpPr>
        <p:spPr>
          <a:xfrm>
            <a:off x="6336137" y="2001902"/>
            <a:ext cx="4898276" cy="208041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sz="121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Provisioned mode 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RCUs and WCUs (read/write capacity units)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specify the number of reads and writes per second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Lets you optimize costs if you have predictable application traffic and can forecast capacity requirements in advance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RCU = one 4KB read with LOCAL_QUORUM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RCU = two 4KB reads with LOCAL_ONE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WCU = one1KB write with LOCAL_QUORUM consistency</a:t>
            </a:r>
            <a:endParaRPr lang="en-US" sz="1400" dirty="0"/>
          </a:p>
        </p:txBody>
      </p:sp>
      <p:sp>
        <p:nvSpPr>
          <p:cNvPr id="5" name="Объект 2"/>
          <p:cNvSpPr>
            <a:spLocks/>
          </p:cNvSpPr>
          <p:nvPr/>
        </p:nvSpPr>
        <p:spPr>
          <a:xfrm>
            <a:off x="1069031" y="4782832"/>
            <a:ext cx="9934531" cy="137990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query returns multiple rows, you are billed based on the aggregate size of the data returned</a:t>
            </a:r>
          </a:p>
          <a:p>
            <a:pPr defTabSz="795528">
              <a:spcAft>
                <a:spcPts val="600"/>
              </a:spcAft>
            </a:pPr>
            <a:r>
              <a:rPr lang="en-US" sz="1218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</a:t>
            </a: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if your query returns four rows and each row has 2 KB of data (8 KB of data total), you are billed 2 RCUs using LOCAL_QUORUM consistency and 1 RCU using LOCAL_ONE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Storage, backups and restore, and data transfer costs are additional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486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745</Words>
  <Application>Microsoft Macintosh PowerPoint</Application>
  <PresentationFormat>Widescreen</PresentationFormat>
  <Paragraphs>65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Amazon Keyspaces</vt:lpstr>
      <vt:lpstr>Amazon Keyspaces</vt:lpstr>
      <vt:lpstr>What is Apache Cassandra?</vt:lpstr>
      <vt:lpstr>CQL (Cassandra Query Language )</vt:lpstr>
      <vt:lpstr>Migrating from Cassandra to Keyspaces</vt:lpstr>
      <vt:lpstr>Read and write consistency in Keyspaces</vt:lpstr>
      <vt:lpstr>Keyspaces pricing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Keyspaces</dc:title>
  <dc:creator>Учетная запись Майкрософт</dc:creator>
  <cp:lastModifiedBy>Ilya Chakun</cp:lastModifiedBy>
  <cp:revision>7</cp:revision>
  <dcterms:created xsi:type="dcterms:W3CDTF">2023-09-10T15:25:12Z</dcterms:created>
  <dcterms:modified xsi:type="dcterms:W3CDTF">2023-12-10T15:27:22Z</dcterms:modified>
</cp:coreProperties>
</file>