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8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646C-AB35-4FA3-8783-6D332CC58F76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F8DB-4DD7-4343-B7D1-D66B2EC2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60AE-D203-4A8A-BD73-9CAD5DEFBB45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CD7FB-E71C-E15B-30E1-83437058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Amazon Neptune 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2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2643831"/>
            <a:ext cx="2906973" cy="15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Neptune Backup and Restore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3" y="681163"/>
            <a:ext cx="3713442" cy="224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06" y="1137685"/>
            <a:ext cx="4705988" cy="13297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39706" y="3884449"/>
            <a:ext cx="5714093" cy="239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Can only restore to a new cluster</a:t>
            </a:r>
          </a:p>
          <a:p>
            <a:r>
              <a:rPr lang="en-US" sz="1100"/>
              <a:t>Can restore an unencrypted snapshot to an encrypted cluster (but not the other way round)</a:t>
            </a:r>
          </a:p>
          <a:p>
            <a:r>
              <a:rPr lang="en-US" sz="1100"/>
              <a:t>To restore a cluster from an encrypted snapshot, you must have access to the KMS key</a:t>
            </a:r>
          </a:p>
          <a:p>
            <a:pPr marL="0"/>
            <a:endParaRPr lang="en-US" sz="1100"/>
          </a:p>
          <a:p>
            <a:pPr marL="0"/>
            <a:endParaRPr lang="en-US" sz="1100"/>
          </a:p>
          <a:p>
            <a:r>
              <a:rPr lang="en-US" sz="1100"/>
              <a:t>Can only share manual snapshots (can copy and share automated ones)</a:t>
            </a:r>
          </a:p>
          <a:p>
            <a:r>
              <a:rPr lang="en-US" sz="1100"/>
              <a:t>Can't share a snapshot encrypted using the default KMS key of the a/c</a:t>
            </a:r>
          </a:p>
          <a:p>
            <a:r>
              <a:rPr lang="en-US" sz="1100"/>
              <a:t>Snapshots can be shared across accounts, but within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169497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Scaling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Vertical scaling (scale up / down) – by resizing instances</a:t>
            </a:r>
          </a:p>
          <a:p>
            <a:r>
              <a:rPr lang="en-US" sz="2000"/>
              <a:t>Horizontal scaling (scale out / in) – by adding / removing up to 15 read replicas</a:t>
            </a:r>
          </a:p>
          <a:p>
            <a:r>
              <a:rPr lang="en-US" sz="2000"/>
              <a:t>Automatic scaling storage – 10 GB to 64 TB (no manual intervention needed)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717616"/>
            <a:ext cx="4737650" cy="14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Cloning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Different from creating read replicas – clones support both reads and writes</a:t>
            </a:r>
          </a:p>
          <a:p>
            <a:r>
              <a:rPr lang="en-US" sz="1300"/>
              <a:t>Different from replicating a cluster – clones use same storage layer as the source cluster</a:t>
            </a:r>
          </a:p>
          <a:p>
            <a:r>
              <a:rPr lang="en-US" sz="1300"/>
              <a:t>Requires only minimal additional storage</a:t>
            </a:r>
          </a:p>
          <a:p>
            <a:r>
              <a:rPr lang="en-US" sz="1300"/>
              <a:t>Quick and cost-effective</a:t>
            </a:r>
          </a:p>
          <a:p>
            <a:r>
              <a:rPr lang="en-US" sz="1300"/>
              <a:t>Only within region (can be in different VPC)</a:t>
            </a:r>
          </a:p>
          <a:p>
            <a:r>
              <a:rPr lang="en-US" sz="1300"/>
              <a:t>Can be created from existing clones</a:t>
            </a:r>
          </a:p>
          <a:p>
            <a:r>
              <a:rPr lang="en-US" sz="1300"/>
              <a:t>Uses a </a:t>
            </a:r>
            <a:r>
              <a:rPr lang="en-US" sz="1300" b="1"/>
              <a:t>copy-on-write</a:t>
            </a:r>
            <a:r>
              <a:rPr lang="en-US" sz="1300"/>
              <a:t> protocol</a:t>
            </a:r>
          </a:p>
          <a:p>
            <a:pPr lvl="1"/>
            <a:r>
              <a:rPr lang="en-US" sz="1300"/>
              <a:t>both source and clone share the same data initially</a:t>
            </a:r>
          </a:p>
          <a:p>
            <a:pPr lvl="1"/>
            <a:r>
              <a:rPr lang="en-US" sz="1300"/>
              <a:t>data that changes, is then copied at the time it changes either on the source or on the clone (i.e. stored separately from the shared data)</a:t>
            </a:r>
          </a:p>
          <a:p>
            <a:pPr lvl="1"/>
            <a:r>
              <a:rPr lang="en-US" sz="1300"/>
              <a:t>delta of writes after cloning is not shared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390163"/>
            <a:ext cx="4737650" cy="40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IAM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Uses IAM for authentication and authorization to manage Neptune resources</a:t>
            </a:r>
          </a:p>
          <a:p>
            <a:r>
              <a:rPr lang="en-US" sz="2000"/>
              <a:t>Supports IAM Authentication (with AWS SigV4)</a:t>
            </a:r>
          </a:p>
          <a:p>
            <a:r>
              <a:rPr lang="en-US" sz="2000"/>
              <a:t>You use temporary credentials using an assumed role</a:t>
            </a:r>
          </a:p>
          <a:p>
            <a:pPr lvl="1"/>
            <a:r>
              <a:rPr lang="en-US" sz="2000"/>
              <a:t>Create an IAM role </a:t>
            </a:r>
          </a:p>
          <a:p>
            <a:pPr lvl="1"/>
            <a:r>
              <a:rPr lang="en-US" sz="2000"/>
              <a:t>Setup trust relationship </a:t>
            </a:r>
          </a:p>
          <a:p>
            <a:pPr lvl="1"/>
            <a:r>
              <a:rPr lang="en-US" sz="2000"/>
              <a:t>Retrieve temp creds </a:t>
            </a:r>
          </a:p>
          <a:p>
            <a:pPr lvl="1"/>
            <a:r>
              <a:rPr lang="en-US" sz="2000"/>
              <a:t>Sign the requests using the creds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717012"/>
            <a:ext cx="387422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Encryption &amp; Network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/>
              <a:t>Encryption in transit </a:t>
            </a:r>
            <a:r>
              <a:rPr lang="en-US" sz="1600"/>
              <a:t>– using SSL / TLS</a:t>
            </a:r>
          </a:p>
          <a:p>
            <a:pPr lvl="1"/>
            <a:r>
              <a:rPr lang="en-US" sz="1600"/>
              <a:t>Cluster parameter </a:t>
            </a:r>
            <a:r>
              <a:rPr lang="en-US" sz="1600" b="1"/>
              <a:t>neptune_enforce_ssl = 1 </a:t>
            </a:r>
            <a:r>
              <a:rPr lang="en-US" sz="1600"/>
              <a:t>(is default)</a:t>
            </a:r>
          </a:p>
          <a:p>
            <a:r>
              <a:rPr lang="en-US" sz="1600" u="sng"/>
              <a:t>Encryption at rest </a:t>
            </a:r>
            <a:r>
              <a:rPr lang="en-US" sz="1600"/>
              <a:t>– with AES-256 using KMS</a:t>
            </a:r>
          </a:p>
          <a:p>
            <a:pPr lvl="1"/>
            <a:r>
              <a:rPr lang="en-US" sz="1600"/>
              <a:t>encrypts data, automated backups, snapshots, and replicas in the same cluster</a:t>
            </a:r>
          </a:p>
          <a:p>
            <a:r>
              <a:rPr lang="en-US" sz="1600"/>
              <a:t>Neptune clusters are VPC-only (use private subnets)</a:t>
            </a:r>
          </a:p>
          <a:p>
            <a:r>
              <a:rPr lang="en-US" sz="1600"/>
              <a:t>Clients can run on EC2 in public subnets within VPC</a:t>
            </a:r>
          </a:p>
          <a:p>
            <a:r>
              <a:rPr lang="en-US" sz="1600"/>
              <a:t>Can connect to your on-premises IT infra via VPN</a:t>
            </a:r>
          </a:p>
          <a:p>
            <a:r>
              <a:rPr lang="en-US" sz="1600"/>
              <a:t>Use security groups to control access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17" y="717012"/>
            <a:ext cx="414583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Neptune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896469"/>
            <a:ext cx="4957667" cy="5319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with CloudWatch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can use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Audit log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files by enabling DB cluster parameter neptune_enable_audit_log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must restart DB cluster after enabling audit logs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files are rotated beyond 100MB (not configurable)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logs are not stored in sequential order (can be ordered using the timestamp value of each record)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data can be published (exported) to a CloudWatch Logs log group by enabling </a:t>
            </a:r>
            <a:r>
              <a:rPr lang="en-US" sz="20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Log exports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for your cluster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API calls logged with CloudTrail</a:t>
            </a:r>
          </a:p>
        </p:txBody>
      </p:sp>
    </p:spTree>
    <p:extLst>
      <p:ext uri="{BB962C8B-B14F-4D97-AF65-F5344CB8AC3E}">
        <p14:creationId xmlns:p14="http://schemas.microsoft.com/office/powerpoint/2010/main" val="269732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Queuing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Max 8192 queries can be queued up per Neptune instance</a:t>
            </a:r>
          </a:p>
          <a:p>
            <a:r>
              <a:rPr lang="en-US" sz="2000"/>
              <a:t>Queries beyond 8192 will result in ThrottlingException</a:t>
            </a:r>
          </a:p>
          <a:p>
            <a:r>
              <a:rPr lang="en-US" sz="2000"/>
              <a:t>Use CloudWatch metric MainRequestQueuePendingRequests to get number of queries queued (5 min granularity)</a:t>
            </a:r>
          </a:p>
          <a:p>
            <a:r>
              <a:rPr lang="en-US" sz="2000"/>
              <a:t>Get acceptedQueryCount value using Query Status API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Gremlin</a:t>
            </a:r>
            <a:r>
              <a:rPr lang="en-US" sz="2000"/>
              <a:t>, acceptedQueryCount = current count of queries queued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SPARQL</a:t>
            </a:r>
            <a:r>
              <a:rPr lang="en-US" sz="2000"/>
              <a:t>, acceptedQueryCount = all queries accepted since the server started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86" y="846160"/>
            <a:ext cx="2571963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Service Errors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Graph engine errors </a:t>
            </a:r>
          </a:p>
          <a:p>
            <a:pPr lvl="1"/>
            <a:r>
              <a:rPr lang="en-US" sz="1600"/>
              <a:t>Errors related to cluster endpoints, are HTTP error codes</a:t>
            </a:r>
          </a:p>
          <a:p>
            <a:pPr lvl="1"/>
            <a:r>
              <a:rPr lang="en-US" sz="1600"/>
              <a:t>Query errors – QueryLimitException / MemoryLimitExceededException / TooManyRequestsException etc.</a:t>
            </a:r>
          </a:p>
          <a:p>
            <a:pPr lvl="1"/>
            <a:r>
              <a:rPr lang="en-US" sz="1600"/>
              <a:t>IAM Auth errors – Missing Auth / Missing token / Invalid Signature / Missing headers / Incorrect Policy etc</a:t>
            </a:r>
          </a:p>
          <a:p>
            <a:r>
              <a:rPr lang="en-US" sz="1600"/>
              <a:t>API errors</a:t>
            </a:r>
          </a:p>
          <a:p>
            <a:pPr lvl="1"/>
            <a:r>
              <a:rPr lang="en-US" sz="1600"/>
              <a:t>HTTP errors related to APIs (CLI / SDK)</a:t>
            </a:r>
          </a:p>
          <a:p>
            <a:pPr lvl="1"/>
            <a:r>
              <a:rPr lang="en-US" sz="1600"/>
              <a:t>InternalFailure / AccessDeniedException / MalformedQueryString / ServiceUnavailable etc</a:t>
            </a:r>
          </a:p>
          <a:p>
            <a:r>
              <a:rPr lang="en-US" sz="1600"/>
              <a:t>Loader Error</a:t>
            </a:r>
          </a:p>
          <a:p>
            <a:pPr lvl="1"/>
            <a:r>
              <a:rPr lang="en-US" sz="1600"/>
              <a:t>LOAD_NOT_STARTED / LOAD_FAILED / </a:t>
            </a:r>
          </a:p>
          <a:p>
            <a:pPr lvl="1"/>
            <a:r>
              <a:rPr lang="en-US" sz="1600"/>
              <a:t>LOAD_S3_READ_ERROR / LOAD_DATA_DEADLOCK etc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1612154"/>
            <a:ext cx="2906973" cy="3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SPARQL federated query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Query across multiple Neptune clusters or external data sources that support the protocol, and aggregate the results</a:t>
            </a:r>
          </a:p>
          <a:p>
            <a:r>
              <a:rPr lang="en-US" sz="2200"/>
              <a:t>Supports only read operations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673865"/>
            <a:ext cx="10917936" cy="31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Neptune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Fully managed </a:t>
            </a:r>
            <a:r>
              <a:rPr lang="en-US" sz="1400" b="1" dirty="0"/>
              <a:t>graph database </a:t>
            </a:r>
            <a:r>
              <a:rPr lang="en-US" sz="1400" dirty="0"/>
              <a:t>service (non-relational)</a:t>
            </a:r>
          </a:p>
          <a:p>
            <a:r>
              <a:rPr lang="en-US" sz="1400" dirty="0"/>
              <a:t>Relationships are first-class citizens</a:t>
            </a:r>
          </a:p>
          <a:p>
            <a:r>
              <a:rPr lang="en-US" sz="1400" dirty="0"/>
              <a:t>Can quickly navigate relationships and retrieve complex relations between </a:t>
            </a:r>
            <a:r>
              <a:rPr lang="en-US" sz="1400" u="sng" dirty="0"/>
              <a:t>highly connected datasets</a:t>
            </a:r>
          </a:p>
          <a:p>
            <a:r>
              <a:rPr lang="en-US" sz="1400" dirty="0"/>
              <a:t>Can query billions of relationships with millisecond latency</a:t>
            </a:r>
          </a:p>
          <a:p>
            <a:r>
              <a:rPr lang="en-US" sz="1400" dirty="0"/>
              <a:t>ACID compliant with immediate consistency</a:t>
            </a:r>
          </a:p>
          <a:p>
            <a:r>
              <a:rPr lang="en-US" sz="1400" dirty="0"/>
              <a:t>Supports transaction semantics for highly concurrent OLTP workloads (ACID transactions)</a:t>
            </a:r>
          </a:p>
          <a:p>
            <a:r>
              <a:rPr lang="en-US" sz="1400" dirty="0"/>
              <a:t>Supported graph query languages – Apache </a:t>
            </a:r>
            <a:r>
              <a:rPr lang="en-US" sz="1400"/>
              <a:t>TinkerPop</a:t>
            </a:r>
            <a:r>
              <a:rPr lang="en-US" sz="1400" dirty="0"/>
              <a:t> Gremlin and RDF/SPARQL</a:t>
            </a:r>
          </a:p>
          <a:p>
            <a:r>
              <a:rPr lang="en-US" sz="1400" dirty="0"/>
              <a:t>Supports 15 low-latency read replicas (Multi-AZ)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2235274"/>
            <a:ext cx="4737650" cy="2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741082"/>
            <a:ext cx="9942970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Streams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1493518" y="2665508"/>
            <a:ext cx="3519695" cy="19191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changes to your graph (change logs)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DynamoDB streams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processed with Lambda (use Neptune Streams API)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cluster_endpoint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&gt;:8182/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/stream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Gremlin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</a:t>
            </a:r>
            <a:r>
              <a:rPr lang="en-US" sz="1064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cluster_endpoint</a:t>
            </a:r>
            <a:r>
              <a:rPr lang="en-US" sz="1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&gt;:8182/gremlin/stream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GET method is allowed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4687891"/>
            <a:ext cx="6209132" cy="1566859"/>
          </a:xfrm>
          <a:prstGeom prst="rect">
            <a:avLst/>
          </a:prstGeom>
        </p:spPr>
      </p:pic>
      <p:sp>
        <p:nvSpPr>
          <p:cNvPr id="5" name="Объект 2"/>
          <p:cNvSpPr>
            <a:spLocks/>
          </p:cNvSpPr>
          <p:nvPr/>
        </p:nvSpPr>
        <p:spPr>
          <a:xfrm>
            <a:off x="6785974" y="2665507"/>
            <a:ext cx="3845044" cy="19191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ES Integration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full-text search queries on Neptune data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Streams + federated queries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for both gremlin and SPARQL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Neptune-to-Neptune Replication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9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only pay for what you use </a:t>
            </a:r>
          </a:p>
          <a:p>
            <a:r>
              <a:rPr lang="en-US" sz="1700"/>
              <a:t>On-demand instances – per hour pricing </a:t>
            </a:r>
          </a:p>
          <a:p>
            <a:r>
              <a:rPr lang="en-US" sz="1700"/>
              <a:t>IOPS – per million IO requests </a:t>
            </a:r>
          </a:p>
          <a:p>
            <a:pPr lvl="1"/>
            <a:r>
              <a:rPr lang="en-US" sz="1700"/>
              <a:t>Every DB page read operation = one IO </a:t>
            </a:r>
          </a:p>
          <a:p>
            <a:pPr lvl="1"/>
            <a:r>
              <a:rPr lang="en-US" sz="1700"/>
              <a:t>Each page is 16 KB in Neptune </a:t>
            </a:r>
          </a:p>
          <a:p>
            <a:pPr lvl="1"/>
            <a:r>
              <a:rPr lang="en-US" sz="1700"/>
              <a:t>Write IOs are counted in 4KB units 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(automated and manual) – per GB per month </a:t>
            </a:r>
          </a:p>
          <a:p>
            <a:r>
              <a:rPr lang="en-US" sz="1700"/>
              <a:t>Data transfer – per GB </a:t>
            </a:r>
          </a:p>
          <a:p>
            <a:r>
              <a:rPr lang="en-US" sz="1700"/>
              <a:t>Neptune Workbench – per instance hour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99" y="2385918"/>
            <a:ext cx="2017710" cy="2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Models relationships between data</a:t>
            </a:r>
          </a:p>
          <a:p>
            <a:pPr lvl="1"/>
            <a:r>
              <a:rPr lang="en-US" sz="1400" dirty="0"/>
              <a:t>e.g. Subject / predicate / object / graph (quad)</a:t>
            </a:r>
          </a:p>
          <a:p>
            <a:pPr lvl="1"/>
            <a:r>
              <a:rPr lang="en-US" sz="1400" dirty="0"/>
              <a:t>Joe likes pizza</a:t>
            </a:r>
          </a:p>
          <a:p>
            <a:pPr lvl="1"/>
            <a:r>
              <a:rPr lang="en-US" sz="1400" dirty="0"/>
              <a:t>Sarah is friends with Joe</a:t>
            </a:r>
          </a:p>
          <a:p>
            <a:pPr lvl="1"/>
            <a:r>
              <a:rPr lang="en-US" sz="1400" dirty="0"/>
              <a:t>Sarah likes pizza too</a:t>
            </a:r>
          </a:p>
          <a:p>
            <a:pPr lvl="1"/>
            <a:r>
              <a:rPr lang="en-US" sz="1400" dirty="0"/>
              <a:t>Joe is a student and lives in London</a:t>
            </a:r>
          </a:p>
          <a:p>
            <a:pPr lvl="1"/>
            <a:r>
              <a:rPr lang="en-US" sz="1400" dirty="0"/>
              <a:t>Let’s you ask questions like “identify Londoners who like pizza” or “identify friends of Londoners who like pizza”</a:t>
            </a:r>
          </a:p>
          <a:p>
            <a:r>
              <a:rPr lang="en-US" sz="1400" dirty="0"/>
              <a:t>Uses nodes (vertices) and edges (actions) to describe the data and relationships between them</a:t>
            </a:r>
          </a:p>
          <a:p>
            <a:r>
              <a:rPr lang="en-US" sz="1400" dirty="0"/>
              <a:t>DB stores – person / action / object (and a graph ID or edge ID)</a:t>
            </a:r>
          </a:p>
          <a:p>
            <a:r>
              <a:rPr lang="en-US" sz="1400" dirty="0"/>
              <a:t>Can filter or discover data based on strength, weight, or quality of relationships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84856"/>
            <a:ext cx="4737650" cy="4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query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Neptune supports two popular modeling frameworks – Apache </a:t>
            </a:r>
            <a:r>
              <a:rPr lang="en-US" sz="1400"/>
              <a:t>TinkerPop</a:t>
            </a:r>
            <a:r>
              <a:rPr lang="en-US" sz="1400" dirty="0"/>
              <a:t> and RDF/SPARQL</a:t>
            </a:r>
          </a:p>
          <a:p>
            <a:r>
              <a:rPr lang="en-US" sz="1400" b="1" u="sng"/>
              <a:t>TinkerPop</a:t>
            </a:r>
            <a:r>
              <a:rPr lang="en-US" sz="1400" dirty="0"/>
              <a:t> uses </a:t>
            </a:r>
            <a:r>
              <a:rPr lang="en-US" sz="1400" b="1" u="sng" dirty="0"/>
              <a:t>Gremlin</a:t>
            </a:r>
            <a:r>
              <a:rPr lang="en-US" sz="1400" dirty="0"/>
              <a:t> traversal language</a:t>
            </a:r>
          </a:p>
          <a:p>
            <a:r>
              <a:rPr lang="en-US" sz="1400" b="1" u="sng" dirty="0"/>
              <a:t>RDF</a:t>
            </a:r>
            <a:r>
              <a:rPr lang="en-US" sz="1400" dirty="0"/>
              <a:t> (W3C standard) uses </a:t>
            </a:r>
            <a:r>
              <a:rPr lang="en-US" sz="1400" b="1" u="sng" dirty="0"/>
              <a:t>SPARQL</a:t>
            </a:r>
          </a:p>
          <a:p>
            <a:r>
              <a:rPr lang="en-US" sz="1400" dirty="0"/>
              <a:t>SPARQL is great for multiple data sources, has large variety of datasets available</a:t>
            </a:r>
          </a:p>
          <a:p>
            <a:r>
              <a:rPr lang="en-US" sz="1400" dirty="0"/>
              <a:t>We can use Gremlin or SPARQL to load data into Neptune and then to query it</a:t>
            </a:r>
          </a:p>
          <a:p>
            <a:r>
              <a:rPr lang="en-US" sz="1400" dirty="0"/>
              <a:t>You can store both Gremlin and SPARQL graph data on the same Neptune cluster</a:t>
            </a:r>
          </a:p>
          <a:p>
            <a:r>
              <a:rPr lang="en-US" sz="1400" dirty="0"/>
              <a:t>It gets stored separately on the cluster</a:t>
            </a:r>
          </a:p>
          <a:p>
            <a:r>
              <a:rPr lang="en-US" sz="1400" dirty="0"/>
              <a:t>Graph data inserted using one query language can only be queried with that query language (and not with the other)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48" y="717012"/>
            <a:ext cx="3791974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6 copies of your data across 3 AZ (distributed design)</a:t>
            </a:r>
          </a:p>
          <a:p>
            <a:pPr lvl="1"/>
            <a:r>
              <a:rPr lang="en-US" sz="1200" dirty="0"/>
              <a:t>Lock-free optimistic algorithm (quorum model)</a:t>
            </a:r>
          </a:p>
          <a:p>
            <a:pPr lvl="1"/>
            <a:r>
              <a:rPr lang="en-US" sz="1200" dirty="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200" dirty="0"/>
              <a:t>3 copies out of 6 needed for reads (3/6 read quorum)</a:t>
            </a:r>
          </a:p>
          <a:p>
            <a:pPr lvl="1"/>
            <a:r>
              <a:rPr lang="en-US" sz="1200" dirty="0"/>
              <a:t>Self healing with peer-to-peer replication, Storage is striped across 100s of volumes</a:t>
            </a:r>
          </a:p>
          <a:p>
            <a:r>
              <a:rPr lang="en-US" sz="1200" dirty="0"/>
              <a:t>One Neptune Instance takes writes (master)</a:t>
            </a:r>
          </a:p>
          <a:p>
            <a:r>
              <a:rPr lang="en-US" sz="1200" dirty="0"/>
              <a:t>Compute nodes on replicas do not need to write/replicate (=improved read performance)</a:t>
            </a:r>
          </a:p>
          <a:p>
            <a:r>
              <a:rPr lang="en-US" sz="1200" dirty="0"/>
              <a:t>Log-structured distributed storage layer – passes incremental log records from compute to storage layer (=faster)</a:t>
            </a:r>
          </a:p>
          <a:p>
            <a:r>
              <a:rPr lang="en-US" sz="1200" dirty="0"/>
              <a:t>Master + up to 15 Read Replicas serve reads</a:t>
            </a:r>
          </a:p>
          <a:p>
            <a:r>
              <a:rPr lang="en-US" sz="1200" dirty="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Cluster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Loader endpoint – to load the data into Neptune (say, from S3)</a:t>
            </a:r>
          </a:p>
          <a:p>
            <a:pPr lvl="1"/>
            <a:r>
              <a:rPr lang="en-US" sz="1700"/>
              <a:t>e.g. https://&lt;cluster_endpoint&gt;:8182/loader</a:t>
            </a:r>
          </a:p>
          <a:p>
            <a:r>
              <a:rPr lang="en-US" sz="1700"/>
              <a:t>Gremlin endpoint – for Gremlin queries </a:t>
            </a:r>
          </a:p>
          <a:p>
            <a:pPr lvl="1"/>
            <a:r>
              <a:rPr lang="en-US" sz="1700"/>
              <a:t>e.g. https://&lt;cluster_endpoint&gt;:8182/gremlin</a:t>
            </a:r>
          </a:p>
          <a:p>
            <a:r>
              <a:rPr lang="en-US" sz="1700"/>
              <a:t>Sparql endpoint – for Sparql queries</a:t>
            </a:r>
          </a:p>
          <a:p>
            <a:pPr lvl="1"/>
            <a:r>
              <a:rPr lang="en-US" sz="1700"/>
              <a:t>e.g. https://&lt;cluster_endpoint&gt;:8182/sparql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243851"/>
            <a:ext cx="4737650" cy="23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Bulk loading data into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3254" y="2230435"/>
            <a:ext cx="6090484" cy="3116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Use the loader endpoint (HTTP POST to the loader endpoint)</a:t>
            </a:r>
          </a:p>
          <a:p>
            <a:r>
              <a:rPr lang="en-US" sz="1200" dirty="0"/>
              <a:t>S3 data can be accessed using an S3 VPC endpoint (allows access to S3 resources from your VPC)</a:t>
            </a:r>
          </a:p>
          <a:p>
            <a:r>
              <a:rPr lang="en-US" sz="1200" dirty="0"/>
              <a:t>Neptune cluster must assume an IAM role with S3 read access</a:t>
            </a:r>
          </a:p>
          <a:p>
            <a:r>
              <a:rPr lang="en-US" sz="1200" dirty="0"/>
              <a:t>S3 VPC endpoint can be created using the VPC management console</a:t>
            </a:r>
          </a:p>
          <a:p>
            <a:r>
              <a:rPr lang="en-US" sz="1200" dirty="0"/>
              <a:t>S3 bucket must be in the same region as the Neptune cluster</a:t>
            </a:r>
          </a:p>
          <a:p>
            <a:r>
              <a:rPr lang="en-US" sz="1200" dirty="0"/>
              <a:t>Load data formats</a:t>
            </a:r>
          </a:p>
          <a:p>
            <a:pPr lvl="1"/>
            <a:r>
              <a:rPr lang="en-US" sz="1200" dirty="0"/>
              <a:t>csv (for gremlin), </a:t>
            </a:r>
            <a:r>
              <a:rPr lang="en-US" sz="1200" dirty="0" err="1"/>
              <a:t>ntripples</a:t>
            </a:r>
            <a:r>
              <a:rPr lang="en-US" sz="1200" dirty="0"/>
              <a:t> / </a:t>
            </a:r>
            <a:r>
              <a:rPr lang="en-US" sz="1200" dirty="0" err="1"/>
              <a:t>nquads</a:t>
            </a:r>
            <a:r>
              <a:rPr lang="en-US" sz="1200" dirty="0"/>
              <a:t> / </a:t>
            </a:r>
            <a:r>
              <a:rPr lang="en-US" sz="1200" dirty="0" err="1"/>
              <a:t>rdfxml</a:t>
            </a:r>
            <a:r>
              <a:rPr lang="en-US" sz="1200" dirty="0"/>
              <a:t> / turtle (for </a:t>
            </a:r>
            <a:r>
              <a:rPr lang="en-US" sz="1200" dirty="0" err="1"/>
              <a:t>sparql</a:t>
            </a:r>
            <a:r>
              <a:rPr lang="en-US" sz="1200" dirty="0"/>
              <a:t>)</a:t>
            </a:r>
          </a:p>
          <a:p>
            <a:r>
              <a:rPr lang="en-US" sz="1200" dirty="0"/>
              <a:t>All files must be UTF-8 encoded</a:t>
            </a:r>
          </a:p>
          <a:p>
            <a:r>
              <a:rPr lang="en-US" sz="1200" dirty="0"/>
              <a:t>Multiple files can be loaded in a single job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64" y="751030"/>
            <a:ext cx="2128721" cy="2512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155" y="3872890"/>
            <a:ext cx="3366337" cy="10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Replication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" y="1899033"/>
            <a:ext cx="3720152" cy="307002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7400" y="2194102"/>
            <a:ext cx="531011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Up to 15 read replicas</a:t>
            </a:r>
          </a:p>
          <a:p>
            <a:r>
              <a:rPr lang="en-US" sz="2000"/>
              <a:t>ASYNC replication</a:t>
            </a:r>
          </a:p>
          <a:p>
            <a:r>
              <a:rPr lang="en-US" sz="2000"/>
              <a:t>Replicas share the same underlying storage layer</a:t>
            </a:r>
          </a:p>
          <a:p>
            <a:r>
              <a:rPr lang="en-US" sz="2000"/>
              <a:t>Typically take 10s of milliseconds (replication lag)</a:t>
            </a:r>
          </a:p>
          <a:p>
            <a:r>
              <a:rPr lang="en-US" sz="2000"/>
              <a:t>Minimal performance impact on the primary due to replication process</a:t>
            </a:r>
          </a:p>
          <a:p>
            <a:r>
              <a:rPr lang="en-US" sz="2000"/>
              <a:t>Replicas double up as failover targets (standby instance is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53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High Availability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Failovers occur automatically </a:t>
            </a:r>
          </a:p>
          <a:p>
            <a:r>
              <a:rPr lang="en-US" sz="1600"/>
              <a:t>A replica is automatically promoted to be the new primary during DR</a:t>
            </a:r>
          </a:p>
          <a:p>
            <a:r>
              <a:rPr lang="en-US" sz="1600"/>
              <a:t>Neptune flips the CNAME of the DB instance to point to the replica and promotes it</a:t>
            </a:r>
          </a:p>
          <a:p>
            <a:r>
              <a:rPr lang="en-US" sz="1600"/>
              <a:t>Failover to a replica typically takes 30-120 seconds (minimal downtime)</a:t>
            </a:r>
          </a:p>
          <a:p>
            <a:r>
              <a:rPr lang="en-US" sz="1600"/>
              <a:t>Creating a new instance takes about 15 minutes (post failover)</a:t>
            </a:r>
          </a:p>
          <a:p>
            <a:r>
              <a:rPr lang="en-US" sz="16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82" y="661916"/>
            <a:ext cx="490489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1600</Words>
  <Application>Microsoft Macintosh PowerPoint</Application>
  <PresentationFormat>Widescreen</PresentationFormat>
  <Paragraphs>195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Amazon Neptune </vt:lpstr>
      <vt:lpstr>Amazon Neptune </vt:lpstr>
      <vt:lpstr>Graph Database explanations</vt:lpstr>
      <vt:lpstr>Graph query languages</vt:lpstr>
      <vt:lpstr>Neptune Architecture</vt:lpstr>
      <vt:lpstr>Neptune Cluster</vt:lpstr>
      <vt:lpstr>Bulk loading data into Neptune</vt:lpstr>
      <vt:lpstr>Neptune Replication</vt:lpstr>
      <vt:lpstr>Neptune High Availability</vt:lpstr>
      <vt:lpstr>Neptune Backup and Restore</vt:lpstr>
      <vt:lpstr>Neptune Backup and Restore</vt:lpstr>
      <vt:lpstr>Neptune Scaling</vt:lpstr>
      <vt:lpstr>Database Cloning in Neptune</vt:lpstr>
      <vt:lpstr>Neptune Security – IAM</vt:lpstr>
      <vt:lpstr>Neptune Security – Encryption &amp; Network</vt:lpstr>
      <vt:lpstr>Neptune Monitoring</vt:lpstr>
      <vt:lpstr>Query Queuing in Neptune</vt:lpstr>
      <vt:lpstr>Neptune Service Errors</vt:lpstr>
      <vt:lpstr>SPARQL federated query</vt:lpstr>
      <vt:lpstr>Neptune Streams</vt:lpstr>
      <vt:lpstr>Neptune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Neptune </dc:title>
  <dc:creator>Учетная запись Майкрософт</dc:creator>
  <cp:lastModifiedBy>Ilya Chakun</cp:lastModifiedBy>
  <cp:revision>9</cp:revision>
  <dcterms:created xsi:type="dcterms:W3CDTF">2023-09-10T14:46:23Z</dcterms:created>
  <dcterms:modified xsi:type="dcterms:W3CDTF">2023-12-10T15:33:57Z</dcterms:modified>
</cp:coreProperties>
</file>