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3" r:id="rId14"/>
    <p:sldId id="270" r:id="rId15"/>
    <p:sldId id="271" r:id="rId16"/>
    <p:sldId id="272" r:id="rId17"/>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9"/>
    <p:restoredTop sz="94666"/>
  </p:normalViewPr>
  <p:slideViewPr>
    <p:cSldViewPr snapToGrid="0">
      <p:cViewPr varScale="1">
        <p:scale>
          <a:sx n="266" d="100"/>
          <a:sy n="266" d="100"/>
        </p:scale>
        <p:origin x="22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f3714c1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f3714c1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f3714c1d6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f3714c1d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f3714c1d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f3714c1d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5f3714c1d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5f3714c1d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f4a9b29b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f4a9b29b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437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f4a9b29b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f4a9b29b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f3714c1d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f3714c1d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f4a9b29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f4a9b29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f3714c1d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f3714c1d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f3714c1d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5f3714c1d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f3714c1d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5f3714c1d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f3714c1d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5f3714c1d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f3714c1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f3714c1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f3714c1d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5f3714c1d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f3714c1d6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f3714c1d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f4a9b29b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5f4a9b29b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49AA-AD84-B7F5-6ABD-FB5ED4D0844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85340802-52F7-4906-5FEF-E4AFA88F33D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1C13885F-DA4D-5661-1E09-FAC64960F979}"/>
              </a:ext>
            </a:extLst>
          </p:cNvPr>
          <p:cNvSpPr>
            <a:spLocks noGrp="1"/>
          </p:cNvSpPr>
          <p:nvPr>
            <p:ph type="dt" sz="half" idx="10"/>
          </p:nvPr>
        </p:nvSpPr>
        <p:spPr/>
        <p:txBody>
          <a:bodyPr/>
          <a:lstStyle/>
          <a:p>
            <a:fld id="{C088255D-64BA-A94F-A991-56EB9B07007C}" type="datetimeFigureOut">
              <a:rPr lang="en-CH" smtClean="0"/>
              <a:t>05.12.2023</a:t>
            </a:fld>
            <a:endParaRPr lang="en-CH"/>
          </a:p>
        </p:txBody>
      </p:sp>
      <p:sp>
        <p:nvSpPr>
          <p:cNvPr id="5" name="Footer Placeholder 4">
            <a:extLst>
              <a:ext uri="{FF2B5EF4-FFF2-40B4-BE49-F238E27FC236}">
                <a16:creationId xmlns:a16="http://schemas.microsoft.com/office/drawing/2014/main" id="{AED14999-FEF4-5403-6820-13913B2186F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A954B1E-95C3-AF6F-B3EC-F133AB9D62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83969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E84B-E964-2CE4-9C05-1BA8F61A2C9B}"/>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E304C8D-6360-0302-4B42-8F59166F070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BA816E9-636E-E0EB-0CE4-C1173B953E36}"/>
              </a:ext>
            </a:extLst>
          </p:cNvPr>
          <p:cNvSpPr>
            <a:spLocks noGrp="1"/>
          </p:cNvSpPr>
          <p:nvPr>
            <p:ph type="dt" sz="half" idx="10"/>
          </p:nvPr>
        </p:nvSpPr>
        <p:spPr/>
        <p:txBody>
          <a:bodyPr/>
          <a:lstStyle/>
          <a:p>
            <a:fld id="{C088255D-64BA-A94F-A991-56EB9B07007C}" type="datetimeFigureOut">
              <a:rPr lang="en-CH" smtClean="0"/>
              <a:t>05.12.2023</a:t>
            </a:fld>
            <a:endParaRPr lang="en-CH"/>
          </a:p>
        </p:txBody>
      </p:sp>
      <p:sp>
        <p:nvSpPr>
          <p:cNvPr id="5" name="Footer Placeholder 4">
            <a:extLst>
              <a:ext uri="{FF2B5EF4-FFF2-40B4-BE49-F238E27FC236}">
                <a16:creationId xmlns:a16="http://schemas.microsoft.com/office/drawing/2014/main" id="{88A9E582-6F72-CB0B-A538-05041D30AC4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CAFB90-852E-63AB-CEAE-1968CFA8213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60140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C2F78E-D23F-B16A-F488-E82FE42F13E2}"/>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0D46E02-B3C9-6E6A-907B-B5EE38373ADB}"/>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2B9237A-012C-04E3-717A-BBB2D0B9FAF0}"/>
              </a:ext>
            </a:extLst>
          </p:cNvPr>
          <p:cNvSpPr>
            <a:spLocks noGrp="1"/>
          </p:cNvSpPr>
          <p:nvPr>
            <p:ph type="dt" sz="half" idx="10"/>
          </p:nvPr>
        </p:nvSpPr>
        <p:spPr/>
        <p:txBody>
          <a:bodyPr/>
          <a:lstStyle/>
          <a:p>
            <a:fld id="{C088255D-64BA-A94F-A991-56EB9B07007C}" type="datetimeFigureOut">
              <a:rPr lang="en-CH" smtClean="0"/>
              <a:t>05.12.2023</a:t>
            </a:fld>
            <a:endParaRPr lang="en-CH"/>
          </a:p>
        </p:txBody>
      </p:sp>
      <p:sp>
        <p:nvSpPr>
          <p:cNvPr id="5" name="Footer Placeholder 4">
            <a:extLst>
              <a:ext uri="{FF2B5EF4-FFF2-40B4-BE49-F238E27FC236}">
                <a16:creationId xmlns:a16="http://schemas.microsoft.com/office/drawing/2014/main" id="{B084BC76-51AD-687E-CEF6-4A0A06845F5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F3927F8-A81B-E8BE-388E-995E94C7A3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45003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928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362C-F3D4-8891-F9DC-0286ECF62C0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05C8B80-A856-C2BB-6F39-DE271BE7526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EA0D676-E3EA-CCFC-3CE8-F8E34EC65DBD}"/>
              </a:ext>
            </a:extLst>
          </p:cNvPr>
          <p:cNvSpPr>
            <a:spLocks noGrp="1"/>
          </p:cNvSpPr>
          <p:nvPr>
            <p:ph type="dt" sz="half" idx="10"/>
          </p:nvPr>
        </p:nvSpPr>
        <p:spPr/>
        <p:txBody>
          <a:bodyPr/>
          <a:lstStyle/>
          <a:p>
            <a:fld id="{C088255D-64BA-A94F-A991-56EB9B07007C}" type="datetimeFigureOut">
              <a:rPr lang="en-CH" smtClean="0"/>
              <a:t>05.12.2023</a:t>
            </a:fld>
            <a:endParaRPr lang="en-CH"/>
          </a:p>
        </p:txBody>
      </p:sp>
      <p:sp>
        <p:nvSpPr>
          <p:cNvPr id="5" name="Footer Placeholder 4">
            <a:extLst>
              <a:ext uri="{FF2B5EF4-FFF2-40B4-BE49-F238E27FC236}">
                <a16:creationId xmlns:a16="http://schemas.microsoft.com/office/drawing/2014/main" id="{476F10E3-FA07-E148-74A5-3B0F7943DA7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772D0D0-64E7-3403-0958-45B39CB697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81734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8B9B-E3D4-200F-17FC-D84F8FE21421}"/>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4660E4F6-A22E-CBCC-F3C8-FA8DDAF0677C}"/>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1BE5584-CF5B-5C0B-B2EB-500370B34891}"/>
              </a:ext>
            </a:extLst>
          </p:cNvPr>
          <p:cNvSpPr>
            <a:spLocks noGrp="1"/>
          </p:cNvSpPr>
          <p:nvPr>
            <p:ph type="dt" sz="half" idx="10"/>
          </p:nvPr>
        </p:nvSpPr>
        <p:spPr/>
        <p:txBody>
          <a:bodyPr/>
          <a:lstStyle/>
          <a:p>
            <a:fld id="{C088255D-64BA-A94F-A991-56EB9B07007C}" type="datetimeFigureOut">
              <a:rPr lang="en-CH" smtClean="0"/>
              <a:t>05.12.2023</a:t>
            </a:fld>
            <a:endParaRPr lang="en-CH"/>
          </a:p>
        </p:txBody>
      </p:sp>
      <p:sp>
        <p:nvSpPr>
          <p:cNvPr id="5" name="Footer Placeholder 4">
            <a:extLst>
              <a:ext uri="{FF2B5EF4-FFF2-40B4-BE49-F238E27FC236}">
                <a16:creationId xmlns:a16="http://schemas.microsoft.com/office/drawing/2014/main" id="{48F88C64-52DA-91D3-D520-3694B5CDEF3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5A149C6-F0A3-DF48-CA4E-8BF2FEA64F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43394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F60D-9E78-9468-2DB8-6FEA59E6296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53910E0B-B6B4-BE3B-F7FC-69E90A8B9089}"/>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1450F621-899E-BDE8-1031-F573720B42C2}"/>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576A7467-2BE5-84DD-79DD-668765ED315E}"/>
              </a:ext>
            </a:extLst>
          </p:cNvPr>
          <p:cNvSpPr>
            <a:spLocks noGrp="1"/>
          </p:cNvSpPr>
          <p:nvPr>
            <p:ph type="dt" sz="half" idx="10"/>
          </p:nvPr>
        </p:nvSpPr>
        <p:spPr/>
        <p:txBody>
          <a:bodyPr/>
          <a:lstStyle/>
          <a:p>
            <a:fld id="{C088255D-64BA-A94F-A991-56EB9B07007C}" type="datetimeFigureOut">
              <a:rPr lang="en-CH" smtClean="0"/>
              <a:t>05.12.2023</a:t>
            </a:fld>
            <a:endParaRPr lang="en-CH"/>
          </a:p>
        </p:txBody>
      </p:sp>
      <p:sp>
        <p:nvSpPr>
          <p:cNvPr id="6" name="Footer Placeholder 5">
            <a:extLst>
              <a:ext uri="{FF2B5EF4-FFF2-40B4-BE49-F238E27FC236}">
                <a16:creationId xmlns:a16="http://schemas.microsoft.com/office/drawing/2014/main" id="{5576FF00-049F-757C-933D-BED957151EC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7D4AC1F-20CD-A7A6-C6D7-12E71F20C4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48114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2E05-72B3-238B-AFBB-81D9A0B8F3BD}"/>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C734BB4-30D9-A5DB-0835-FBC1BE39854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80ED656F-37D9-5EC7-B840-85487275EE9D}"/>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4D2DE521-304A-1CCF-EBCB-662CC96FBA8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41F32B06-CE2A-AFA6-7DE7-9217EF9421BA}"/>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490A35E-11C6-4D30-0BB6-E80B7640BB95}"/>
              </a:ext>
            </a:extLst>
          </p:cNvPr>
          <p:cNvSpPr>
            <a:spLocks noGrp="1"/>
          </p:cNvSpPr>
          <p:nvPr>
            <p:ph type="dt" sz="half" idx="10"/>
          </p:nvPr>
        </p:nvSpPr>
        <p:spPr/>
        <p:txBody>
          <a:bodyPr/>
          <a:lstStyle/>
          <a:p>
            <a:fld id="{C088255D-64BA-A94F-A991-56EB9B07007C}" type="datetimeFigureOut">
              <a:rPr lang="en-CH" smtClean="0"/>
              <a:t>05.12.2023</a:t>
            </a:fld>
            <a:endParaRPr lang="en-CH"/>
          </a:p>
        </p:txBody>
      </p:sp>
      <p:sp>
        <p:nvSpPr>
          <p:cNvPr id="8" name="Footer Placeholder 7">
            <a:extLst>
              <a:ext uri="{FF2B5EF4-FFF2-40B4-BE49-F238E27FC236}">
                <a16:creationId xmlns:a16="http://schemas.microsoft.com/office/drawing/2014/main" id="{28939FA4-C67F-922A-2954-B86955A9443E}"/>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A1C1E8D1-6A32-9D4A-1C91-44E573804E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70846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C000-16C1-B155-4879-2B8401E851A7}"/>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DF22B1FE-06B1-CD96-3F80-FC12D324D038}"/>
              </a:ext>
            </a:extLst>
          </p:cNvPr>
          <p:cNvSpPr>
            <a:spLocks noGrp="1"/>
          </p:cNvSpPr>
          <p:nvPr>
            <p:ph type="dt" sz="half" idx="10"/>
          </p:nvPr>
        </p:nvSpPr>
        <p:spPr/>
        <p:txBody>
          <a:bodyPr/>
          <a:lstStyle/>
          <a:p>
            <a:fld id="{C088255D-64BA-A94F-A991-56EB9B07007C}" type="datetimeFigureOut">
              <a:rPr lang="en-CH" smtClean="0"/>
              <a:t>05.12.2023</a:t>
            </a:fld>
            <a:endParaRPr lang="en-CH"/>
          </a:p>
        </p:txBody>
      </p:sp>
      <p:sp>
        <p:nvSpPr>
          <p:cNvPr id="4" name="Footer Placeholder 3">
            <a:extLst>
              <a:ext uri="{FF2B5EF4-FFF2-40B4-BE49-F238E27FC236}">
                <a16:creationId xmlns:a16="http://schemas.microsoft.com/office/drawing/2014/main" id="{FDB1FD39-1E1A-8EFA-FDE8-DD516BFF3D11}"/>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CF874F8-7420-6ADE-9E70-B98154803C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25193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37C094-4DD2-01AC-737D-06718CA12E33}"/>
              </a:ext>
            </a:extLst>
          </p:cNvPr>
          <p:cNvSpPr>
            <a:spLocks noGrp="1"/>
          </p:cNvSpPr>
          <p:nvPr>
            <p:ph type="dt" sz="half" idx="10"/>
          </p:nvPr>
        </p:nvSpPr>
        <p:spPr/>
        <p:txBody>
          <a:bodyPr/>
          <a:lstStyle/>
          <a:p>
            <a:fld id="{C088255D-64BA-A94F-A991-56EB9B07007C}" type="datetimeFigureOut">
              <a:rPr lang="en-CH" smtClean="0"/>
              <a:t>05.12.2023</a:t>
            </a:fld>
            <a:endParaRPr lang="en-CH"/>
          </a:p>
        </p:txBody>
      </p:sp>
      <p:sp>
        <p:nvSpPr>
          <p:cNvPr id="3" name="Footer Placeholder 2">
            <a:extLst>
              <a:ext uri="{FF2B5EF4-FFF2-40B4-BE49-F238E27FC236}">
                <a16:creationId xmlns:a16="http://schemas.microsoft.com/office/drawing/2014/main" id="{BEBF5EED-E382-A845-FDF5-55932A16D369}"/>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8D8EC82C-3654-903F-F79A-0BF00695C42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391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FB79-AA95-3832-EDA3-2F470B72533E}"/>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89AF1C2-A7C4-69ED-E400-A0B8B8BED06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9E19E51-E41C-6ED1-08E3-1A37BFE9E6D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9772473-87E3-616B-BEF1-2FD8D8AC3942}"/>
              </a:ext>
            </a:extLst>
          </p:cNvPr>
          <p:cNvSpPr>
            <a:spLocks noGrp="1"/>
          </p:cNvSpPr>
          <p:nvPr>
            <p:ph type="dt" sz="half" idx="10"/>
          </p:nvPr>
        </p:nvSpPr>
        <p:spPr/>
        <p:txBody>
          <a:bodyPr/>
          <a:lstStyle/>
          <a:p>
            <a:fld id="{C088255D-64BA-A94F-A991-56EB9B07007C}" type="datetimeFigureOut">
              <a:rPr lang="en-CH" smtClean="0"/>
              <a:t>05.12.2023</a:t>
            </a:fld>
            <a:endParaRPr lang="en-CH"/>
          </a:p>
        </p:txBody>
      </p:sp>
      <p:sp>
        <p:nvSpPr>
          <p:cNvPr id="6" name="Footer Placeholder 5">
            <a:extLst>
              <a:ext uri="{FF2B5EF4-FFF2-40B4-BE49-F238E27FC236}">
                <a16:creationId xmlns:a16="http://schemas.microsoft.com/office/drawing/2014/main" id="{66624BC5-7B01-AEEA-59CC-AE172B086D6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C1743F3-939E-0957-5A49-F9D1F1B33FF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58897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1192-2C3C-1253-FBB6-65C85945B18F}"/>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3EA2D455-5352-EC48-7915-196C3261BAF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32301B38-A7DB-A687-BF78-CC1B301F761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37B7056-4D7B-6289-229B-FBFBD6A87036}"/>
              </a:ext>
            </a:extLst>
          </p:cNvPr>
          <p:cNvSpPr>
            <a:spLocks noGrp="1"/>
          </p:cNvSpPr>
          <p:nvPr>
            <p:ph type="dt" sz="half" idx="10"/>
          </p:nvPr>
        </p:nvSpPr>
        <p:spPr/>
        <p:txBody>
          <a:bodyPr/>
          <a:lstStyle/>
          <a:p>
            <a:fld id="{C088255D-64BA-A94F-A991-56EB9B07007C}" type="datetimeFigureOut">
              <a:rPr lang="en-CH" smtClean="0"/>
              <a:t>05.12.2023</a:t>
            </a:fld>
            <a:endParaRPr lang="en-CH"/>
          </a:p>
        </p:txBody>
      </p:sp>
      <p:sp>
        <p:nvSpPr>
          <p:cNvPr id="6" name="Footer Placeholder 5">
            <a:extLst>
              <a:ext uri="{FF2B5EF4-FFF2-40B4-BE49-F238E27FC236}">
                <a16:creationId xmlns:a16="http://schemas.microsoft.com/office/drawing/2014/main" id="{568F7505-BB9E-2C34-3BCB-87F3C5D0147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4B85858-20E5-473B-8B55-BE66463D92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25385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3CD2DE-3EA1-180E-ABE0-82F50A4E9FA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68D9B363-C2BE-B3F2-E3F4-0352E428DDA1}"/>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BBE9221-738E-8260-81EA-08295E70F1B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088255D-64BA-A94F-A991-56EB9B07007C}" type="datetimeFigureOut">
              <a:rPr lang="en-CH" smtClean="0"/>
              <a:t>05.12.2023</a:t>
            </a:fld>
            <a:endParaRPr lang="en-CH"/>
          </a:p>
        </p:txBody>
      </p:sp>
      <p:sp>
        <p:nvSpPr>
          <p:cNvPr id="5" name="Footer Placeholder 4">
            <a:extLst>
              <a:ext uri="{FF2B5EF4-FFF2-40B4-BE49-F238E27FC236}">
                <a16:creationId xmlns:a16="http://schemas.microsoft.com/office/drawing/2014/main" id="{4EE86D87-E67F-611C-6EF9-2031D4966A8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D412E062-69AF-4275-6EB5-F6C942071A5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781390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Freeform: Shape 6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Freeform: Shape 6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Google Shape;54;p13"/>
          <p:cNvSpPr txBox="1">
            <a:spLocks noGrp="1"/>
          </p:cNvSpPr>
          <p:nvPr>
            <p:ph type="title"/>
          </p:nvPr>
        </p:nvSpPr>
        <p:spPr>
          <a:xfrm>
            <a:off x="1143002" y="1499711"/>
            <a:ext cx="6858000" cy="2073021"/>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5400" kern="1200">
                <a:solidFill>
                  <a:schemeClr val="tx1"/>
                </a:solidFill>
                <a:latin typeface="+mj-lt"/>
                <a:ea typeface="+mj-ea"/>
                <a:cs typeface="+mj-cs"/>
              </a:rPr>
              <a:t>AWS ELB</a:t>
            </a:r>
          </a:p>
        </p:txBody>
      </p:sp>
      <p:sp>
        <p:nvSpPr>
          <p:cNvPr id="65" name="Rectangle 6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278320" y="870966"/>
            <a:ext cx="2578608" cy="843534"/>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2100" kern="1200">
                <a:solidFill>
                  <a:schemeClr val="tx1"/>
                </a:solidFill>
                <a:latin typeface="+mj-lt"/>
                <a:ea typeface="+mj-ea"/>
                <a:cs typeface="+mj-cs"/>
              </a:rPr>
              <a:t>AWS Target Group</a:t>
            </a:r>
          </a:p>
        </p:txBody>
      </p:sp>
      <p:sp>
        <p:nvSpPr>
          <p:cNvPr id="138" name="Google Shape;138;p23"/>
          <p:cNvSpPr txBox="1">
            <a:spLocks/>
          </p:cNvSpPr>
          <p:nvPr/>
        </p:nvSpPr>
        <p:spPr>
          <a:xfrm>
            <a:off x="3670451" y="337495"/>
            <a:ext cx="1385048" cy="795595"/>
          </a:xfrm>
          <a:prstGeom prst="rect">
            <a:avLst/>
          </a:prstGeom>
        </p:spPr>
        <p:txBody>
          <a:bodyPr spcFirstLastPara="1" wrap="square" lIns="91425" tIns="91425" rIns="91425" bIns="91425" anchor="t" anchorCtr="0">
            <a:noAutofit/>
          </a:bodyPr>
          <a:lstStyle/>
          <a:p>
            <a:pPr defTabSz="548640">
              <a:lnSpc>
                <a:spcPct val="90000"/>
              </a:lnSpc>
            </a:pPr>
            <a:r>
              <a:rPr lang="en" sz="1000" kern="1200" dirty="0">
                <a:solidFill>
                  <a:schemeClr val="dk1"/>
                </a:solidFill>
                <a:latin typeface="+mn-lt"/>
                <a:ea typeface="+mn-ea"/>
                <a:cs typeface="+mn-cs"/>
              </a:rPr>
              <a:t>Routing based on:</a:t>
            </a:r>
            <a:endParaRPr sz="1000" kern="1200" dirty="0">
              <a:solidFill>
                <a:schemeClr val="dk1"/>
              </a:solidFill>
              <a:latin typeface="+mn-lt"/>
              <a:ea typeface="+mn-ea"/>
              <a:cs typeface="+mn-cs"/>
            </a:endParaRPr>
          </a:p>
          <a:p>
            <a:pPr marL="274320" indent="-179070" defTabSz="548640">
              <a:lnSpc>
                <a:spcPct val="90000"/>
              </a:lnSpc>
              <a:spcBef>
                <a:spcPts val="720"/>
              </a:spcBef>
              <a:buClr>
                <a:schemeClr val="dk1"/>
              </a:buClr>
              <a:buSzPts val="1100"/>
              <a:buChar char="●"/>
            </a:pPr>
            <a:r>
              <a:rPr lang="en" sz="1000" kern="1200" dirty="0">
                <a:solidFill>
                  <a:schemeClr val="dk1"/>
                </a:solidFill>
                <a:highlight>
                  <a:srgbClr val="FFFF00"/>
                </a:highlight>
                <a:latin typeface="+mn-lt"/>
                <a:ea typeface="+mn-ea"/>
                <a:cs typeface="+mn-cs"/>
              </a:rPr>
              <a:t>hostname</a:t>
            </a:r>
            <a:endParaRPr sz="1000" kern="1200" dirty="0">
              <a:solidFill>
                <a:schemeClr val="dk1"/>
              </a:solidFill>
              <a:highlight>
                <a:srgbClr val="FFFF00"/>
              </a:highlight>
              <a:latin typeface="+mn-lt"/>
              <a:ea typeface="+mn-ea"/>
              <a:cs typeface="+mn-cs"/>
            </a:endParaRPr>
          </a:p>
          <a:p>
            <a:pPr marL="274320" indent="-179070" defTabSz="548640">
              <a:lnSpc>
                <a:spcPct val="90000"/>
              </a:lnSpc>
              <a:buClr>
                <a:schemeClr val="dk1"/>
              </a:buClr>
              <a:buSzPts val="1100"/>
              <a:buChar char="●"/>
            </a:pPr>
            <a:r>
              <a:rPr lang="en" sz="1000" kern="1200" dirty="0" err="1">
                <a:solidFill>
                  <a:schemeClr val="dk1"/>
                </a:solidFill>
                <a:highlight>
                  <a:srgbClr val="FFFF00"/>
                </a:highlight>
                <a:latin typeface="+mn-lt"/>
                <a:ea typeface="+mn-ea"/>
                <a:cs typeface="+mn-cs"/>
              </a:rPr>
              <a:t>Url</a:t>
            </a:r>
            <a:endParaRPr sz="1000" kern="1200" dirty="0">
              <a:solidFill>
                <a:schemeClr val="dk1"/>
              </a:solidFill>
              <a:highlight>
                <a:srgbClr val="FFFF00"/>
              </a:highlight>
              <a:latin typeface="+mn-lt"/>
              <a:ea typeface="+mn-ea"/>
              <a:cs typeface="+mn-cs"/>
            </a:endParaRPr>
          </a:p>
          <a:p>
            <a:pPr marL="274320" indent="-179070" defTabSz="548640">
              <a:lnSpc>
                <a:spcPct val="90000"/>
              </a:lnSpc>
              <a:buClr>
                <a:schemeClr val="dk1"/>
              </a:buClr>
              <a:buSzPts val="1100"/>
              <a:buChar char="●"/>
            </a:pPr>
            <a:r>
              <a:rPr lang="en" sz="1000" kern="1200" dirty="0">
                <a:solidFill>
                  <a:schemeClr val="dk1"/>
                </a:solidFill>
                <a:highlight>
                  <a:srgbClr val="FFFF00"/>
                </a:highlight>
                <a:latin typeface="+mn-lt"/>
                <a:ea typeface="+mn-ea"/>
                <a:cs typeface="+mn-cs"/>
              </a:rPr>
              <a:t>Query string</a:t>
            </a:r>
            <a:endParaRPr sz="1000" dirty="0">
              <a:solidFill>
                <a:schemeClr val="dk1"/>
              </a:solidFill>
              <a:highlight>
                <a:srgbClr val="FFFF00"/>
              </a:highlight>
            </a:endParaRPr>
          </a:p>
        </p:txBody>
      </p:sp>
      <p:sp>
        <p:nvSpPr>
          <p:cNvPr id="139" name="Google Shape;139;p23"/>
          <p:cNvSpPr txBox="1"/>
          <p:nvPr/>
        </p:nvSpPr>
        <p:spPr>
          <a:xfrm>
            <a:off x="5351479" y="450614"/>
            <a:ext cx="2742988" cy="569356"/>
          </a:xfrm>
          <a:prstGeom prst="rect">
            <a:avLst/>
          </a:prstGeom>
          <a:noFill/>
          <a:ln>
            <a:noFill/>
          </a:ln>
        </p:spPr>
        <p:txBody>
          <a:bodyPr spcFirstLastPara="1" wrap="square" lIns="91425" tIns="91425" rIns="91425" bIns="91425" anchor="t" anchorCtr="0">
            <a:spAutoFit/>
          </a:bodyPr>
          <a:lstStyle/>
          <a:p>
            <a:pPr defTabSz="548640">
              <a:spcAft>
                <a:spcPts val="600"/>
              </a:spcAft>
            </a:pPr>
            <a:r>
              <a:rPr lang="en-GB" sz="1000" kern="1200" dirty="0">
                <a:solidFill>
                  <a:schemeClr val="dk1"/>
                </a:solidFill>
                <a:highlight>
                  <a:srgbClr val="FFFF00"/>
                </a:highlight>
                <a:latin typeface="+mn-lt"/>
                <a:ea typeface="+mn-ea"/>
                <a:cs typeface="+mn-cs"/>
              </a:rPr>
              <a:t>ALB supports port mapping feature for dynamic port mapping (</a:t>
            </a:r>
            <a:r>
              <a:rPr lang="en-GB" sz="1000" kern="1200" dirty="0" err="1">
                <a:solidFill>
                  <a:schemeClr val="dk1"/>
                </a:solidFill>
                <a:highlight>
                  <a:srgbClr val="FFFF00"/>
                </a:highlight>
                <a:latin typeface="+mn-lt"/>
                <a:ea typeface="+mn-ea"/>
                <a:cs typeface="+mn-cs"/>
              </a:rPr>
              <a:t>ecs</a:t>
            </a:r>
            <a:r>
              <a:rPr lang="en-GB" sz="1000" kern="1200" dirty="0">
                <a:solidFill>
                  <a:schemeClr val="dk1"/>
                </a:solidFill>
                <a:highlight>
                  <a:srgbClr val="FFFF00"/>
                </a:highlight>
                <a:latin typeface="+mn-lt"/>
                <a:ea typeface="+mn-ea"/>
                <a:cs typeface="+mn-cs"/>
              </a:rPr>
              <a:t>).</a:t>
            </a:r>
            <a:endParaRPr lang="en-GB" sz="1600" dirty="0">
              <a:solidFill>
                <a:schemeClr val="dk1"/>
              </a:solidFill>
              <a:highlight>
                <a:srgbClr val="FFFF00"/>
              </a:highlight>
            </a:endParaRPr>
          </a:p>
        </p:txBody>
      </p:sp>
      <p:sp>
        <p:nvSpPr>
          <p:cNvPr id="140" name="Google Shape;140;p23"/>
          <p:cNvSpPr txBox="1"/>
          <p:nvPr/>
        </p:nvSpPr>
        <p:spPr>
          <a:xfrm>
            <a:off x="3598314" y="1268605"/>
            <a:ext cx="1947371" cy="1308020"/>
          </a:xfrm>
          <a:prstGeom prst="rect">
            <a:avLst/>
          </a:prstGeom>
          <a:noFill/>
          <a:ln>
            <a:noFill/>
          </a:ln>
        </p:spPr>
        <p:txBody>
          <a:bodyPr spcFirstLastPara="1" wrap="square" lIns="91425" tIns="91425" rIns="91425" bIns="91425" anchor="t" anchorCtr="0">
            <a:spAutoFit/>
          </a:bodyPr>
          <a:lstStyle/>
          <a:p>
            <a:pPr defTabSz="548640">
              <a:spcAft>
                <a:spcPts val="600"/>
              </a:spcAft>
            </a:pPr>
            <a:r>
              <a:rPr lang="en-GB" sz="1000" kern="1200" dirty="0">
                <a:solidFill>
                  <a:schemeClr val="dk1"/>
                </a:solidFill>
                <a:latin typeface="+mn-lt"/>
                <a:ea typeface="+mn-ea"/>
                <a:cs typeface="+mn-cs"/>
              </a:rPr>
              <a:t>A </a:t>
            </a:r>
            <a:r>
              <a:rPr lang="en-GB" sz="1000" b="1" kern="1200" dirty="0">
                <a:solidFill>
                  <a:srgbClr val="DD5540"/>
                </a:solidFill>
                <a:latin typeface="+mn-lt"/>
                <a:ea typeface="+mn-ea"/>
                <a:cs typeface="+mn-cs"/>
              </a:rPr>
              <a:t>target group</a:t>
            </a:r>
            <a:r>
              <a:rPr lang="en-GB" sz="1000" kern="1200" dirty="0">
                <a:solidFill>
                  <a:schemeClr val="dk1"/>
                </a:solidFill>
                <a:latin typeface="+mn-lt"/>
                <a:ea typeface="+mn-ea"/>
                <a:cs typeface="+mn-cs"/>
              </a:rPr>
              <a:t> tells a load balancer where to direct traffic to  </a:t>
            </a: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EC2 instances</a:t>
            </a:r>
            <a:endParaRPr lang="en-GB" sz="700" dirty="0">
              <a:solidFill>
                <a:schemeClr val="dk1"/>
              </a:solidFill>
              <a:highlight>
                <a:srgbClr val="FFFF00"/>
              </a:highlight>
            </a:endParaRP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fixed IP addresses</a:t>
            </a:r>
            <a:endParaRPr lang="en-GB" sz="700" dirty="0">
              <a:solidFill>
                <a:schemeClr val="dk1"/>
              </a:solidFill>
              <a:highlight>
                <a:srgbClr val="FFFF00"/>
              </a:highlight>
            </a:endParaRP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AWS Lambda functions</a:t>
            </a:r>
            <a:endParaRPr lang="en-GB" sz="700" dirty="0">
              <a:solidFill>
                <a:schemeClr val="dk1"/>
              </a:solidFill>
              <a:highlight>
                <a:srgbClr val="FFFF00"/>
              </a:highlight>
            </a:endParaRP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ECS task</a:t>
            </a:r>
            <a:endParaRPr lang="en-GB" sz="1100" dirty="0">
              <a:solidFill>
                <a:schemeClr val="dk1"/>
              </a:solidFill>
              <a:highlight>
                <a:srgbClr val="FFFF00"/>
              </a:highlight>
            </a:endParaRPr>
          </a:p>
        </p:txBody>
      </p:sp>
      <p:pic>
        <p:nvPicPr>
          <p:cNvPr id="141" name="Google Shape;141;p23"/>
          <p:cNvPicPr preferRelativeResize="0"/>
          <p:nvPr/>
        </p:nvPicPr>
        <p:blipFill>
          <a:blip r:embed="rId3">
            <a:alphaModFix/>
          </a:blip>
          <a:stretch>
            <a:fillRect/>
          </a:stretch>
        </p:blipFill>
        <p:spPr>
          <a:xfrm>
            <a:off x="6004410" y="1339928"/>
            <a:ext cx="2861270" cy="2290645"/>
          </a:xfrm>
          <a:prstGeom prst="rect">
            <a:avLst/>
          </a:prstGeom>
          <a:noFill/>
          <a:ln>
            <a:noFill/>
          </a:ln>
        </p:spPr>
      </p:pic>
      <p:sp>
        <p:nvSpPr>
          <p:cNvPr id="142" name="Google Shape;142;p23"/>
          <p:cNvSpPr txBox="1"/>
          <p:nvPr/>
        </p:nvSpPr>
        <p:spPr>
          <a:xfrm>
            <a:off x="3598313" y="2515070"/>
            <a:ext cx="1947371" cy="825837"/>
          </a:xfrm>
          <a:prstGeom prst="rect">
            <a:avLst/>
          </a:prstGeom>
          <a:noFill/>
          <a:ln>
            <a:noFill/>
          </a:ln>
        </p:spPr>
        <p:txBody>
          <a:bodyPr spcFirstLastPara="1" wrap="square" lIns="91425" tIns="91425" rIns="91425" bIns="91425" anchor="t" anchorCtr="0">
            <a:spAutoFit/>
          </a:bodyPr>
          <a:lstStyle/>
          <a:p>
            <a:pPr defTabSz="548640"/>
            <a:r>
              <a:rPr lang="en-GB" sz="1000" b="1" kern="1200" dirty="0">
                <a:solidFill>
                  <a:srgbClr val="DD5540"/>
                </a:solidFill>
                <a:latin typeface="+mn-lt"/>
                <a:ea typeface="+mn-ea"/>
                <a:cs typeface="+mn-cs"/>
              </a:rPr>
              <a:t>Important</a:t>
            </a:r>
          </a:p>
          <a:p>
            <a:pPr defTabSz="548640">
              <a:lnSpc>
                <a:spcPct val="150000"/>
              </a:lnSpc>
              <a:spcBef>
                <a:spcPts val="240"/>
              </a:spcBef>
            </a:pPr>
            <a:r>
              <a:rPr lang="en-GB" sz="1000" kern="1200" dirty="0">
                <a:solidFill>
                  <a:schemeClr val="dk1"/>
                </a:solidFill>
                <a:latin typeface="+mn-lt"/>
                <a:ea typeface="+mn-ea"/>
                <a:cs typeface="+mn-cs"/>
              </a:rPr>
              <a:t>You can't specify publicly routable IP addresses.</a:t>
            </a:r>
            <a:endParaRPr lang="en-GB" sz="1600" dirty="0">
              <a:solidFill>
                <a:schemeClr val="dk1"/>
              </a:solidFill>
            </a:endParaRPr>
          </a:p>
        </p:txBody>
      </p:sp>
      <p:sp>
        <p:nvSpPr>
          <p:cNvPr id="143" name="Google Shape;143;p23"/>
          <p:cNvSpPr txBox="1"/>
          <p:nvPr/>
        </p:nvSpPr>
        <p:spPr>
          <a:xfrm>
            <a:off x="3598313" y="3363429"/>
            <a:ext cx="2641571" cy="1384964"/>
          </a:xfrm>
          <a:prstGeom prst="rect">
            <a:avLst/>
          </a:prstGeom>
          <a:noFill/>
          <a:ln>
            <a:noFill/>
          </a:ln>
        </p:spPr>
        <p:txBody>
          <a:bodyPr spcFirstLastPara="1" wrap="square" lIns="91425" tIns="91425" rIns="91425" bIns="91425" anchor="t" anchorCtr="0">
            <a:spAutoFit/>
          </a:bodyPr>
          <a:lstStyle/>
          <a:p>
            <a:pPr defTabSz="548640">
              <a:spcAft>
                <a:spcPts val="600"/>
              </a:spcAft>
            </a:pPr>
            <a:r>
              <a:rPr lang="en-GB" sz="900" b="1" kern="1200" dirty="0">
                <a:solidFill>
                  <a:srgbClr val="DD5540"/>
                </a:solidFill>
                <a:latin typeface="+mn-lt"/>
                <a:ea typeface="+mn-ea"/>
                <a:cs typeface="+mn-cs"/>
              </a:rPr>
              <a:t>Slow start mode</a:t>
            </a:r>
            <a:endParaRPr lang="en-GB" sz="900" kern="1200" dirty="0">
              <a:solidFill>
                <a:schemeClr val="dk1"/>
              </a:solidFill>
              <a:latin typeface="+mn-lt"/>
              <a:ea typeface="+mn-ea"/>
              <a:cs typeface="+mn-cs"/>
            </a:endParaRPr>
          </a:p>
          <a:p>
            <a:pPr defTabSz="548640">
              <a:spcAft>
                <a:spcPts val="600"/>
              </a:spcAft>
            </a:pPr>
            <a:r>
              <a:rPr lang="en-GB" sz="900" kern="1200" dirty="0">
                <a:solidFill>
                  <a:schemeClr val="dk1"/>
                </a:solidFill>
                <a:latin typeface="+mn-lt"/>
                <a:ea typeface="+mn-ea"/>
                <a:cs typeface="+mn-cs"/>
              </a:rPr>
              <a:t>Target starts to receive its full share of requests as soon as it is registered with a target group and passes an initial health check. </a:t>
            </a:r>
          </a:p>
          <a:p>
            <a:pPr defTabSz="548640">
              <a:spcAft>
                <a:spcPts val="600"/>
              </a:spcAft>
            </a:pPr>
            <a:r>
              <a:rPr lang="en-GB" sz="900" kern="1200" dirty="0">
                <a:solidFill>
                  <a:schemeClr val="dk1"/>
                </a:solidFill>
                <a:latin typeface="+mn-lt"/>
                <a:ea typeface="+mn-ea"/>
                <a:cs typeface="+mn-cs"/>
              </a:rPr>
              <a:t>Using slow start mode gives targets time to warm up before the load balancer sends them a full share of requests.</a:t>
            </a:r>
            <a:endParaRPr lang="en-GB" sz="12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7"/>
        <p:cNvGrpSpPr/>
        <p:nvPr/>
      </p:nvGrpSpPr>
      <p:grpSpPr>
        <a:xfrm>
          <a:off x="0" y="0"/>
          <a:ext cx="0" cy="0"/>
          <a:chOff x="0" y="0"/>
          <a:chExt cx="0" cy="0"/>
        </a:xfrm>
      </p:grpSpPr>
      <p:sp useBgFill="1">
        <p:nvSpPr>
          <p:cNvPr id="155" name="Rectangle 15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Google Shape;148;p24"/>
          <p:cNvSpPr txBox="1">
            <a:spLocks noGrp="1"/>
          </p:cNvSpPr>
          <p:nvPr>
            <p:ph type="title"/>
          </p:nvPr>
        </p:nvSpPr>
        <p:spPr>
          <a:xfrm>
            <a:off x="852297" y="376515"/>
            <a:ext cx="3719703" cy="1232227"/>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000" kern="1200">
                <a:solidFill>
                  <a:schemeClr val="tx1"/>
                </a:solidFill>
                <a:latin typeface="+mj-lt"/>
                <a:ea typeface="+mj-ea"/>
                <a:cs typeface="+mj-cs"/>
              </a:rPr>
              <a:t>AWS ELB - Network load balancer</a:t>
            </a:r>
          </a:p>
        </p:txBody>
      </p:sp>
      <p:sp>
        <p:nvSpPr>
          <p:cNvPr id="149" name="Google Shape;149;p24"/>
          <p:cNvSpPr txBox="1">
            <a:spLocks noGrp="1"/>
          </p:cNvSpPr>
          <p:nvPr>
            <p:ph type="body" idx="1"/>
          </p:nvPr>
        </p:nvSpPr>
        <p:spPr>
          <a:xfrm>
            <a:off x="852297" y="1813806"/>
            <a:ext cx="3719703" cy="2641926"/>
          </a:xfrm>
          <a:prstGeom prst="rect">
            <a:avLst/>
          </a:prstGeom>
        </p:spPr>
        <p:txBody>
          <a:bodyPr spcFirstLastPara="1" vert="horz" lIns="91440" tIns="45720" rIns="91440" bIns="45720" rtlCol="0" anchor="t" anchorCtr="0">
            <a:normAutofit/>
          </a:bodyPr>
          <a:lstStyle/>
          <a:p>
            <a:pPr marL="0" lvl="0" indent="-228600" defTabSz="914400">
              <a:spcBef>
                <a:spcPts val="1200"/>
              </a:spcBef>
              <a:spcAft>
                <a:spcPts val="0"/>
              </a:spcAft>
              <a:buSzPts val="1018"/>
              <a:buFont typeface="Arial" panose="020B0604020202020204" pitchFamily="34" charset="0"/>
              <a:buChar char="•"/>
            </a:pPr>
            <a:r>
              <a:rPr lang="en-US" sz="700" dirty="0"/>
              <a:t>A Network Load Balancer functions at the fourth layer of the Open Systems Interconnection (OSI) model. </a:t>
            </a:r>
            <a:r>
              <a:rPr lang="en-US" sz="700" u="sng" dirty="0">
                <a:highlight>
                  <a:srgbClr val="FFFF00"/>
                </a:highlight>
              </a:rPr>
              <a:t>It</a:t>
            </a:r>
            <a:r>
              <a:rPr lang="en-US" sz="700" dirty="0">
                <a:highlight>
                  <a:srgbClr val="FFFF00"/>
                </a:highlight>
              </a:rPr>
              <a:t> </a:t>
            </a:r>
            <a:r>
              <a:rPr lang="en-US" sz="700" u="sng" dirty="0">
                <a:highlight>
                  <a:srgbClr val="FFFF00"/>
                </a:highlight>
              </a:rPr>
              <a:t>can handle millions of requests per second</a:t>
            </a:r>
            <a:r>
              <a:rPr lang="en-US" sz="700" dirty="0"/>
              <a:t>.</a:t>
            </a:r>
          </a:p>
          <a:p>
            <a:pPr marL="0" lvl="0" indent="-228600" defTabSz="914400">
              <a:spcBef>
                <a:spcPts val="1200"/>
              </a:spcBef>
              <a:spcAft>
                <a:spcPts val="0"/>
              </a:spcAft>
              <a:buSzPts val="1018"/>
              <a:buFont typeface="Arial" panose="020B0604020202020204" pitchFamily="34" charset="0"/>
              <a:buChar char="•"/>
            </a:pPr>
            <a:r>
              <a:rPr lang="en-US" sz="700" dirty="0"/>
              <a:t>After the load balancer receives a connection request, it selects a target from the target group for the default rule. It attempts to open a TCP connection to the selected target on the port specified in the listener configuration.</a:t>
            </a:r>
          </a:p>
          <a:p>
            <a:pPr marL="0" lvl="0" indent="-228600" defTabSz="914400">
              <a:spcBef>
                <a:spcPts val="1200"/>
              </a:spcBef>
              <a:spcAft>
                <a:spcPts val="0"/>
              </a:spcAft>
              <a:buSzPts val="1018"/>
              <a:buFont typeface="Arial" panose="020B0604020202020204" pitchFamily="34" charset="0"/>
              <a:buChar char="•"/>
            </a:pPr>
            <a:r>
              <a:rPr lang="en-US" sz="700" dirty="0"/>
              <a:t>When you enable an Availability Zone for the load balancer, Elastic Load Balancing creates a load balancer node in the Availability Zone. </a:t>
            </a:r>
          </a:p>
          <a:p>
            <a:pPr marL="0" lvl="0" indent="-228600" defTabSz="914400">
              <a:spcBef>
                <a:spcPts val="1200"/>
              </a:spcBef>
              <a:spcAft>
                <a:spcPts val="0"/>
              </a:spcAft>
              <a:buSzPts val="1018"/>
              <a:buFont typeface="Arial" panose="020B0604020202020204" pitchFamily="34" charset="0"/>
              <a:buChar char="•"/>
            </a:pPr>
            <a:r>
              <a:rPr lang="en-US" sz="700" dirty="0"/>
              <a:t>By default, each load balancer node distributes traffic across the registered targets in its Availability Zone only.</a:t>
            </a:r>
          </a:p>
          <a:p>
            <a:pPr marL="0" lvl="0" indent="-228600" defTabSz="914400">
              <a:spcBef>
                <a:spcPts val="1200"/>
              </a:spcBef>
              <a:spcAft>
                <a:spcPts val="0"/>
              </a:spcAft>
              <a:buSzPts val="1018"/>
              <a:buFont typeface="Arial" panose="020B0604020202020204" pitchFamily="34" charset="0"/>
              <a:buChar char="•"/>
            </a:pPr>
            <a:r>
              <a:rPr lang="en-US" sz="700" dirty="0"/>
              <a:t>If you enable cross-zone load balancing, each load balancer node distributes traffic across the registered targets in all enabled Availability Zones.</a:t>
            </a:r>
          </a:p>
          <a:p>
            <a:pPr marL="0" lvl="0" indent="-228600" defTabSz="914400">
              <a:spcBef>
                <a:spcPts val="1200"/>
              </a:spcBef>
              <a:spcAft>
                <a:spcPts val="1200"/>
              </a:spcAft>
              <a:buSzPts val="1018"/>
              <a:buFont typeface="Arial" panose="020B0604020202020204" pitchFamily="34" charset="0"/>
              <a:buChar char="•"/>
            </a:pPr>
            <a:r>
              <a:rPr lang="en-US" sz="700" dirty="0"/>
              <a:t>To increase the fault tolerance of your applications, you can enable multiple Availability Zones for your load balancer and ensure that each target group has at least one target in each enabled Availability Zone.</a:t>
            </a:r>
          </a:p>
        </p:txBody>
      </p:sp>
      <p:pic>
        <p:nvPicPr>
          <p:cNvPr id="150" name="Google Shape;150;p24"/>
          <p:cNvPicPr preferRelativeResize="0"/>
          <p:nvPr/>
        </p:nvPicPr>
        <p:blipFill>
          <a:blip r:embed="rId3"/>
          <a:stretch>
            <a:fillRect/>
          </a:stretch>
        </p:blipFill>
        <p:spPr>
          <a:xfrm>
            <a:off x="4884331" y="1387763"/>
            <a:ext cx="3900767" cy="2057654"/>
          </a:xfrm>
          <a:prstGeom prst="rect">
            <a:avLst/>
          </a:prstGeom>
          <a:noFill/>
        </p:spPr>
      </p:pic>
      <p:sp>
        <p:nvSpPr>
          <p:cNvPr id="157" name="Rectangle 15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6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Google Shape;155;p25"/>
          <p:cNvSpPr txBox="1">
            <a:spLocks noGrp="1"/>
          </p:cNvSpPr>
          <p:nvPr>
            <p:ph type="title"/>
          </p:nvPr>
        </p:nvSpPr>
        <p:spPr>
          <a:xfrm>
            <a:off x="628650" y="457200"/>
            <a:ext cx="2804505" cy="99812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kern="1200">
                <a:solidFill>
                  <a:schemeClr val="tx1"/>
                </a:solidFill>
                <a:latin typeface="+mj-lt"/>
                <a:ea typeface="+mj-ea"/>
                <a:cs typeface="+mj-cs"/>
              </a:rPr>
              <a:t>AWS ELB - Network load balancer</a:t>
            </a:r>
          </a:p>
        </p:txBody>
      </p:sp>
      <p:sp>
        <p:nvSpPr>
          <p:cNvPr id="156" name="Google Shape;156;p25"/>
          <p:cNvSpPr txBox="1"/>
          <p:nvPr/>
        </p:nvSpPr>
        <p:spPr>
          <a:xfrm>
            <a:off x="3882149" y="446527"/>
            <a:ext cx="2162867" cy="3062347"/>
          </a:xfrm>
          <a:prstGeom prst="rect">
            <a:avLst/>
          </a:prstGeom>
          <a:noFill/>
          <a:ln>
            <a:noFill/>
          </a:ln>
        </p:spPr>
        <p:txBody>
          <a:bodyPr spcFirstLastPara="1" wrap="square" lIns="91425" tIns="91425" rIns="91425" bIns="91425" anchor="t" anchorCtr="0">
            <a:spAutoFit/>
          </a:bodyPr>
          <a:lstStyle/>
          <a:p>
            <a:pPr marL="171450" indent="-171450" defTabSz="484632">
              <a:spcBef>
                <a:spcPts val="636"/>
              </a:spcBef>
              <a:buFont typeface="Arial" panose="020B0604020202020204" pitchFamily="34" charset="0"/>
              <a:buChar char="•"/>
            </a:pPr>
            <a:r>
              <a:rPr lang="en-GB" sz="800" kern="1200" dirty="0">
                <a:solidFill>
                  <a:schemeClr val="dk1"/>
                </a:solidFill>
                <a:latin typeface="+mn-lt"/>
                <a:ea typeface="+mn-ea"/>
                <a:cs typeface="+mn-cs"/>
              </a:rPr>
              <a:t>For TCP and UDP traffic, the load balancer selects a target using a </a:t>
            </a:r>
            <a:r>
              <a:rPr lang="en-GB" sz="800" kern="1200" dirty="0">
                <a:solidFill>
                  <a:schemeClr val="dk1"/>
                </a:solidFill>
                <a:highlight>
                  <a:srgbClr val="FFFF00"/>
                </a:highlight>
                <a:latin typeface="+mn-lt"/>
                <a:ea typeface="+mn-ea"/>
                <a:cs typeface="+mn-cs"/>
              </a:rPr>
              <a:t>flow hash algorithm </a:t>
            </a:r>
            <a:r>
              <a:rPr lang="en-GB" sz="800" kern="1200" dirty="0">
                <a:solidFill>
                  <a:schemeClr val="dk1"/>
                </a:solidFill>
                <a:latin typeface="+mn-lt"/>
                <a:ea typeface="+mn-ea"/>
                <a:cs typeface="+mn-cs"/>
              </a:rPr>
              <a:t>based on the protocol, source IP address, source port, destination IP address, destination port, and TCP sequence number. </a:t>
            </a:r>
          </a:p>
          <a:p>
            <a:pPr marL="171450" indent="-171450" defTabSz="484632">
              <a:spcBef>
                <a:spcPts val="636"/>
              </a:spcBef>
              <a:buFont typeface="Arial" panose="020B0604020202020204" pitchFamily="34" charset="0"/>
              <a:buChar char="•"/>
            </a:pPr>
            <a:r>
              <a:rPr lang="en-GB" sz="800" kern="1200" dirty="0">
                <a:solidFill>
                  <a:schemeClr val="dk1"/>
                </a:solidFill>
                <a:latin typeface="+mn-lt"/>
                <a:ea typeface="+mn-ea"/>
                <a:cs typeface="+mn-cs"/>
              </a:rPr>
              <a:t>The TCP connections from a client have different source ports and sequence numbers and can be routed to different targets. </a:t>
            </a:r>
          </a:p>
          <a:p>
            <a:pPr marL="171450" indent="-171450" defTabSz="484632">
              <a:spcBef>
                <a:spcPts val="636"/>
              </a:spcBef>
              <a:buFont typeface="Arial" panose="020B0604020202020204" pitchFamily="34" charset="0"/>
              <a:buChar char="•"/>
            </a:pPr>
            <a:r>
              <a:rPr lang="en-GB" sz="800" kern="1200" dirty="0">
                <a:solidFill>
                  <a:schemeClr val="dk1"/>
                </a:solidFill>
                <a:latin typeface="+mn-lt"/>
                <a:ea typeface="+mn-ea"/>
                <a:cs typeface="+mn-cs"/>
              </a:rPr>
              <a:t>Each individual TCP connection is routed to a single target for the life of the connection.</a:t>
            </a:r>
          </a:p>
          <a:p>
            <a:pPr marL="171450" indent="-171450" defTabSz="484632">
              <a:spcBef>
                <a:spcPts val="636"/>
              </a:spcBef>
              <a:spcAft>
                <a:spcPts val="636"/>
              </a:spcAft>
              <a:buFont typeface="Arial" panose="020B0604020202020204" pitchFamily="34" charset="0"/>
              <a:buChar char="•"/>
            </a:pPr>
            <a:r>
              <a:rPr lang="en-GB" sz="800" kern="1200" dirty="0">
                <a:solidFill>
                  <a:schemeClr val="dk1"/>
                </a:solidFill>
                <a:latin typeface="+mn-lt"/>
                <a:ea typeface="+mn-ea"/>
                <a:cs typeface="+mn-cs"/>
              </a:rPr>
              <a:t>A UDP flow has the same source and destination, so it is consistently routed to a single target throughout its lifetime. </a:t>
            </a:r>
          </a:p>
          <a:p>
            <a:pPr marL="171450" indent="-171450" defTabSz="484632">
              <a:spcBef>
                <a:spcPts val="636"/>
              </a:spcBef>
              <a:spcAft>
                <a:spcPts val="636"/>
              </a:spcAft>
              <a:buFont typeface="Arial" panose="020B0604020202020204" pitchFamily="34" charset="0"/>
              <a:buChar char="•"/>
            </a:pPr>
            <a:r>
              <a:rPr lang="en-GB" sz="800" kern="1200" dirty="0">
                <a:solidFill>
                  <a:schemeClr val="dk1"/>
                </a:solidFill>
                <a:latin typeface="+mn-lt"/>
                <a:ea typeface="+mn-ea"/>
                <a:cs typeface="+mn-cs"/>
              </a:rPr>
              <a:t>Different UDP flows have different source IP addresses and ports, so they can be routed to different targets.</a:t>
            </a:r>
            <a:endParaRPr lang="en-GB" sz="1600" dirty="0">
              <a:solidFill>
                <a:schemeClr val="dk1"/>
              </a:solidFill>
            </a:endParaRPr>
          </a:p>
        </p:txBody>
      </p:sp>
      <p:sp>
        <p:nvSpPr>
          <p:cNvPr id="157" name="Google Shape;157;p25"/>
          <p:cNvSpPr txBox="1"/>
          <p:nvPr/>
        </p:nvSpPr>
        <p:spPr>
          <a:xfrm>
            <a:off x="6224907" y="457200"/>
            <a:ext cx="2477265" cy="1277242"/>
          </a:xfrm>
          <a:prstGeom prst="rect">
            <a:avLst/>
          </a:prstGeom>
          <a:noFill/>
          <a:ln>
            <a:noFill/>
          </a:ln>
        </p:spPr>
        <p:txBody>
          <a:bodyPr spcFirstLastPara="1" wrap="square" lIns="91425" tIns="91425" rIns="91425" bIns="91425" anchor="t" anchorCtr="0">
            <a:spAutoFit/>
          </a:bodyPr>
          <a:lstStyle/>
          <a:p>
            <a:pPr defTabSz="484632">
              <a:spcAft>
                <a:spcPts val="600"/>
              </a:spcAft>
            </a:pPr>
            <a:r>
              <a:rPr lang="en-GB" sz="800" kern="1200" dirty="0">
                <a:solidFill>
                  <a:schemeClr val="dk1"/>
                </a:solidFill>
                <a:latin typeface="+mn-lt"/>
                <a:ea typeface="+mn-ea"/>
                <a:cs typeface="+mn-cs"/>
              </a:rPr>
              <a:t>Elastic Load Balancing creates a </a:t>
            </a:r>
            <a:r>
              <a:rPr lang="en-GB" sz="800" kern="1200" dirty="0">
                <a:solidFill>
                  <a:schemeClr val="dk1"/>
                </a:solidFill>
                <a:highlight>
                  <a:srgbClr val="FFFF00"/>
                </a:highlight>
                <a:latin typeface="+mn-lt"/>
                <a:ea typeface="+mn-ea"/>
                <a:cs typeface="+mn-cs"/>
              </a:rPr>
              <a:t>network interface </a:t>
            </a:r>
            <a:r>
              <a:rPr lang="en-GB" sz="800" kern="1200" dirty="0">
                <a:solidFill>
                  <a:schemeClr val="dk1"/>
                </a:solidFill>
                <a:latin typeface="+mn-lt"/>
                <a:ea typeface="+mn-ea"/>
                <a:cs typeface="+mn-cs"/>
              </a:rPr>
              <a:t>for </a:t>
            </a:r>
            <a:r>
              <a:rPr lang="en-GB" sz="800" kern="1200" dirty="0">
                <a:solidFill>
                  <a:schemeClr val="dk1"/>
                </a:solidFill>
                <a:highlight>
                  <a:srgbClr val="FFFF00"/>
                </a:highlight>
                <a:latin typeface="+mn-lt"/>
                <a:ea typeface="+mn-ea"/>
                <a:cs typeface="+mn-cs"/>
              </a:rPr>
              <a:t>each</a:t>
            </a:r>
            <a:r>
              <a:rPr lang="en-GB" sz="800" kern="1200" dirty="0">
                <a:solidFill>
                  <a:schemeClr val="dk1"/>
                </a:solidFill>
                <a:latin typeface="+mn-lt"/>
                <a:ea typeface="+mn-ea"/>
                <a:cs typeface="+mn-cs"/>
              </a:rPr>
              <a:t> Availability Zone you enable. </a:t>
            </a:r>
          </a:p>
          <a:p>
            <a:pPr defTabSz="484632">
              <a:spcAft>
                <a:spcPts val="600"/>
              </a:spcAft>
            </a:pPr>
            <a:r>
              <a:rPr lang="en-GB" sz="800" kern="1200" dirty="0">
                <a:solidFill>
                  <a:schemeClr val="dk1"/>
                </a:solidFill>
                <a:latin typeface="+mn-lt"/>
                <a:ea typeface="+mn-ea"/>
                <a:cs typeface="+mn-cs"/>
              </a:rPr>
              <a:t>Each load balancer node in the Availability Zone uses this network interface to get a static IP address. </a:t>
            </a:r>
          </a:p>
          <a:p>
            <a:pPr defTabSz="484632">
              <a:spcAft>
                <a:spcPts val="600"/>
              </a:spcAft>
            </a:pPr>
            <a:r>
              <a:rPr lang="en-GB" sz="800" kern="1200" dirty="0">
                <a:solidFill>
                  <a:schemeClr val="dk1"/>
                </a:solidFill>
                <a:latin typeface="+mn-lt"/>
                <a:ea typeface="+mn-ea"/>
                <a:cs typeface="+mn-cs"/>
              </a:rPr>
              <a:t>When you create an Internet-facing load balancer, you can optionally associate one Elastic IP address per subnet.</a:t>
            </a:r>
            <a:endParaRPr lang="en-GB" sz="2400" dirty="0">
              <a:solidFill>
                <a:schemeClr val="dk1"/>
              </a:solidFill>
            </a:endParaRPr>
          </a:p>
        </p:txBody>
      </p:sp>
      <p:sp>
        <p:nvSpPr>
          <p:cNvPr id="158" name="Google Shape;158;p25"/>
          <p:cNvSpPr txBox="1"/>
          <p:nvPr/>
        </p:nvSpPr>
        <p:spPr>
          <a:xfrm>
            <a:off x="3882148" y="3595363"/>
            <a:ext cx="2162867" cy="1431131"/>
          </a:xfrm>
          <a:prstGeom prst="rect">
            <a:avLst/>
          </a:prstGeom>
          <a:noFill/>
          <a:ln>
            <a:noFill/>
          </a:ln>
        </p:spPr>
        <p:txBody>
          <a:bodyPr spcFirstLastPara="1" wrap="square" lIns="91425" tIns="91425" rIns="91425" bIns="91425" anchor="t" anchorCtr="0">
            <a:spAutoFit/>
          </a:bodyPr>
          <a:lstStyle/>
          <a:p>
            <a:pPr defTabSz="484632">
              <a:spcAft>
                <a:spcPts val="600"/>
              </a:spcAft>
            </a:pPr>
            <a:r>
              <a:rPr lang="en-GB" sz="800" kern="1200" dirty="0">
                <a:solidFill>
                  <a:schemeClr val="dk1"/>
                </a:solidFill>
                <a:latin typeface="+mn-lt"/>
                <a:ea typeface="+mn-ea"/>
                <a:cs typeface="+mn-cs"/>
              </a:rPr>
              <a:t>When you create a target group, you specify its target type, which determines how you register targets. </a:t>
            </a:r>
          </a:p>
          <a:p>
            <a:pPr defTabSz="484632">
              <a:spcAft>
                <a:spcPts val="600"/>
              </a:spcAft>
            </a:pPr>
            <a:r>
              <a:rPr lang="en-GB" sz="800" kern="1200" dirty="0">
                <a:solidFill>
                  <a:schemeClr val="dk1"/>
                </a:solidFill>
                <a:latin typeface="+mn-lt"/>
                <a:ea typeface="+mn-ea"/>
                <a:cs typeface="+mn-cs"/>
              </a:rPr>
              <a:t>For example, you can register </a:t>
            </a:r>
          </a:p>
          <a:p>
            <a:pPr marL="171450" indent="-171450" defTabSz="484632">
              <a:spcAft>
                <a:spcPts val="600"/>
              </a:spcAft>
              <a:buFont typeface="Arial" panose="020B0604020202020204" pitchFamily="34" charset="0"/>
              <a:buChar char="•"/>
            </a:pPr>
            <a:r>
              <a:rPr lang="en-GB" sz="800" kern="1200" dirty="0">
                <a:solidFill>
                  <a:schemeClr val="dk1"/>
                </a:solidFill>
                <a:highlight>
                  <a:srgbClr val="FFFF00"/>
                </a:highlight>
                <a:latin typeface="+mn-lt"/>
                <a:ea typeface="+mn-ea"/>
                <a:cs typeface="+mn-cs"/>
              </a:rPr>
              <a:t>Instance IDs</a:t>
            </a:r>
            <a:endParaRPr lang="en-GB" sz="800" dirty="0">
              <a:solidFill>
                <a:schemeClr val="dk1"/>
              </a:solidFill>
              <a:highlight>
                <a:srgbClr val="FFFF00"/>
              </a:highlight>
            </a:endParaRPr>
          </a:p>
          <a:p>
            <a:pPr marL="171450" indent="-171450" defTabSz="484632">
              <a:spcAft>
                <a:spcPts val="600"/>
              </a:spcAft>
              <a:buFont typeface="Arial" panose="020B0604020202020204" pitchFamily="34" charset="0"/>
              <a:buChar char="•"/>
            </a:pPr>
            <a:r>
              <a:rPr lang="en-GB" sz="800" kern="1200" dirty="0">
                <a:solidFill>
                  <a:schemeClr val="dk1"/>
                </a:solidFill>
                <a:highlight>
                  <a:srgbClr val="FFFF00"/>
                </a:highlight>
                <a:latin typeface="+mn-lt"/>
                <a:ea typeface="+mn-ea"/>
                <a:cs typeface="+mn-cs"/>
              </a:rPr>
              <a:t>IP addresses</a:t>
            </a:r>
          </a:p>
          <a:p>
            <a:pPr marL="171450" indent="-171450" defTabSz="484632">
              <a:spcAft>
                <a:spcPts val="600"/>
              </a:spcAft>
              <a:buFont typeface="Arial" panose="020B0604020202020204" pitchFamily="34" charset="0"/>
              <a:buChar char="•"/>
            </a:pPr>
            <a:r>
              <a:rPr lang="en-GB" sz="800" kern="1200" dirty="0">
                <a:solidFill>
                  <a:schemeClr val="dk1"/>
                </a:solidFill>
                <a:highlight>
                  <a:srgbClr val="FFFF00"/>
                </a:highlight>
                <a:latin typeface="+mn-lt"/>
                <a:ea typeface="+mn-ea"/>
                <a:cs typeface="+mn-cs"/>
              </a:rPr>
              <a:t>an Application Load Balancer.</a:t>
            </a:r>
            <a:endParaRPr lang="en-GB" sz="2400" dirty="0">
              <a:solidFill>
                <a:schemeClr val="dk1"/>
              </a:solidFill>
              <a:highlight>
                <a:srgbClr val="FFFF00"/>
              </a:highlight>
            </a:endParaRPr>
          </a:p>
        </p:txBody>
      </p:sp>
      <p:pic>
        <p:nvPicPr>
          <p:cNvPr id="159" name="Google Shape;159;p25"/>
          <p:cNvPicPr preferRelativeResize="0"/>
          <p:nvPr/>
        </p:nvPicPr>
        <p:blipFill>
          <a:blip r:embed="rId3">
            <a:alphaModFix/>
          </a:blip>
          <a:stretch>
            <a:fillRect/>
          </a:stretch>
        </p:blipFill>
        <p:spPr>
          <a:xfrm>
            <a:off x="6091102" y="1931521"/>
            <a:ext cx="3006811" cy="16638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useBgFill="1">
        <p:nvSpPr>
          <p:cNvPr id="175" name="Rectangle 174">
            <a:extLst>
              <a:ext uri="{FF2B5EF4-FFF2-40B4-BE49-F238E27FC236}">
                <a16:creationId xmlns:a16="http://schemas.microsoft.com/office/drawing/2014/main" id="{0741393E-C764-4C6F-8886-35CFF2E48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390890DC-37FF-4B49-BD4C-FE4232F69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64531" cy="5143500"/>
          </a:xfrm>
          <a:custGeom>
            <a:avLst/>
            <a:gdLst>
              <a:gd name="connsiteX0" fmla="*/ 0 w 5552708"/>
              <a:gd name="connsiteY0" fmla="*/ 0 h 6858000"/>
              <a:gd name="connsiteX1" fmla="*/ 5443651 w 5552708"/>
              <a:gd name="connsiteY1" fmla="*/ 0 h 6858000"/>
              <a:gd name="connsiteX2" fmla="*/ 5443781 w 5552708"/>
              <a:gd name="connsiteY2" fmla="*/ 512 h 6858000"/>
              <a:gd name="connsiteX3" fmla="*/ 5444033 w 5552708"/>
              <a:gd name="connsiteY3" fmla="*/ 20501 h 6858000"/>
              <a:gd name="connsiteX4" fmla="*/ 5439390 w 5552708"/>
              <a:gd name="connsiteY4" fmla="*/ 44768 h 6858000"/>
              <a:gd name="connsiteX5" fmla="*/ 5443913 w 5552708"/>
              <a:gd name="connsiteY5" fmla="*/ 104988 h 6858000"/>
              <a:gd name="connsiteX6" fmla="*/ 5458241 w 5552708"/>
              <a:gd name="connsiteY6" fmla="*/ 204162 h 6858000"/>
              <a:gd name="connsiteX7" fmla="*/ 5459763 w 5552708"/>
              <a:gd name="connsiteY7" fmla="*/ 225360 h 6858000"/>
              <a:gd name="connsiteX8" fmla="*/ 5454996 w 5552708"/>
              <a:gd name="connsiteY8" fmla="*/ 243902 h 6858000"/>
              <a:gd name="connsiteX9" fmla="*/ 5448597 w 5552708"/>
              <a:gd name="connsiteY9" fmla="*/ 248483 h 6858000"/>
              <a:gd name="connsiteX10" fmla="*/ 5448458 w 5552708"/>
              <a:gd name="connsiteY10" fmla="*/ 260196 h 6858000"/>
              <a:gd name="connsiteX11" fmla="*/ 5447150 w 5552708"/>
              <a:gd name="connsiteY11" fmla="*/ 263377 h 6858000"/>
              <a:gd name="connsiteX12" fmla="*/ 5459187 w 5552708"/>
              <a:gd name="connsiteY12" fmla="*/ 318691 h 6858000"/>
              <a:gd name="connsiteX13" fmla="*/ 5455708 w 5552708"/>
              <a:gd name="connsiteY13" fmla="*/ 365759 h 6858000"/>
              <a:gd name="connsiteX14" fmla="*/ 5473651 w 5552708"/>
              <a:gd name="connsiteY14" fmla="*/ 492182 h 6858000"/>
              <a:gd name="connsiteX15" fmla="*/ 5481453 w 5552708"/>
              <a:gd name="connsiteY15" fmla="*/ 689666 h 6858000"/>
              <a:gd name="connsiteX16" fmla="*/ 5488233 w 5552708"/>
              <a:gd name="connsiteY16" fmla="*/ 816332 h 6858000"/>
              <a:gd name="connsiteX17" fmla="*/ 5529718 w 5552708"/>
              <a:gd name="connsiteY17" fmla="*/ 891550 h 6858000"/>
              <a:gd name="connsiteX18" fmla="*/ 5536104 w 5552708"/>
              <a:gd name="connsiteY18" fmla="*/ 903318 h 6858000"/>
              <a:gd name="connsiteX19" fmla="*/ 5535257 w 5552708"/>
              <a:gd name="connsiteY19" fmla="*/ 905308 h 6858000"/>
              <a:gd name="connsiteX20" fmla="*/ 5537840 w 5552708"/>
              <a:gd name="connsiteY20" fmla="*/ 920621 h 6858000"/>
              <a:gd name="connsiteX21" fmla="*/ 5541663 w 5552708"/>
              <a:gd name="connsiteY21" fmla="*/ 922876 h 6858000"/>
              <a:gd name="connsiteX22" fmla="*/ 5544456 w 5552708"/>
              <a:gd name="connsiteY22" fmla="*/ 933037 h 6858000"/>
              <a:gd name="connsiteX23" fmla="*/ 5552708 w 5552708"/>
              <a:gd name="connsiteY23" fmla="*/ 952132 h 6858000"/>
              <a:gd name="connsiteX24" fmla="*/ 5551675 w 5552708"/>
              <a:gd name="connsiteY24" fmla="*/ 956570 h 6858000"/>
              <a:gd name="connsiteX25" fmla="*/ 5531341 w 5552708"/>
              <a:gd name="connsiteY25" fmla="*/ 1064863 h 6858000"/>
              <a:gd name="connsiteX26" fmla="*/ 5539998 w 5552708"/>
              <a:gd name="connsiteY26" fmla="*/ 1096340 h 6858000"/>
              <a:gd name="connsiteX27" fmla="*/ 5541075 w 5552708"/>
              <a:gd name="connsiteY27" fmla="*/ 1102915 h 6858000"/>
              <a:gd name="connsiteX28" fmla="*/ 5540822 w 5552708"/>
              <a:gd name="connsiteY28" fmla="*/ 1103143 h 6858000"/>
              <a:gd name="connsiteX29" fmla="*/ 5541413 w 5552708"/>
              <a:gd name="connsiteY29" fmla="*/ 1110274 h 6858000"/>
              <a:gd name="connsiteX30" fmla="*/ 5543038 w 5552708"/>
              <a:gd name="connsiteY30" fmla="*/ 1114901 h 6858000"/>
              <a:gd name="connsiteX31" fmla="*/ 5545128 w 5552708"/>
              <a:gd name="connsiteY31" fmla="*/ 1127652 h 6858000"/>
              <a:gd name="connsiteX32" fmla="*/ 5544028 w 5552708"/>
              <a:gd name="connsiteY32" fmla="*/ 1132698 h 6858000"/>
              <a:gd name="connsiteX33" fmla="*/ 5514811 w 5552708"/>
              <a:gd name="connsiteY33" fmla="*/ 1177140 h 6858000"/>
              <a:gd name="connsiteX34" fmla="*/ 5496402 w 5552708"/>
              <a:gd name="connsiteY34" fmla="*/ 1265293 h 6858000"/>
              <a:gd name="connsiteX35" fmla="*/ 5481620 w 5552708"/>
              <a:gd name="connsiteY35" fmla="*/ 1353039 h 6858000"/>
              <a:gd name="connsiteX36" fmla="*/ 5477938 w 5552708"/>
              <a:gd name="connsiteY36" fmla="*/ 1385038 h 6858000"/>
              <a:gd name="connsiteX37" fmla="*/ 5464009 w 5552708"/>
              <a:gd name="connsiteY37" fmla="*/ 1441067 h 6858000"/>
              <a:gd name="connsiteX38" fmla="*/ 5453063 w 5552708"/>
              <a:gd name="connsiteY38" fmla="*/ 1466104 h 6858000"/>
              <a:gd name="connsiteX39" fmla="*/ 5453368 w 5552708"/>
              <a:gd name="connsiteY39" fmla="*/ 1467310 h 6858000"/>
              <a:gd name="connsiteX40" fmla="*/ 5449849 w 5552708"/>
              <a:gd name="connsiteY40" fmla="*/ 1469198 h 6858000"/>
              <a:gd name="connsiteX41" fmla="*/ 5447717 w 5552708"/>
              <a:gd name="connsiteY41" fmla="*/ 1473816 h 6858000"/>
              <a:gd name="connsiteX42" fmla="*/ 5446906 w 5552708"/>
              <a:gd name="connsiteY42" fmla="*/ 1487106 h 6858000"/>
              <a:gd name="connsiteX43" fmla="*/ 5447429 w 5552708"/>
              <a:gd name="connsiteY43" fmla="*/ 1492218 h 6858000"/>
              <a:gd name="connsiteX44" fmla="*/ 5446434 w 5552708"/>
              <a:gd name="connsiteY44" fmla="*/ 1499455 h 6858000"/>
              <a:gd name="connsiteX45" fmla="*/ 5446146 w 5552708"/>
              <a:gd name="connsiteY45" fmla="*/ 1499600 h 6858000"/>
              <a:gd name="connsiteX46" fmla="*/ 5445728 w 5552708"/>
              <a:gd name="connsiteY46" fmla="*/ 1506449 h 6858000"/>
              <a:gd name="connsiteX47" fmla="*/ 5447013 w 5552708"/>
              <a:gd name="connsiteY47" fmla="*/ 1540420 h 6858000"/>
              <a:gd name="connsiteX48" fmla="*/ 5416036 w 5552708"/>
              <a:gd name="connsiteY48" fmla="*/ 1580834 h 6858000"/>
              <a:gd name="connsiteX49" fmla="*/ 5409252 w 5552708"/>
              <a:gd name="connsiteY49" fmla="*/ 1598373 h 6858000"/>
              <a:gd name="connsiteX50" fmla="*/ 5404223 w 5552708"/>
              <a:gd name="connsiteY50" fmla="*/ 1607549 h 6858000"/>
              <a:gd name="connsiteX51" fmla="*/ 5403003 w 5552708"/>
              <a:gd name="connsiteY51" fmla="*/ 1607994 h 6858000"/>
              <a:gd name="connsiteX52" fmla="*/ 5404366 w 5552708"/>
              <a:gd name="connsiteY52" fmla="*/ 1640580 h 6858000"/>
              <a:gd name="connsiteX53" fmla="*/ 5402429 w 5552708"/>
              <a:gd name="connsiteY53" fmla="*/ 1644617 h 6858000"/>
              <a:gd name="connsiteX54" fmla="*/ 5406027 w 5552708"/>
              <a:gd name="connsiteY54" fmla="*/ 1666228 h 6858000"/>
              <a:gd name="connsiteX55" fmla="*/ 5409538 w 5552708"/>
              <a:gd name="connsiteY55" fmla="*/ 1680703 h 6858000"/>
              <a:gd name="connsiteX56" fmla="*/ 5405582 w 5552708"/>
              <a:gd name="connsiteY56" fmla="*/ 1870222 h 6858000"/>
              <a:gd name="connsiteX57" fmla="*/ 5418948 w 5552708"/>
              <a:gd name="connsiteY57" fmla="*/ 1979530 h 6858000"/>
              <a:gd name="connsiteX58" fmla="*/ 5405060 w 5552708"/>
              <a:gd name="connsiteY58" fmla="*/ 2051964 h 6858000"/>
              <a:gd name="connsiteX59" fmla="*/ 5378701 w 5552708"/>
              <a:gd name="connsiteY59" fmla="*/ 2073120 h 6858000"/>
              <a:gd name="connsiteX60" fmla="*/ 5366006 w 5552708"/>
              <a:gd name="connsiteY60" fmla="*/ 2256053 h 6858000"/>
              <a:gd name="connsiteX61" fmla="*/ 5352501 w 5552708"/>
              <a:gd name="connsiteY61" fmla="*/ 2301374 h 6858000"/>
              <a:gd name="connsiteX62" fmla="*/ 5361572 w 5552708"/>
              <a:gd name="connsiteY62" fmla="*/ 2344135 h 6858000"/>
              <a:gd name="connsiteX63" fmla="*/ 5351776 w 5552708"/>
              <a:gd name="connsiteY63" fmla="*/ 2360013 h 6858000"/>
              <a:gd name="connsiteX64" fmla="*/ 5349856 w 5552708"/>
              <a:gd name="connsiteY64" fmla="*/ 2362723 h 6858000"/>
              <a:gd name="connsiteX65" fmla="*/ 5347182 w 5552708"/>
              <a:gd name="connsiteY65" fmla="*/ 2374239 h 6858000"/>
              <a:gd name="connsiteX66" fmla="*/ 5340172 w 5552708"/>
              <a:gd name="connsiteY66" fmla="*/ 2376629 h 6858000"/>
              <a:gd name="connsiteX67" fmla="*/ 5331662 w 5552708"/>
              <a:gd name="connsiteY67" fmla="*/ 2393351 h 6858000"/>
              <a:gd name="connsiteX68" fmla="*/ 5328482 w 5552708"/>
              <a:gd name="connsiteY68" fmla="*/ 2414790 h 6858000"/>
              <a:gd name="connsiteX69" fmla="*/ 5316501 w 5552708"/>
              <a:gd name="connsiteY69" fmla="*/ 2490864 h 6858000"/>
              <a:gd name="connsiteX70" fmla="*/ 5318378 w 5552708"/>
              <a:gd name="connsiteY70" fmla="*/ 2503797 h 6858000"/>
              <a:gd name="connsiteX71" fmla="*/ 5307008 w 5552708"/>
              <a:gd name="connsiteY71" fmla="*/ 2543608 h 6858000"/>
              <a:gd name="connsiteX72" fmla="*/ 5300817 w 5552708"/>
              <a:gd name="connsiteY72" fmla="*/ 2579627 h 6858000"/>
              <a:gd name="connsiteX73" fmla="*/ 5300491 w 5552708"/>
              <a:gd name="connsiteY73" fmla="*/ 2603469 h 6858000"/>
              <a:gd name="connsiteX74" fmla="*/ 5297327 w 5552708"/>
              <a:gd name="connsiteY74" fmla="*/ 2609298 h 6858000"/>
              <a:gd name="connsiteX75" fmla="*/ 5292648 w 5552708"/>
              <a:gd name="connsiteY75" fmla="*/ 2632709 h 6858000"/>
              <a:gd name="connsiteX76" fmla="*/ 5294499 w 5552708"/>
              <a:gd name="connsiteY76" fmla="*/ 2645215 h 6858000"/>
              <a:gd name="connsiteX77" fmla="*/ 5284921 w 5552708"/>
              <a:gd name="connsiteY77" fmla="*/ 2655995 h 6858000"/>
              <a:gd name="connsiteX78" fmla="*/ 5278681 w 5552708"/>
              <a:gd name="connsiteY78" fmla="*/ 2658097 h 6858000"/>
              <a:gd name="connsiteX79" fmla="*/ 5279052 w 5552708"/>
              <a:gd name="connsiteY79" fmla="*/ 2675265 h 6858000"/>
              <a:gd name="connsiteX80" fmla="*/ 5271485 w 5552708"/>
              <a:gd name="connsiteY80" fmla="*/ 2688260 h 6858000"/>
              <a:gd name="connsiteX81" fmla="*/ 5273609 w 5552708"/>
              <a:gd name="connsiteY81" fmla="*/ 2700785 h 6858000"/>
              <a:gd name="connsiteX82" fmla="*/ 5272098 w 5552708"/>
              <a:gd name="connsiteY82" fmla="*/ 2705655 h 6858000"/>
              <a:gd name="connsiteX83" fmla="*/ 5267605 w 5552708"/>
              <a:gd name="connsiteY83" fmla="*/ 2717660 h 6858000"/>
              <a:gd name="connsiteX84" fmla="*/ 5258449 w 5552708"/>
              <a:gd name="connsiteY84" fmla="*/ 2738177 h 6858000"/>
              <a:gd name="connsiteX85" fmla="*/ 5256679 w 5552708"/>
              <a:gd name="connsiteY85" fmla="*/ 2744727 h 6858000"/>
              <a:gd name="connsiteX86" fmla="*/ 5245116 w 5552708"/>
              <a:gd name="connsiteY86" fmla="*/ 2757932 h 6858000"/>
              <a:gd name="connsiteX87" fmla="*/ 5233122 w 5552708"/>
              <a:gd name="connsiteY87" fmla="*/ 2784915 h 6858000"/>
              <a:gd name="connsiteX88" fmla="*/ 5197792 w 5552708"/>
              <a:gd name="connsiteY88" fmla="*/ 2830475 h 6858000"/>
              <a:gd name="connsiteX89" fmla="*/ 5180199 w 5552708"/>
              <a:gd name="connsiteY89" fmla="*/ 2857691 h 6858000"/>
              <a:gd name="connsiteX90" fmla="*/ 5164940 w 5552708"/>
              <a:gd name="connsiteY90" fmla="*/ 2875644 h 6858000"/>
              <a:gd name="connsiteX91" fmla="*/ 5139323 w 5552708"/>
              <a:gd name="connsiteY91" fmla="*/ 2931296 h 6858000"/>
              <a:gd name="connsiteX92" fmla="*/ 5102390 w 5552708"/>
              <a:gd name="connsiteY92" fmla="*/ 3027705 h 6858000"/>
              <a:gd name="connsiteX93" fmla="*/ 5093321 w 5552708"/>
              <a:gd name="connsiteY93" fmla="*/ 3047244 h 6858000"/>
              <a:gd name="connsiteX94" fmla="*/ 5080729 w 5552708"/>
              <a:gd name="connsiteY94" fmla="*/ 3060118 h 6858000"/>
              <a:gd name="connsiteX95" fmla="*/ 5073626 w 5552708"/>
              <a:gd name="connsiteY95" fmla="*/ 3059690 h 6858000"/>
              <a:gd name="connsiteX96" fmla="*/ 5067867 w 5552708"/>
              <a:gd name="connsiteY96" fmla="*/ 3069806 h 6858000"/>
              <a:gd name="connsiteX97" fmla="*/ 5065335 w 5552708"/>
              <a:gd name="connsiteY97" fmla="*/ 3071678 h 6858000"/>
              <a:gd name="connsiteX98" fmla="*/ 5051806 w 5552708"/>
              <a:gd name="connsiteY98" fmla="*/ 3083233 h 6858000"/>
              <a:gd name="connsiteX99" fmla="*/ 5047824 w 5552708"/>
              <a:gd name="connsiteY99" fmla="*/ 3128247 h 6858000"/>
              <a:gd name="connsiteX100" fmla="*/ 5022444 w 5552708"/>
              <a:gd name="connsiteY100" fmla="*/ 3166893 h 6858000"/>
              <a:gd name="connsiteX101" fmla="*/ 4961916 w 5552708"/>
              <a:gd name="connsiteY101" fmla="*/ 3312149 h 6858000"/>
              <a:gd name="connsiteX102" fmla="*/ 4928070 w 5552708"/>
              <a:gd name="connsiteY102" fmla="*/ 3349450 h 6858000"/>
              <a:gd name="connsiteX103" fmla="*/ 4858652 w 5552708"/>
              <a:gd name="connsiteY103" fmla="*/ 3443841 h 6858000"/>
              <a:gd name="connsiteX104" fmla="*/ 4821392 w 5552708"/>
              <a:gd name="connsiteY104" fmla="*/ 3661714 h 6858000"/>
              <a:gd name="connsiteX105" fmla="*/ 4825147 w 5552708"/>
              <a:gd name="connsiteY105" fmla="*/ 3676668 h 6858000"/>
              <a:gd name="connsiteX106" fmla="*/ 4824341 w 5552708"/>
              <a:gd name="connsiteY106" fmla="*/ 3691352 h 6858000"/>
              <a:gd name="connsiteX107" fmla="*/ 4822735 w 5552708"/>
              <a:gd name="connsiteY107" fmla="*/ 3692500 h 6858000"/>
              <a:gd name="connsiteX108" fmla="*/ 4817318 w 5552708"/>
              <a:gd name="connsiteY108" fmla="*/ 3707640 h 6858000"/>
              <a:gd name="connsiteX109" fmla="*/ 4819146 w 5552708"/>
              <a:gd name="connsiteY109" fmla="*/ 3712253 h 6858000"/>
              <a:gd name="connsiteX110" fmla="*/ 4816373 w 5552708"/>
              <a:gd name="connsiteY110" fmla="*/ 3723048 h 6858000"/>
              <a:gd name="connsiteX111" fmla="*/ 4813460 w 5552708"/>
              <a:gd name="connsiteY111" fmla="*/ 3745409 h 6858000"/>
              <a:gd name="connsiteX112" fmla="*/ 4810527 w 5552708"/>
              <a:gd name="connsiteY112" fmla="*/ 3748566 h 6858000"/>
              <a:gd name="connsiteX113" fmla="*/ 4742720 w 5552708"/>
              <a:gd name="connsiteY113" fmla="*/ 3828954 h 6858000"/>
              <a:gd name="connsiteX114" fmla="*/ 4731784 w 5552708"/>
              <a:gd name="connsiteY114" fmla="*/ 3868871 h 6858000"/>
              <a:gd name="connsiteX115" fmla="*/ 4731481 w 5552708"/>
              <a:gd name="connsiteY115" fmla="*/ 3868898 h 6858000"/>
              <a:gd name="connsiteX116" fmla="*/ 4728490 w 5552708"/>
              <a:gd name="connsiteY116" fmla="*/ 3875525 h 6858000"/>
              <a:gd name="connsiteX117" fmla="*/ 4727500 w 5552708"/>
              <a:gd name="connsiteY117" fmla="*/ 3880683 h 6858000"/>
              <a:gd name="connsiteX118" fmla="*/ 4719663 w 5552708"/>
              <a:gd name="connsiteY118" fmla="*/ 3896892 h 6858000"/>
              <a:gd name="connsiteX119" fmla="*/ 4715899 w 5552708"/>
              <a:gd name="connsiteY119" fmla="*/ 3897345 h 6858000"/>
              <a:gd name="connsiteX120" fmla="*/ 4715832 w 5552708"/>
              <a:gd name="connsiteY120" fmla="*/ 3898632 h 6858000"/>
              <a:gd name="connsiteX121" fmla="*/ 4618476 w 5552708"/>
              <a:gd name="connsiteY121" fmla="*/ 4076334 h 6858000"/>
              <a:gd name="connsiteX122" fmla="*/ 4576303 w 5552708"/>
              <a:gd name="connsiteY122" fmla="*/ 4154580 h 6858000"/>
              <a:gd name="connsiteX123" fmla="*/ 4536795 w 5552708"/>
              <a:gd name="connsiteY123" fmla="*/ 4186216 h 6858000"/>
              <a:gd name="connsiteX124" fmla="*/ 4534335 w 5552708"/>
              <a:gd name="connsiteY124" fmla="*/ 4190678 h 6858000"/>
              <a:gd name="connsiteX125" fmla="*/ 4532585 w 5552708"/>
              <a:gd name="connsiteY125" fmla="*/ 4203860 h 6858000"/>
              <a:gd name="connsiteX126" fmla="*/ 4532745 w 5552708"/>
              <a:gd name="connsiteY126" fmla="*/ 4208983 h 6858000"/>
              <a:gd name="connsiteX127" fmla="*/ 4531239 w 5552708"/>
              <a:gd name="connsiteY127" fmla="*/ 4216126 h 6858000"/>
              <a:gd name="connsiteX128" fmla="*/ 4530941 w 5552708"/>
              <a:gd name="connsiteY128" fmla="*/ 4216251 h 6858000"/>
              <a:gd name="connsiteX129" fmla="*/ 4530039 w 5552708"/>
              <a:gd name="connsiteY129" fmla="*/ 4223045 h 6858000"/>
              <a:gd name="connsiteX130" fmla="*/ 4528920 w 5552708"/>
              <a:gd name="connsiteY130" fmla="*/ 4256957 h 6858000"/>
              <a:gd name="connsiteX131" fmla="*/ 4495092 w 5552708"/>
              <a:gd name="connsiteY131" fmla="*/ 4295227 h 6858000"/>
              <a:gd name="connsiteX132" fmla="*/ 4487069 w 5552708"/>
              <a:gd name="connsiteY132" fmla="*/ 4312260 h 6858000"/>
              <a:gd name="connsiteX133" fmla="*/ 4481391 w 5552708"/>
              <a:gd name="connsiteY133" fmla="*/ 4321074 h 6858000"/>
              <a:gd name="connsiteX134" fmla="*/ 4480140 w 5552708"/>
              <a:gd name="connsiteY134" fmla="*/ 4321443 h 6858000"/>
              <a:gd name="connsiteX135" fmla="*/ 4479199 w 5552708"/>
              <a:gd name="connsiteY135" fmla="*/ 4353976 h 6858000"/>
              <a:gd name="connsiteX136" fmla="*/ 4476976 w 5552708"/>
              <a:gd name="connsiteY136" fmla="*/ 4357874 h 6858000"/>
              <a:gd name="connsiteX137" fmla="*/ 4479044 w 5552708"/>
              <a:gd name="connsiteY137" fmla="*/ 4379621 h 6858000"/>
              <a:gd name="connsiteX138" fmla="*/ 4478683 w 5552708"/>
              <a:gd name="connsiteY138" fmla="*/ 4390568 h 6858000"/>
              <a:gd name="connsiteX139" fmla="*/ 4481532 w 5552708"/>
              <a:gd name="connsiteY139" fmla="*/ 4394254 h 6858000"/>
              <a:gd name="connsiteX140" fmla="*/ 4479499 w 5552708"/>
              <a:gd name="connsiteY140" fmla="*/ 4410114 h 6858000"/>
              <a:gd name="connsiteX141" fmla="*/ 4478153 w 5552708"/>
              <a:gd name="connsiteY141" fmla="*/ 4411710 h 6858000"/>
              <a:gd name="connsiteX142" fmla="*/ 4480616 w 5552708"/>
              <a:gd name="connsiteY142" fmla="*/ 4425622 h 6858000"/>
              <a:gd name="connsiteX143" fmla="*/ 4487688 w 5552708"/>
              <a:gd name="connsiteY143" fmla="*/ 4438292 h 6858000"/>
              <a:gd name="connsiteX144" fmla="*/ 4454727 w 5552708"/>
              <a:gd name="connsiteY144" fmla="*/ 4569970 h 6858000"/>
              <a:gd name="connsiteX145" fmla="*/ 4469804 w 5552708"/>
              <a:gd name="connsiteY145" fmla="*/ 4692415 h 6858000"/>
              <a:gd name="connsiteX146" fmla="*/ 4450795 w 5552708"/>
              <a:gd name="connsiteY146" fmla="*/ 4763659 h 6858000"/>
              <a:gd name="connsiteX147" fmla="*/ 4422945 w 5552708"/>
              <a:gd name="connsiteY147" fmla="*/ 4783049 h 6858000"/>
              <a:gd name="connsiteX148" fmla="*/ 4397314 w 5552708"/>
              <a:gd name="connsiteY148" fmla="*/ 4964397 h 6858000"/>
              <a:gd name="connsiteX149" fmla="*/ 4380606 w 5552708"/>
              <a:gd name="connsiteY149" fmla="*/ 5008665 h 6858000"/>
              <a:gd name="connsiteX150" fmla="*/ 4386649 w 5552708"/>
              <a:gd name="connsiteY150" fmla="*/ 5051823 h 6858000"/>
              <a:gd name="connsiteX151" fmla="*/ 4375733 w 5552708"/>
              <a:gd name="connsiteY151" fmla="*/ 5067011 h 6858000"/>
              <a:gd name="connsiteX152" fmla="*/ 4373624 w 5552708"/>
              <a:gd name="connsiteY152" fmla="*/ 5069584 h 6858000"/>
              <a:gd name="connsiteX153" fmla="*/ 4370134 w 5552708"/>
              <a:gd name="connsiteY153" fmla="*/ 5080883 h 6858000"/>
              <a:gd name="connsiteX154" fmla="*/ 4362957 w 5552708"/>
              <a:gd name="connsiteY154" fmla="*/ 5082819 h 6858000"/>
              <a:gd name="connsiteX155" fmla="*/ 4333195 w 5552708"/>
              <a:gd name="connsiteY155" fmla="*/ 5221840 h 6858000"/>
              <a:gd name="connsiteX156" fmla="*/ 4320037 w 5552708"/>
              <a:gd name="connsiteY156" fmla="*/ 5281999 h 6858000"/>
              <a:gd name="connsiteX157" fmla="*/ 4308816 w 5552708"/>
              <a:gd name="connsiteY157" fmla="*/ 5303704 h 6858000"/>
              <a:gd name="connsiteX158" fmla="*/ 4272244 w 5552708"/>
              <a:gd name="connsiteY158" fmla="*/ 5388756 h 6858000"/>
              <a:gd name="connsiteX159" fmla="*/ 4246915 w 5552708"/>
              <a:gd name="connsiteY159" fmla="*/ 5462809 h 6858000"/>
              <a:gd name="connsiteX160" fmla="*/ 4255030 w 5552708"/>
              <a:gd name="connsiteY160" fmla="*/ 5521632 h 6858000"/>
              <a:gd name="connsiteX161" fmla="*/ 4249277 w 5552708"/>
              <a:gd name="connsiteY161" fmla="*/ 5525636 h 6858000"/>
              <a:gd name="connsiteX162" fmla="*/ 4241924 w 5552708"/>
              <a:gd name="connsiteY162" fmla="*/ 5563850 h 6858000"/>
              <a:gd name="connsiteX163" fmla="*/ 4248240 w 5552708"/>
              <a:gd name="connsiteY163" fmla="*/ 5703386 h 6858000"/>
              <a:gd name="connsiteX164" fmla="*/ 4232982 w 5552708"/>
              <a:gd name="connsiteY164" fmla="*/ 5777907 h 6858000"/>
              <a:gd name="connsiteX165" fmla="*/ 4222394 w 5552708"/>
              <a:gd name="connsiteY165" fmla="*/ 5803443 h 6858000"/>
              <a:gd name="connsiteX166" fmla="*/ 4204974 w 5552708"/>
              <a:gd name="connsiteY166" fmla="*/ 5846279 h 6858000"/>
              <a:gd name="connsiteX167" fmla="*/ 4179217 w 5552708"/>
              <a:gd name="connsiteY167" fmla="*/ 5876046 h 6858000"/>
              <a:gd name="connsiteX168" fmla="*/ 4169698 w 5552708"/>
              <a:gd name="connsiteY168" fmla="*/ 5912761 h 6858000"/>
              <a:gd name="connsiteX169" fmla="*/ 4183963 w 5552708"/>
              <a:gd name="connsiteY169" fmla="*/ 5924201 h 6858000"/>
              <a:gd name="connsiteX170" fmla="*/ 4143073 w 5552708"/>
              <a:gd name="connsiteY170" fmla="*/ 6020347 h 6858000"/>
              <a:gd name="connsiteX171" fmla="*/ 4132699 w 5552708"/>
              <a:gd name="connsiteY171" fmla="*/ 6054447 h 6858000"/>
              <a:gd name="connsiteX172" fmla="*/ 4099744 w 5552708"/>
              <a:gd name="connsiteY172" fmla="*/ 6146773 h 6858000"/>
              <a:gd name="connsiteX173" fmla="*/ 4063216 w 5552708"/>
              <a:gd name="connsiteY173" fmla="*/ 6238624 h 6858000"/>
              <a:gd name="connsiteX174" fmla="*/ 4021696 w 5552708"/>
              <a:gd name="connsiteY174" fmla="*/ 6289517 h 6858000"/>
              <a:gd name="connsiteX175" fmla="*/ 3993817 w 5552708"/>
              <a:gd name="connsiteY175" fmla="*/ 6365399 h 6858000"/>
              <a:gd name="connsiteX176" fmla="*/ 3986236 w 5552708"/>
              <a:gd name="connsiteY176" fmla="*/ 6377584 h 6858000"/>
              <a:gd name="connsiteX177" fmla="*/ 3911599 w 5552708"/>
              <a:gd name="connsiteY177" fmla="*/ 6509659 h 6858000"/>
              <a:gd name="connsiteX178" fmla="*/ 3858869 w 5552708"/>
              <a:gd name="connsiteY178" fmla="*/ 6582751 h 6858000"/>
              <a:gd name="connsiteX179" fmla="*/ 3770950 w 5552708"/>
              <a:gd name="connsiteY179" fmla="*/ 6757987 h 6858000"/>
              <a:gd name="connsiteX180" fmla="*/ 3749766 w 5552708"/>
              <a:gd name="connsiteY180" fmla="*/ 6858000 h 6858000"/>
              <a:gd name="connsiteX181" fmla="*/ 12348 w 5552708"/>
              <a:gd name="connsiteY181" fmla="*/ 6858000 h 6858000"/>
              <a:gd name="connsiteX182" fmla="*/ 0 w 5552708"/>
              <a:gd name="connsiteY182" fmla="*/ 67256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5552708" h="6858000">
                <a:moveTo>
                  <a:pt x="0" y="0"/>
                </a:moveTo>
                <a:lnTo>
                  <a:pt x="5443651" y="0"/>
                </a:lnTo>
                <a:lnTo>
                  <a:pt x="5443781" y="512"/>
                </a:lnTo>
                <a:cubicBezTo>
                  <a:pt x="5446206" y="7309"/>
                  <a:pt x="5449083" y="15278"/>
                  <a:pt x="5444033" y="20501"/>
                </a:cubicBezTo>
                <a:cubicBezTo>
                  <a:pt x="5435420" y="27795"/>
                  <a:pt x="5439966" y="35996"/>
                  <a:pt x="5439390" y="44768"/>
                </a:cubicBezTo>
                <a:cubicBezTo>
                  <a:pt x="5431962" y="55410"/>
                  <a:pt x="5437588" y="94208"/>
                  <a:pt x="5443913" y="104988"/>
                </a:cubicBezTo>
                <a:cubicBezTo>
                  <a:pt x="5467308" y="131885"/>
                  <a:pt x="5440518" y="182050"/>
                  <a:pt x="5458241" y="204162"/>
                </a:cubicBezTo>
                <a:cubicBezTo>
                  <a:pt x="5460281" y="211583"/>
                  <a:pt x="5460566" y="218611"/>
                  <a:pt x="5459763" y="225360"/>
                </a:cubicBezTo>
                <a:lnTo>
                  <a:pt x="5454996" y="243902"/>
                </a:lnTo>
                <a:lnTo>
                  <a:pt x="5448597" y="248483"/>
                </a:lnTo>
                <a:lnTo>
                  <a:pt x="5448458" y="260196"/>
                </a:lnTo>
                <a:lnTo>
                  <a:pt x="5447150" y="263377"/>
                </a:lnTo>
                <a:cubicBezTo>
                  <a:pt x="5448938" y="273127"/>
                  <a:pt x="5457762" y="301628"/>
                  <a:pt x="5459187" y="318691"/>
                </a:cubicBezTo>
                <a:cubicBezTo>
                  <a:pt x="5456617" y="351374"/>
                  <a:pt x="5481393" y="329570"/>
                  <a:pt x="5455708" y="365759"/>
                </a:cubicBezTo>
                <a:cubicBezTo>
                  <a:pt x="5472236" y="419311"/>
                  <a:pt x="5443611" y="447897"/>
                  <a:pt x="5473651" y="492182"/>
                </a:cubicBezTo>
                <a:cubicBezTo>
                  <a:pt x="5483259" y="556102"/>
                  <a:pt x="5473858" y="624576"/>
                  <a:pt x="5481453" y="689666"/>
                </a:cubicBezTo>
                <a:cubicBezTo>
                  <a:pt x="5481825" y="737836"/>
                  <a:pt x="5505966" y="768312"/>
                  <a:pt x="5488233" y="816332"/>
                </a:cubicBezTo>
                <a:cubicBezTo>
                  <a:pt x="5492515" y="818482"/>
                  <a:pt x="5526923" y="887911"/>
                  <a:pt x="5529718" y="891550"/>
                </a:cubicBezTo>
                <a:lnTo>
                  <a:pt x="5536104" y="903318"/>
                </a:lnTo>
                <a:lnTo>
                  <a:pt x="5535257" y="905308"/>
                </a:lnTo>
                <a:cubicBezTo>
                  <a:pt x="5534066" y="913418"/>
                  <a:pt x="5535399" y="917837"/>
                  <a:pt x="5537840" y="920621"/>
                </a:cubicBezTo>
                <a:lnTo>
                  <a:pt x="5541663" y="922876"/>
                </a:lnTo>
                <a:lnTo>
                  <a:pt x="5544456" y="933037"/>
                </a:lnTo>
                <a:lnTo>
                  <a:pt x="5552708" y="952132"/>
                </a:lnTo>
                <a:lnTo>
                  <a:pt x="5551675" y="956570"/>
                </a:lnTo>
                <a:lnTo>
                  <a:pt x="5531341" y="1064863"/>
                </a:lnTo>
                <a:cubicBezTo>
                  <a:pt x="5534620" y="1074818"/>
                  <a:pt x="5537566" y="1085372"/>
                  <a:pt x="5539998" y="1096340"/>
                </a:cubicBezTo>
                <a:lnTo>
                  <a:pt x="5541075" y="1102915"/>
                </a:lnTo>
                <a:lnTo>
                  <a:pt x="5540822" y="1103143"/>
                </a:lnTo>
                <a:cubicBezTo>
                  <a:pt x="5540471" y="1104784"/>
                  <a:pt x="5540605" y="1107024"/>
                  <a:pt x="5541413" y="1110274"/>
                </a:cubicBezTo>
                <a:lnTo>
                  <a:pt x="5543038" y="1114901"/>
                </a:lnTo>
                <a:cubicBezTo>
                  <a:pt x="5543735" y="1119151"/>
                  <a:pt x="5544432" y="1123402"/>
                  <a:pt x="5545128" y="1127652"/>
                </a:cubicBezTo>
                <a:lnTo>
                  <a:pt x="5544028" y="1132698"/>
                </a:lnTo>
                <a:cubicBezTo>
                  <a:pt x="5534609" y="1151029"/>
                  <a:pt x="5496304" y="1149042"/>
                  <a:pt x="5514811" y="1177140"/>
                </a:cubicBezTo>
                <a:cubicBezTo>
                  <a:pt x="5509719" y="1211798"/>
                  <a:pt x="5486957" y="1231445"/>
                  <a:pt x="5496402" y="1265293"/>
                </a:cubicBezTo>
                <a:cubicBezTo>
                  <a:pt x="5491550" y="1297727"/>
                  <a:pt x="5479431" y="1324727"/>
                  <a:pt x="5481620" y="1353039"/>
                </a:cubicBezTo>
                <a:cubicBezTo>
                  <a:pt x="5473631" y="1363324"/>
                  <a:pt x="5469597" y="1373497"/>
                  <a:pt x="5477938" y="1385038"/>
                </a:cubicBezTo>
                <a:cubicBezTo>
                  <a:pt x="5470625" y="1414924"/>
                  <a:pt x="5455771" y="1420367"/>
                  <a:pt x="5464009" y="1441067"/>
                </a:cubicBezTo>
                <a:cubicBezTo>
                  <a:pt x="5439287" y="1455035"/>
                  <a:pt x="5447714" y="1457216"/>
                  <a:pt x="5453063" y="1466104"/>
                </a:cubicBezTo>
                <a:cubicBezTo>
                  <a:pt x="5453164" y="1466506"/>
                  <a:pt x="5453267" y="1466908"/>
                  <a:pt x="5453368" y="1467310"/>
                </a:cubicBezTo>
                <a:lnTo>
                  <a:pt x="5449849" y="1469198"/>
                </a:lnTo>
                <a:lnTo>
                  <a:pt x="5447717" y="1473816"/>
                </a:lnTo>
                <a:lnTo>
                  <a:pt x="5446906" y="1487106"/>
                </a:lnTo>
                <a:cubicBezTo>
                  <a:pt x="5447081" y="1488810"/>
                  <a:pt x="5447254" y="1490514"/>
                  <a:pt x="5447429" y="1492218"/>
                </a:cubicBezTo>
                <a:cubicBezTo>
                  <a:pt x="5447480" y="1495695"/>
                  <a:pt x="5447119" y="1497953"/>
                  <a:pt x="5446434" y="1499455"/>
                </a:cubicBezTo>
                <a:lnTo>
                  <a:pt x="5446146" y="1499600"/>
                </a:lnTo>
                <a:lnTo>
                  <a:pt x="5445728" y="1506449"/>
                </a:lnTo>
                <a:cubicBezTo>
                  <a:pt x="5445627" y="1518090"/>
                  <a:pt x="5446096" y="1529498"/>
                  <a:pt x="5447013" y="1540420"/>
                </a:cubicBezTo>
                <a:cubicBezTo>
                  <a:pt x="5431084" y="1547368"/>
                  <a:pt x="5443219" y="1588924"/>
                  <a:pt x="5416036" y="1580834"/>
                </a:cubicBezTo>
                <a:cubicBezTo>
                  <a:pt x="5416447" y="1595454"/>
                  <a:pt x="5426812" y="1605684"/>
                  <a:pt x="5409252" y="1598373"/>
                </a:cubicBezTo>
                <a:cubicBezTo>
                  <a:pt x="5408864" y="1603115"/>
                  <a:pt x="5406927" y="1605804"/>
                  <a:pt x="5404223" y="1607549"/>
                </a:cubicBezTo>
                <a:lnTo>
                  <a:pt x="5403003" y="1607994"/>
                </a:lnTo>
                <a:lnTo>
                  <a:pt x="5404366" y="1640580"/>
                </a:lnTo>
                <a:lnTo>
                  <a:pt x="5402429" y="1644617"/>
                </a:lnTo>
                <a:cubicBezTo>
                  <a:pt x="5403628" y="1651821"/>
                  <a:pt x="5404828" y="1659024"/>
                  <a:pt x="5406027" y="1666228"/>
                </a:cubicBezTo>
                <a:lnTo>
                  <a:pt x="5409538" y="1680703"/>
                </a:lnTo>
                <a:lnTo>
                  <a:pt x="5405582" y="1870222"/>
                </a:lnTo>
                <a:cubicBezTo>
                  <a:pt x="5407505" y="1917082"/>
                  <a:pt x="5419912" y="1922890"/>
                  <a:pt x="5418948" y="1979530"/>
                </a:cubicBezTo>
                <a:cubicBezTo>
                  <a:pt x="5381653" y="1974789"/>
                  <a:pt x="5447295" y="2092994"/>
                  <a:pt x="5405060" y="2051964"/>
                </a:cubicBezTo>
                <a:cubicBezTo>
                  <a:pt x="5406099" y="2068965"/>
                  <a:pt x="5389286" y="2084064"/>
                  <a:pt x="5378701" y="2073120"/>
                </a:cubicBezTo>
                <a:cubicBezTo>
                  <a:pt x="5397285" y="2126878"/>
                  <a:pt x="5362129" y="2197651"/>
                  <a:pt x="5366006" y="2256053"/>
                </a:cubicBezTo>
                <a:cubicBezTo>
                  <a:pt x="5334011" y="2283221"/>
                  <a:pt x="5362023" y="2269954"/>
                  <a:pt x="5352501" y="2301374"/>
                </a:cubicBezTo>
                <a:cubicBezTo>
                  <a:pt x="5379308" y="2296096"/>
                  <a:pt x="5332887" y="2338416"/>
                  <a:pt x="5361572" y="2344135"/>
                </a:cubicBezTo>
                <a:cubicBezTo>
                  <a:pt x="5358931" y="2349671"/>
                  <a:pt x="5355467" y="2354856"/>
                  <a:pt x="5351776" y="2360013"/>
                </a:cubicBezTo>
                <a:lnTo>
                  <a:pt x="5349856" y="2362723"/>
                </a:lnTo>
                <a:lnTo>
                  <a:pt x="5347182" y="2374239"/>
                </a:lnTo>
                <a:lnTo>
                  <a:pt x="5340172" y="2376629"/>
                </a:lnTo>
                <a:lnTo>
                  <a:pt x="5331662" y="2393351"/>
                </a:lnTo>
                <a:cubicBezTo>
                  <a:pt x="5329441" y="2399746"/>
                  <a:pt x="5328181" y="2406782"/>
                  <a:pt x="5328482" y="2414790"/>
                </a:cubicBezTo>
                <a:cubicBezTo>
                  <a:pt x="5337359" y="2435605"/>
                  <a:pt x="5319289" y="2463646"/>
                  <a:pt x="5316501" y="2490864"/>
                </a:cubicBezTo>
                <a:cubicBezTo>
                  <a:pt x="5317127" y="2495175"/>
                  <a:pt x="5317754" y="2499486"/>
                  <a:pt x="5318378" y="2503797"/>
                </a:cubicBezTo>
                <a:lnTo>
                  <a:pt x="5307008" y="2543608"/>
                </a:lnTo>
                <a:cubicBezTo>
                  <a:pt x="5304307" y="2555015"/>
                  <a:pt x="5302094" y="2566933"/>
                  <a:pt x="5300817" y="2579627"/>
                </a:cubicBezTo>
                <a:lnTo>
                  <a:pt x="5300491" y="2603469"/>
                </a:lnTo>
                <a:lnTo>
                  <a:pt x="5297327" y="2609298"/>
                </a:lnTo>
                <a:cubicBezTo>
                  <a:pt x="5296149" y="2620041"/>
                  <a:pt x="5302481" y="2635343"/>
                  <a:pt x="5292648" y="2632709"/>
                </a:cubicBezTo>
                <a:lnTo>
                  <a:pt x="5294499" y="2645215"/>
                </a:lnTo>
                <a:lnTo>
                  <a:pt x="5284921" y="2655995"/>
                </a:lnTo>
                <a:cubicBezTo>
                  <a:pt x="5282893" y="2657043"/>
                  <a:pt x="5280790" y="2657749"/>
                  <a:pt x="5278681" y="2658097"/>
                </a:cubicBezTo>
                <a:lnTo>
                  <a:pt x="5279052" y="2675265"/>
                </a:lnTo>
                <a:lnTo>
                  <a:pt x="5271485" y="2688260"/>
                </a:lnTo>
                <a:cubicBezTo>
                  <a:pt x="5272192" y="2692435"/>
                  <a:pt x="5272901" y="2696610"/>
                  <a:pt x="5273609" y="2700785"/>
                </a:cubicBezTo>
                <a:lnTo>
                  <a:pt x="5272098" y="2705655"/>
                </a:lnTo>
                <a:lnTo>
                  <a:pt x="5267605" y="2717660"/>
                </a:lnTo>
                <a:cubicBezTo>
                  <a:pt x="5264770" y="2723740"/>
                  <a:pt x="5261426" y="2730522"/>
                  <a:pt x="5258449" y="2738177"/>
                </a:cubicBezTo>
                <a:lnTo>
                  <a:pt x="5256679" y="2744727"/>
                </a:lnTo>
                <a:lnTo>
                  <a:pt x="5245116" y="2757932"/>
                </a:lnTo>
                <a:cubicBezTo>
                  <a:pt x="5236430" y="2767502"/>
                  <a:pt x="5230416" y="2775146"/>
                  <a:pt x="5233122" y="2784915"/>
                </a:cubicBezTo>
                <a:cubicBezTo>
                  <a:pt x="5221620" y="2799359"/>
                  <a:pt x="5193828" y="2806744"/>
                  <a:pt x="5197792" y="2830475"/>
                </a:cubicBezTo>
                <a:cubicBezTo>
                  <a:pt x="5186798" y="2821932"/>
                  <a:pt x="5192955" y="2855565"/>
                  <a:pt x="5180199" y="2857691"/>
                </a:cubicBezTo>
                <a:cubicBezTo>
                  <a:pt x="5170100" y="2858096"/>
                  <a:pt x="5169614" y="2868393"/>
                  <a:pt x="5164940" y="2875644"/>
                </a:cubicBezTo>
                <a:cubicBezTo>
                  <a:pt x="5154127" y="2879787"/>
                  <a:pt x="5139696" y="2917521"/>
                  <a:pt x="5139323" y="2931296"/>
                </a:cubicBezTo>
                <a:cubicBezTo>
                  <a:pt x="5144210" y="2970932"/>
                  <a:pt x="5099528" y="2996158"/>
                  <a:pt x="5102390" y="3027705"/>
                </a:cubicBezTo>
                <a:cubicBezTo>
                  <a:pt x="5100365" y="3035586"/>
                  <a:pt x="5097192" y="3041915"/>
                  <a:pt x="5093321" y="3047244"/>
                </a:cubicBezTo>
                <a:lnTo>
                  <a:pt x="5080729" y="3060118"/>
                </a:lnTo>
                <a:lnTo>
                  <a:pt x="5073626" y="3059690"/>
                </a:lnTo>
                <a:lnTo>
                  <a:pt x="5067867" y="3069806"/>
                </a:lnTo>
                <a:lnTo>
                  <a:pt x="5065335" y="3071678"/>
                </a:lnTo>
                <a:cubicBezTo>
                  <a:pt x="5060475" y="3075234"/>
                  <a:pt x="5055815" y="3078901"/>
                  <a:pt x="5051806" y="3083233"/>
                </a:cubicBezTo>
                <a:cubicBezTo>
                  <a:pt x="5076417" y="3100024"/>
                  <a:pt x="5021773" y="3122856"/>
                  <a:pt x="5047824" y="3128247"/>
                </a:cubicBezTo>
                <a:cubicBezTo>
                  <a:pt x="5030083" y="3154978"/>
                  <a:pt x="5059535" y="3153095"/>
                  <a:pt x="5022444" y="3166893"/>
                </a:cubicBezTo>
                <a:cubicBezTo>
                  <a:pt x="5009215" y="3225035"/>
                  <a:pt x="4960350" y="3252747"/>
                  <a:pt x="4961916" y="3312149"/>
                </a:cubicBezTo>
                <a:cubicBezTo>
                  <a:pt x="4955371" y="3297387"/>
                  <a:pt x="4932004" y="3332561"/>
                  <a:pt x="4928070" y="3349450"/>
                </a:cubicBezTo>
                <a:cubicBezTo>
                  <a:pt x="4901199" y="3293116"/>
                  <a:pt x="4891428" y="3463059"/>
                  <a:pt x="4858652" y="3443841"/>
                </a:cubicBezTo>
                <a:cubicBezTo>
                  <a:pt x="4840872" y="3495884"/>
                  <a:pt x="4832958" y="3617975"/>
                  <a:pt x="4821392" y="3661714"/>
                </a:cubicBezTo>
                <a:cubicBezTo>
                  <a:pt x="4823621" y="3666551"/>
                  <a:pt x="4824768" y="3671561"/>
                  <a:pt x="4825147" y="3676668"/>
                </a:cubicBezTo>
                <a:lnTo>
                  <a:pt x="4824341" y="3691352"/>
                </a:lnTo>
                <a:lnTo>
                  <a:pt x="4822735" y="3692500"/>
                </a:lnTo>
                <a:cubicBezTo>
                  <a:pt x="4817912" y="3698748"/>
                  <a:pt x="4816795" y="3703524"/>
                  <a:pt x="4817318" y="3707640"/>
                </a:cubicBezTo>
                <a:lnTo>
                  <a:pt x="4819146" y="3712253"/>
                </a:lnTo>
                <a:lnTo>
                  <a:pt x="4816373" y="3723048"/>
                </a:lnTo>
                <a:lnTo>
                  <a:pt x="4813460" y="3745409"/>
                </a:lnTo>
                <a:lnTo>
                  <a:pt x="4810527" y="3748566"/>
                </a:lnTo>
                <a:cubicBezTo>
                  <a:pt x="4798737" y="3762490"/>
                  <a:pt x="4755451" y="3809983"/>
                  <a:pt x="4742720" y="3828954"/>
                </a:cubicBezTo>
                <a:lnTo>
                  <a:pt x="4731784" y="3868871"/>
                </a:lnTo>
                <a:lnTo>
                  <a:pt x="4731481" y="3868898"/>
                </a:lnTo>
                <a:cubicBezTo>
                  <a:pt x="4730422" y="3870084"/>
                  <a:pt x="4729442" y="3872132"/>
                  <a:pt x="4728490" y="3875525"/>
                </a:cubicBezTo>
                <a:lnTo>
                  <a:pt x="4727500" y="3880683"/>
                </a:lnTo>
                <a:lnTo>
                  <a:pt x="4719663" y="3896892"/>
                </a:lnTo>
                <a:lnTo>
                  <a:pt x="4715899" y="3897345"/>
                </a:lnTo>
                <a:cubicBezTo>
                  <a:pt x="4715876" y="3897775"/>
                  <a:pt x="4715854" y="3898203"/>
                  <a:pt x="4715832" y="3898632"/>
                </a:cubicBezTo>
                <a:lnTo>
                  <a:pt x="4618476" y="4076334"/>
                </a:lnTo>
                <a:cubicBezTo>
                  <a:pt x="4617399" y="4112851"/>
                  <a:pt x="4590920" y="4122978"/>
                  <a:pt x="4576303" y="4154580"/>
                </a:cubicBezTo>
                <a:cubicBezTo>
                  <a:pt x="4585172" y="4189077"/>
                  <a:pt x="4550681" y="4172136"/>
                  <a:pt x="4536795" y="4186216"/>
                </a:cubicBezTo>
                <a:lnTo>
                  <a:pt x="4534335" y="4190678"/>
                </a:lnTo>
                <a:lnTo>
                  <a:pt x="4532585" y="4203860"/>
                </a:lnTo>
                <a:cubicBezTo>
                  <a:pt x="4532638" y="4205567"/>
                  <a:pt x="4532692" y="4207276"/>
                  <a:pt x="4532745" y="4208983"/>
                </a:cubicBezTo>
                <a:cubicBezTo>
                  <a:pt x="4532551" y="4212450"/>
                  <a:pt x="4532031" y="4214675"/>
                  <a:pt x="4531239" y="4216126"/>
                </a:cubicBezTo>
                <a:lnTo>
                  <a:pt x="4530941" y="4216251"/>
                </a:lnTo>
                <a:lnTo>
                  <a:pt x="4530039" y="4223045"/>
                </a:lnTo>
                <a:cubicBezTo>
                  <a:pt x="4529114" y="4234633"/>
                  <a:pt x="4528779" y="4246020"/>
                  <a:pt x="4528920" y="4256957"/>
                </a:cubicBezTo>
                <a:cubicBezTo>
                  <a:pt x="4512505" y="4262858"/>
                  <a:pt x="4521695" y="4305010"/>
                  <a:pt x="4495092" y="4295227"/>
                </a:cubicBezTo>
                <a:cubicBezTo>
                  <a:pt x="4494469" y="4309813"/>
                  <a:pt x="4504108" y="4320656"/>
                  <a:pt x="4487069" y="4312260"/>
                </a:cubicBezTo>
                <a:cubicBezTo>
                  <a:pt x="4486347" y="4316957"/>
                  <a:pt x="4484219" y="4319510"/>
                  <a:pt x="4481391" y="4321074"/>
                </a:cubicBezTo>
                <a:lnTo>
                  <a:pt x="4480140" y="4321443"/>
                </a:lnTo>
                <a:lnTo>
                  <a:pt x="4479199" y="4353976"/>
                </a:lnTo>
                <a:lnTo>
                  <a:pt x="4476976" y="4357874"/>
                </a:lnTo>
                <a:cubicBezTo>
                  <a:pt x="4477666" y="4365122"/>
                  <a:pt x="4478355" y="4372372"/>
                  <a:pt x="4479044" y="4379621"/>
                </a:cubicBezTo>
                <a:lnTo>
                  <a:pt x="4478683" y="4390568"/>
                </a:lnTo>
                <a:lnTo>
                  <a:pt x="4481532" y="4394254"/>
                </a:lnTo>
                <a:cubicBezTo>
                  <a:pt x="4482969" y="4397909"/>
                  <a:pt x="4482918" y="4402720"/>
                  <a:pt x="4479499" y="4410114"/>
                </a:cubicBezTo>
                <a:lnTo>
                  <a:pt x="4478153" y="4411710"/>
                </a:lnTo>
                <a:lnTo>
                  <a:pt x="4480616" y="4425622"/>
                </a:lnTo>
                <a:cubicBezTo>
                  <a:pt x="4482131" y="4430247"/>
                  <a:pt x="4484387" y="4434528"/>
                  <a:pt x="4487688" y="4438292"/>
                </a:cubicBezTo>
                <a:cubicBezTo>
                  <a:pt x="4457664" y="4477897"/>
                  <a:pt x="4468221" y="4523123"/>
                  <a:pt x="4454727" y="4569970"/>
                </a:cubicBezTo>
                <a:cubicBezTo>
                  <a:pt x="4417898" y="4583966"/>
                  <a:pt x="4440689" y="4674230"/>
                  <a:pt x="4469804" y="4692415"/>
                </a:cubicBezTo>
                <a:cubicBezTo>
                  <a:pt x="4432851" y="4685322"/>
                  <a:pt x="4490117" y="4807198"/>
                  <a:pt x="4450795" y="4763659"/>
                </a:cubicBezTo>
                <a:cubicBezTo>
                  <a:pt x="4450628" y="4780652"/>
                  <a:pt x="4432755" y="4794620"/>
                  <a:pt x="4422945" y="4783049"/>
                </a:cubicBezTo>
                <a:cubicBezTo>
                  <a:pt x="4437721" y="4837759"/>
                  <a:pt x="4397569" y="4905997"/>
                  <a:pt x="4397314" y="4964397"/>
                </a:cubicBezTo>
                <a:cubicBezTo>
                  <a:pt x="4363407" y="4989414"/>
                  <a:pt x="4392349" y="4977986"/>
                  <a:pt x="4380606" y="5008665"/>
                </a:cubicBezTo>
                <a:cubicBezTo>
                  <a:pt x="4407778" y="5005114"/>
                  <a:pt x="4358378" y="5044304"/>
                  <a:pt x="4386649" y="5051823"/>
                </a:cubicBezTo>
                <a:cubicBezTo>
                  <a:pt x="4383620" y="5057169"/>
                  <a:pt x="4379789" y="5062109"/>
                  <a:pt x="4375733" y="5067011"/>
                </a:cubicBezTo>
                <a:lnTo>
                  <a:pt x="4373624" y="5069584"/>
                </a:lnTo>
                <a:lnTo>
                  <a:pt x="4370134" y="5080883"/>
                </a:lnTo>
                <a:lnTo>
                  <a:pt x="4362957" y="5082819"/>
                </a:lnTo>
                <a:lnTo>
                  <a:pt x="4333195" y="5221840"/>
                </a:lnTo>
                <a:cubicBezTo>
                  <a:pt x="4335888" y="5234770"/>
                  <a:pt x="4329894" y="5274591"/>
                  <a:pt x="4320037" y="5281999"/>
                </a:cubicBezTo>
                <a:cubicBezTo>
                  <a:pt x="4316990" y="5290274"/>
                  <a:pt x="4318795" y="5300010"/>
                  <a:pt x="4308816" y="5303704"/>
                </a:cubicBezTo>
                <a:cubicBezTo>
                  <a:pt x="4300851" y="5321498"/>
                  <a:pt x="4282560" y="5362240"/>
                  <a:pt x="4272244" y="5388756"/>
                </a:cubicBezTo>
                <a:cubicBezTo>
                  <a:pt x="4281980" y="5405143"/>
                  <a:pt x="4255067" y="5425092"/>
                  <a:pt x="4246915" y="5462809"/>
                </a:cubicBezTo>
                <a:cubicBezTo>
                  <a:pt x="4258299" y="5480842"/>
                  <a:pt x="4241233" y="5488203"/>
                  <a:pt x="4255030" y="5521632"/>
                </a:cubicBezTo>
                <a:cubicBezTo>
                  <a:pt x="4253005" y="5522647"/>
                  <a:pt x="4251068" y="5523996"/>
                  <a:pt x="4249277" y="5525636"/>
                </a:cubicBezTo>
                <a:cubicBezTo>
                  <a:pt x="4238872" y="5535166"/>
                  <a:pt x="4235581" y="5552275"/>
                  <a:pt x="4241924" y="5563850"/>
                </a:cubicBezTo>
                <a:cubicBezTo>
                  <a:pt x="4259047" y="5616453"/>
                  <a:pt x="4250256" y="5660812"/>
                  <a:pt x="4248240" y="5703386"/>
                </a:cubicBezTo>
                <a:cubicBezTo>
                  <a:pt x="4243085" y="5751111"/>
                  <a:pt x="4218929" y="5715189"/>
                  <a:pt x="4232982" y="5777907"/>
                </a:cubicBezTo>
                <a:cubicBezTo>
                  <a:pt x="4221558" y="5782651"/>
                  <a:pt x="4219728" y="5790057"/>
                  <a:pt x="4222394" y="5803443"/>
                </a:cubicBezTo>
                <a:cubicBezTo>
                  <a:pt x="4219121" y="5826511"/>
                  <a:pt x="4193576" y="5820653"/>
                  <a:pt x="4204974" y="5846279"/>
                </a:cubicBezTo>
                <a:cubicBezTo>
                  <a:pt x="4191825" y="5839931"/>
                  <a:pt x="4191753" y="5888934"/>
                  <a:pt x="4179217" y="5876046"/>
                </a:cubicBezTo>
                <a:cubicBezTo>
                  <a:pt x="4163863" y="5888983"/>
                  <a:pt x="4183376" y="5899672"/>
                  <a:pt x="4169698" y="5912761"/>
                </a:cubicBezTo>
                <a:cubicBezTo>
                  <a:pt x="4164113" y="5929085"/>
                  <a:pt x="4186281" y="5905514"/>
                  <a:pt x="4183963" y="5924201"/>
                </a:cubicBezTo>
                <a:lnTo>
                  <a:pt x="4143073" y="6020347"/>
                </a:lnTo>
                <a:cubicBezTo>
                  <a:pt x="4148635" y="6035084"/>
                  <a:pt x="4142583" y="6045204"/>
                  <a:pt x="4132699" y="6054447"/>
                </a:cubicBezTo>
                <a:cubicBezTo>
                  <a:pt x="4128762" y="6085993"/>
                  <a:pt x="4111337" y="6112491"/>
                  <a:pt x="4099744" y="6146773"/>
                </a:cubicBezTo>
                <a:cubicBezTo>
                  <a:pt x="4101611" y="6186210"/>
                  <a:pt x="4075513" y="6201974"/>
                  <a:pt x="4063216" y="6238624"/>
                </a:cubicBezTo>
                <a:cubicBezTo>
                  <a:pt x="4076714" y="6279119"/>
                  <a:pt x="4027194" y="6257865"/>
                  <a:pt x="4021696" y="6289517"/>
                </a:cubicBezTo>
                <a:cubicBezTo>
                  <a:pt x="4030060" y="6343907"/>
                  <a:pt x="4004638" y="6285373"/>
                  <a:pt x="3993817" y="6365399"/>
                </a:cubicBezTo>
                <a:cubicBezTo>
                  <a:pt x="3996125" y="6370415"/>
                  <a:pt x="3990553" y="6379380"/>
                  <a:pt x="3986236" y="6377584"/>
                </a:cubicBezTo>
                <a:cubicBezTo>
                  <a:pt x="3984044" y="6395147"/>
                  <a:pt x="3911719" y="6484083"/>
                  <a:pt x="3911599" y="6509659"/>
                </a:cubicBezTo>
                <a:cubicBezTo>
                  <a:pt x="3888028" y="6555694"/>
                  <a:pt x="3870378" y="6548451"/>
                  <a:pt x="3858869" y="6582751"/>
                </a:cubicBezTo>
                <a:cubicBezTo>
                  <a:pt x="3834576" y="6620569"/>
                  <a:pt x="3820634" y="6692927"/>
                  <a:pt x="3770950" y="6757987"/>
                </a:cubicBezTo>
                <a:lnTo>
                  <a:pt x="3749766" y="6858000"/>
                </a:lnTo>
                <a:lnTo>
                  <a:pt x="12348" y="6858000"/>
                </a:lnTo>
                <a:lnTo>
                  <a:pt x="0" y="67256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Google Shape;170;p27"/>
          <p:cNvSpPr txBox="1">
            <a:spLocks noGrp="1"/>
          </p:cNvSpPr>
          <p:nvPr>
            <p:ph type="title"/>
          </p:nvPr>
        </p:nvSpPr>
        <p:spPr>
          <a:xfrm>
            <a:off x="397830" y="1352522"/>
            <a:ext cx="2865473" cy="588890"/>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2800" kern="1200" dirty="0">
                <a:solidFill>
                  <a:schemeClr val="tx1">
                    <a:lumMod val="85000"/>
                    <a:lumOff val="15000"/>
                  </a:schemeClr>
                </a:solidFill>
                <a:latin typeface="+mj-lt"/>
                <a:ea typeface="+mj-ea"/>
                <a:cs typeface="+mj-cs"/>
              </a:rPr>
              <a:t>Autoscaling group</a:t>
            </a:r>
          </a:p>
        </p:txBody>
      </p:sp>
      <p:sp>
        <p:nvSpPr>
          <p:cNvPr id="3" name="TextBox 2">
            <a:extLst>
              <a:ext uri="{FF2B5EF4-FFF2-40B4-BE49-F238E27FC236}">
                <a16:creationId xmlns:a16="http://schemas.microsoft.com/office/drawing/2014/main" id="{4B396406-C86D-F841-3403-FBAF1453DC4C}"/>
              </a:ext>
            </a:extLst>
          </p:cNvPr>
          <p:cNvSpPr txBox="1"/>
          <p:nvPr/>
        </p:nvSpPr>
        <p:spPr>
          <a:xfrm>
            <a:off x="3869308" y="103602"/>
            <a:ext cx="5175594" cy="4905328"/>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800" b="1" i="0" dirty="0">
                <a:effectLst/>
              </a:rPr>
              <a:t>Introduction to Auto Scaling</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Definition: Automatically adjust compute capacity to maintain steady, predictable performance.</a:t>
            </a:r>
          </a:p>
          <a:p>
            <a:pPr marL="742950" lvl="1" indent="-228600">
              <a:lnSpc>
                <a:spcPct val="90000"/>
              </a:lnSpc>
              <a:spcAft>
                <a:spcPts val="600"/>
              </a:spcAft>
              <a:buFont typeface="Arial" panose="020B0604020202020204" pitchFamily="34" charset="0"/>
              <a:buChar char="•"/>
            </a:pPr>
            <a:r>
              <a:rPr lang="en-US" sz="800" b="0" i="0" dirty="0">
                <a:effectLst/>
              </a:rPr>
              <a:t>Importance: Cost-effective resource management, handling load fluctuations, maintaining application availability.</a:t>
            </a:r>
          </a:p>
          <a:p>
            <a:pPr indent="-228600">
              <a:lnSpc>
                <a:spcPct val="90000"/>
              </a:lnSpc>
              <a:spcAft>
                <a:spcPts val="600"/>
              </a:spcAft>
              <a:buFont typeface="Arial" panose="020B0604020202020204" pitchFamily="34" charset="0"/>
              <a:buChar char="•"/>
            </a:pPr>
            <a:r>
              <a:rPr lang="en-US" sz="800" b="1" i="0" dirty="0">
                <a:effectLst/>
              </a:rPr>
              <a:t>Components of Auto Scaling</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1" i="0" dirty="0">
                <a:effectLst/>
              </a:rPr>
              <a:t>Auto Scaling Groups:</a:t>
            </a:r>
            <a:r>
              <a:rPr lang="en-US" sz="800" b="0" i="0" dirty="0">
                <a:effectLst/>
              </a:rPr>
              <a:t> Group of EC2 instances managed together for scalability and redundancy.</a:t>
            </a:r>
          </a:p>
          <a:p>
            <a:pPr marL="742950" lvl="1" indent="-228600">
              <a:lnSpc>
                <a:spcPct val="90000"/>
              </a:lnSpc>
              <a:spcAft>
                <a:spcPts val="600"/>
              </a:spcAft>
              <a:buFont typeface="Arial" panose="020B0604020202020204" pitchFamily="34" charset="0"/>
              <a:buChar char="•"/>
            </a:pPr>
            <a:r>
              <a:rPr lang="en-US" sz="800" b="1" i="0" dirty="0">
                <a:effectLst/>
              </a:rPr>
              <a:t>Launch Configurations/Templates:</a:t>
            </a:r>
            <a:r>
              <a:rPr lang="en-US" sz="800" b="0" i="0" dirty="0">
                <a:effectLst/>
              </a:rPr>
              <a:t> Templates defining instance configuration for the group.</a:t>
            </a:r>
          </a:p>
          <a:p>
            <a:pPr marL="742950" lvl="1" indent="-228600">
              <a:lnSpc>
                <a:spcPct val="90000"/>
              </a:lnSpc>
              <a:spcAft>
                <a:spcPts val="600"/>
              </a:spcAft>
              <a:buFont typeface="Arial" panose="020B0604020202020204" pitchFamily="34" charset="0"/>
              <a:buChar char="•"/>
            </a:pPr>
            <a:r>
              <a:rPr lang="en-US" sz="800" b="1" i="0" dirty="0">
                <a:effectLst/>
              </a:rPr>
              <a:t>Scaling Options:</a:t>
            </a:r>
            <a:r>
              <a:rPr lang="en-US" sz="800" b="0" i="0" dirty="0">
                <a:effectLst/>
              </a:rPr>
              <a:t> Manual, scheduled, or dynamic scaling.</a:t>
            </a:r>
          </a:p>
          <a:p>
            <a:pPr indent="-228600">
              <a:lnSpc>
                <a:spcPct val="90000"/>
              </a:lnSpc>
              <a:spcAft>
                <a:spcPts val="600"/>
              </a:spcAft>
              <a:buFont typeface="Arial" panose="020B0604020202020204" pitchFamily="34" charset="0"/>
              <a:buChar char="•"/>
            </a:pPr>
            <a:r>
              <a:rPr lang="en-US" sz="800" b="1" i="0" dirty="0">
                <a:effectLst/>
              </a:rPr>
              <a:t>How Auto Scaling Works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Diagram: Visual representation of Auto Scaling process (optional).</a:t>
            </a:r>
          </a:p>
          <a:p>
            <a:pPr marL="742950" lvl="1" indent="-228600">
              <a:lnSpc>
                <a:spcPct val="90000"/>
              </a:lnSpc>
              <a:spcAft>
                <a:spcPts val="600"/>
              </a:spcAft>
              <a:buFont typeface="Arial" panose="020B0604020202020204" pitchFamily="34" charset="0"/>
              <a:buChar char="•"/>
            </a:pPr>
            <a:r>
              <a:rPr lang="en-US" sz="800" b="0" i="0" dirty="0">
                <a:effectLst/>
              </a:rPr>
              <a:t>Process Flow:</a:t>
            </a:r>
          </a:p>
          <a:p>
            <a:pPr marL="1143000" lvl="2" indent="-228600">
              <a:lnSpc>
                <a:spcPct val="90000"/>
              </a:lnSpc>
              <a:spcAft>
                <a:spcPts val="600"/>
              </a:spcAft>
              <a:buFont typeface="Arial" panose="020B0604020202020204" pitchFamily="34" charset="0"/>
              <a:buChar char="•"/>
            </a:pPr>
            <a:r>
              <a:rPr lang="en-US" sz="800" b="0" i="0" dirty="0">
                <a:effectLst/>
              </a:rPr>
              <a:t>Define scaling criteria.</a:t>
            </a:r>
          </a:p>
          <a:p>
            <a:pPr marL="1143000" lvl="2" indent="-228600">
              <a:lnSpc>
                <a:spcPct val="90000"/>
              </a:lnSpc>
              <a:spcAft>
                <a:spcPts val="600"/>
              </a:spcAft>
              <a:buFont typeface="Arial" panose="020B0604020202020204" pitchFamily="34" charset="0"/>
              <a:buChar char="•"/>
            </a:pPr>
            <a:r>
              <a:rPr lang="en-US" sz="800" b="0" i="0" dirty="0">
                <a:effectLst/>
              </a:rPr>
              <a:t>Launch/terminate instances based on criteria.</a:t>
            </a:r>
          </a:p>
          <a:p>
            <a:pPr marL="1143000" lvl="2" indent="-228600">
              <a:lnSpc>
                <a:spcPct val="90000"/>
              </a:lnSpc>
              <a:spcAft>
                <a:spcPts val="600"/>
              </a:spcAft>
              <a:buFont typeface="Arial" panose="020B0604020202020204" pitchFamily="34" charset="0"/>
              <a:buChar char="•"/>
            </a:pPr>
            <a:r>
              <a:rPr lang="en-US" sz="800" b="0" i="0" dirty="0">
                <a:effectLst/>
              </a:rPr>
              <a:t>Continuous monitoring and adjustment.</a:t>
            </a:r>
          </a:p>
          <a:p>
            <a:pPr indent="-228600">
              <a:lnSpc>
                <a:spcPct val="90000"/>
              </a:lnSpc>
              <a:spcAft>
                <a:spcPts val="600"/>
              </a:spcAft>
              <a:buFont typeface="Arial" panose="020B0604020202020204" pitchFamily="34" charset="0"/>
              <a:buChar char="•"/>
            </a:pPr>
            <a:r>
              <a:rPr lang="en-US" sz="800" b="1" i="0" dirty="0">
                <a:effectLst/>
              </a:rPr>
              <a:t>Benefits of Auto Scaling Groups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1" i="0" dirty="0">
                <a:effectLst/>
              </a:rPr>
              <a:t>Cost Efficiency:</a:t>
            </a:r>
            <a:r>
              <a:rPr lang="en-US" sz="800" b="0" i="0" dirty="0">
                <a:effectLst/>
              </a:rPr>
              <a:t> Pay only for what you need, scale down when demand decreases.</a:t>
            </a:r>
          </a:p>
          <a:p>
            <a:pPr marL="742950" lvl="1" indent="-228600">
              <a:lnSpc>
                <a:spcPct val="90000"/>
              </a:lnSpc>
              <a:spcAft>
                <a:spcPts val="600"/>
              </a:spcAft>
              <a:buFont typeface="Arial" panose="020B0604020202020204" pitchFamily="34" charset="0"/>
              <a:buChar char="•"/>
            </a:pPr>
            <a:r>
              <a:rPr lang="en-US" sz="800" b="1" i="0" dirty="0">
                <a:effectLst/>
              </a:rPr>
              <a:t>Performance Maintenance:</a:t>
            </a:r>
            <a:r>
              <a:rPr lang="en-US" sz="800" b="0" i="0" dirty="0">
                <a:effectLst/>
              </a:rPr>
              <a:t> Automatically adjust capacity to maintain steady performance levels.</a:t>
            </a:r>
          </a:p>
          <a:p>
            <a:pPr marL="742950" lvl="1" indent="-228600">
              <a:lnSpc>
                <a:spcPct val="90000"/>
              </a:lnSpc>
              <a:spcAft>
                <a:spcPts val="600"/>
              </a:spcAft>
              <a:buFont typeface="Arial" panose="020B0604020202020204" pitchFamily="34" charset="0"/>
              <a:buChar char="•"/>
            </a:pPr>
            <a:r>
              <a:rPr lang="en-US" sz="800" b="1" i="0" dirty="0">
                <a:effectLst/>
              </a:rPr>
              <a:t>High Availability:</a:t>
            </a:r>
            <a:r>
              <a:rPr lang="en-US" sz="800" b="0" i="0" dirty="0">
                <a:effectLst/>
              </a:rPr>
              <a:t> Distribute instances across multiple Availability Zones.</a:t>
            </a:r>
          </a:p>
          <a:p>
            <a:pPr indent="-228600">
              <a:lnSpc>
                <a:spcPct val="90000"/>
              </a:lnSpc>
              <a:spcAft>
                <a:spcPts val="600"/>
              </a:spcAft>
              <a:buFont typeface="Arial" panose="020B0604020202020204" pitchFamily="34" charset="0"/>
              <a:buChar char="•"/>
            </a:pPr>
            <a:r>
              <a:rPr lang="en-US" sz="800" b="1" i="0" dirty="0">
                <a:effectLst/>
              </a:rPr>
              <a:t>Key Features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1" i="0" dirty="0">
                <a:effectLst/>
              </a:rPr>
              <a:t>Health Checks:</a:t>
            </a:r>
            <a:r>
              <a:rPr lang="en-US" sz="800" b="0" i="0" dirty="0">
                <a:effectLst/>
              </a:rPr>
              <a:t> Automatic replacement of unhealthy instances.</a:t>
            </a:r>
          </a:p>
          <a:p>
            <a:pPr marL="742950" lvl="1" indent="-228600">
              <a:lnSpc>
                <a:spcPct val="90000"/>
              </a:lnSpc>
              <a:spcAft>
                <a:spcPts val="600"/>
              </a:spcAft>
              <a:buFont typeface="Arial" panose="020B0604020202020204" pitchFamily="34" charset="0"/>
              <a:buChar char="•"/>
            </a:pPr>
            <a:r>
              <a:rPr lang="en-US" sz="800" b="1" i="0" dirty="0">
                <a:effectLst/>
              </a:rPr>
              <a:t>Load Balancing Integration:</a:t>
            </a:r>
            <a:r>
              <a:rPr lang="en-US" sz="800" b="0" i="0" dirty="0">
                <a:effectLst/>
              </a:rPr>
              <a:t> Evenly distribute traffic across instances.</a:t>
            </a:r>
          </a:p>
          <a:p>
            <a:pPr marL="742950" lvl="1" indent="-228600">
              <a:lnSpc>
                <a:spcPct val="90000"/>
              </a:lnSpc>
              <a:spcAft>
                <a:spcPts val="600"/>
              </a:spcAft>
              <a:buFont typeface="Arial" panose="020B0604020202020204" pitchFamily="34" charset="0"/>
              <a:buChar char="•"/>
            </a:pPr>
            <a:r>
              <a:rPr lang="en-US" sz="800" b="1" i="0" dirty="0">
                <a:effectLst/>
              </a:rPr>
              <a:t>Scaling Policies:</a:t>
            </a:r>
            <a:r>
              <a:rPr lang="en-US" sz="800" b="0" i="0" dirty="0">
                <a:effectLst/>
              </a:rPr>
              <a:t> Define when and how to scale (e.g., target tracking, step scaling).</a:t>
            </a:r>
          </a:p>
          <a:p>
            <a:pPr indent="-228600">
              <a:lnSpc>
                <a:spcPct val="90000"/>
              </a:lnSpc>
              <a:spcAft>
                <a:spcPts val="600"/>
              </a:spcAft>
              <a:buFont typeface="Arial" panose="020B0604020202020204" pitchFamily="34" charset="0"/>
              <a:buChar char="•"/>
            </a:pPr>
            <a:r>
              <a:rPr lang="en-US" sz="800" b="1" i="0" dirty="0">
                <a:effectLst/>
              </a:rPr>
              <a:t>Use Cases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Handling traffic spikes in web applications.</a:t>
            </a:r>
          </a:p>
          <a:p>
            <a:pPr marL="742950" lvl="1" indent="-228600">
              <a:lnSpc>
                <a:spcPct val="90000"/>
              </a:lnSpc>
              <a:spcAft>
                <a:spcPts val="600"/>
              </a:spcAft>
              <a:buFont typeface="Arial" panose="020B0604020202020204" pitchFamily="34" charset="0"/>
              <a:buChar char="•"/>
            </a:pPr>
            <a:r>
              <a:rPr lang="en-US" sz="800" b="0" i="0" dirty="0">
                <a:effectLst/>
              </a:rPr>
              <a:t>Maintaining performance during demand surges.</a:t>
            </a:r>
          </a:p>
          <a:p>
            <a:pPr marL="742950" lvl="1" indent="-228600">
              <a:lnSpc>
                <a:spcPct val="90000"/>
              </a:lnSpc>
              <a:spcAft>
                <a:spcPts val="600"/>
              </a:spcAft>
              <a:buFont typeface="Arial" panose="020B0604020202020204" pitchFamily="34" charset="0"/>
              <a:buChar char="•"/>
            </a:pPr>
            <a:r>
              <a:rPr lang="en-US" sz="800" b="0" i="0" dirty="0">
                <a:effectLst/>
              </a:rPr>
              <a:t>Cost-effective scaling for batch processing jobs.</a:t>
            </a:r>
          </a:p>
          <a:p>
            <a:pPr indent="-228600">
              <a:lnSpc>
                <a:spcPct val="90000"/>
              </a:lnSpc>
              <a:spcAft>
                <a:spcPts val="600"/>
              </a:spcAft>
              <a:buFont typeface="Arial" panose="020B0604020202020204" pitchFamily="34" charset="0"/>
              <a:buChar char="•"/>
            </a:pPr>
            <a:r>
              <a:rPr lang="en-US" sz="800" b="1" i="0" dirty="0">
                <a:effectLst/>
              </a:rPr>
              <a:t>Best Practices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Regularly review and update scaling policies.</a:t>
            </a:r>
          </a:p>
          <a:p>
            <a:pPr marL="742950" lvl="1" indent="-228600">
              <a:lnSpc>
                <a:spcPct val="90000"/>
              </a:lnSpc>
              <a:spcAft>
                <a:spcPts val="600"/>
              </a:spcAft>
              <a:buFont typeface="Arial" panose="020B0604020202020204" pitchFamily="34" charset="0"/>
              <a:buChar char="•"/>
            </a:pPr>
            <a:r>
              <a:rPr lang="en-US" sz="800" b="0" i="0" dirty="0">
                <a:effectLst/>
              </a:rPr>
              <a:t>Test your Auto Scaling group to ensure it meets desired specifications.</a:t>
            </a:r>
          </a:p>
          <a:p>
            <a:pPr marL="742950" lvl="1" indent="-228600">
              <a:lnSpc>
                <a:spcPct val="90000"/>
              </a:lnSpc>
              <a:spcAft>
                <a:spcPts val="600"/>
              </a:spcAft>
              <a:buFont typeface="Arial" panose="020B0604020202020204" pitchFamily="34" charset="0"/>
              <a:buChar char="•"/>
            </a:pPr>
            <a:r>
              <a:rPr lang="en-US" sz="800" b="0" i="0" dirty="0">
                <a:effectLst/>
              </a:rPr>
              <a:t>Monitor and log scaling activities for performance insights.</a:t>
            </a:r>
          </a:p>
        </p:txBody>
      </p:sp>
    </p:spTree>
    <p:extLst>
      <p:ext uri="{BB962C8B-B14F-4D97-AF65-F5344CB8AC3E}">
        <p14:creationId xmlns:p14="http://schemas.microsoft.com/office/powerpoint/2010/main" val="2423850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useBgFill="1">
        <p:nvSpPr>
          <p:cNvPr id="175" name="Rectangle 174">
            <a:extLst>
              <a:ext uri="{FF2B5EF4-FFF2-40B4-BE49-F238E27FC236}">
                <a16:creationId xmlns:a16="http://schemas.microsoft.com/office/drawing/2014/main" id="{0741393E-C764-4C6F-8886-35CFF2E48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390890DC-37FF-4B49-BD4C-FE4232F69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64531" cy="5143500"/>
          </a:xfrm>
          <a:custGeom>
            <a:avLst/>
            <a:gdLst>
              <a:gd name="connsiteX0" fmla="*/ 0 w 5552708"/>
              <a:gd name="connsiteY0" fmla="*/ 0 h 6858000"/>
              <a:gd name="connsiteX1" fmla="*/ 5443651 w 5552708"/>
              <a:gd name="connsiteY1" fmla="*/ 0 h 6858000"/>
              <a:gd name="connsiteX2" fmla="*/ 5443781 w 5552708"/>
              <a:gd name="connsiteY2" fmla="*/ 512 h 6858000"/>
              <a:gd name="connsiteX3" fmla="*/ 5444033 w 5552708"/>
              <a:gd name="connsiteY3" fmla="*/ 20501 h 6858000"/>
              <a:gd name="connsiteX4" fmla="*/ 5439390 w 5552708"/>
              <a:gd name="connsiteY4" fmla="*/ 44768 h 6858000"/>
              <a:gd name="connsiteX5" fmla="*/ 5443913 w 5552708"/>
              <a:gd name="connsiteY5" fmla="*/ 104988 h 6858000"/>
              <a:gd name="connsiteX6" fmla="*/ 5458241 w 5552708"/>
              <a:gd name="connsiteY6" fmla="*/ 204162 h 6858000"/>
              <a:gd name="connsiteX7" fmla="*/ 5459763 w 5552708"/>
              <a:gd name="connsiteY7" fmla="*/ 225360 h 6858000"/>
              <a:gd name="connsiteX8" fmla="*/ 5454996 w 5552708"/>
              <a:gd name="connsiteY8" fmla="*/ 243902 h 6858000"/>
              <a:gd name="connsiteX9" fmla="*/ 5448597 w 5552708"/>
              <a:gd name="connsiteY9" fmla="*/ 248483 h 6858000"/>
              <a:gd name="connsiteX10" fmla="*/ 5448458 w 5552708"/>
              <a:gd name="connsiteY10" fmla="*/ 260196 h 6858000"/>
              <a:gd name="connsiteX11" fmla="*/ 5447150 w 5552708"/>
              <a:gd name="connsiteY11" fmla="*/ 263377 h 6858000"/>
              <a:gd name="connsiteX12" fmla="*/ 5459187 w 5552708"/>
              <a:gd name="connsiteY12" fmla="*/ 318691 h 6858000"/>
              <a:gd name="connsiteX13" fmla="*/ 5455708 w 5552708"/>
              <a:gd name="connsiteY13" fmla="*/ 365759 h 6858000"/>
              <a:gd name="connsiteX14" fmla="*/ 5473651 w 5552708"/>
              <a:gd name="connsiteY14" fmla="*/ 492182 h 6858000"/>
              <a:gd name="connsiteX15" fmla="*/ 5481453 w 5552708"/>
              <a:gd name="connsiteY15" fmla="*/ 689666 h 6858000"/>
              <a:gd name="connsiteX16" fmla="*/ 5488233 w 5552708"/>
              <a:gd name="connsiteY16" fmla="*/ 816332 h 6858000"/>
              <a:gd name="connsiteX17" fmla="*/ 5529718 w 5552708"/>
              <a:gd name="connsiteY17" fmla="*/ 891550 h 6858000"/>
              <a:gd name="connsiteX18" fmla="*/ 5536104 w 5552708"/>
              <a:gd name="connsiteY18" fmla="*/ 903318 h 6858000"/>
              <a:gd name="connsiteX19" fmla="*/ 5535257 w 5552708"/>
              <a:gd name="connsiteY19" fmla="*/ 905308 h 6858000"/>
              <a:gd name="connsiteX20" fmla="*/ 5537840 w 5552708"/>
              <a:gd name="connsiteY20" fmla="*/ 920621 h 6858000"/>
              <a:gd name="connsiteX21" fmla="*/ 5541663 w 5552708"/>
              <a:gd name="connsiteY21" fmla="*/ 922876 h 6858000"/>
              <a:gd name="connsiteX22" fmla="*/ 5544456 w 5552708"/>
              <a:gd name="connsiteY22" fmla="*/ 933037 h 6858000"/>
              <a:gd name="connsiteX23" fmla="*/ 5552708 w 5552708"/>
              <a:gd name="connsiteY23" fmla="*/ 952132 h 6858000"/>
              <a:gd name="connsiteX24" fmla="*/ 5551675 w 5552708"/>
              <a:gd name="connsiteY24" fmla="*/ 956570 h 6858000"/>
              <a:gd name="connsiteX25" fmla="*/ 5531341 w 5552708"/>
              <a:gd name="connsiteY25" fmla="*/ 1064863 h 6858000"/>
              <a:gd name="connsiteX26" fmla="*/ 5539998 w 5552708"/>
              <a:gd name="connsiteY26" fmla="*/ 1096340 h 6858000"/>
              <a:gd name="connsiteX27" fmla="*/ 5541075 w 5552708"/>
              <a:gd name="connsiteY27" fmla="*/ 1102915 h 6858000"/>
              <a:gd name="connsiteX28" fmla="*/ 5540822 w 5552708"/>
              <a:gd name="connsiteY28" fmla="*/ 1103143 h 6858000"/>
              <a:gd name="connsiteX29" fmla="*/ 5541413 w 5552708"/>
              <a:gd name="connsiteY29" fmla="*/ 1110274 h 6858000"/>
              <a:gd name="connsiteX30" fmla="*/ 5543038 w 5552708"/>
              <a:gd name="connsiteY30" fmla="*/ 1114901 h 6858000"/>
              <a:gd name="connsiteX31" fmla="*/ 5545128 w 5552708"/>
              <a:gd name="connsiteY31" fmla="*/ 1127652 h 6858000"/>
              <a:gd name="connsiteX32" fmla="*/ 5544028 w 5552708"/>
              <a:gd name="connsiteY32" fmla="*/ 1132698 h 6858000"/>
              <a:gd name="connsiteX33" fmla="*/ 5514811 w 5552708"/>
              <a:gd name="connsiteY33" fmla="*/ 1177140 h 6858000"/>
              <a:gd name="connsiteX34" fmla="*/ 5496402 w 5552708"/>
              <a:gd name="connsiteY34" fmla="*/ 1265293 h 6858000"/>
              <a:gd name="connsiteX35" fmla="*/ 5481620 w 5552708"/>
              <a:gd name="connsiteY35" fmla="*/ 1353039 h 6858000"/>
              <a:gd name="connsiteX36" fmla="*/ 5477938 w 5552708"/>
              <a:gd name="connsiteY36" fmla="*/ 1385038 h 6858000"/>
              <a:gd name="connsiteX37" fmla="*/ 5464009 w 5552708"/>
              <a:gd name="connsiteY37" fmla="*/ 1441067 h 6858000"/>
              <a:gd name="connsiteX38" fmla="*/ 5453063 w 5552708"/>
              <a:gd name="connsiteY38" fmla="*/ 1466104 h 6858000"/>
              <a:gd name="connsiteX39" fmla="*/ 5453368 w 5552708"/>
              <a:gd name="connsiteY39" fmla="*/ 1467310 h 6858000"/>
              <a:gd name="connsiteX40" fmla="*/ 5449849 w 5552708"/>
              <a:gd name="connsiteY40" fmla="*/ 1469198 h 6858000"/>
              <a:gd name="connsiteX41" fmla="*/ 5447717 w 5552708"/>
              <a:gd name="connsiteY41" fmla="*/ 1473816 h 6858000"/>
              <a:gd name="connsiteX42" fmla="*/ 5446906 w 5552708"/>
              <a:gd name="connsiteY42" fmla="*/ 1487106 h 6858000"/>
              <a:gd name="connsiteX43" fmla="*/ 5447429 w 5552708"/>
              <a:gd name="connsiteY43" fmla="*/ 1492218 h 6858000"/>
              <a:gd name="connsiteX44" fmla="*/ 5446434 w 5552708"/>
              <a:gd name="connsiteY44" fmla="*/ 1499455 h 6858000"/>
              <a:gd name="connsiteX45" fmla="*/ 5446146 w 5552708"/>
              <a:gd name="connsiteY45" fmla="*/ 1499600 h 6858000"/>
              <a:gd name="connsiteX46" fmla="*/ 5445728 w 5552708"/>
              <a:gd name="connsiteY46" fmla="*/ 1506449 h 6858000"/>
              <a:gd name="connsiteX47" fmla="*/ 5447013 w 5552708"/>
              <a:gd name="connsiteY47" fmla="*/ 1540420 h 6858000"/>
              <a:gd name="connsiteX48" fmla="*/ 5416036 w 5552708"/>
              <a:gd name="connsiteY48" fmla="*/ 1580834 h 6858000"/>
              <a:gd name="connsiteX49" fmla="*/ 5409252 w 5552708"/>
              <a:gd name="connsiteY49" fmla="*/ 1598373 h 6858000"/>
              <a:gd name="connsiteX50" fmla="*/ 5404223 w 5552708"/>
              <a:gd name="connsiteY50" fmla="*/ 1607549 h 6858000"/>
              <a:gd name="connsiteX51" fmla="*/ 5403003 w 5552708"/>
              <a:gd name="connsiteY51" fmla="*/ 1607994 h 6858000"/>
              <a:gd name="connsiteX52" fmla="*/ 5404366 w 5552708"/>
              <a:gd name="connsiteY52" fmla="*/ 1640580 h 6858000"/>
              <a:gd name="connsiteX53" fmla="*/ 5402429 w 5552708"/>
              <a:gd name="connsiteY53" fmla="*/ 1644617 h 6858000"/>
              <a:gd name="connsiteX54" fmla="*/ 5406027 w 5552708"/>
              <a:gd name="connsiteY54" fmla="*/ 1666228 h 6858000"/>
              <a:gd name="connsiteX55" fmla="*/ 5409538 w 5552708"/>
              <a:gd name="connsiteY55" fmla="*/ 1680703 h 6858000"/>
              <a:gd name="connsiteX56" fmla="*/ 5405582 w 5552708"/>
              <a:gd name="connsiteY56" fmla="*/ 1870222 h 6858000"/>
              <a:gd name="connsiteX57" fmla="*/ 5418948 w 5552708"/>
              <a:gd name="connsiteY57" fmla="*/ 1979530 h 6858000"/>
              <a:gd name="connsiteX58" fmla="*/ 5405060 w 5552708"/>
              <a:gd name="connsiteY58" fmla="*/ 2051964 h 6858000"/>
              <a:gd name="connsiteX59" fmla="*/ 5378701 w 5552708"/>
              <a:gd name="connsiteY59" fmla="*/ 2073120 h 6858000"/>
              <a:gd name="connsiteX60" fmla="*/ 5366006 w 5552708"/>
              <a:gd name="connsiteY60" fmla="*/ 2256053 h 6858000"/>
              <a:gd name="connsiteX61" fmla="*/ 5352501 w 5552708"/>
              <a:gd name="connsiteY61" fmla="*/ 2301374 h 6858000"/>
              <a:gd name="connsiteX62" fmla="*/ 5361572 w 5552708"/>
              <a:gd name="connsiteY62" fmla="*/ 2344135 h 6858000"/>
              <a:gd name="connsiteX63" fmla="*/ 5351776 w 5552708"/>
              <a:gd name="connsiteY63" fmla="*/ 2360013 h 6858000"/>
              <a:gd name="connsiteX64" fmla="*/ 5349856 w 5552708"/>
              <a:gd name="connsiteY64" fmla="*/ 2362723 h 6858000"/>
              <a:gd name="connsiteX65" fmla="*/ 5347182 w 5552708"/>
              <a:gd name="connsiteY65" fmla="*/ 2374239 h 6858000"/>
              <a:gd name="connsiteX66" fmla="*/ 5340172 w 5552708"/>
              <a:gd name="connsiteY66" fmla="*/ 2376629 h 6858000"/>
              <a:gd name="connsiteX67" fmla="*/ 5331662 w 5552708"/>
              <a:gd name="connsiteY67" fmla="*/ 2393351 h 6858000"/>
              <a:gd name="connsiteX68" fmla="*/ 5328482 w 5552708"/>
              <a:gd name="connsiteY68" fmla="*/ 2414790 h 6858000"/>
              <a:gd name="connsiteX69" fmla="*/ 5316501 w 5552708"/>
              <a:gd name="connsiteY69" fmla="*/ 2490864 h 6858000"/>
              <a:gd name="connsiteX70" fmla="*/ 5318378 w 5552708"/>
              <a:gd name="connsiteY70" fmla="*/ 2503797 h 6858000"/>
              <a:gd name="connsiteX71" fmla="*/ 5307008 w 5552708"/>
              <a:gd name="connsiteY71" fmla="*/ 2543608 h 6858000"/>
              <a:gd name="connsiteX72" fmla="*/ 5300817 w 5552708"/>
              <a:gd name="connsiteY72" fmla="*/ 2579627 h 6858000"/>
              <a:gd name="connsiteX73" fmla="*/ 5300491 w 5552708"/>
              <a:gd name="connsiteY73" fmla="*/ 2603469 h 6858000"/>
              <a:gd name="connsiteX74" fmla="*/ 5297327 w 5552708"/>
              <a:gd name="connsiteY74" fmla="*/ 2609298 h 6858000"/>
              <a:gd name="connsiteX75" fmla="*/ 5292648 w 5552708"/>
              <a:gd name="connsiteY75" fmla="*/ 2632709 h 6858000"/>
              <a:gd name="connsiteX76" fmla="*/ 5294499 w 5552708"/>
              <a:gd name="connsiteY76" fmla="*/ 2645215 h 6858000"/>
              <a:gd name="connsiteX77" fmla="*/ 5284921 w 5552708"/>
              <a:gd name="connsiteY77" fmla="*/ 2655995 h 6858000"/>
              <a:gd name="connsiteX78" fmla="*/ 5278681 w 5552708"/>
              <a:gd name="connsiteY78" fmla="*/ 2658097 h 6858000"/>
              <a:gd name="connsiteX79" fmla="*/ 5279052 w 5552708"/>
              <a:gd name="connsiteY79" fmla="*/ 2675265 h 6858000"/>
              <a:gd name="connsiteX80" fmla="*/ 5271485 w 5552708"/>
              <a:gd name="connsiteY80" fmla="*/ 2688260 h 6858000"/>
              <a:gd name="connsiteX81" fmla="*/ 5273609 w 5552708"/>
              <a:gd name="connsiteY81" fmla="*/ 2700785 h 6858000"/>
              <a:gd name="connsiteX82" fmla="*/ 5272098 w 5552708"/>
              <a:gd name="connsiteY82" fmla="*/ 2705655 h 6858000"/>
              <a:gd name="connsiteX83" fmla="*/ 5267605 w 5552708"/>
              <a:gd name="connsiteY83" fmla="*/ 2717660 h 6858000"/>
              <a:gd name="connsiteX84" fmla="*/ 5258449 w 5552708"/>
              <a:gd name="connsiteY84" fmla="*/ 2738177 h 6858000"/>
              <a:gd name="connsiteX85" fmla="*/ 5256679 w 5552708"/>
              <a:gd name="connsiteY85" fmla="*/ 2744727 h 6858000"/>
              <a:gd name="connsiteX86" fmla="*/ 5245116 w 5552708"/>
              <a:gd name="connsiteY86" fmla="*/ 2757932 h 6858000"/>
              <a:gd name="connsiteX87" fmla="*/ 5233122 w 5552708"/>
              <a:gd name="connsiteY87" fmla="*/ 2784915 h 6858000"/>
              <a:gd name="connsiteX88" fmla="*/ 5197792 w 5552708"/>
              <a:gd name="connsiteY88" fmla="*/ 2830475 h 6858000"/>
              <a:gd name="connsiteX89" fmla="*/ 5180199 w 5552708"/>
              <a:gd name="connsiteY89" fmla="*/ 2857691 h 6858000"/>
              <a:gd name="connsiteX90" fmla="*/ 5164940 w 5552708"/>
              <a:gd name="connsiteY90" fmla="*/ 2875644 h 6858000"/>
              <a:gd name="connsiteX91" fmla="*/ 5139323 w 5552708"/>
              <a:gd name="connsiteY91" fmla="*/ 2931296 h 6858000"/>
              <a:gd name="connsiteX92" fmla="*/ 5102390 w 5552708"/>
              <a:gd name="connsiteY92" fmla="*/ 3027705 h 6858000"/>
              <a:gd name="connsiteX93" fmla="*/ 5093321 w 5552708"/>
              <a:gd name="connsiteY93" fmla="*/ 3047244 h 6858000"/>
              <a:gd name="connsiteX94" fmla="*/ 5080729 w 5552708"/>
              <a:gd name="connsiteY94" fmla="*/ 3060118 h 6858000"/>
              <a:gd name="connsiteX95" fmla="*/ 5073626 w 5552708"/>
              <a:gd name="connsiteY95" fmla="*/ 3059690 h 6858000"/>
              <a:gd name="connsiteX96" fmla="*/ 5067867 w 5552708"/>
              <a:gd name="connsiteY96" fmla="*/ 3069806 h 6858000"/>
              <a:gd name="connsiteX97" fmla="*/ 5065335 w 5552708"/>
              <a:gd name="connsiteY97" fmla="*/ 3071678 h 6858000"/>
              <a:gd name="connsiteX98" fmla="*/ 5051806 w 5552708"/>
              <a:gd name="connsiteY98" fmla="*/ 3083233 h 6858000"/>
              <a:gd name="connsiteX99" fmla="*/ 5047824 w 5552708"/>
              <a:gd name="connsiteY99" fmla="*/ 3128247 h 6858000"/>
              <a:gd name="connsiteX100" fmla="*/ 5022444 w 5552708"/>
              <a:gd name="connsiteY100" fmla="*/ 3166893 h 6858000"/>
              <a:gd name="connsiteX101" fmla="*/ 4961916 w 5552708"/>
              <a:gd name="connsiteY101" fmla="*/ 3312149 h 6858000"/>
              <a:gd name="connsiteX102" fmla="*/ 4928070 w 5552708"/>
              <a:gd name="connsiteY102" fmla="*/ 3349450 h 6858000"/>
              <a:gd name="connsiteX103" fmla="*/ 4858652 w 5552708"/>
              <a:gd name="connsiteY103" fmla="*/ 3443841 h 6858000"/>
              <a:gd name="connsiteX104" fmla="*/ 4821392 w 5552708"/>
              <a:gd name="connsiteY104" fmla="*/ 3661714 h 6858000"/>
              <a:gd name="connsiteX105" fmla="*/ 4825147 w 5552708"/>
              <a:gd name="connsiteY105" fmla="*/ 3676668 h 6858000"/>
              <a:gd name="connsiteX106" fmla="*/ 4824341 w 5552708"/>
              <a:gd name="connsiteY106" fmla="*/ 3691352 h 6858000"/>
              <a:gd name="connsiteX107" fmla="*/ 4822735 w 5552708"/>
              <a:gd name="connsiteY107" fmla="*/ 3692500 h 6858000"/>
              <a:gd name="connsiteX108" fmla="*/ 4817318 w 5552708"/>
              <a:gd name="connsiteY108" fmla="*/ 3707640 h 6858000"/>
              <a:gd name="connsiteX109" fmla="*/ 4819146 w 5552708"/>
              <a:gd name="connsiteY109" fmla="*/ 3712253 h 6858000"/>
              <a:gd name="connsiteX110" fmla="*/ 4816373 w 5552708"/>
              <a:gd name="connsiteY110" fmla="*/ 3723048 h 6858000"/>
              <a:gd name="connsiteX111" fmla="*/ 4813460 w 5552708"/>
              <a:gd name="connsiteY111" fmla="*/ 3745409 h 6858000"/>
              <a:gd name="connsiteX112" fmla="*/ 4810527 w 5552708"/>
              <a:gd name="connsiteY112" fmla="*/ 3748566 h 6858000"/>
              <a:gd name="connsiteX113" fmla="*/ 4742720 w 5552708"/>
              <a:gd name="connsiteY113" fmla="*/ 3828954 h 6858000"/>
              <a:gd name="connsiteX114" fmla="*/ 4731784 w 5552708"/>
              <a:gd name="connsiteY114" fmla="*/ 3868871 h 6858000"/>
              <a:gd name="connsiteX115" fmla="*/ 4731481 w 5552708"/>
              <a:gd name="connsiteY115" fmla="*/ 3868898 h 6858000"/>
              <a:gd name="connsiteX116" fmla="*/ 4728490 w 5552708"/>
              <a:gd name="connsiteY116" fmla="*/ 3875525 h 6858000"/>
              <a:gd name="connsiteX117" fmla="*/ 4727500 w 5552708"/>
              <a:gd name="connsiteY117" fmla="*/ 3880683 h 6858000"/>
              <a:gd name="connsiteX118" fmla="*/ 4719663 w 5552708"/>
              <a:gd name="connsiteY118" fmla="*/ 3896892 h 6858000"/>
              <a:gd name="connsiteX119" fmla="*/ 4715899 w 5552708"/>
              <a:gd name="connsiteY119" fmla="*/ 3897345 h 6858000"/>
              <a:gd name="connsiteX120" fmla="*/ 4715832 w 5552708"/>
              <a:gd name="connsiteY120" fmla="*/ 3898632 h 6858000"/>
              <a:gd name="connsiteX121" fmla="*/ 4618476 w 5552708"/>
              <a:gd name="connsiteY121" fmla="*/ 4076334 h 6858000"/>
              <a:gd name="connsiteX122" fmla="*/ 4576303 w 5552708"/>
              <a:gd name="connsiteY122" fmla="*/ 4154580 h 6858000"/>
              <a:gd name="connsiteX123" fmla="*/ 4536795 w 5552708"/>
              <a:gd name="connsiteY123" fmla="*/ 4186216 h 6858000"/>
              <a:gd name="connsiteX124" fmla="*/ 4534335 w 5552708"/>
              <a:gd name="connsiteY124" fmla="*/ 4190678 h 6858000"/>
              <a:gd name="connsiteX125" fmla="*/ 4532585 w 5552708"/>
              <a:gd name="connsiteY125" fmla="*/ 4203860 h 6858000"/>
              <a:gd name="connsiteX126" fmla="*/ 4532745 w 5552708"/>
              <a:gd name="connsiteY126" fmla="*/ 4208983 h 6858000"/>
              <a:gd name="connsiteX127" fmla="*/ 4531239 w 5552708"/>
              <a:gd name="connsiteY127" fmla="*/ 4216126 h 6858000"/>
              <a:gd name="connsiteX128" fmla="*/ 4530941 w 5552708"/>
              <a:gd name="connsiteY128" fmla="*/ 4216251 h 6858000"/>
              <a:gd name="connsiteX129" fmla="*/ 4530039 w 5552708"/>
              <a:gd name="connsiteY129" fmla="*/ 4223045 h 6858000"/>
              <a:gd name="connsiteX130" fmla="*/ 4528920 w 5552708"/>
              <a:gd name="connsiteY130" fmla="*/ 4256957 h 6858000"/>
              <a:gd name="connsiteX131" fmla="*/ 4495092 w 5552708"/>
              <a:gd name="connsiteY131" fmla="*/ 4295227 h 6858000"/>
              <a:gd name="connsiteX132" fmla="*/ 4487069 w 5552708"/>
              <a:gd name="connsiteY132" fmla="*/ 4312260 h 6858000"/>
              <a:gd name="connsiteX133" fmla="*/ 4481391 w 5552708"/>
              <a:gd name="connsiteY133" fmla="*/ 4321074 h 6858000"/>
              <a:gd name="connsiteX134" fmla="*/ 4480140 w 5552708"/>
              <a:gd name="connsiteY134" fmla="*/ 4321443 h 6858000"/>
              <a:gd name="connsiteX135" fmla="*/ 4479199 w 5552708"/>
              <a:gd name="connsiteY135" fmla="*/ 4353976 h 6858000"/>
              <a:gd name="connsiteX136" fmla="*/ 4476976 w 5552708"/>
              <a:gd name="connsiteY136" fmla="*/ 4357874 h 6858000"/>
              <a:gd name="connsiteX137" fmla="*/ 4479044 w 5552708"/>
              <a:gd name="connsiteY137" fmla="*/ 4379621 h 6858000"/>
              <a:gd name="connsiteX138" fmla="*/ 4478683 w 5552708"/>
              <a:gd name="connsiteY138" fmla="*/ 4390568 h 6858000"/>
              <a:gd name="connsiteX139" fmla="*/ 4481532 w 5552708"/>
              <a:gd name="connsiteY139" fmla="*/ 4394254 h 6858000"/>
              <a:gd name="connsiteX140" fmla="*/ 4479499 w 5552708"/>
              <a:gd name="connsiteY140" fmla="*/ 4410114 h 6858000"/>
              <a:gd name="connsiteX141" fmla="*/ 4478153 w 5552708"/>
              <a:gd name="connsiteY141" fmla="*/ 4411710 h 6858000"/>
              <a:gd name="connsiteX142" fmla="*/ 4480616 w 5552708"/>
              <a:gd name="connsiteY142" fmla="*/ 4425622 h 6858000"/>
              <a:gd name="connsiteX143" fmla="*/ 4487688 w 5552708"/>
              <a:gd name="connsiteY143" fmla="*/ 4438292 h 6858000"/>
              <a:gd name="connsiteX144" fmla="*/ 4454727 w 5552708"/>
              <a:gd name="connsiteY144" fmla="*/ 4569970 h 6858000"/>
              <a:gd name="connsiteX145" fmla="*/ 4469804 w 5552708"/>
              <a:gd name="connsiteY145" fmla="*/ 4692415 h 6858000"/>
              <a:gd name="connsiteX146" fmla="*/ 4450795 w 5552708"/>
              <a:gd name="connsiteY146" fmla="*/ 4763659 h 6858000"/>
              <a:gd name="connsiteX147" fmla="*/ 4422945 w 5552708"/>
              <a:gd name="connsiteY147" fmla="*/ 4783049 h 6858000"/>
              <a:gd name="connsiteX148" fmla="*/ 4397314 w 5552708"/>
              <a:gd name="connsiteY148" fmla="*/ 4964397 h 6858000"/>
              <a:gd name="connsiteX149" fmla="*/ 4380606 w 5552708"/>
              <a:gd name="connsiteY149" fmla="*/ 5008665 h 6858000"/>
              <a:gd name="connsiteX150" fmla="*/ 4386649 w 5552708"/>
              <a:gd name="connsiteY150" fmla="*/ 5051823 h 6858000"/>
              <a:gd name="connsiteX151" fmla="*/ 4375733 w 5552708"/>
              <a:gd name="connsiteY151" fmla="*/ 5067011 h 6858000"/>
              <a:gd name="connsiteX152" fmla="*/ 4373624 w 5552708"/>
              <a:gd name="connsiteY152" fmla="*/ 5069584 h 6858000"/>
              <a:gd name="connsiteX153" fmla="*/ 4370134 w 5552708"/>
              <a:gd name="connsiteY153" fmla="*/ 5080883 h 6858000"/>
              <a:gd name="connsiteX154" fmla="*/ 4362957 w 5552708"/>
              <a:gd name="connsiteY154" fmla="*/ 5082819 h 6858000"/>
              <a:gd name="connsiteX155" fmla="*/ 4333195 w 5552708"/>
              <a:gd name="connsiteY155" fmla="*/ 5221840 h 6858000"/>
              <a:gd name="connsiteX156" fmla="*/ 4320037 w 5552708"/>
              <a:gd name="connsiteY156" fmla="*/ 5281999 h 6858000"/>
              <a:gd name="connsiteX157" fmla="*/ 4308816 w 5552708"/>
              <a:gd name="connsiteY157" fmla="*/ 5303704 h 6858000"/>
              <a:gd name="connsiteX158" fmla="*/ 4272244 w 5552708"/>
              <a:gd name="connsiteY158" fmla="*/ 5388756 h 6858000"/>
              <a:gd name="connsiteX159" fmla="*/ 4246915 w 5552708"/>
              <a:gd name="connsiteY159" fmla="*/ 5462809 h 6858000"/>
              <a:gd name="connsiteX160" fmla="*/ 4255030 w 5552708"/>
              <a:gd name="connsiteY160" fmla="*/ 5521632 h 6858000"/>
              <a:gd name="connsiteX161" fmla="*/ 4249277 w 5552708"/>
              <a:gd name="connsiteY161" fmla="*/ 5525636 h 6858000"/>
              <a:gd name="connsiteX162" fmla="*/ 4241924 w 5552708"/>
              <a:gd name="connsiteY162" fmla="*/ 5563850 h 6858000"/>
              <a:gd name="connsiteX163" fmla="*/ 4248240 w 5552708"/>
              <a:gd name="connsiteY163" fmla="*/ 5703386 h 6858000"/>
              <a:gd name="connsiteX164" fmla="*/ 4232982 w 5552708"/>
              <a:gd name="connsiteY164" fmla="*/ 5777907 h 6858000"/>
              <a:gd name="connsiteX165" fmla="*/ 4222394 w 5552708"/>
              <a:gd name="connsiteY165" fmla="*/ 5803443 h 6858000"/>
              <a:gd name="connsiteX166" fmla="*/ 4204974 w 5552708"/>
              <a:gd name="connsiteY166" fmla="*/ 5846279 h 6858000"/>
              <a:gd name="connsiteX167" fmla="*/ 4179217 w 5552708"/>
              <a:gd name="connsiteY167" fmla="*/ 5876046 h 6858000"/>
              <a:gd name="connsiteX168" fmla="*/ 4169698 w 5552708"/>
              <a:gd name="connsiteY168" fmla="*/ 5912761 h 6858000"/>
              <a:gd name="connsiteX169" fmla="*/ 4183963 w 5552708"/>
              <a:gd name="connsiteY169" fmla="*/ 5924201 h 6858000"/>
              <a:gd name="connsiteX170" fmla="*/ 4143073 w 5552708"/>
              <a:gd name="connsiteY170" fmla="*/ 6020347 h 6858000"/>
              <a:gd name="connsiteX171" fmla="*/ 4132699 w 5552708"/>
              <a:gd name="connsiteY171" fmla="*/ 6054447 h 6858000"/>
              <a:gd name="connsiteX172" fmla="*/ 4099744 w 5552708"/>
              <a:gd name="connsiteY172" fmla="*/ 6146773 h 6858000"/>
              <a:gd name="connsiteX173" fmla="*/ 4063216 w 5552708"/>
              <a:gd name="connsiteY173" fmla="*/ 6238624 h 6858000"/>
              <a:gd name="connsiteX174" fmla="*/ 4021696 w 5552708"/>
              <a:gd name="connsiteY174" fmla="*/ 6289517 h 6858000"/>
              <a:gd name="connsiteX175" fmla="*/ 3993817 w 5552708"/>
              <a:gd name="connsiteY175" fmla="*/ 6365399 h 6858000"/>
              <a:gd name="connsiteX176" fmla="*/ 3986236 w 5552708"/>
              <a:gd name="connsiteY176" fmla="*/ 6377584 h 6858000"/>
              <a:gd name="connsiteX177" fmla="*/ 3911599 w 5552708"/>
              <a:gd name="connsiteY177" fmla="*/ 6509659 h 6858000"/>
              <a:gd name="connsiteX178" fmla="*/ 3858869 w 5552708"/>
              <a:gd name="connsiteY178" fmla="*/ 6582751 h 6858000"/>
              <a:gd name="connsiteX179" fmla="*/ 3770950 w 5552708"/>
              <a:gd name="connsiteY179" fmla="*/ 6757987 h 6858000"/>
              <a:gd name="connsiteX180" fmla="*/ 3749766 w 5552708"/>
              <a:gd name="connsiteY180" fmla="*/ 6858000 h 6858000"/>
              <a:gd name="connsiteX181" fmla="*/ 12348 w 5552708"/>
              <a:gd name="connsiteY181" fmla="*/ 6858000 h 6858000"/>
              <a:gd name="connsiteX182" fmla="*/ 0 w 5552708"/>
              <a:gd name="connsiteY182" fmla="*/ 67256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5552708" h="6858000">
                <a:moveTo>
                  <a:pt x="0" y="0"/>
                </a:moveTo>
                <a:lnTo>
                  <a:pt x="5443651" y="0"/>
                </a:lnTo>
                <a:lnTo>
                  <a:pt x="5443781" y="512"/>
                </a:lnTo>
                <a:cubicBezTo>
                  <a:pt x="5446206" y="7309"/>
                  <a:pt x="5449083" y="15278"/>
                  <a:pt x="5444033" y="20501"/>
                </a:cubicBezTo>
                <a:cubicBezTo>
                  <a:pt x="5435420" y="27795"/>
                  <a:pt x="5439966" y="35996"/>
                  <a:pt x="5439390" y="44768"/>
                </a:cubicBezTo>
                <a:cubicBezTo>
                  <a:pt x="5431962" y="55410"/>
                  <a:pt x="5437588" y="94208"/>
                  <a:pt x="5443913" y="104988"/>
                </a:cubicBezTo>
                <a:cubicBezTo>
                  <a:pt x="5467308" y="131885"/>
                  <a:pt x="5440518" y="182050"/>
                  <a:pt x="5458241" y="204162"/>
                </a:cubicBezTo>
                <a:cubicBezTo>
                  <a:pt x="5460281" y="211583"/>
                  <a:pt x="5460566" y="218611"/>
                  <a:pt x="5459763" y="225360"/>
                </a:cubicBezTo>
                <a:lnTo>
                  <a:pt x="5454996" y="243902"/>
                </a:lnTo>
                <a:lnTo>
                  <a:pt x="5448597" y="248483"/>
                </a:lnTo>
                <a:lnTo>
                  <a:pt x="5448458" y="260196"/>
                </a:lnTo>
                <a:lnTo>
                  <a:pt x="5447150" y="263377"/>
                </a:lnTo>
                <a:cubicBezTo>
                  <a:pt x="5448938" y="273127"/>
                  <a:pt x="5457762" y="301628"/>
                  <a:pt x="5459187" y="318691"/>
                </a:cubicBezTo>
                <a:cubicBezTo>
                  <a:pt x="5456617" y="351374"/>
                  <a:pt x="5481393" y="329570"/>
                  <a:pt x="5455708" y="365759"/>
                </a:cubicBezTo>
                <a:cubicBezTo>
                  <a:pt x="5472236" y="419311"/>
                  <a:pt x="5443611" y="447897"/>
                  <a:pt x="5473651" y="492182"/>
                </a:cubicBezTo>
                <a:cubicBezTo>
                  <a:pt x="5483259" y="556102"/>
                  <a:pt x="5473858" y="624576"/>
                  <a:pt x="5481453" y="689666"/>
                </a:cubicBezTo>
                <a:cubicBezTo>
                  <a:pt x="5481825" y="737836"/>
                  <a:pt x="5505966" y="768312"/>
                  <a:pt x="5488233" y="816332"/>
                </a:cubicBezTo>
                <a:cubicBezTo>
                  <a:pt x="5492515" y="818482"/>
                  <a:pt x="5526923" y="887911"/>
                  <a:pt x="5529718" y="891550"/>
                </a:cubicBezTo>
                <a:lnTo>
                  <a:pt x="5536104" y="903318"/>
                </a:lnTo>
                <a:lnTo>
                  <a:pt x="5535257" y="905308"/>
                </a:lnTo>
                <a:cubicBezTo>
                  <a:pt x="5534066" y="913418"/>
                  <a:pt x="5535399" y="917837"/>
                  <a:pt x="5537840" y="920621"/>
                </a:cubicBezTo>
                <a:lnTo>
                  <a:pt x="5541663" y="922876"/>
                </a:lnTo>
                <a:lnTo>
                  <a:pt x="5544456" y="933037"/>
                </a:lnTo>
                <a:lnTo>
                  <a:pt x="5552708" y="952132"/>
                </a:lnTo>
                <a:lnTo>
                  <a:pt x="5551675" y="956570"/>
                </a:lnTo>
                <a:lnTo>
                  <a:pt x="5531341" y="1064863"/>
                </a:lnTo>
                <a:cubicBezTo>
                  <a:pt x="5534620" y="1074818"/>
                  <a:pt x="5537566" y="1085372"/>
                  <a:pt x="5539998" y="1096340"/>
                </a:cubicBezTo>
                <a:lnTo>
                  <a:pt x="5541075" y="1102915"/>
                </a:lnTo>
                <a:lnTo>
                  <a:pt x="5540822" y="1103143"/>
                </a:lnTo>
                <a:cubicBezTo>
                  <a:pt x="5540471" y="1104784"/>
                  <a:pt x="5540605" y="1107024"/>
                  <a:pt x="5541413" y="1110274"/>
                </a:cubicBezTo>
                <a:lnTo>
                  <a:pt x="5543038" y="1114901"/>
                </a:lnTo>
                <a:cubicBezTo>
                  <a:pt x="5543735" y="1119151"/>
                  <a:pt x="5544432" y="1123402"/>
                  <a:pt x="5545128" y="1127652"/>
                </a:cubicBezTo>
                <a:lnTo>
                  <a:pt x="5544028" y="1132698"/>
                </a:lnTo>
                <a:cubicBezTo>
                  <a:pt x="5534609" y="1151029"/>
                  <a:pt x="5496304" y="1149042"/>
                  <a:pt x="5514811" y="1177140"/>
                </a:cubicBezTo>
                <a:cubicBezTo>
                  <a:pt x="5509719" y="1211798"/>
                  <a:pt x="5486957" y="1231445"/>
                  <a:pt x="5496402" y="1265293"/>
                </a:cubicBezTo>
                <a:cubicBezTo>
                  <a:pt x="5491550" y="1297727"/>
                  <a:pt x="5479431" y="1324727"/>
                  <a:pt x="5481620" y="1353039"/>
                </a:cubicBezTo>
                <a:cubicBezTo>
                  <a:pt x="5473631" y="1363324"/>
                  <a:pt x="5469597" y="1373497"/>
                  <a:pt x="5477938" y="1385038"/>
                </a:cubicBezTo>
                <a:cubicBezTo>
                  <a:pt x="5470625" y="1414924"/>
                  <a:pt x="5455771" y="1420367"/>
                  <a:pt x="5464009" y="1441067"/>
                </a:cubicBezTo>
                <a:cubicBezTo>
                  <a:pt x="5439287" y="1455035"/>
                  <a:pt x="5447714" y="1457216"/>
                  <a:pt x="5453063" y="1466104"/>
                </a:cubicBezTo>
                <a:cubicBezTo>
                  <a:pt x="5453164" y="1466506"/>
                  <a:pt x="5453267" y="1466908"/>
                  <a:pt x="5453368" y="1467310"/>
                </a:cubicBezTo>
                <a:lnTo>
                  <a:pt x="5449849" y="1469198"/>
                </a:lnTo>
                <a:lnTo>
                  <a:pt x="5447717" y="1473816"/>
                </a:lnTo>
                <a:lnTo>
                  <a:pt x="5446906" y="1487106"/>
                </a:lnTo>
                <a:cubicBezTo>
                  <a:pt x="5447081" y="1488810"/>
                  <a:pt x="5447254" y="1490514"/>
                  <a:pt x="5447429" y="1492218"/>
                </a:cubicBezTo>
                <a:cubicBezTo>
                  <a:pt x="5447480" y="1495695"/>
                  <a:pt x="5447119" y="1497953"/>
                  <a:pt x="5446434" y="1499455"/>
                </a:cubicBezTo>
                <a:lnTo>
                  <a:pt x="5446146" y="1499600"/>
                </a:lnTo>
                <a:lnTo>
                  <a:pt x="5445728" y="1506449"/>
                </a:lnTo>
                <a:cubicBezTo>
                  <a:pt x="5445627" y="1518090"/>
                  <a:pt x="5446096" y="1529498"/>
                  <a:pt x="5447013" y="1540420"/>
                </a:cubicBezTo>
                <a:cubicBezTo>
                  <a:pt x="5431084" y="1547368"/>
                  <a:pt x="5443219" y="1588924"/>
                  <a:pt x="5416036" y="1580834"/>
                </a:cubicBezTo>
                <a:cubicBezTo>
                  <a:pt x="5416447" y="1595454"/>
                  <a:pt x="5426812" y="1605684"/>
                  <a:pt x="5409252" y="1598373"/>
                </a:cubicBezTo>
                <a:cubicBezTo>
                  <a:pt x="5408864" y="1603115"/>
                  <a:pt x="5406927" y="1605804"/>
                  <a:pt x="5404223" y="1607549"/>
                </a:cubicBezTo>
                <a:lnTo>
                  <a:pt x="5403003" y="1607994"/>
                </a:lnTo>
                <a:lnTo>
                  <a:pt x="5404366" y="1640580"/>
                </a:lnTo>
                <a:lnTo>
                  <a:pt x="5402429" y="1644617"/>
                </a:lnTo>
                <a:cubicBezTo>
                  <a:pt x="5403628" y="1651821"/>
                  <a:pt x="5404828" y="1659024"/>
                  <a:pt x="5406027" y="1666228"/>
                </a:cubicBezTo>
                <a:lnTo>
                  <a:pt x="5409538" y="1680703"/>
                </a:lnTo>
                <a:lnTo>
                  <a:pt x="5405582" y="1870222"/>
                </a:lnTo>
                <a:cubicBezTo>
                  <a:pt x="5407505" y="1917082"/>
                  <a:pt x="5419912" y="1922890"/>
                  <a:pt x="5418948" y="1979530"/>
                </a:cubicBezTo>
                <a:cubicBezTo>
                  <a:pt x="5381653" y="1974789"/>
                  <a:pt x="5447295" y="2092994"/>
                  <a:pt x="5405060" y="2051964"/>
                </a:cubicBezTo>
                <a:cubicBezTo>
                  <a:pt x="5406099" y="2068965"/>
                  <a:pt x="5389286" y="2084064"/>
                  <a:pt x="5378701" y="2073120"/>
                </a:cubicBezTo>
                <a:cubicBezTo>
                  <a:pt x="5397285" y="2126878"/>
                  <a:pt x="5362129" y="2197651"/>
                  <a:pt x="5366006" y="2256053"/>
                </a:cubicBezTo>
                <a:cubicBezTo>
                  <a:pt x="5334011" y="2283221"/>
                  <a:pt x="5362023" y="2269954"/>
                  <a:pt x="5352501" y="2301374"/>
                </a:cubicBezTo>
                <a:cubicBezTo>
                  <a:pt x="5379308" y="2296096"/>
                  <a:pt x="5332887" y="2338416"/>
                  <a:pt x="5361572" y="2344135"/>
                </a:cubicBezTo>
                <a:cubicBezTo>
                  <a:pt x="5358931" y="2349671"/>
                  <a:pt x="5355467" y="2354856"/>
                  <a:pt x="5351776" y="2360013"/>
                </a:cubicBezTo>
                <a:lnTo>
                  <a:pt x="5349856" y="2362723"/>
                </a:lnTo>
                <a:lnTo>
                  <a:pt x="5347182" y="2374239"/>
                </a:lnTo>
                <a:lnTo>
                  <a:pt x="5340172" y="2376629"/>
                </a:lnTo>
                <a:lnTo>
                  <a:pt x="5331662" y="2393351"/>
                </a:lnTo>
                <a:cubicBezTo>
                  <a:pt x="5329441" y="2399746"/>
                  <a:pt x="5328181" y="2406782"/>
                  <a:pt x="5328482" y="2414790"/>
                </a:cubicBezTo>
                <a:cubicBezTo>
                  <a:pt x="5337359" y="2435605"/>
                  <a:pt x="5319289" y="2463646"/>
                  <a:pt x="5316501" y="2490864"/>
                </a:cubicBezTo>
                <a:cubicBezTo>
                  <a:pt x="5317127" y="2495175"/>
                  <a:pt x="5317754" y="2499486"/>
                  <a:pt x="5318378" y="2503797"/>
                </a:cubicBezTo>
                <a:lnTo>
                  <a:pt x="5307008" y="2543608"/>
                </a:lnTo>
                <a:cubicBezTo>
                  <a:pt x="5304307" y="2555015"/>
                  <a:pt x="5302094" y="2566933"/>
                  <a:pt x="5300817" y="2579627"/>
                </a:cubicBezTo>
                <a:lnTo>
                  <a:pt x="5300491" y="2603469"/>
                </a:lnTo>
                <a:lnTo>
                  <a:pt x="5297327" y="2609298"/>
                </a:lnTo>
                <a:cubicBezTo>
                  <a:pt x="5296149" y="2620041"/>
                  <a:pt x="5302481" y="2635343"/>
                  <a:pt x="5292648" y="2632709"/>
                </a:cubicBezTo>
                <a:lnTo>
                  <a:pt x="5294499" y="2645215"/>
                </a:lnTo>
                <a:lnTo>
                  <a:pt x="5284921" y="2655995"/>
                </a:lnTo>
                <a:cubicBezTo>
                  <a:pt x="5282893" y="2657043"/>
                  <a:pt x="5280790" y="2657749"/>
                  <a:pt x="5278681" y="2658097"/>
                </a:cubicBezTo>
                <a:lnTo>
                  <a:pt x="5279052" y="2675265"/>
                </a:lnTo>
                <a:lnTo>
                  <a:pt x="5271485" y="2688260"/>
                </a:lnTo>
                <a:cubicBezTo>
                  <a:pt x="5272192" y="2692435"/>
                  <a:pt x="5272901" y="2696610"/>
                  <a:pt x="5273609" y="2700785"/>
                </a:cubicBezTo>
                <a:lnTo>
                  <a:pt x="5272098" y="2705655"/>
                </a:lnTo>
                <a:lnTo>
                  <a:pt x="5267605" y="2717660"/>
                </a:lnTo>
                <a:cubicBezTo>
                  <a:pt x="5264770" y="2723740"/>
                  <a:pt x="5261426" y="2730522"/>
                  <a:pt x="5258449" y="2738177"/>
                </a:cubicBezTo>
                <a:lnTo>
                  <a:pt x="5256679" y="2744727"/>
                </a:lnTo>
                <a:lnTo>
                  <a:pt x="5245116" y="2757932"/>
                </a:lnTo>
                <a:cubicBezTo>
                  <a:pt x="5236430" y="2767502"/>
                  <a:pt x="5230416" y="2775146"/>
                  <a:pt x="5233122" y="2784915"/>
                </a:cubicBezTo>
                <a:cubicBezTo>
                  <a:pt x="5221620" y="2799359"/>
                  <a:pt x="5193828" y="2806744"/>
                  <a:pt x="5197792" y="2830475"/>
                </a:cubicBezTo>
                <a:cubicBezTo>
                  <a:pt x="5186798" y="2821932"/>
                  <a:pt x="5192955" y="2855565"/>
                  <a:pt x="5180199" y="2857691"/>
                </a:cubicBezTo>
                <a:cubicBezTo>
                  <a:pt x="5170100" y="2858096"/>
                  <a:pt x="5169614" y="2868393"/>
                  <a:pt x="5164940" y="2875644"/>
                </a:cubicBezTo>
                <a:cubicBezTo>
                  <a:pt x="5154127" y="2879787"/>
                  <a:pt x="5139696" y="2917521"/>
                  <a:pt x="5139323" y="2931296"/>
                </a:cubicBezTo>
                <a:cubicBezTo>
                  <a:pt x="5144210" y="2970932"/>
                  <a:pt x="5099528" y="2996158"/>
                  <a:pt x="5102390" y="3027705"/>
                </a:cubicBezTo>
                <a:cubicBezTo>
                  <a:pt x="5100365" y="3035586"/>
                  <a:pt x="5097192" y="3041915"/>
                  <a:pt x="5093321" y="3047244"/>
                </a:cubicBezTo>
                <a:lnTo>
                  <a:pt x="5080729" y="3060118"/>
                </a:lnTo>
                <a:lnTo>
                  <a:pt x="5073626" y="3059690"/>
                </a:lnTo>
                <a:lnTo>
                  <a:pt x="5067867" y="3069806"/>
                </a:lnTo>
                <a:lnTo>
                  <a:pt x="5065335" y="3071678"/>
                </a:lnTo>
                <a:cubicBezTo>
                  <a:pt x="5060475" y="3075234"/>
                  <a:pt x="5055815" y="3078901"/>
                  <a:pt x="5051806" y="3083233"/>
                </a:cubicBezTo>
                <a:cubicBezTo>
                  <a:pt x="5076417" y="3100024"/>
                  <a:pt x="5021773" y="3122856"/>
                  <a:pt x="5047824" y="3128247"/>
                </a:cubicBezTo>
                <a:cubicBezTo>
                  <a:pt x="5030083" y="3154978"/>
                  <a:pt x="5059535" y="3153095"/>
                  <a:pt x="5022444" y="3166893"/>
                </a:cubicBezTo>
                <a:cubicBezTo>
                  <a:pt x="5009215" y="3225035"/>
                  <a:pt x="4960350" y="3252747"/>
                  <a:pt x="4961916" y="3312149"/>
                </a:cubicBezTo>
                <a:cubicBezTo>
                  <a:pt x="4955371" y="3297387"/>
                  <a:pt x="4932004" y="3332561"/>
                  <a:pt x="4928070" y="3349450"/>
                </a:cubicBezTo>
                <a:cubicBezTo>
                  <a:pt x="4901199" y="3293116"/>
                  <a:pt x="4891428" y="3463059"/>
                  <a:pt x="4858652" y="3443841"/>
                </a:cubicBezTo>
                <a:cubicBezTo>
                  <a:pt x="4840872" y="3495884"/>
                  <a:pt x="4832958" y="3617975"/>
                  <a:pt x="4821392" y="3661714"/>
                </a:cubicBezTo>
                <a:cubicBezTo>
                  <a:pt x="4823621" y="3666551"/>
                  <a:pt x="4824768" y="3671561"/>
                  <a:pt x="4825147" y="3676668"/>
                </a:cubicBezTo>
                <a:lnTo>
                  <a:pt x="4824341" y="3691352"/>
                </a:lnTo>
                <a:lnTo>
                  <a:pt x="4822735" y="3692500"/>
                </a:lnTo>
                <a:cubicBezTo>
                  <a:pt x="4817912" y="3698748"/>
                  <a:pt x="4816795" y="3703524"/>
                  <a:pt x="4817318" y="3707640"/>
                </a:cubicBezTo>
                <a:lnTo>
                  <a:pt x="4819146" y="3712253"/>
                </a:lnTo>
                <a:lnTo>
                  <a:pt x="4816373" y="3723048"/>
                </a:lnTo>
                <a:lnTo>
                  <a:pt x="4813460" y="3745409"/>
                </a:lnTo>
                <a:lnTo>
                  <a:pt x="4810527" y="3748566"/>
                </a:lnTo>
                <a:cubicBezTo>
                  <a:pt x="4798737" y="3762490"/>
                  <a:pt x="4755451" y="3809983"/>
                  <a:pt x="4742720" y="3828954"/>
                </a:cubicBezTo>
                <a:lnTo>
                  <a:pt x="4731784" y="3868871"/>
                </a:lnTo>
                <a:lnTo>
                  <a:pt x="4731481" y="3868898"/>
                </a:lnTo>
                <a:cubicBezTo>
                  <a:pt x="4730422" y="3870084"/>
                  <a:pt x="4729442" y="3872132"/>
                  <a:pt x="4728490" y="3875525"/>
                </a:cubicBezTo>
                <a:lnTo>
                  <a:pt x="4727500" y="3880683"/>
                </a:lnTo>
                <a:lnTo>
                  <a:pt x="4719663" y="3896892"/>
                </a:lnTo>
                <a:lnTo>
                  <a:pt x="4715899" y="3897345"/>
                </a:lnTo>
                <a:cubicBezTo>
                  <a:pt x="4715876" y="3897775"/>
                  <a:pt x="4715854" y="3898203"/>
                  <a:pt x="4715832" y="3898632"/>
                </a:cubicBezTo>
                <a:lnTo>
                  <a:pt x="4618476" y="4076334"/>
                </a:lnTo>
                <a:cubicBezTo>
                  <a:pt x="4617399" y="4112851"/>
                  <a:pt x="4590920" y="4122978"/>
                  <a:pt x="4576303" y="4154580"/>
                </a:cubicBezTo>
                <a:cubicBezTo>
                  <a:pt x="4585172" y="4189077"/>
                  <a:pt x="4550681" y="4172136"/>
                  <a:pt x="4536795" y="4186216"/>
                </a:cubicBezTo>
                <a:lnTo>
                  <a:pt x="4534335" y="4190678"/>
                </a:lnTo>
                <a:lnTo>
                  <a:pt x="4532585" y="4203860"/>
                </a:lnTo>
                <a:cubicBezTo>
                  <a:pt x="4532638" y="4205567"/>
                  <a:pt x="4532692" y="4207276"/>
                  <a:pt x="4532745" y="4208983"/>
                </a:cubicBezTo>
                <a:cubicBezTo>
                  <a:pt x="4532551" y="4212450"/>
                  <a:pt x="4532031" y="4214675"/>
                  <a:pt x="4531239" y="4216126"/>
                </a:cubicBezTo>
                <a:lnTo>
                  <a:pt x="4530941" y="4216251"/>
                </a:lnTo>
                <a:lnTo>
                  <a:pt x="4530039" y="4223045"/>
                </a:lnTo>
                <a:cubicBezTo>
                  <a:pt x="4529114" y="4234633"/>
                  <a:pt x="4528779" y="4246020"/>
                  <a:pt x="4528920" y="4256957"/>
                </a:cubicBezTo>
                <a:cubicBezTo>
                  <a:pt x="4512505" y="4262858"/>
                  <a:pt x="4521695" y="4305010"/>
                  <a:pt x="4495092" y="4295227"/>
                </a:cubicBezTo>
                <a:cubicBezTo>
                  <a:pt x="4494469" y="4309813"/>
                  <a:pt x="4504108" y="4320656"/>
                  <a:pt x="4487069" y="4312260"/>
                </a:cubicBezTo>
                <a:cubicBezTo>
                  <a:pt x="4486347" y="4316957"/>
                  <a:pt x="4484219" y="4319510"/>
                  <a:pt x="4481391" y="4321074"/>
                </a:cubicBezTo>
                <a:lnTo>
                  <a:pt x="4480140" y="4321443"/>
                </a:lnTo>
                <a:lnTo>
                  <a:pt x="4479199" y="4353976"/>
                </a:lnTo>
                <a:lnTo>
                  <a:pt x="4476976" y="4357874"/>
                </a:lnTo>
                <a:cubicBezTo>
                  <a:pt x="4477666" y="4365122"/>
                  <a:pt x="4478355" y="4372372"/>
                  <a:pt x="4479044" y="4379621"/>
                </a:cubicBezTo>
                <a:lnTo>
                  <a:pt x="4478683" y="4390568"/>
                </a:lnTo>
                <a:lnTo>
                  <a:pt x="4481532" y="4394254"/>
                </a:lnTo>
                <a:cubicBezTo>
                  <a:pt x="4482969" y="4397909"/>
                  <a:pt x="4482918" y="4402720"/>
                  <a:pt x="4479499" y="4410114"/>
                </a:cubicBezTo>
                <a:lnTo>
                  <a:pt x="4478153" y="4411710"/>
                </a:lnTo>
                <a:lnTo>
                  <a:pt x="4480616" y="4425622"/>
                </a:lnTo>
                <a:cubicBezTo>
                  <a:pt x="4482131" y="4430247"/>
                  <a:pt x="4484387" y="4434528"/>
                  <a:pt x="4487688" y="4438292"/>
                </a:cubicBezTo>
                <a:cubicBezTo>
                  <a:pt x="4457664" y="4477897"/>
                  <a:pt x="4468221" y="4523123"/>
                  <a:pt x="4454727" y="4569970"/>
                </a:cubicBezTo>
                <a:cubicBezTo>
                  <a:pt x="4417898" y="4583966"/>
                  <a:pt x="4440689" y="4674230"/>
                  <a:pt x="4469804" y="4692415"/>
                </a:cubicBezTo>
                <a:cubicBezTo>
                  <a:pt x="4432851" y="4685322"/>
                  <a:pt x="4490117" y="4807198"/>
                  <a:pt x="4450795" y="4763659"/>
                </a:cubicBezTo>
                <a:cubicBezTo>
                  <a:pt x="4450628" y="4780652"/>
                  <a:pt x="4432755" y="4794620"/>
                  <a:pt x="4422945" y="4783049"/>
                </a:cubicBezTo>
                <a:cubicBezTo>
                  <a:pt x="4437721" y="4837759"/>
                  <a:pt x="4397569" y="4905997"/>
                  <a:pt x="4397314" y="4964397"/>
                </a:cubicBezTo>
                <a:cubicBezTo>
                  <a:pt x="4363407" y="4989414"/>
                  <a:pt x="4392349" y="4977986"/>
                  <a:pt x="4380606" y="5008665"/>
                </a:cubicBezTo>
                <a:cubicBezTo>
                  <a:pt x="4407778" y="5005114"/>
                  <a:pt x="4358378" y="5044304"/>
                  <a:pt x="4386649" y="5051823"/>
                </a:cubicBezTo>
                <a:cubicBezTo>
                  <a:pt x="4383620" y="5057169"/>
                  <a:pt x="4379789" y="5062109"/>
                  <a:pt x="4375733" y="5067011"/>
                </a:cubicBezTo>
                <a:lnTo>
                  <a:pt x="4373624" y="5069584"/>
                </a:lnTo>
                <a:lnTo>
                  <a:pt x="4370134" y="5080883"/>
                </a:lnTo>
                <a:lnTo>
                  <a:pt x="4362957" y="5082819"/>
                </a:lnTo>
                <a:lnTo>
                  <a:pt x="4333195" y="5221840"/>
                </a:lnTo>
                <a:cubicBezTo>
                  <a:pt x="4335888" y="5234770"/>
                  <a:pt x="4329894" y="5274591"/>
                  <a:pt x="4320037" y="5281999"/>
                </a:cubicBezTo>
                <a:cubicBezTo>
                  <a:pt x="4316990" y="5290274"/>
                  <a:pt x="4318795" y="5300010"/>
                  <a:pt x="4308816" y="5303704"/>
                </a:cubicBezTo>
                <a:cubicBezTo>
                  <a:pt x="4300851" y="5321498"/>
                  <a:pt x="4282560" y="5362240"/>
                  <a:pt x="4272244" y="5388756"/>
                </a:cubicBezTo>
                <a:cubicBezTo>
                  <a:pt x="4281980" y="5405143"/>
                  <a:pt x="4255067" y="5425092"/>
                  <a:pt x="4246915" y="5462809"/>
                </a:cubicBezTo>
                <a:cubicBezTo>
                  <a:pt x="4258299" y="5480842"/>
                  <a:pt x="4241233" y="5488203"/>
                  <a:pt x="4255030" y="5521632"/>
                </a:cubicBezTo>
                <a:cubicBezTo>
                  <a:pt x="4253005" y="5522647"/>
                  <a:pt x="4251068" y="5523996"/>
                  <a:pt x="4249277" y="5525636"/>
                </a:cubicBezTo>
                <a:cubicBezTo>
                  <a:pt x="4238872" y="5535166"/>
                  <a:pt x="4235581" y="5552275"/>
                  <a:pt x="4241924" y="5563850"/>
                </a:cubicBezTo>
                <a:cubicBezTo>
                  <a:pt x="4259047" y="5616453"/>
                  <a:pt x="4250256" y="5660812"/>
                  <a:pt x="4248240" y="5703386"/>
                </a:cubicBezTo>
                <a:cubicBezTo>
                  <a:pt x="4243085" y="5751111"/>
                  <a:pt x="4218929" y="5715189"/>
                  <a:pt x="4232982" y="5777907"/>
                </a:cubicBezTo>
                <a:cubicBezTo>
                  <a:pt x="4221558" y="5782651"/>
                  <a:pt x="4219728" y="5790057"/>
                  <a:pt x="4222394" y="5803443"/>
                </a:cubicBezTo>
                <a:cubicBezTo>
                  <a:pt x="4219121" y="5826511"/>
                  <a:pt x="4193576" y="5820653"/>
                  <a:pt x="4204974" y="5846279"/>
                </a:cubicBezTo>
                <a:cubicBezTo>
                  <a:pt x="4191825" y="5839931"/>
                  <a:pt x="4191753" y="5888934"/>
                  <a:pt x="4179217" y="5876046"/>
                </a:cubicBezTo>
                <a:cubicBezTo>
                  <a:pt x="4163863" y="5888983"/>
                  <a:pt x="4183376" y="5899672"/>
                  <a:pt x="4169698" y="5912761"/>
                </a:cubicBezTo>
                <a:cubicBezTo>
                  <a:pt x="4164113" y="5929085"/>
                  <a:pt x="4186281" y="5905514"/>
                  <a:pt x="4183963" y="5924201"/>
                </a:cubicBezTo>
                <a:lnTo>
                  <a:pt x="4143073" y="6020347"/>
                </a:lnTo>
                <a:cubicBezTo>
                  <a:pt x="4148635" y="6035084"/>
                  <a:pt x="4142583" y="6045204"/>
                  <a:pt x="4132699" y="6054447"/>
                </a:cubicBezTo>
                <a:cubicBezTo>
                  <a:pt x="4128762" y="6085993"/>
                  <a:pt x="4111337" y="6112491"/>
                  <a:pt x="4099744" y="6146773"/>
                </a:cubicBezTo>
                <a:cubicBezTo>
                  <a:pt x="4101611" y="6186210"/>
                  <a:pt x="4075513" y="6201974"/>
                  <a:pt x="4063216" y="6238624"/>
                </a:cubicBezTo>
                <a:cubicBezTo>
                  <a:pt x="4076714" y="6279119"/>
                  <a:pt x="4027194" y="6257865"/>
                  <a:pt x="4021696" y="6289517"/>
                </a:cubicBezTo>
                <a:cubicBezTo>
                  <a:pt x="4030060" y="6343907"/>
                  <a:pt x="4004638" y="6285373"/>
                  <a:pt x="3993817" y="6365399"/>
                </a:cubicBezTo>
                <a:cubicBezTo>
                  <a:pt x="3996125" y="6370415"/>
                  <a:pt x="3990553" y="6379380"/>
                  <a:pt x="3986236" y="6377584"/>
                </a:cubicBezTo>
                <a:cubicBezTo>
                  <a:pt x="3984044" y="6395147"/>
                  <a:pt x="3911719" y="6484083"/>
                  <a:pt x="3911599" y="6509659"/>
                </a:cubicBezTo>
                <a:cubicBezTo>
                  <a:pt x="3888028" y="6555694"/>
                  <a:pt x="3870378" y="6548451"/>
                  <a:pt x="3858869" y="6582751"/>
                </a:cubicBezTo>
                <a:cubicBezTo>
                  <a:pt x="3834576" y="6620569"/>
                  <a:pt x="3820634" y="6692927"/>
                  <a:pt x="3770950" y="6757987"/>
                </a:cubicBezTo>
                <a:lnTo>
                  <a:pt x="3749766" y="6858000"/>
                </a:lnTo>
                <a:lnTo>
                  <a:pt x="12348" y="6858000"/>
                </a:lnTo>
                <a:lnTo>
                  <a:pt x="0" y="67256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Google Shape;170;p27"/>
          <p:cNvSpPr txBox="1">
            <a:spLocks noGrp="1"/>
          </p:cNvSpPr>
          <p:nvPr>
            <p:ph type="title"/>
          </p:nvPr>
        </p:nvSpPr>
        <p:spPr>
          <a:xfrm>
            <a:off x="852778" y="672351"/>
            <a:ext cx="2865473" cy="2254233"/>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700" kern="1200">
                <a:solidFill>
                  <a:schemeClr val="tx1">
                    <a:lumMod val="85000"/>
                    <a:lumOff val="15000"/>
                  </a:schemeClr>
                </a:solidFill>
                <a:latin typeface="+mj-lt"/>
                <a:ea typeface="+mj-ea"/>
                <a:cs typeface="+mj-cs"/>
              </a:rPr>
              <a:t>Autoscaling group Scaling policies</a:t>
            </a:r>
          </a:p>
        </p:txBody>
      </p:sp>
      <p:sp>
        <p:nvSpPr>
          <p:cNvPr id="3" name="TextBox 2">
            <a:extLst>
              <a:ext uri="{FF2B5EF4-FFF2-40B4-BE49-F238E27FC236}">
                <a16:creationId xmlns:a16="http://schemas.microsoft.com/office/drawing/2014/main" id="{4B396406-C86D-F841-3403-FBAF1453DC4C}"/>
              </a:ext>
            </a:extLst>
          </p:cNvPr>
          <p:cNvSpPr txBox="1"/>
          <p:nvPr/>
        </p:nvSpPr>
        <p:spPr>
          <a:xfrm>
            <a:off x="4270203" y="211427"/>
            <a:ext cx="4590018" cy="4720646"/>
          </a:xfrm>
          <a:prstGeom prst="rect">
            <a:avLst/>
          </a:prstGeom>
        </p:spPr>
        <p:txBody>
          <a:bodyPr vert="horz" lIns="91440" tIns="45720" rIns="91440" bIns="45720" rtlCol="0">
            <a:normAutofit fontScale="92500"/>
          </a:bodyPr>
          <a:lstStyle/>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Overview of Scaling Policies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Definition: Rules that determine when and how the Auto Scaling group should scale out (add instances) or scale in (remove instances).</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Purpose: To ensure that the Auto Scaling group adjusts its capacity automatically, in line with the fluctuating demand.</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Types of Scaling Policies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Target Tracking Scaling:</a:t>
            </a:r>
            <a:r>
              <a:rPr lang="en-US" sz="800" b="0" i="0" dirty="0">
                <a:solidFill>
                  <a:schemeClr val="tx1">
                    <a:lumMod val="85000"/>
                    <a:lumOff val="15000"/>
                  </a:schemeClr>
                </a:solidFill>
                <a:effectLst/>
              </a:rPr>
              <a:t> Adjusts the number of instances based on a specified metric (e.g., CPU utilization, request count per target).</a:t>
            </a: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Step Scaling:</a:t>
            </a:r>
            <a:r>
              <a:rPr lang="en-US" sz="800" b="0" i="0" dirty="0">
                <a:solidFill>
                  <a:schemeClr val="tx1">
                    <a:lumMod val="85000"/>
                    <a:lumOff val="15000"/>
                  </a:schemeClr>
                </a:solidFill>
                <a:effectLst/>
              </a:rPr>
              <a:t> Increases or decreases the number of instances based on a set of scaling adjustments, responding to changes in a specified metric.</a:t>
            </a: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Simple/Manual Scaling:</a:t>
            </a:r>
            <a:r>
              <a:rPr lang="en-US" sz="800" b="0" i="0" dirty="0">
                <a:solidFill>
                  <a:schemeClr val="tx1">
                    <a:lumMod val="85000"/>
                    <a:lumOff val="15000"/>
                  </a:schemeClr>
                </a:solidFill>
                <a:effectLst/>
              </a:rPr>
              <a:t> Manually change the size of the Auto Scaling group.</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Target Tracking Scaling</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Description: Most straightforward and easy to set up. Automatically manage instance count to keep the selected metric close to the target value.</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Use Case: Ideal for scenarios with a clear correlation between load and metric (e.g., CPU utilization).</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Step Scaling</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Description: Define specific policies based on CloudWatch alarm thresholds.</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Use Case: Suitable for workloads with more complex scaling requirements or non-linear load patterns.</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Key Components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CloudWatch Alarms:</a:t>
            </a:r>
            <a:r>
              <a:rPr lang="en-US" sz="800" b="0" i="0" dirty="0">
                <a:solidFill>
                  <a:schemeClr val="tx1">
                    <a:lumMod val="85000"/>
                    <a:lumOff val="15000"/>
                  </a:schemeClr>
                </a:solidFill>
                <a:effectLst/>
              </a:rPr>
              <a:t> Used to trigger scaling policies based on specified metrics.</a:t>
            </a: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Cooldown Period:</a:t>
            </a:r>
            <a:r>
              <a:rPr lang="en-US" sz="800" b="0" i="0" dirty="0">
                <a:solidFill>
                  <a:schemeClr val="tx1">
                    <a:lumMod val="85000"/>
                    <a:lumOff val="15000"/>
                  </a:schemeClr>
                </a:solidFill>
                <a:effectLst/>
              </a:rPr>
              <a:t> Period after a scaling activity during which the Auto Scaling group does not launch or terminate additional instances.</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Best Practices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Use a combination of scaling policies for optimal performance and cost.</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Regularly monitor and adjust thresholds and metrics based on historical data.</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Consider the impact of scaling on application performance and availability.</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Implementing Scaling Policies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Steps to configure via AWS Management Console, CLI, or SDK.</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Importance of testing policies to ensure they behave as expected.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5"/>
        <p:cNvGrpSpPr/>
        <p:nvPr/>
      </p:nvGrpSpPr>
      <p:grpSpPr>
        <a:xfrm>
          <a:off x="0" y="0"/>
          <a:ext cx="0" cy="0"/>
          <a:chOff x="0" y="0"/>
          <a:chExt cx="0" cy="0"/>
        </a:xfrm>
      </p:grpSpPr>
      <p:sp>
        <p:nvSpPr>
          <p:cNvPr id="18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Google Shape;176;p28"/>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700" kern="1200">
                <a:solidFill>
                  <a:srgbClr val="FFFFFF"/>
                </a:solidFill>
                <a:latin typeface="+mj-lt"/>
                <a:ea typeface="+mj-ea"/>
                <a:cs typeface="+mj-cs"/>
              </a:rPr>
              <a:t>AWS GWLB - Gateway Load Balancer</a:t>
            </a:r>
          </a:p>
        </p:txBody>
      </p:sp>
      <p:pic>
        <p:nvPicPr>
          <p:cNvPr id="177" name="Google Shape;177;p28"/>
          <p:cNvPicPr preferRelativeResize="0"/>
          <p:nvPr/>
        </p:nvPicPr>
        <p:blipFill>
          <a:blip r:embed="rId3"/>
          <a:stretch>
            <a:fillRect/>
          </a:stretch>
        </p:blipFill>
        <p:spPr>
          <a:xfrm>
            <a:off x="3582987" y="1210498"/>
            <a:ext cx="5085525" cy="272075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699F2931-70EC-414E-8957-39CC893D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reeform: Shape 188">
            <a:extLst>
              <a:ext uri="{FF2B5EF4-FFF2-40B4-BE49-F238E27FC236}">
                <a16:creationId xmlns:a16="http://schemas.microsoft.com/office/drawing/2014/main" id="{78FFBE11-4B3E-48D7-94D4-2EC8CC9FE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09790"/>
            <a:ext cx="9144000" cy="2533710"/>
          </a:xfrm>
          <a:custGeom>
            <a:avLst/>
            <a:gdLst>
              <a:gd name="connsiteX0" fmla="*/ 0 w 12192000"/>
              <a:gd name="connsiteY0" fmla="*/ 0 h 3378280"/>
              <a:gd name="connsiteX1" fmla="*/ 13973 w 12192000"/>
              <a:gd name="connsiteY1" fmla="*/ 3431 h 3378280"/>
              <a:gd name="connsiteX2" fmla="*/ 86774 w 12192000"/>
              <a:gd name="connsiteY2" fmla="*/ 43536 h 3378280"/>
              <a:gd name="connsiteX3" fmla="*/ 229780 w 12192000"/>
              <a:gd name="connsiteY3" fmla="*/ 145557 h 3378280"/>
              <a:gd name="connsiteX4" fmla="*/ 302639 w 12192000"/>
              <a:gd name="connsiteY4" fmla="*/ 203425 h 3378280"/>
              <a:gd name="connsiteX5" fmla="*/ 348081 w 12192000"/>
              <a:gd name="connsiteY5" fmla="*/ 187174 h 3378280"/>
              <a:gd name="connsiteX6" fmla="*/ 436950 w 12192000"/>
              <a:gd name="connsiteY6" fmla="*/ 184066 h 3378280"/>
              <a:gd name="connsiteX7" fmla="*/ 501693 w 12192000"/>
              <a:gd name="connsiteY7" fmla="*/ 233225 h 3378280"/>
              <a:gd name="connsiteX8" fmla="*/ 557201 w 12192000"/>
              <a:gd name="connsiteY8" fmla="*/ 312390 h 3378280"/>
              <a:gd name="connsiteX9" fmla="*/ 617648 w 12192000"/>
              <a:gd name="connsiteY9" fmla="*/ 333897 h 3378280"/>
              <a:gd name="connsiteX10" fmla="*/ 692332 w 12192000"/>
              <a:gd name="connsiteY10" fmla="*/ 386327 h 3378280"/>
              <a:gd name="connsiteX11" fmla="*/ 802009 w 12192000"/>
              <a:gd name="connsiteY11" fmla="*/ 419027 h 3378280"/>
              <a:gd name="connsiteX12" fmla="*/ 914003 w 12192000"/>
              <a:gd name="connsiteY12" fmla="*/ 475419 h 3378280"/>
              <a:gd name="connsiteX13" fmla="*/ 938561 w 12192000"/>
              <a:gd name="connsiteY13" fmla="*/ 472887 h 3378280"/>
              <a:gd name="connsiteX14" fmla="*/ 1035683 w 12192000"/>
              <a:gd name="connsiteY14" fmla="*/ 486697 h 3378280"/>
              <a:gd name="connsiteX15" fmla="*/ 1035757 w 12192000"/>
              <a:gd name="connsiteY15" fmla="*/ 486731 h 3378280"/>
              <a:gd name="connsiteX16" fmla="*/ 1074336 w 12192000"/>
              <a:gd name="connsiteY16" fmla="*/ 494465 h 3378280"/>
              <a:gd name="connsiteX17" fmla="*/ 1285084 w 12192000"/>
              <a:gd name="connsiteY17" fmla="*/ 589112 h 3378280"/>
              <a:gd name="connsiteX18" fmla="*/ 1409116 w 12192000"/>
              <a:gd name="connsiteY18" fmla="*/ 656332 h 3378280"/>
              <a:gd name="connsiteX19" fmla="*/ 1533725 w 12192000"/>
              <a:gd name="connsiteY19" fmla="*/ 699179 h 3378280"/>
              <a:gd name="connsiteX20" fmla="*/ 1636242 w 12192000"/>
              <a:gd name="connsiteY20" fmla="*/ 741533 h 3378280"/>
              <a:gd name="connsiteX21" fmla="*/ 1704848 w 12192000"/>
              <a:gd name="connsiteY21" fmla="*/ 770749 h 3378280"/>
              <a:gd name="connsiteX22" fmla="*/ 1718292 w 12192000"/>
              <a:gd name="connsiteY22" fmla="*/ 781051 h 3378280"/>
              <a:gd name="connsiteX23" fmla="*/ 1720835 w 12192000"/>
              <a:gd name="connsiteY23" fmla="*/ 781117 h 3378280"/>
              <a:gd name="connsiteX24" fmla="*/ 1753341 w 12192000"/>
              <a:gd name="connsiteY24" fmla="*/ 800301 h 3378280"/>
              <a:gd name="connsiteX25" fmla="*/ 1775454 w 12192000"/>
              <a:gd name="connsiteY25" fmla="*/ 815182 h 3378280"/>
              <a:gd name="connsiteX26" fmla="*/ 1781011 w 12192000"/>
              <a:gd name="connsiteY26" fmla="*/ 816068 h 3378280"/>
              <a:gd name="connsiteX27" fmla="*/ 1817738 w 12192000"/>
              <a:gd name="connsiteY27" fmla="*/ 834926 h 3378280"/>
              <a:gd name="connsiteX28" fmla="*/ 1830702 w 12192000"/>
              <a:gd name="connsiteY28" fmla="*/ 836485 h 3378280"/>
              <a:gd name="connsiteX29" fmla="*/ 1853950 w 12192000"/>
              <a:gd name="connsiteY29" fmla="*/ 841519 h 3378280"/>
              <a:gd name="connsiteX30" fmla="*/ 1915890 w 12192000"/>
              <a:gd name="connsiteY30" fmla="*/ 841983 h 3378280"/>
              <a:gd name="connsiteX31" fmla="*/ 1960900 w 12192000"/>
              <a:gd name="connsiteY31" fmla="*/ 865789 h 3378280"/>
              <a:gd name="connsiteX32" fmla="*/ 1961217 w 12192000"/>
              <a:gd name="connsiteY32" fmla="*/ 865662 h 3378280"/>
              <a:gd name="connsiteX33" fmla="*/ 1969825 w 12192000"/>
              <a:gd name="connsiteY33" fmla="*/ 869049 h 3378280"/>
              <a:gd name="connsiteX34" fmla="*/ 1975234 w 12192000"/>
              <a:gd name="connsiteY34" fmla="*/ 872329 h 3378280"/>
              <a:gd name="connsiteX35" fmla="*/ 1990485 w 12192000"/>
              <a:gd name="connsiteY35" fmla="*/ 879288 h 3378280"/>
              <a:gd name="connsiteX36" fmla="*/ 1996793 w 12192000"/>
              <a:gd name="connsiteY36" fmla="*/ 880361 h 3378280"/>
              <a:gd name="connsiteX37" fmla="*/ 2055091 w 12192000"/>
              <a:gd name="connsiteY37" fmla="*/ 872818 h 3378280"/>
              <a:gd name="connsiteX38" fmla="*/ 2165143 w 12192000"/>
              <a:gd name="connsiteY38" fmla="*/ 892293 h 3378280"/>
              <a:gd name="connsiteX39" fmla="*/ 2274196 w 12192000"/>
              <a:gd name="connsiteY39" fmla="*/ 914768 h 3378280"/>
              <a:gd name="connsiteX40" fmla="*/ 2383986 w 12192000"/>
              <a:gd name="connsiteY40" fmla="*/ 934891 h 3378280"/>
              <a:gd name="connsiteX41" fmla="*/ 2420278 w 12192000"/>
              <a:gd name="connsiteY41" fmla="*/ 933890 h 3378280"/>
              <a:gd name="connsiteX42" fmla="*/ 2426203 w 12192000"/>
              <a:gd name="connsiteY42" fmla="*/ 933891 h 3378280"/>
              <a:gd name="connsiteX43" fmla="*/ 2448674 w 12192000"/>
              <a:gd name="connsiteY43" fmla="*/ 941056 h 3378280"/>
              <a:gd name="connsiteX44" fmla="*/ 2457640 w 12192000"/>
              <a:gd name="connsiteY44" fmla="*/ 943105 h 3378280"/>
              <a:gd name="connsiteX45" fmla="*/ 2457852 w 12192000"/>
              <a:gd name="connsiteY45" fmla="*/ 942912 h 3378280"/>
              <a:gd name="connsiteX46" fmla="*/ 2466265 w 12192000"/>
              <a:gd name="connsiteY46" fmla="*/ 945310 h 3378280"/>
              <a:gd name="connsiteX47" fmla="*/ 2507496 w 12192000"/>
              <a:gd name="connsiteY47" fmla="*/ 960111 h 3378280"/>
              <a:gd name="connsiteX48" fmla="*/ 2561127 w 12192000"/>
              <a:gd name="connsiteY48" fmla="*/ 949411 h 3378280"/>
              <a:gd name="connsiteX49" fmla="*/ 2583467 w 12192000"/>
              <a:gd name="connsiteY49" fmla="*/ 950570 h 3378280"/>
              <a:gd name="connsiteX50" fmla="*/ 2595361 w 12192000"/>
              <a:gd name="connsiteY50" fmla="*/ 949884 h 3378280"/>
              <a:gd name="connsiteX51" fmla="*/ 2596075 w 12192000"/>
              <a:gd name="connsiteY51" fmla="*/ 949000 h 3378280"/>
              <a:gd name="connsiteX52" fmla="*/ 2666638 w 12192000"/>
              <a:gd name="connsiteY52" fmla="*/ 975095 h 3378280"/>
              <a:gd name="connsiteX53" fmla="*/ 2703393 w 12192000"/>
              <a:gd name="connsiteY53" fmla="*/ 989635 h 3378280"/>
              <a:gd name="connsiteX54" fmla="*/ 2705616 w 12192000"/>
              <a:gd name="connsiteY54" fmla="*/ 989244 h 3378280"/>
              <a:gd name="connsiteX55" fmla="*/ 2721898 w 12192000"/>
              <a:gd name="connsiteY55" fmla="*/ 997777 h 3378280"/>
              <a:gd name="connsiteX56" fmla="*/ 2735669 w 12192000"/>
              <a:gd name="connsiteY56" fmla="*/ 1009612 h 3378280"/>
              <a:gd name="connsiteX57" fmla="*/ 2857526 w 12192000"/>
              <a:gd name="connsiteY57" fmla="*/ 1030627 h 3378280"/>
              <a:gd name="connsiteX58" fmla="*/ 3021918 w 12192000"/>
              <a:gd name="connsiteY58" fmla="*/ 1088093 h 3378280"/>
              <a:gd name="connsiteX59" fmla="*/ 3155458 w 12192000"/>
              <a:gd name="connsiteY59" fmla="*/ 1121618 h 3378280"/>
              <a:gd name="connsiteX60" fmla="*/ 3328229 w 12192000"/>
              <a:gd name="connsiteY60" fmla="*/ 1155903 h 3378280"/>
              <a:gd name="connsiteX61" fmla="*/ 3448440 w 12192000"/>
              <a:gd name="connsiteY61" fmla="*/ 1184343 h 3378280"/>
              <a:gd name="connsiteX62" fmla="*/ 3499287 w 12192000"/>
              <a:gd name="connsiteY62" fmla="*/ 1209472 h 3378280"/>
              <a:gd name="connsiteX63" fmla="*/ 3520027 w 12192000"/>
              <a:gd name="connsiteY63" fmla="*/ 1207338 h 3378280"/>
              <a:gd name="connsiteX64" fmla="*/ 3523594 w 12192000"/>
              <a:gd name="connsiteY64" fmla="*/ 1206755 h 3378280"/>
              <a:gd name="connsiteX65" fmla="*/ 3538013 w 12192000"/>
              <a:gd name="connsiteY65" fmla="*/ 1209066 h 3378280"/>
              <a:gd name="connsiteX66" fmla="*/ 3541918 w 12192000"/>
              <a:gd name="connsiteY66" fmla="*/ 1203922 h 3378280"/>
              <a:gd name="connsiteX67" fmla="*/ 3590082 w 12192000"/>
              <a:gd name="connsiteY67" fmla="*/ 1209115 h 3378280"/>
              <a:gd name="connsiteX68" fmla="*/ 3716445 w 12192000"/>
              <a:gd name="connsiteY68" fmla="*/ 1243431 h 3378280"/>
              <a:gd name="connsiteX69" fmla="*/ 3792028 w 12192000"/>
              <a:gd name="connsiteY69" fmla="*/ 1260288 h 3378280"/>
              <a:gd name="connsiteX70" fmla="*/ 3820707 w 12192000"/>
              <a:gd name="connsiteY70" fmla="*/ 1260924 h 3378280"/>
              <a:gd name="connsiteX71" fmla="*/ 3860784 w 12192000"/>
              <a:gd name="connsiteY71" fmla="*/ 1265692 h 3378280"/>
              <a:gd name="connsiteX72" fmla="*/ 3997310 w 12192000"/>
              <a:gd name="connsiteY72" fmla="*/ 1281176 h 3378280"/>
              <a:gd name="connsiteX73" fmla="*/ 4040665 w 12192000"/>
              <a:gd name="connsiteY73" fmla="*/ 1291934 h 3378280"/>
              <a:gd name="connsiteX74" fmla="*/ 4046831 w 12192000"/>
              <a:gd name="connsiteY74" fmla="*/ 1293910 h 3378280"/>
              <a:gd name="connsiteX75" fmla="*/ 4095847 w 12192000"/>
              <a:gd name="connsiteY75" fmla="*/ 1316851 h 3378280"/>
              <a:gd name="connsiteX76" fmla="*/ 4101945 w 12192000"/>
              <a:gd name="connsiteY76" fmla="*/ 1313869 h 3378280"/>
              <a:gd name="connsiteX77" fmla="*/ 4119420 w 12192000"/>
              <a:gd name="connsiteY77" fmla="*/ 1313965 h 3378280"/>
              <a:gd name="connsiteX78" fmla="*/ 4131728 w 12192000"/>
              <a:gd name="connsiteY78" fmla="*/ 1322978 h 3378280"/>
              <a:gd name="connsiteX79" fmla="*/ 4193827 w 12192000"/>
              <a:gd name="connsiteY79" fmla="*/ 1350222 h 3378280"/>
              <a:gd name="connsiteX80" fmla="*/ 4286157 w 12192000"/>
              <a:gd name="connsiteY80" fmla="*/ 1385101 h 3378280"/>
              <a:gd name="connsiteX81" fmla="*/ 4298907 w 12192000"/>
              <a:gd name="connsiteY81" fmla="*/ 1394396 h 3378280"/>
              <a:gd name="connsiteX82" fmla="*/ 4323224 w 12192000"/>
              <a:gd name="connsiteY82" fmla="*/ 1403133 h 3378280"/>
              <a:gd name="connsiteX83" fmla="*/ 4404439 w 12192000"/>
              <a:gd name="connsiteY83" fmla="*/ 1417252 h 3378280"/>
              <a:gd name="connsiteX84" fmla="*/ 4423989 w 12192000"/>
              <a:gd name="connsiteY84" fmla="*/ 1410448 h 3378280"/>
              <a:gd name="connsiteX85" fmla="*/ 4427300 w 12192000"/>
              <a:gd name="connsiteY85" fmla="*/ 1409068 h 3378280"/>
              <a:gd name="connsiteX86" fmla="*/ 4441847 w 12192000"/>
              <a:gd name="connsiteY86" fmla="*/ 1408029 h 3378280"/>
              <a:gd name="connsiteX87" fmla="*/ 4444331 w 12192000"/>
              <a:gd name="connsiteY87" fmla="*/ 1402133 h 3378280"/>
              <a:gd name="connsiteX88" fmla="*/ 4492293 w 12192000"/>
              <a:gd name="connsiteY88" fmla="*/ 1396205 h 3378280"/>
              <a:gd name="connsiteX89" fmla="*/ 4623335 w 12192000"/>
              <a:gd name="connsiteY89" fmla="*/ 1400793 h 3378280"/>
              <a:gd name="connsiteX90" fmla="*/ 4700790 w 12192000"/>
              <a:gd name="connsiteY90" fmla="*/ 1399970 h 3378280"/>
              <a:gd name="connsiteX91" fmla="*/ 4728732 w 12192000"/>
              <a:gd name="connsiteY91" fmla="*/ 1394050 h 3378280"/>
              <a:gd name="connsiteX92" fmla="*/ 4768749 w 12192000"/>
              <a:gd name="connsiteY92" fmla="*/ 1389553 h 3378280"/>
              <a:gd name="connsiteX93" fmla="*/ 4838227 w 12192000"/>
              <a:gd name="connsiteY93" fmla="*/ 1377273 h 3378280"/>
              <a:gd name="connsiteX94" fmla="*/ 4904889 w 12192000"/>
              <a:gd name="connsiteY94" fmla="*/ 1373499 h 3378280"/>
              <a:gd name="connsiteX95" fmla="*/ 4949597 w 12192000"/>
              <a:gd name="connsiteY95" fmla="*/ 1374085 h 3378280"/>
              <a:gd name="connsiteX96" fmla="*/ 4956064 w 12192000"/>
              <a:gd name="connsiteY96" fmla="*/ 1374603 h 3378280"/>
              <a:gd name="connsiteX97" fmla="*/ 5009322 w 12192000"/>
              <a:gd name="connsiteY97" fmla="*/ 1385751 h 3378280"/>
              <a:gd name="connsiteX98" fmla="*/ 5014476 w 12192000"/>
              <a:gd name="connsiteY98" fmla="*/ 1381460 h 3378280"/>
              <a:gd name="connsiteX99" fmla="*/ 5031428 w 12192000"/>
              <a:gd name="connsiteY99" fmla="*/ 1377570 h 3378280"/>
              <a:gd name="connsiteX100" fmla="*/ 5045619 w 12192000"/>
              <a:gd name="connsiteY100" fmla="*/ 1383532 h 3378280"/>
              <a:gd name="connsiteX101" fmla="*/ 5112635 w 12192000"/>
              <a:gd name="connsiteY101" fmla="*/ 1395891 h 3378280"/>
              <a:gd name="connsiteX102" fmla="*/ 5210851 w 12192000"/>
              <a:gd name="connsiteY102" fmla="*/ 1408784 h 3378280"/>
              <a:gd name="connsiteX103" fmla="*/ 5225543 w 12192000"/>
              <a:gd name="connsiteY103" fmla="*/ 1414923 h 3378280"/>
              <a:gd name="connsiteX104" fmla="*/ 5321696 w 12192000"/>
              <a:gd name="connsiteY104" fmla="*/ 1432414 h 3378280"/>
              <a:gd name="connsiteX105" fmla="*/ 5372327 w 12192000"/>
              <a:gd name="connsiteY105" fmla="*/ 1436597 h 3378280"/>
              <a:gd name="connsiteX106" fmla="*/ 5378149 w 12192000"/>
              <a:gd name="connsiteY106" fmla="*/ 1431785 h 3378280"/>
              <a:gd name="connsiteX107" fmla="*/ 5393069 w 12192000"/>
              <a:gd name="connsiteY107" fmla="*/ 1433737 h 3378280"/>
              <a:gd name="connsiteX108" fmla="*/ 5527621 w 12192000"/>
              <a:gd name="connsiteY108" fmla="*/ 1458786 h 3378280"/>
              <a:gd name="connsiteX109" fmla="*/ 5680585 w 12192000"/>
              <a:gd name="connsiteY109" fmla="*/ 1498233 h 3378280"/>
              <a:gd name="connsiteX110" fmla="*/ 5783795 w 12192000"/>
              <a:gd name="connsiteY110" fmla="*/ 1499932 h 3378280"/>
              <a:gd name="connsiteX111" fmla="*/ 6016525 w 12192000"/>
              <a:gd name="connsiteY111" fmla="*/ 1577292 h 3378280"/>
              <a:gd name="connsiteX112" fmla="*/ 6186598 w 12192000"/>
              <a:gd name="connsiteY112" fmla="*/ 1606065 h 3378280"/>
              <a:gd name="connsiteX113" fmla="*/ 6197872 w 12192000"/>
              <a:gd name="connsiteY113" fmla="*/ 1616845 h 3378280"/>
              <a:gd name="connsiteX114" fmla="*/ 6212885 w 12192000"/>
              <a:gd name="connsiteY114" fmla="*/ 1624535 h 3378280"/>
              <a:gd name="connsiteX115" fmla="*/ 6319240 w 12192000"/>
              <a:gd name="connsiteY115" fmla="*/ 1660375 h 3378280"/>
              <a:gd name="connsiteX116" fmla="*/ 6333397 w 12192000"/>
              <a:gd name="connsiteY116" fmla="*/ 1658763 h 3378280"/>
              <a:gd name="connsiteX117" fmla="*/ 6357266 w 12192000"/>
              <a:gd name="connsiteY117" fmla="*/ 1659543 h 3378280"/>
              <a:gd name="connsiteX118" fmla="*/ 6418740 w 12192000"/>
              <a:gd name="connsiteY118" fmla="*/ 1648944 h 3378280"/>
              <a:gd name="connsiteX119" fmla="*/ 6458877 w 12192000"/>
              <a:gd name="connsiteY119" fmla="*/ 1662117 h 3378280"/>
              <a:gd name="connsiteX120" fmla="*/ 6467254 w 12192000"/>
              <a:gd name="connsiteY120" fmla="*/ 1664227 h 3378280"/>
              <a:gd name="connsiteX121" fmla="*/ 6467545 w 12192000"/>
              <a:gd name="connsiteY121" fmla="*/ 1664046 h 3378280"/>
              <a:gd name="connsiteX122" fmla="*/ 6476635 w 12192000"/>
              <a:gd name="connsiteY122" fmla="*/ 1665826 h 3378280"/>
              <a:gd name="connsiteX123" fmla="*/ 6482535 w 12192000"/>
              <a:gd name="connsiteY123" fmla="*/ 1668074 h 3378280"/>
              <a:gd name="connsiteX124" fmla="*/ 6498791 w 12192000"/>
              <a:gd name="connsiteY124" fmla="*/ 1672167 h 3378280"/>
              <a:gd name="connsiteX125" fmla="*/ 6505220 w 12192000"/>
              <a:gd name="connsiteY125" fmla="*/ 1672092 h 3378280"/>
              <a:gd name="connsiteX126" fmla="*/ 6508969 w 12192000"/>
              <a:gd name="connsiteY126" fmla="*/ 1669922 h 3378280"/>
              <a:gd name="connsiteX127" fmla="*/ 6544886 w 12192000"/>
              <a:gd name="connsiteY127" fmla="*/ 1670695 h 3378280"/>
              <a:gd name="connsiteX128" fmla="*/ 6617859 w 12192000"/>
              <a:gd name="connsiteY128" fmla="*/ 1679453 h 3378280"/>
              <a:gd name="connsiteX129" fmla="*/ 6657726 w 12192000"/>
              <a:gd name="connsiteY129" fmla="*/ 1687906 h 3378280"/>
              <a:gd name="connsiteX130" fmla="*/ 6769041 w 12192000"/>
              <a:gd name="connsiteY130" fmla="*/ 1707304 h 3378280"/>
              <a:gd name="connsiteX131" fmla="*/ 6882368 w 12192000"/>
              <a:gd name="connsiteY131" fmla="*/ 1723914 h 3378280"/>
              <a:gd name="connsiteX132" fmla="*/ 6968822 w 12192000"/>
              <a:gd name="connsiteY132" fmla="*/ 1723334 h 3378280"/>
              <a:gd name="connsiteX133" fmla="*/ 6973672 w 12192000"/>
              <a:gd name="connsiteY133" fmla="*/ 1726298 h 3378280"/>
              <a:gd name="connsiteX134" fmla="*/ 6981961 w 12192000"/>
              <a:gd name="connsiteY134" fmla="*/ 1729324 h 3378280"/>
              <a:gd name="connsiteX135" fmla="*/ 6982342 w 12192000"/>
              <a:gd name="connsiteY135" fmla="*/ 1729201 h 3378280"/>
              <a:gd name="connsiteX136" fmla="*/ 6989757 w 12192000"/>
              <a:gd name="connsiteY136" fmla="*/ 1732420 h 3378280"/>
              <a:gd name="connsiteX137" fmla="*/ 7023794 w 12192000"/>
              <a:gd name="connsiteY137" fmla="*/ 1750660 h 3378280"/>
              <a:gd name="connsiteX138" fmla="*/ 7090828 w 12192000"/>
              <a:gd name="connsiteY138" fmla="*/ 1750287 h 3378280"/>
              <a:gd name="connsiteX139" fmla="*/ 7114479 w 12192000"/>
              <a:gd name="connsiteY139" fmla="*/ 1754649 h 3378280"/>
              <a:gd name="connsiteX140" fmla="*/ 7162053 w 12192000"/>
              <a:gd name="connsiteY140" fmla="*/ 1772908 h 3378280"/>
              <a:gd name="connsiteX141" fmla="*/ 7167808 w 12192000"/>
              <a:gd name="connsiteY141" fmla="*/ 1773656 h 3378280"/>
              <a:gd name="connsiteX142" fmla="*/ 7187185 w 12192000"/>
              <a:gd name="connsiteY142" fmla="*/ 1787148 h 3378280"/>
              <a:gd name="connsiteX143" fmla="*/ 7216505 w 12192000"/>
              <a:gd name="connsiteY143" fmla="*/ 1804489 h 3378280"/>
              <a:gd name="connsiteX144" fmla="*/ 7219246 w 12192000"/>
              <a:gd name="connsiteY144" fmla="*/ 1804514 h 3378280"/>
              <a:gd name="connsiteX145" fmla="*/ 7230639 w 12192000"/>
              <a:gd name="connsiteY145" fmla="*/ 1813879 h 3378280"/>
              <a:gd name="connsiteX146" fmla="*/ 7236776 w 12192000"/>
              <a:gd name="connsiteY146" fmla="*/ 1825514 h 3378280"/>
              <a:gd name="connsiteX147" fmla="*/ 7394082 w 12192000"/>
              <a:gd name="connsiteY147" fmla="*/ 1877925 h 3378280"/>
              <a:gd name="connsiteX148" fmla="*/ 7505820 w 12192000"/>
              <a:gd name="connsiteY148" fmla="*/ 1933859 h 3378280"/>
              <a:gd name="connsiteX149" fmla="*/ 7572147 w 12192000"/>
              <a:gd name="connsiteY149" fmla="*/ 2003817 h 3378280"/>
              <a:gd name="connsiteX150" fmla="*/ 7828975 w 12192000"/>
              <a:gd name="connsiteY150" fmla="*/ 2061508 h 3378280"/>
              <a:gd name="connsiteX151" fmla="*/ 7886804 w 12192000"/>
              <a:gd name="connsiteY151" fmla="*/ 2075509 h 3378280"/>
              <a:gd name="connsiteX152" fmla="*/ 7923558 w 12192000"/>
              <a:gd name="connsiteY152" fmla="*/ 2103529 h 3378280"/>
              <a:gd name="connsiteX153" fmla="*/ 7947954 w 12192000"/>
              <a:gd name="connsiteY153" fmla="*/ 2104996 h 3378280"/>
              <a:gd name="connsiteX154" fmla="*/ 7952318 w 12192000"/>
              <a:gd name="connsiteY154" fmla="*/ 2105077 h 3378280"/>
              <a:gd name="connsiteX155" fmla="*/ 7966398 w 12192000"/>
              <a:gd name="connsiteY155" fmla="*/ 2109147 h 3378280"/>
              <a:gd name="connsiteX156" fmla="*/ 7974591 w 12192000"/>
              <a:gd name="connsiteY156" fmla="*/ 2105612 h 3378280"/>
              <a:gd name="connsiteX157" fmla="*/ 7998806 w 12192000"/>
              <a:gd name="connsiteY157" fmla="*/ 2108382 h 3378280"/>
              <a:gd name="connsiteX158" fmla="*/ 8023544 w 12192000"/>
              <a:gd name="connsiteY158" fmla="*/ 2117183 h 3378280"/>
              <a:gd name="connsiteX159" fmla="*/ 8136247 w 12192000"/>
              <a:gd name="connsiteY159" fmla="*/ 2164190 h 3378280"/>
              <a:gd name="connsiteX160" fmla="*/ 8206445 w 12192000"/>
              <a:gd name="connsiteY160" fmla="*/ 2189356 h 3378280"/>
              <a:gd name="connsiteX161" fmla="*/ 8237464 w 12192000"/>
              <a:gd name="connsiteY161" fmla="*/ 2194272 h 3378280"/>
              <a:gd name="connsiteX162" fmla="*/ 8277853 w 12192000"/>
              <a:gd name="connsiteY162" fmla="*/ 2204259 h 3378280"/>
              <a:gd name="connsiteX163" fmla="*/ 8352501 w 12192000"/>
              <a:gd name="connsiteY163" fmla="*/ 2218290 h 3378280"/>
              <a:gd name="connsiteX164" fmla="*/ 8446938 w 12192000"/>
              <a:gd name="connsiteY164" fmla="*/ 2243393 h 3378280"/>
              <a:gd name="connsiteX165" fmla="*/ 8497138 w 12192000"/>
              <a:gd name="connsiteY165" fmla="*/ 2281506 h 3378280"/>
              <a:gd name="connsiteX166" fmla="*/ 8506096 w 12192000"/>
              <a:gd name="connsiteY166" fmla="*/ 2280042 h 3378280"/>
              <a:gd name="connsiteX167" fmla="*/ 8549806 w 12192000"/>
              <a:gd name="connsiteY167" fmla="*/ 2296675 h 3378280"/>
              <a:gd name="connsiteX168" fmla="*/ 8680256 w 12192000"/>
              <a:gd name="connsiteY168" fmla="*/ 2378758 h 3378280"/>
              <a:gd name="connsiteX169" fmla="*/ 8766301 w 12192000"/>
              <a:gd name="connsiteY169" fmla="*/ 2410605 h 3378280"/>
              <a:gd name="connsiteX170" fmla="*/ 8800492 w 12192000"/>
              <a:gd name="connsiteY170" fmla="*/ 2418067 h 3378280"/>
              <a:gd name="connsiteX171" fmla="*/ 8857555 w 12192000"/>
              <a:gd name="connsiteY171" fmla="*/ 2430810 h 3378280"/>
              <a:gd name="connsiteX172" fmla="*/ 8951967 w 12192000"/>
              <a:gd name="connsiteY172" fmla="*/ 2460856 h 3378280"/>
              <a:gd name="connsiteX173" fmla="*/ 9002970 w 12192000"/>
              <a:gd name="connsiteY173" fmla="*/ 2472291 h 3378280"/>
              <a:gd name="connsiteX174" fmla="*/ 9081613 w 12192000"/>
              <a:gd name="connsiteY174" fmla="*/ 2488296 h 3378280"/>
              <a:gd name="connsiteX175" fmla="*/ 9091561 w 12192000"/>
              <a:gd name="connsiteY175" fmla="*/ 2494386 h 3378280"/>
              <a:gd name="connsiteX176" fmla="*/ 9140625 w 12192000"/>
              <a:gd name="connsiteY176" fmla="*/ 2486779 h 3378280"/>
              <a:gd name="connsiteX177" fmla="*/ 9271105 w 12192000"/>
              <a:gd name="connsiteY177" fmla="*/ 2511730 h 3378280"/>
              <a:gd name="connsiteX178" fmla="*/ 9295023 w 12192000"/>
              <a:gd name="connsiteY178" fmla="*/ 2512830 h 3378280"/>
              <a:gd name="connsiteX179" fmla="*/ 9321673 w 12192000"/>
              <a:gd name="connsiteY179" fmla="*/ 2524119 h 3378280"/>
              <a:gd name="connsiteX180" fmla="*/ 9378975 w 12192000"/>
              <a:gd name="connsiteY180" fmla="*/ 2543803 h 3378280"/>
              <a:gd name="connsiteX181" fmla="*/ 9414193 w 12192000"/>
              <a:gd name="connsiteY181" fmla="*/ 2562927 h 3378280"/>
              <a:gd name="connsiteX182" fmla="*/ 9426009 w 12192000"/>
              <a:gd name="connsiteY182" fmla="*/ 2558847 h 3378280"/>
              <a:gd name="connsiteX183" fmla="*/ 9450634 w 12192000"/>
              <a:gd name="connsiteY183" fmla="*/ 2560685 h 3378280"/>
              <a:gd name="connsiteX184" fmla="*/ 9549097 w 12192000"/>
              <a:gd name="connsiteY184" fmla="*/ 2585168 h 3378280"/>
              <a:gd name="connsiteX185" fmla="*/ 9567633 w 12192000"/>
              <a:gd name="connsiteY185" fmla="*/ 2587105 h 3378280"/>
              <a:gd name="connsiteX186" fmla="*/ 9586878 w 12192000"/>
              <a:gd name="connsiteY186" fmla="*/ 2596659 h 3378280"/>
              <a:gd name="connsiteX187" fmla="*/ 9589974 w 12192000"/>
              <a:gd name="connsiteY187" fmla="*/ 2598235 h 3378280"/>
              <a:gd name="connsiteX188" fmla="*/ 9590570 w 12192000"/>
              <a:gd name="connsiteY188" fmla="*/ 2598249 h 3378280"/>
              <a:gd name="connsiteX189" fmla="*/ 9591896 w 12192000"/>
              <a:gd name="connsiteY189" fmla="*/ 2599214 h 3378280"/>
              <a:gd name="connsiteX190" fmla="*/ 9604535 w 12192000"/>
              <a:gd name="connsiteY190" fmla="*/ 2605654 h 3378280"/>
              <a:gd name="connsiteX191" fmla="*/ 9610554 w 12192000"/>
              <a:gd name="connsiteY191" fmla="*/ 2606189 h 3378280"/>
              <a:gd name="connsiteX192" fmla="*/ 9690072 w 12192000"/>
              <a:gd name="connsiteY192" fmla="*/ 2638745 h 3378280"/>
              <a:gd name="connsiteX193" fmla="*/ 9726964 w 12192000"/>
              <a:gd name="connsiteY193" fmla="*/ 2653728 h 3378280"/>
              <a:gd name="connsiteX194" fmla="*/ 9738036 w 12192000"/>
              <a:gd name="connsiteY194" fmla="*/ 2654794 h 3378280"/>
              <a:gd name="connsiteX195" fmla="*/ 9774202 w 12192000"/>
              <a:gd name="connsiteY195" fmla="*/ 2671509 h 3378280"/>
              <a:gd name="connsiteX196" fmla="*/ 9793246 w 12192000"/>
              <a:gd name="connsiteY196" fmla="*/ 2675245 h 3378280"/>
              <a:gd name="connsiteX197" fmla="*/ 9890301 w 12192000"/>
              <a:gd name="connsiteY197" fmla="*/ 2700274 h 3378280"/>
              <a:gd name="connsiteX198" fmla="*/ 9915070 w 12192000"/>
              <a:gd name="connsiteY198" fmla="*/ 2699250 h 3378280"/>
              <a:gd name="connsiteX199" fmla="*/ 9976517 w 12192000"/>
              <a:gd name="connsiteY199" fmla="*/ 2732899 h 3378280"/>
              <a:gd name="connsiteX200" fmla="*/ 9990168 w 12192000"/>
              <a:gd name="connsiteY200" fmla="*/ 2737877 h 3378280"/>
              <a:gd name="connsiteX201" fmla="*/ 9995041 w 12192000"/>
              <a:gd name="connsiteY201" fmla="*/ 2741223 h 3378280"/>
              <a:gd name="connsiteX202" fmla="*/ 10012636 w 12192000"/>
              <a:gd name="connsiteY202" fmla="*/ 2729876 h 3378280"/>
              <a:gd name="connsiteX203" fmla="*/ 10044280 w 12192000"/>
              <a:gd name="connsiteY203" fmla="*/ 2726966 h 3378280"/>
              <a:gd name="connsiteX204" fmla="*/ 10057934 w 12192000"/>
              <a:gd name="connsiteY204" fmla="*/ 2735671 h 3378280"/>
              <a:gd name="connsiteX205" fmla="*/ 10148373 w 12192000"/>
              <a:gd name="connsiteY205" fmla="*/ 2778987 h 3378280"/>
              <a:gd name="connsiteX206" fmla="*/ 10176601 w 12192000"/>
              <a:gd name="connsiteY206" fmla="*/ 2791940 h 3378280"/>
              <a:gd name="connsiteX207" fmla="*/ 10235082 w 12192000"/>
              <a:gd name="connsiteY207" fmla="*/ 2816761 h 3378280"/>
              <a:gd name="connsiteX208" fmla="*/ 10421684 w 12192000"/>
              <a:gd name="connsiteY208" fmla="*/ 2833871 h 3378280"/>
              <a:gd name="connsiteX209" fmla="*/ 10507376 w 12192000"/>
              <a:gd name="connsiteY209" fmla="*/ 2822262 h 3378280"/>
              <a:gd name="connsiteX210" fmla="*/ 10738376 w 12192000"/>
              <a:gd name="connsiteY210" fmla="*/ 2833353 h 3378280"/>
              <a:gd name="connsiteX211" fmla="*/ 11043443 w 12192000"/>
              <a:gd name="connsiteY211" fmla="*/ 2803954 h 3378280"/>
              <a:gd name="connsiteX212" fmla="*/ 11115269 w 12192000"/>
              <a:gd name="connsiteY212" fmla="*/ 2823367 h 3378280"/>
              <a:gd name="connsiteX213" fmla="*/ 11147582 w 12192000"/>
              <a:gd name="connsiteY213" fmla="*/ 2822547 h 3378280"/>
              <a:gd name="connsiteX214" fmla="*/ 11201205 w 12192000"/>
              <a:gd name="connsiteY214" fmla="*/ 2818210 h 3378280"/>
              <a:gd name="connsiteX215" fmla="*/ 11391726 w 12192000"/>
              <a:gd name="connsiteY215" fmla="*/ 2826386 h 3378280"/>
              <a:gd name="connsiteX216" fmla="*/ 11507640 w 12192000"/>
              <a:gd name="connsiteY216" fmla="*/ 2824866 h 3378280"/>
              <a:gd name="connsiteX217" fmla="*/ 11718056 w 12192000"/>
              <a:gd name="connsiteY217" fmla="*/ 2821969 h 3378280"/>
              <a:gd name="connsiteX218" fmla="*/ 11937926 w 12192000"/>
              <a:gd name="connsiteY218" fmla="*/ 2817058 h 3378280"/>
              <a:gd name="connsiteX219" fmla="*/ 12035355 w 12192000"/>
              <a:gd name="connsiteY219" fmla="*/ 2813340 h 3378280"/>
              <a:gd name="connsiteX220" fmla="*/ 12179047 w 12192000"/>
              <a:gd name="connsiteY220" fmla="*/ 2788508 h 3378280"/>
              <a:gd name="connsiteX221" fmla="*/ 12192000 w 12192000"/>
              <a:gd name="connsiteY221" fmla="*/ 2788486 h 3378280"/>
              <a:gd name="connsiteX222" fmla="*/ 12192000 w 12192000"/>
              <a:gd name="connsiteY222" fmla="*/ 3378280 h 3378280"/>
              <a:gd name="connsiteX223" fmla="*/ 0 w 12192000"/>
              <a:gd name="connsiteY223" fmla="*/ 3378280 h 33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12192000" h="337828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Google Shape;182;p29"/>
          <p:cNvSpPr txBox="1">
            <a:spLocks noGrp="1"/>
          </p:cNvSpPr>
          <p:nvPr>
            <p:ph type="title"/>
          </p:nvPr>
        </p:nvSpPr>
        <p:spPr>
          <a:xfrm>
            <a:off x="1801585" y="1529440"/>
            <a:ext cx="5540829" cy="165462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kern="1200">
                <a:solidFill>
                  <a:schemeClr val="tx1">
                    <a:lumMod val="85000"/>
                    <a:lumOff val="15000"/>
                  </a:schemeClr>
                </a:solidFill>
                <a:latin typeface="+mj-lt"/>
                <a:ea typeface="+mj-ea"/>
                <a:cs typeface="+mj-cs"/>
              </a:rPr>
              <a:t>GW ELB detailed in VPC section</a:t>
            </a:r>
          </a:p>
        </p:txBody>
      </p:sp>
      <p:sp>
        <p:nvSpPr>
          <p:cNvPr id="191" name="Freeform: Shape 190">
            <a:extLst>
              <a:ext uri="{FF2B5EF4-FFF2-40B4-BE49-F238E27FC236}">
                <a16:creationId xmlns:a16="http://schemas.microsoft.com/office/drawing/2014/main" id="{AEFD2FD1-B3A5-4E1D-BCC8-7684A5440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667538" y="0"/>
            <a:ext cx="5476462" cy="688758"/>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551625 w 9517857"/>
              <a:gd name="connsiteY93" fmla="*/ 16151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4981173 w 9517857"/>
              <a:gd name="connsiteY68" fmla="*/ 247091 h 918344"/>
              <a:gd name="connsiteX69" fmla="*/ 5060397 w 9517857"/>
              <a:gd name="connsiteY69" fmla="*/ 263676 h 918344"/>
              <a:gd name="connsiteX70" fmla="*/ 5252996 w 9517857"/>
              <a:gd name="connsiteY70" fmla="*/ 270643 h 918344"/>
              <a:gd name="connsiteX71" fmla="*/ 5358056 w 9517857"/>
              <a:gd name="connsiteY71" fmla="*/ 247236 h 918344"/>
              <a:gd name="connsiteX72" fmla="*/ 5426496 w 9517857"/>
              <a:gd name="connsiteY72" fmla="*/ 235130 h 918344"/>
              <a:gd name="connsiteX73" fmla="*/ 5497161 w 9517857"/>
              <a:gd name="connsiteY73" fmla="*/ 228796 h 918344"/>
              <a:gd name="connsiteX74" fmla="*/ 5826043 w 9517857"/>
              <a:gd name="connsiteY74" fmla="*/ 148061 h 918344"/>
              <a:gd name="connsiteX75" fmla="*/ 6013415 w 9517857"/>
              <a:gd name="connsiteY75" fmla="*/ 137304 h 918344"/>
              <a:gd name="connsiteX76" fmla="*/ 6080994 w 9517857"/>
              <a:gd name="connsiteY76" fmla="*/ 142926 h 918344"/>
              <a:gd name="connsiteX77" fmla="*/ 6194152 w 9517857"/>
              <a:gd name="connsiteY77" fmla="*/ 151760 h 918344"/>
              <a:gd name="connsiteX78" fmla="*/ 6281379 w 9517857"/>
              <a:gd name="connsiteY78" fmla="*/ 181614 h 918344"/>
              <a:gd name="connsiteX79" fmla="*/ 6374947 w 9517857"/>
              <a:gd name="connsiteY79" fmla="*/ 179787 h 918344"/>
              <a:gd name="connsiteX80" fmla="*/ 6448518 w 9517857"/>
              <a:gd name="connsiteY80" fmla="*/ 164366 h 918344"/>
              <a:gd name="connsiteX81" fmla="*/ 6544700 w 9517857"/>
              <a:gd name="connsiteY81" fmla="*/ 167149 h 918344"/>
              <a:gd name="connsiteX82" fmla="*/ 6648353 w 9517857"/>
              <a:gd name="connsiteY82" fmla="*/ 172238 h 918344"/>
              <a:gd name="connsiteX83" fmla="*/ 6736227 w 9517857"/>
              <a:gd name="connsiteY83" fmla="*/ 173204 h 918344"/>
              <a:gd name="connsiteX84" fmla="*/ 6977218 w 9517857"/>
              <a:gd name="connsiteY84" fmla="*/ 184277 h 918344"/>
              <a:gd name="connsiteX85" fmla="*/ 7065221 w 9517857"/>
              <a:gd name="connsiteY85" fmla="*/ 227519 h 918344"/>
              <a:gd name="connsiteX86" fmla="*/ 7565449 w 9517857"/>
              <a:gd name="connsiteY86" fmla="*/ 258938 h 918344"/>
              <a:gd name="connsiteX87" fmla="*/ 7599285 w 9517857"/>
              <a:gd name="connsiteY87" fmla="*/ 266009 h 918344"/>
              <a:gd name="connsiteX88" fmla="*/ 7644411 w 9517857"/>
              <a:gd name="connsiteY88" fmla="*/ 258974 h 918344"/>
              <a:gd name="connsiteX89" fmla="*/ 7825110 w 9517857"/>
              <a:gd name="connsiteY89" fmla="*/ 229097 h 918344"/>
              <a:gd name="connsiteX90" fmla="*/ 7965804 w 9517857"/>
              <a:gd name="connsiteY90" fmla="*/ 190533 h 918344"/>
              <a:gd name="connsiteX91" fmla="*/ 8147401 w 9517857"/>
              <a:gd name="connsiteY91" fmla="*/ 205605 h 918344"/>
              <a:gd name="connsiteX92" fmla="*/ 8256033 w 9517857"/>
              <a:gd name="connsiteY92" fmla="*/ 193701 h 918344"/>
              <a:gd name="connsiteX93" fmla="*/ 8551625 w 9517857"/>
              <a:gd name="connsiteY93" fmla="*/ 161505 h 918344"/>
              <a:gd name="connsiteX94" fmla="*/ 8715976 w 9517857"/>
              <a:gd name="connsiteY94" fmla="*/ 178362 h 918344"/>
              <a:gd name="connsiteX95" fmla="*/ 8778827 w 9517857"/>
              <a:gd name="connsiteY95" fmla="*/ 172924 h 918344"/>
              <a:gd name="connsiteX96" fmla="*/ 8840778 w 9517857"/>
              <a:gd name="connsiteY96" fmla="*/ 143137 h 918344"/>
              <a:gd name="connsiteX97" fmla="*/ 9010380 w 9517857"/>
              <a:gd name="connsiteY97" fmla="*/ 91879 h 918344"/>
              <a:gd name="connsiteX98" fmla="*/ 9110856 w 9517857"/>
              <a:gd name="connsiteY98" fmla="*/ 70985 h 918344"/>
              <a:gd name="connsiteX99" fmla="*/ 9268817 w 9517857"/>
              <a:gd name="connsiteY99" fmla="*/ 53070 h 918344"/>
              <a:gd name="connsiteX100" fmla="*/ 9316667 w 9517857"/>
              <a:gd name="connsiteY100" fmla="*/ 45035 h 918344"/>
              <a:gd name="connsiteX101" fmla="*/ 9428209 w 9517857"/>
              <a:gd name="connsiteY101"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5060397 w 9517857"/>
              <a:gd name="connsiteY68" fmla="*/ 263676 h 918344"/>
              <a:gd name="connsiteX69" fmla="*/ 5252996 w 9517857"/>
              <a:gd name="connsiteY69" fmla="*/ 270643 h 918344"/>
              <a:gd name="connsiteX70" fmla="*/ 5358056 w 9517857"/>
              <a:gd name="connsiteY70" fmla="*/ 247236 h 918344"/>
              <a:gd name="connsiteX71" fmla="*/ 5426496 w 9517857"/>
              <a:gd name="connsiteY71" fmla="*/ 235130 h 918344"/>
              <a:gd name="connsiteX72" fmla="*/ 5497161 w 9517857"/>
              <a:gd name="connsiteY72" fmla="*/ 228796 h 918344"/>
              <a:gd name="connsiteX73" fmla="*/ 5826043 w 9517857"/>
              <a:gd name="connsiteY73" fmla="*/ 148061 h 918344"/>
              <a:gd name="connsiteX74" fmla="*/ 6013415 w 9517857"/>
              <a:gd name="connsiteY74" fmla="*/ 137304 h 918344"/>
              <a:gd name="connsiteX75" fmla="*/ 6080994 w 9517857"/>
              <a:gd name="connsiteY75" fmla="*/ 142926 h 918344"/>
              <a:gd name="connsiteX76" fmla="*/ 6194152 w 9517857"/>
              <a:gd name="connsiteY76" fmla="*/ 151760 h 918344"/>
              <a:gd name="connsiteX77" fmla="*/ 6281379 w 9517857"/>
              <a:gd name="connsiteY77" fmla="*/ 181614 h 918344"/>
              <a:gd name="connsiteX78" fmla="*/ 6374947 w 9517857"/>
              <a:gd name="connsiteY78" fmla="*/ 179787 h 918344"/>
              <a:gd name="connsiteX79" fmla="*/ 6448518 w 9517857"/>
              <a:gd name="connsiteY79" fmla="*/ 164366 h 918344"/>
              <a:gd name="connsiteX80" fmla="*/ 6544700 w 9517857"/>
              <a:gd name="connsiteY80" fmla="*/ 167149 h 918344"/>
              <a:gd name="connsiteX81" fmla="*/ 6648353 w 9517857"/>
              <a:gd name="connsiteY81" fmla="*/ 172238 h 918344"/>
              <a:gd name="connsiteX82" fmla="*/ 6736227 w 9517857"/>
              <a:gd name="connsiteY82" fmla="*/ 173204 h 918344"/>
              <a:gd name="connsiteX83" fmla="*/ 6977218 w 9517857"/>
              <a:gd name="connsiteY83" fmla="*/ 184277 h 918344"/>
              <a:gd name="connsiteX84" fmla="*/ 7065221 w 9517857"/>
              <a:gd name="connsiteY84" fmla="*/ 227519 h 918344"/>
              <a:gd name="connsiteX85" fmla="*/ 7565449 w 9517857"/>
              <a:gd name="connsiteY85" fmla="*/ 258938 h 918344"/>
              <a:gd name="connsiteX86" fmla="*/ 7599285 w 9517857"/>
              <a:gd name="connsiteY86" fmla="*/ 266009 h 918344"/>
              <a:gd name="connsiteX87" fmla="*/ 7644411 w 9517857"/>
              <a:gd name="connsiteY87" fmla="*/ 258974 h 918344"/>
              <a:gd name="connsiteX88" fmla="*/ 7825110 w 9517857"/>
              <a:gd name="connsiteY88" fmla="*/ 229097 h 918344"/>
              <a:gd name="connsiteX89" fmla="*/ 7965804 w 9517857"/>
              <a:gd name="connsiteY89" fmla="*/ 190533 h 918344"/>
              <a:gd name="connsiteX90" fmla="*/ 8147401 w 9517857"/>
              <a:gd name="connsiteY90" fmla="*/ 205605 h 918344"/>
              <a:gd name="connsiteX91" fmla="*/ 8256033 w 9517857"/>
              <a:gd name="connsiteY91" fmla="*/ 193701 h 918344"/>
              <a:gd name="connsiteX92" fmla="*/ 8551625 w 9517857"/>
              <a:gd name="connsiteY92" fmla="*/ 161505 h 918344"/>
              <a:gd name="connsiteX93" fmla="*/ 8715976 w 9517857"/>
              <a:gd name="connsiteY93" fmla="*/ 178362 h 918344"/>
              <a:gd name="connsiteX94" fmla="*/ 8778827 w 9517857"/>
              <a:gd name="connsiteY94" fmla="*/ 172924 h 918344"/>
              <a:gd name="connsiteX95" fmla="*/ 8840778 w 9517857"/>
              <a:gd name="connsiteY95" fmla="*/ 143137 h 918344"/>
              <a:gd name="connsiteX96" fmla="*/ 9010380 w 9517857"/>
              <a:gd name="connsiteY96" fmla="*/ 91879 h 918344"/>
              <a:gd name="connsiteX97" fmla="*/ 9110856 w 9517857"/>
              <a:gd name="connsiteY97" fmla="*/ 70985 h 918344"/>
              <a:gd name="connsiteX98" fmla="*/ 9268817 w 9517857"/>
              <a:gd name="connsiteY98" fmla="*/ 53070 h 918344"/>
              <a:gd name="connsiteX99" fmla="*/ 9316667 w 9517857"/>
              <a:gd name="connsiteY99" fmla="*/ 45035 h 918344"/>
              <a:gd name="connsiteX100" fmla="*/ 9428209 w 9517857"/>
              <a:gd name="connsiteY100"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26043 w 9517857"/>
              <a:gd name="connsiteY72" fmla="*/ 148061 h 918344"/>
              <a:gd name="connsiteX73" fmla="*/ 6013415 w 9517857"/>
              <a:gd name="connsiteY73" fmla="*/ 137304 h 918344"/>
              <a:gd name="connsiteX74" fmla="*/ 6080994 w 9517857"/>
              <a:gd name="connsiteY74" fmla="*/ 142926 h 918344"/>
              <a:gd name="connsiteX75" fmla="*/ 6194152 w 9517857"/>
              <a:gd name="connsiteY75" fmla="*/ 151760 h 918344"/>
              <a:gd name="connsiteX76" fmla="*/ 6281379 w 9517857"/>
              <a:gd name="connsiteY76" fmla="*/ 181614 h 918344"/>
              <a:gd name="connsiteX77" fmla="*/ 6374947 w 9517857"/>
              <a:gd name="connsiteY77" fmla="*/ 179787 h 918344"/>
              <a:gd name="connsiteX78" fmla="*/ 6448518 w 9517857"/>
              <a:gd name="connsiteY78" fmla="*/ 164366 h 918344"/>
              <a:gd name="connsiteX79" fmla="*/ 6544700 w 9517857"/>
              <a:gd name="connsiteY79" fmla="*/ 167149 h 918344"/>
              <a:gd name="connsiteX80" fmla="*/ 6648353 w 9517857"/>
              <a:gd name="connsiteY80" fmla="*/ 172238 h 918344"/>
              <a:gd name="connsiteX81" fmla="*/ 6736227 w 9517857"/>
              <a:gd name="connsiteY81" fmla="*/ 173204 h 918344"/>
              <a:gd name="connsiteX82" fmla="*/ 6977218 w 9517857"/>
              <a:gd name="connsiteY82" fmla="*/ 184277 h 918344"/>
              <a:gd name="connsiteX83" fmla="*/ 7065221 w 9517857"/>
              <a:gd name="connsiteY83" fmla="*/ 227519 h 918344"/>
              <a:gd name="connsiteX84" fmla="*/ 7565449 w 9517857"/>
              <a:gd name="connsiteY84" fmla="*/ 258938 h 918344"/>
              <a:gd name="connsiteX85" fmla="*/ 7599285 w 9517857"/>
              <a:gd name="connsiteY85" fmla="*/ 266009 h 918344"/>
              <a:gd name="connsiteX86" fmla="*/ 7644411 w 9517857"/>
              <a:gd name="connsiteY86" fmla="*/ 258974 h 918344"/>
              <a:gd name="connsiteX87" fmla="*/ 7825110 w 9517857"/>
              <a:gd name="connsiteY87" fmla="*/ 229097 h 918344"/>
              <a:gd name="connsiteX88" fmla="*/ 7965804 w 9517857"/>
              <a:gd name="connsiteY88" fmla="*/ 190533 h 918344"/>
              <a:gd name="connsiteX89" fmla="*/ 8147401 w 9517857"/>
              <a:gd name="connsiteY89" fmla="*/ 205605 h 918344"/>
              <a:gd name="connsiteX90" fmla="*/ 8256033 w 9517857"/>
              <a:gd name="connsiteY90" fmla="*/ 193701 h 918344"/>
              <a:gd name="connsiteX91" fmla="*/ 8551625 w 9517857"/>
              <a:gd name="connsiteY91" fmla="*/ 161505 h 918344"/>
              <a:gd name="connsiteX92" fmla="*/ 8715976 w 9517857"/>
              <a:gd name="connsiteY92" fmla="*/ 178362 h 918344"/>
              <a:gd name="connsiteX93" fmla="*/ 8778827 w 9517857"/>
              <a:gd name="connsiteY93" fmla="*/ 172924 h 918344"/>
              <a:gd name="connsiteX94" fmla="*/ 8840778 w 9517857"/>
              <a:gd name="connsiteY94" fmla="*/ 143137 h 918344"/>
              <a:gd name="connsiteX95" fmla="*/ 9010380 w 9517857"/>
              <a:gd name="connsiteY95" fmla="*/ 91879 h 918344"/>
              <a:gd name="connsiteX96" fmla="*/ 9110856 w 9517857"/>
              <a:gd name="connsiteY96" fmla="*/ 70985 h 918344"/>
              <a:gd name="connsiteX97" fmla="*/ 9268817 w 9517857"/>
              <a:gd name="connsiteY97" fmla="*/ 53070 h 918344"/>
              <a:gd name="connsiteX98" fmla="*/ 9316667 w 9517857"/>
              <a:gd name="connsiteY98" fmla="*/ 45035 h 918344"/>
              <a:gd name="connsiteX99" fmla="*/ 9428209 w 9517857"/>
              <a:gd name="connsiteY99"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6013415 w 9517857"/>
              <a:gd name="connsiteY72" fmla="*/ 13730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433745 w 9517857"/>
              <a:gd name="connsiteY84" fmla="*/ 24695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547829 w 9517857"/>
              <a:gd name="connsiteY34" fmla="*/ 5661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47401 w 9517857"/>
              <a:gd name="connsiteY86" fmla="*/ 2056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06016 w 9517857"/>
              <a:gd name="connsiteY86" fmla="*/ 2310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6014778 w 9517857"/>
              <a:gd name="connsiteY71" fmla="*/ 16832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840778 w 9517857"/>
              <a:gd name="connsiteY89" fmla="*/ 143137 h 918344"/>
              <a:gd name="connsiteX90" fmla="*/ 9010380 w 9517857"/>
              <a:gd name="connsiteY90" fmla="*/ 91879 h 918344"/>
              <a:gd name="connsiteX91" fmla="*/ 9110856 w 9517857"/>
              <a:gd name="connsiteY91" fmla="*/ 70985 h 918344"/>
              <a:gd name="connsiteX92" fmla="*/ 9268817 w 9517857"/>
              <a:gd name="connsiteY92" fmla="*/ 53070 h 918344"/>
              <a:gd name="connsiteX93" fmla="*/ 9316667 w 9517857"/>
              <a:gd name="connsiteY93" fmla="*/ 45035 h 918344"/>
              <a:gd name="connsiteX94" fmla="*/ 9428209 w 9517857"/>
              <a:gd name="connsiteY94"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840778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63955 w 9517857"/>
              <a:gd name="connsiteY85" fmla="*/ 2056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9517857" h="918344">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Freeform: Shape 6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51435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2" name="Freeform: Shape 7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4027" cy="51435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Google Shape;60;p14"/>
          <p:cNvSpPr txBox="1">
            <a:spLocks noGrp="1"/>
          </p:cNvSpPr>
          <p:nvPr>
            <p:ph type="title"/>
          </p:nvPr>
        </p:nvSpPr>
        <p:spPr>
          <a:xfrm>
            <a:off x="329184" y="644652"/>
            <a:ext cx="3624602" cy="93268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600"/>
              <a:t>What is Load balancing?</a:t>
            </a:r>
          </a:p>
        </p:txBody>
      </p:sp>
      <p:sp>
        <p:nvSpPr>
          <p:cNvPr id="74" name="Rectangle 7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4108"/>
            <a:ext cx="96012" cy="490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6" name="Rectangle 7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1638796"/>
            <a:ext cx="373761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Google Shape;61;p14"/>
          <p:cNvSpPr txBox="1">
            <a:spLocks noGrp="1"/>
          </p:cNvSpPr>
          <p:nvPr>
            <p:ph type="body" idx="1"/>
          </p:nvPr>
        </p:nvSpPr>
        <p:spPr>
          <a:xfrm>
            <a:off x="329184" y="1884458"/>
            <a:ext cx="3624602" cy="2748263"/>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100" b="1"/>
              <a:t>Load balancing</a:t>
            </a:r>
            <a:r>
              <a:rPr lang="en-US" sz="1100"/>
              <a:t> refers to efficiently distributing incoming network traffic across a group of backend servers.</a:t>
            </a:r>
          </a:p>
          <a:p>
            <a:pPr marL="0" lvl="0" indent="-228600" defTabSz="914400">
              <a:spcBef>
                <a:spcPts val="1200"/>
              </a:spcBef>
              <a:spcAft>
                <a:spcPts val="0"/>
              </a:spcAft>
              <a:buFont typeface="Arial" panose="020B0604020202020204" pitchFamily="34" charset="0"/>
              <a:buChar char="•"/>
            </a:pPr>
            <a:r>
              <a:rPr lang="en-US" sz="1100"/>
              <a:t>Load balancers are used to increase capacity, (concurrent users) and reliability of applications. </a:t>
            </a:r>
          </a:p>
          <a:p>
            <a:pPr marL="0" lvl="0" indent="-228600" defTabSz="914400">
              <a:spcBef>
                <a:spcPts val="1200"/>
              </a:spcBef>
              <a:spcAft>
                <a:spcPts val="0"/>
              </a:spcAft>
              <a:buFont typeface="Arial" panose="020B0604020202020204" pitchFamily="34" charset="0"/>
              <a:buChar char="•"/>
            </a:pPr>
            <a:r>
              <a:rPr lang="en-US" sz="1100"/>
              <a:t>They improve the overall performance of applications, by decreasing the burden on servers associated with managing and maintaining application and network sessions, as well as by performing application-specific tasks.</a:t>
            </a:r>
          </a:p>
          <a:p>
            <a:pPr marL="0" lvl="0" indent="-228600" defTabSz="914400">
              <a:spcBef>
                <a:spcPts val="1200"/>
              </a:spcBef>
              <a:spcAft>
                <a:spcPts val="0"/>
              </a:spcAft>
              <a:buFont typeface="Arial" panose="020B0604020202020204" pitchFamily="34" charset="0"/>
              <a:buChar char="•"/>
            </a:pPr>
            <a:r>
              <a:rPr lang="en-US" sz="1100"/>
              <a:t>Some industry standard algorithms are:</a:t>
            </a:r>
          </a:p>
          <a:p>
            <a:pPr marL="457200" lvl="0" indent="-228600" defTabSz="914400">
              <a:spcBef>
                <a:spcPts val="1200"/>
              </a:spcBef>
              <a:spcAft>
                <a:spcPts val="0"/>
              </a:spcAft>
              <a:buSzPts val="1300"/>
              <a:buFont typeface="Arial" panose="020B0604020202020204" pitchFamily="34" charset="0"/>
              <a:buChar char="•"/>
            </a:pPr>
            <a:r>
              <a:rPr lang="en-US" sz="1100" b="1"/>
              <a:t>Weighted       </a:t>
            </a:r>
          </a:p>
          <a:p>
            <a:pPr marL="457200" lvl="0" indent="-228600" defTabSz="914400">
              <a:spcBef>
                <a:spcPts val="0"/>
              </a:spcBef>
              <a:spcAft>
                <a:spcPts val="0"/>
              </a:spcAft>
              <a:buSzPts val="1300"/>
              <a:buFont typeface="Arial" panose="020B0604020202020204" pitchFamily="34" charset="0"/>
              <a:buChar char="•"/>
            </a:pPr>
            <a:r>
              <a:rPr lang="en-US" sz="1100" b="1"/>
              <a:t>Round robin Scheduling</a:t>
            </a:r>
          </a:p>
          <a:p>
            <a:pPr marL="457200" lvl="0" indent="-228600" defTabSz="914400">
              <a:spcBef>
                <a:spcPts val="0"/>
              </a:spcBef>
              <a:spcAft>
                <a:spcPts val="0"/>
              </a:spcAft>
              <a:buSzPts val="1300"/>
              <a:buFont typeface="Arial" panose="020B0604020202020204" pitchFamily="34" charset="0"/>
              <a:buChar char="•"/>
            </a:pPr>
            <a:r>
              <a:rPr lang="en-US" sz="1100" b="1"/>
              <a:t>Least Connection</a:t>
            </a:r>
          </a:p>
          <a:p>
            <a:pPr marL="457200" lvl="0" indent="-228600" defTabSz="914400">
              <a:spcBef>
                <a:spcPts val="0"/>
              </a:spcBef>
              <a:spcAft>
                <a:spcPts val="0"/>
              </a:spcAft>
              <a:buSzPts val="1300"/>
              <a:buFont typeface="Arial" panose="020B0604020202020204" pitchFamily="34" charset="0"/>
              <a:buChar char="•"/>
            </a:pPr>
            <a:r>
              <a:rPr lang="en-US" sz="1100" b="1"/>
              <a:t>First Scheduling</a:t>
            </a:r>
          </a:p>
          <a:p>
            <a:pPr marL="0" lvl="0" indent="-228600" defTabSz="914400">
              <a:spcBef>
                <a:spcPts val="1200"/>
              </a:spcBef>
              <a:spcAft>
                <a:spcPts val="1200"/>
              </a:spcAft>
              <a:buFont typeface="Arial" panose="020B0604020202020204" pitchFamily="34" charset="0"/>
              <a:buChar char="•"/>
            </a:pPr>
            <a:endParaRPr lang="en-US" sz="1100"/>
          </a:p>
        </p:txBody>
      </p:sp>
      <p:pic>
        <p:nvPicPr>
          <p:cNvPr id="63" name="Google Shape;63;p14"/>
          <p:cNvPicPr preferRelativeResize="0"/>
          <p:nvPr/>
        </p:nvPicPr>
        <p:blipFill>
          <a:blip r:embed="rId3"/>
          <a:stretch>
            <a:fillRect/>
          </a:stretch>
        </p:blipFill>
        <p:spPr>
          <a:xfrm>
            <a:off x="5318386" y="388200"/>
            <a:ext cx="3141068" cy="2057400"/>
          </a:xfrm>
          <a:prstGeom prst="rect">
            <a:avLst/>
          </a:prstGeom>
          <a:noFill/>
        </p:spPr>
      </p:pic>
      <p:pic>
        <p:nvPicPr>
          <p:cNvPr id="62" name="Google Shape;62;p14"/>
          <p:cNvPicPr preferRelativeResize="0"/>
          <p:nvPr/>
        </p:nvPicPr>
        <p:blipFill>
          <a:blip r:embed="rId4"/>
          <a:stretch>
            <a:fillRect/>
          </a:stretch>
        </p:blipFill>
        <p:spPr>
          <a:xfrm>
            <a:off x="5092064" y="2571750"/>
            <a:ext cx="3593712" cy="2057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176400"/>
            <a:ext cx="8520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320"/>
              <a:t>Load Balancing Algorithms</a:t>
            </a:r>
          </a:p>
        </p:txBody>
      </p:sp>
      <p:sp>
        <p:nvSpPr>
          <p:cNvPr id="69" name="Google Shape;69;p15"/>
          <p:cNvSpPr txBox="1">
            <a:spLocks noGrp="1"/>
          </p:cNvSpPr>
          <p:nvPr>
            <p:ph type="body" idx="1"/>
          </p:nvPr>
        </p:nvSpPr>
        <p:spPr>
          <a:xfrm>
            <a:off x="3659625" y="932025"/>
            <a:ext cx="2986200" cy="1759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u="sng">
                <a:solidFill>
                  <a:srgbClr val="DD5540"/>
                </a:solidFill>
              </a:rPr>
              <a:t>Round robin Scheduling</a:t>
            </a:r>
            <a:r>
              <a:rPr lang="en" sz="1300" b="1"/>
              <a:t> - </a:t>
            </a:r>
            <a:r>
              <a:rPr lang="en" sz="1300"/>
              <a:t>Requests are served by the server sequentially one after another. After sending the request to the last server, it starts from the first server again.</a:t>
            </a:r>
            <a:endParaRPr/>
          </a:p>
        </p:txBody>
      </p:sp>
      <p:sp>
        <p:nvSpPr>
          <p:cNvPr id="70" name="Google Shape;70;p15"/>
          <p:cNvSpPr txBox="1">
            <a:spLocks noGrp="1"/>
          </p:cNvSpPr>
          <p:nvPr>
            <p:ph type="body" idx="4294967295"/>
          </p:nvPr>
        </p:nvSpPr>
        <p:spPr>
          <a:xfrm>
            <a:off x="6080125" y="2917825"/>
            <a:ext cx="3063875" cy="20780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u="sng">
                <a:solidFill>
                  <a:srgbClr val="DD5540"/>
                </a:solidFill>
              </a:rPr>
              <a:t>Weighted</a:t>
            </a:r>
            <a:r>
              <a:rPr lang="en" sz="1300" b="1"/>
              <a:t> - </a:t>
            </a:r>
            <a:r>
              <a:rPr lang="en" sz="1300"/>
              <a:t>Work is assigned to the server according to the weight assigned to the server</a:t>
            </a:r>
            <a:endParaRPr/>
          </a:p>
        </p:txBody>
      </p:sp>
      <p:sp>
        <p:nvSpPr>
          <p:cNvPr id="71" name="Google Shape;71;p15"/>
          <p:cNvSpPr txBox="1">
            <a:spLocks noGrp="1"/>
          </p:cNvSpPr>
          <p:nvPr>
            <p:ph type="body" idx="4294967295"/>
          </p:nvPr>
        </p:nvSpPr>
        <p:spPr>
          <a:xfrm>
            <a:off x="6645275" y="931863"/>
            <a:ext cx="2498725" cy="1639887"/>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u="sng">
                <a:solidFill>
                  <a:srgbClr val="DD5540"/>
                </a:solidFill>
              </a:rPr>
              <a:t>Least Connection First Scheduling</a:t>
            </a:r>
            <a:r>
              <a:rPr lang="en" sz="1300" b="1" u="sng"/>
              <a:t> </a:t>
            </a:r>
            <a:r>
              <a:rPr lang="en" sz="1300"/>
              <a:t>- Requests are served first to the server which is currently handling least number of persistent connections.</a:t>
            </a:r>
            <a:endParaRPr/>
          </a:p>
        </p:txBody>
      </p:sp>
      <p:pic>
        <p:nvPicPr>
          <p:cNvPr id="72" name="Google Shape;72;p15"/>
          <p:cNvPicPr preferRelativeResize="0"/>
          <p:nvPr/>
        </p:nvPicPr>
        <p:blipFill>
          <a:blip r:embed="rId3">
            <a:alphaModFix/>
          </a:blip>
          <a:stretch>
            <a:fillRect/>
          </a:stretch>
        </p:blipFill>
        <p:spPr>
          <a:xfrm>
            <a:off x="33850" y="2885325"/>
            <a:ext cx="3459250" cy="2169350"/>
          </a:xfrm>
          <a:prstGeom prst="rect">
            <a:avLst/>
          </a:prstGeom>
          <a:noFill/>
          <a:ln>
            <a:noFill/>
          </a:ln>
        </p:spPr>
      </p:pic>
      <p:pic>
        <p:nvPicPr>
          <p:cNvPr id="73" name="Google Shape;73;p15"/>
          <p:cNvPicPr preferRelativeResize="0"/>
          <p:nvPr/>
        </p:nvPicPr>
        <p:blipFill>
          <a:blip r:embed="rId4">
            <a:alphaModFix/>
          </a:blip>
          <a:stretch>
            <a:fillRect/>
          </a:stretch>
        </p:blipFill>
        <p:spPr>
          <a:xfrm>
            <a:off x="33850" y="641700"/>
            <a:ext cx="3459250" cy="2120002"/>
          </a:xfrm>
          <a:prstGeom prst="rect">
            <a:avLst/>
          </a:prstGeom>
          <a:noFill/>
          <a:ln>
            <a:noFill/>
          </a:ln>
        </p:spPr>
      </p:pic>
      <p:cxnSp>
        <p:nvCxnSpPr>
          <p:cNvPr id="74" name="Google Shape;74;p15"/>
          <p:cNvCxnSpPr>
            <a:cxnSpLocks/>
            <a:stCxn id="69" idx="1"/>
          </p:cNvCxnSpPr>
          <p:nvPr/>
        </p:nvCxnSpPr>
        <p:spPr>
          <a:xfrm rot="10800000">
            <a:off x="3580725" y="1798575"/>
            <a:ext cx="78900" cy="13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9" name="Google Shape;89;p17"/>
          <p:cNvSpPr txBox="1">
            <a:spLocks noGrp="1"/>
          </p:cNvSpPr>
          <p:nvPr>
            <p:ph type="title"/>
          </p:nvPr>
        </p:nvSpPr>
        <p:spPr>
          <a:xfrm>
            <a:off x="628650" y="2998513"/>
            <a:ext cx="2986391" cy="1662385"/>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700" kern="1200">
                <a:solidFill>
                  <a:schemeClr val="tx1"/>
                </a:solidFill>
                <a:latin typeface="+mj-lt"/>
                <a:ea typeface="+mj-ea"/>
                <a:cs typeface="+mj-cs"/>
              </a:rPr>
              <a:t>AWS Elastic Load Balancers</a:t>
            </a:r>
          </a:p>
        </p:txBody>
      </p:sp>
      <p:sp>
        <p:nvSpPr>
          <p:cNvPr id="103" name="Arc 10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6538384" y="2504456"/>
            <a:ext cx="2240924"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1" name="Google Shape;91;p17"/>
          <p:cNvPicPr preferRelativeResize="0"/>
          <p:nvPr/>
        </p:nvPicPr>
        <p:blipFill>
          <a:blip r:embed="rId3"/>
          <a:stretch>
            <a:fillRect/>
          </a:stretch>
        </p:blipFill>
        <p:spPr>
          <a:xfrm>
            <a:off x="494935" y="781247"/>
            <a:ext cx="8154129" cy="171236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p:spPr>
      </p:pic>
      <p:sp>
        <p:nvSpPr>
          <p:cNvPr id="90" name="Google Shape;90;p17"/>
          <p:cNvSpPr txBox="1">
            <a:spLocks noGrp="1"/>
          </p:cNvSpPr>
          <p:nvPr>
            <p:ph type="body" idx="1"/>
          </p:nvPr>
        </p:nvSpPr>
        <p:spPr>
          <a:xfrm>
            <a:off x="3728126" y="2998514"/>
            <a:ext cx="4787224" cy="1662384"/>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200" b="1" u="sng"/>
              <a:t>Elastic Load Balancing</a:t>
            </a:r>
            <a:r>
              <a:rPr lang="en-US" sz="1200"/>
              <a:t> supports the following types of load balancers: </a:t>
            </a:r>
          </a:p>
          <a:p>
            <a:pPr marL="0" lvl="0" indent="-228600" defTabSz="914400">
              <a:spcBef>
                <a:spcPts val="1200"/>
              </a:spcBef>
              <a:spcAft>
                <a:spcPts val="0"/>
              </a:spcAft>
              <a:buFont typeface="Arial" panose="020B0604020202020204" pitchFamily="34" charset="0"/>
              <a:buChar char="•"/>
            </a:pPr>
            <a:r>
              <a:rPr lang="en-US" sz="1200"/>
              <a:t>Application Load Balancers, Network Load Balancers, and Classic Load Balancers.</a:t>
            </a:r>
          </a:p>
          <a:p>
            <a:pPr marL="0" lvl="0" indent="-228600" defTabSz="914400">
              <a:spcBef>
                <a:spcPts val="1200"/>
              </a:spcBef>
              <a:spcAft>
                <a:spcPts val="1200"/>
              </a:spcAft>
              <a:buFont typeface="Arial" panose="020B0604020202020204" pitchFamily="34" charset="0"/>
              <a:buChar char="•"/>
            </a:pPr>
            <a:r>
              <a:rPr lang="en-US" sz="1200"/>
              <a:t>Application Load Balancers are used to route HTTP/HTTPS (or Layer 7) traffic. Network Load Balancers and Classic Load Balancers are used to route TCP (or Layer 4) traffic.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Google Shape;96;p18"/>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700" kern="1200">
                <a:solidFill>
                  <a:schemeClr val="tx1"/>
                </a:solidFill>
                <a:latin typeface="+mj-lt"/>
                <a:ea typeface="+mj-ea"/>
                <a:cs typeface="+mj-cs"/>
              </a:rPr>
              <a:t>AWS ELB: Application Load Balancer</a:t>
            </a:r>
          </a:p>
        </p:txBody>
      </p:sp>
      <p:sp>
        <p:nvSpPr>
          <p:cNvPr id="97" name="Google Shape;97;p18"/>
          <p:cNvSpPr txBox="1">
            <a:spLocks noGrp="1"/>
          </p:cNvSpPr>
          <p:nvPr>
            <p:ph type="body" idx="1"/>
          </p:nvPr>
        </p:nvSpPr>
        <p:spPr>
          <a:xfrm>
            <a:off x="852775" y="1648771"/>
            <a:ext cx="3719225" cy="293833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500"/>
              <a:t>An Application Load Balancer functions at the application layer, the </a:t>
            </a:r>
            <a:r>
              <a:rPr lang="en-US" sz="1500" b="1"/>
              <a:t>seventh layer</a:t>
            </a:r>
            <a:r>
              <a:rPr lang="en-US" sz="1500"/>
              <a:t> of the Open Systems Interconnection (OSI) model. After the load balancer receives a request, it evaluates the listener rules in priority order to determine which rule to apply, and then selects a target from the target group for the rule action.</a:t>
            </a:r>
          </a:p>
          <a:p>
            <a:pPr marL="0" lvl="0" indent="-228600" defTabSz="914400">
              <a:spcBef>
                <a:spcPts val="1200"/>
              </a:spcBef>
              <a:spcAft>
                <a:spcPts val="1200"/>
              </a:spcAft>
              <a:buFont typeface="Arial" panose="020B0604020202020204" pitchFamily="34" charset="0"/>
              <a:buChar char="•"/>
            </a:pPr>
            <a:r>
              <a:rPr lang="en-US" sz="1500"/>
              <a:t>You can configure health checks, which are used to monitor the health of the registered targets so that the load balancer can send requests only to the healthy targets.</a:t>
            </a:r>
          </a:p>
        </p:txBody>
      </p:sp>
      <p:pic>
        <p:nvPicPr>
          <p:cNvPr id="98" name="Google Shape;98;p18"/>
          <p:cNvPicPr preferRelativeResize="0"/>
          <p:nvPr/>
        </p:nvPicPr>
        <p:blipFill>
          <a:blip r:embed="rId3"/>
          <a:stretch>
            <a:fillRect/>
          </a:stretch>
        </p:blipFill>
        <p:spPr>
          <a:xfrm>
            <a:off x="5039525" y="2260932"/>
            <a:ext cx="3591379" cy="1572441"/>
          </a:xfrm>
          <a:prstGeom prst="rect">
            <a:avLst/>
          </a:prstGeom>
          <a:noFill/>
        </p:spPr>
      </p:pic>
      <p:sp>
        <p:nvSpPr>
          <p:cNvPr id="107" name="Freeform: Shape 10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p:nvSpPr>
          <p:cNvPr id="113" name="Rectangle 11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9143993" cy="12664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A71766-8630-9E6C-34EE-35D22123540F}"/>
              </a:ext>
            </a:extLst>
          </p:cNvPr>
          <p:cNvSpPr txBox="1"/>
          <p:nvPr/>
        </p:nvSpPr>
        <p:spPr>
          <a:xfrm>
            <a:off x="867638" y="478321"/>
            <a:ext cx="7416372" cy="67509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000" kern="1200">
                <a:solidFill>
                  <a:schemeClr val="bg1"/>
                </a:solidFill>
                <a:latin typeface="+mj-lt"/>
                <a:ea typeface="+mj-ea"/>
                <a:cs typeface="+mj-cs"/>
              </a:rPr>
              <a:t>AWS ALB Listeners</a:t>
            </a:r>
          </a:p>
        </p:txBody>
      </p:sp>
      <p:sp>
        <p:nvSpPr>
          <p:cNvPr id="115" name="Rectangle 11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6480"/>
            <a:ext cx="9143992" cy="39115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Google Shape;104;p19"/>
          <p:cNvSpPr txBox="1">
            <a:spLocks/>
          </p:cNvSpPr>
          <p:nvPr/>
        </p:nvSpPr>
        <p:spPr>
          <a:xfrm>
            <a:off x="1686055" y="2241147"/>
            <a:ext cx="1251470" cy="1590632"/>
          </a:xfrm>
          <a:prstGeom prst="rect">
            <a:avLst/>
          </a:prstGeom>
        </p:spPr>
        <p:txBody>
          <a:bodyPr spcFirstLastPara="1" wrap="square" lIns="91425" tIns="91425" rIns="91425" bIns="91425" anchor="t" anchorCtr="0">
            <a:noAutofit/>
          </a:bodyPr>
          <a:lstStyle/>
          <a:p>
            <a:pPr defTabSz="621792">
              <a:lnSpc>
                <a:spcPct val="122600"/>
              </a:lnSpc>
            </a:pPr>
            <a:r>
              <a:rPr lang="en" sz="680" b="1" kern="1200" dirty="0">
                <a:solidFill>
                  <a:srgbClr val="AB1300"/>
                </a:solidFill>
                <a:latin typeface="+mn-lt"/>
                <a:ea typeface="+mn-ea"/>
                <a:cs typeface="+mn-cs"/>
              </a:rPr>
              <a:t>Default rules</a:t>
            </a:r>
            <a:endParaRPr sz="680" b="1" kern="1200" dirty="0">
              <a:solidFill>
                <a:srgbClr val="AB1300"/>
              </a:solidFill>
              <a:latin typeface="+mn-lt"/>
              <a:ea typeface="+mn-ea"/>
              <a:cs typeface="+mn-cs"/>
            </a:endParaRPr>
          </a:p>
          <a:p>
            <a:pPr defTabSz="621792">
              <a:lnSpc>
                <a:spcPct val="150000"/>
              </a:lnSpc>
              <a:spcBef>
                <a:spcPts val="952"/>
              </a:spcBef>
            </a:pPr>
            <a:r>
              <a:rPr lang="en" sz="680" kern="1200" dirty="0">
                <a:solidFill>
                  <a:schemeClr val="dk1"/>
                </a:solidFill>
                <a:latin typeface="+mn-lt"/>
                <a:ea typeface="+mn-ea"/>
                <a:cs typeface="+mn-cs"/>
              </a:rPr>
              <a:t>When you create a listener, you define actions for the default rule. Default rules can't have conditions. If the conditions for none of a listener's rules are met, then the action for the default rule is performed.</a:t>
            </a:r>
            <a:endParaRPr sz="680" kern="1200" dirty="0">
              <a:solidFill>
                <a:schemeClr val="dk1"/>
              </a:solidFill>
              <a:latin typeface="+mn-lt"/>
              <a:ea typeface="+mn-ea"/>
              <a:cs typeface="+mn-cs"/>
            </a:endParaRPr>
          </a:p>
          <a:p>
            <a:pPr defTabSz="621792">
              <a:lnSpc>
                <a:spcPct val="150000"/>
              </a:lnSpc>
              <a:spcBef>
                <a:spcPts val="816"/>
              </a:spcBef>
            </a:pPr>
            <a:endParaRPr sz="680" kern="1200" dirty="0">
              <a:solidFill>
                <a:schemeClr val="dk1"/>
              </a:solidFill>
              <a:latin typeface="+mn-lt"/>
              <a:ea typeface="+mn-ea"/>
              <a:cs typeface="+mn-cs"/>
            </a:endParaRPr>
          </a:p>
          <a:p>
            <a:pPr marL="0" lvl="0" indent="0" algn="l" rtl="0">
              <a:spcBef>
                <a:spcPts val="1200"/>
              </a:spcBef>
              <a:spcAft>
                <a:spcPts val="1200"/>
              </a:spcAft>
              <a:buNone/>
            </a:pPr>
            <a:endParaRPr sz="1000" dirty="0">
              <a:solidFill>
                <a:schemeClr val="dk1"/>
              </a:solidFill>
            </a:endParaRPr>
          </a:p>
        </p:txBody>
      </p:sp>
      <p:pic>
        <p:nvPicPr>
          <p:cNvPr id="105" name="Google Shape;105;p19"/>
          <p:cNvPicPr preferRelativeResize="0"/>
          <p:nvPr/>
        </p:nvPicPr>
        <p:blipFill>
          <a:blip r:embed="rId3">
            <a:alphaModFix/>
          </a:blip>
          <a:stretch>
            <a:fillRect/>
          </a:stretch>
        </p:blipFill>
        <p:spPr>
          <a:xfrm>
            <a:off x="2245336" y="4285189"/>
            <a:ext cx="3991263" cy="701124"/>
          </a:xfrm>
          <a:prstGeom prst="rect">
            <a:avLst/>
          </a:prstGeom>
          <a:noFill/>
          <a:ln>
            <a:noFill/>
          </a:ln>
        </p:spPr>
      </p:pic>
      <p:sp>
        <p:nvSpPr>
          <p:cNvPr id="106" name="Google Shape;106;p19"/>
          <p:cNvSpPr txBox="1"/>
          <p:nvPr/>
        </p:nvSpPr>
        <p:spPr>
          <a:xfrm>
            <a:off x="3213826" y="2241147"/>
            <a:ext cx="2054284" cy="1328988"/>
          </a:xfrm>
          <a:prstGeom prst="rect">
            <a:avLst/>
          </a:prstGeom>
          <a:noFill/>
          <a:ln>
            <a:noFill/>
          </a:ln>
        </p:spPr>
        <p:txBody>
          <a:bodyPr spcFirstLastPara="1" wrap="square" lIns="91425" tIns="91425" rIns="91425" bIns="91425" anchor="t" anchorCtr="0">
            <a:spAutoFit/>
          </a:bodyPr>
          <a:lstStyle/>
          <a:p>
            <a:pPr defTabSz="621792">
              <a:lnSpc>
                <a:spcPct val="122600"/>
              </a:lnSpc>
            </a:pPr>
            <a:r>
              <a:rPr lang="en-GB" sz="680" b="1" kern="1200" dirty="0">
                <a:solidFill>
                  <a:srgbClr val="AB1300"/>
                </a:solidFill>
                <a:latin typeface="+mn-lt"/>
                <a:ea typeface="+mn-ea"/>
                <a:cs typeface="+mn-cs"/>
              </a:rPr>
              <a:t>Rule priority</a:t>
            </a:r>
          </a:p>
          <a:p>
            <a:pPr defTabSz="621792">
              <a:lnSpc>
                <a:spcPct val="150000"/>
              </a:lnSpc>
              <a:spcBef>
                <a:spcPts val="952"/>
              </a:spcBef>
              <a:spcAft>
                <a:spcPts val="816"/>
              </a:spcAft>
            </a:pPr>
            <a:r>
              <a:rPr lang="en-GB" sz="680" kern="1200" dirty="0">
                <a:solidFill>
                  <a:schemeClr val="dk1"/>
                </a:solidFill>
                <a:latin typeface="+mn-lt"/>
                <a:ea typeface="+mn-ea"/>
                <a:cs typeface="+mn-cs"/>
              </a:rPr>
              <a:t>Each rule has a priority. Rules are evaluated in priority order, from the lowest value to the highest value. The default rule is evaluated last. You can change the priority of a nondefault rule at any time. You cannot change the priority of the default rule. </a:t>
            </a:r>
            <a:endParaRPr lang="en-GB" sz="1000" dirty="0">
              <a:solidFill>
                <a:schemeClr val="dk1"/>
              </a:solidFill>
            </a:endParaRPr>
          </a:p>
        </p:txBody>
      </p:sp>
      <p:sp>
        <p:nvSpPr>
          <p:cNvPr id="107" name="Google Shape;107;p19"/>
          <p:cNvSpPr txBox="1"/>
          <p:nvPr/>
        </p:nvSpPr>
        <p:spPr>
          <a:xfrm>
            <a:off x="1692733" y="1523995"/>
            <a:ext cx="3691960" cy="701124"/>
          </a:xfrm>
          <a:prstGeom prst="rect">
            <a:avLst/>
          </a:prstGeom>
          <a:noFill/>
          <a:ln>
            <a:noFill/>
          </a:ln>
        </p:spPr>
        <p:txBody>
          <a:bodyPr spcFirstLastPara="1" wrap="square" lIns="91425" tIns="91425" rIns="91425" bIns="91425" anchor="t" anchorCtr="0">
            <a:spAutoFit/>
          </a:bodyPr>
          <a:lstStyle/>
          <a:p>
            <a:pPr defTabSz="621792">
              <a:lnSpc>
                <a:spcPct val="122600"/>
              </a:lnSpc>
            </a:pPr>
            <a:r>
              <a:rPr lang="en-GB" sz="680" b="1" kern="1200" dirty="0">
                <a:solidFill>
                  <a:srgbClr val="AB1300"/>
                </a:solidFill>
                <a:latin typeface="+mn-lt"/>
                <a:ea typeface="+mn-ea"/>
                <a:cs typeface="+mn-cs"/>
              </a:rPr>
              <a:t>Rule actions</a:t>
            </a:r>
          </a:p>
          <a:p>
            <a:pPr defTabSz="621792">
              <a:lnSpc>
                <a:spcPct val="150000"/>
              </a:lnSpc>
              <a:spcBef>
                <a:spcPts val="952"/>
              </a:spcBef>
              <a:spcAft>
                <a:spcPts val="816"/>
              </a:spcAft>
            </a:pPr>
            <a:r>
              <a:rPr lang="en-GB" sz="680" kern="1200" dirty="0">
                <a:solidFill>
                  <a:schemeClr val="dk1"/>
                </a:solidFill>
                <a:latin typeface="+mn-lt"/>
                <a:ea typeface="+mn-ea"/>
                <a:cs typeface="+mn-cs"/>
              </a:rPr>
              <a:t>Each rule action has a type, an order, and the information required to perform the action</a:t>
            </a:r>
            <a:endParaRPr lang="en-GB" sz="1000" dirty="0">
              <a:solidFill>
                <a:schemeClr val="dk1"/>
              </a:solidFill>
            </a:endParaRPr>
          </a:p>
        </p:txBody>
      </p:sp>
      <p:sp>
        <p:nvSpPr>
          <p:cNvPr id="108" name="Google Shape;108;p19"/>
          <p:cNvSpPr txBox="1"/>
          <p:nvPr/>
        </p:nvSpPr>
        <p:spPr>
          <a:xfrm>
            <a:off x="5384693" y="2228102"/>
            <a:ext cx="2054284" cy="1015056"/>
          </a:xfrm>
          <a:prstGeom prst="rect">
            <a:avLst/>
          </a:prstGeom>
          <a:noFill/>
          <a:ln>
            <a:noFill/>
          </a:ln>
        </p:spPr>
        <p:txBody>
          <a:bodyPr spcFirstLastPara="1" wrap="square" lIns="91425" tIns="91425" rIns="91425" bIns="91425" anchor="t" anchorCtr="0">
            <a:spAutoFit/>
          </a:bodyPr>
          <a:lstStyle/>
          <a:p>
            <a:pPr defTabSz="621792">
              <a:lnSpc>
                <a:spcPct val="122600"/>
              </a:lnSpc>
            </a:pPr>
            <a:r>
              <a:rPr lang="en-GB" sz="680" b="1" kern="1200" dirty="0">
                <a:solidFill>
                  <a:srgbClr val="AB1300"/>
                </a:solidFill>
                <a:latin typeface="+mn-lt"/>
                <a:ea typeface="+mn-ea"/>
                <a:cs typeface="+mn-cs"/>
              </a:rPr>
              <a:t>Rule conditions</a:t>
            </a:r>
          </a:p>
          <a:p>
            <a:pPr defTabSz="621792">
              <a:lnSpc>
                <a:spcPct val="150000"/>
              </a:lnSpc>
              <a:spcBef>
                <a:spcPts val="952"/>
              </a:spcBef>
              <a:spcAft>
                <a:spcPts val="816"/>
              </a:spcAft>
            </a:pPr>
            <a:r>
              <a:rPr lang="en-GB" sz="680" kern="1200" dirty="0">
                <a:solidFill>
                  <a:schemeClr val="dk1"/>
                </a:solidFill>
                <a:latin typeface="+mn-lt"/>
                <a:ea typeface="+mn-ea"/>
                <a:cs typeface="+mn-cs"/>
              </a:rPr>
              <a:t>Each rule condition has a type and configuration information. When the conditions for a rule are met, then its actions are performed.</a:t>
            </a:r>
            <a:endParaRPr lang="en-GB" sz="10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p:nvSpPr>
          <p:cNvPr id="1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Google Shape;114;p20"/>
          <p:cNvSpPr txBox="1"/>
          <p:nvPr/>
        </p:nvSpPr>
        <p:spPr>
          <a:xfrm>
            <a:off x="3521170" y="114300"/>
            <a:ext cx="5084763" cy="245745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2300"/>
              </a:spcBef>
              <a:spcAft>
                <a:spcPts val="0"/>
              </a:spcAft>
              <a:buNone/>
            </a:pPr>
            <a:r>
              <a:rPr lang="en-GB" sz="1000" b="1" dirty="0">
                <a:solidFill>
                  <a:srgbClr val="DD5540"/>
                </a:solidFill>
              </a:rPr>
              <a:t>Forward actions</a:t>
            </a:r>
          </a:p>
          <a:p>
            <a:pPr marL="0" lvl="0" indent="0" algn="l" rtl="0">
              <a:lnSpc>
                <a:spcPct val="90000"/>
              </a:lnSpc>
              <a:spcBef>
                <a:spcPts val="1400"/>
              </a:spcBef>
              <a:spcAft>
                <a:spcPts val="0"/>
              </a:spcAft>
              <a:buNone/>
            </a:pPr>
            <a:r>
              <a:rPr lang="en-GB" sz="1000" dirty="0">
                <a:solidFill>
                  <a:schemeClr val="dk1"/>
                </a:solidFill>
              </a:rPr>
              <a:t>You can use </a:t>
            </a:r>
            <a:r>
              <a:rPr lang="en-GB" sz="1000" dirty="0">
                <a:solidFill>
                  <a:schemeClr val="dk1"/>
                </a:solidFill>
                <a:latin typeface="Courier New"/>
                <a:ea typeface="Courier New"/>
                <a:cs typeface="Courier New"/>
                <a:sym typeface="Courier New"/>
              </a:rPr>
              <a:t>forward</a:t>
            </a:r>
            <a:r>
              <a:rPr lang="en-GB" sz="1000" dirty="0">
                <a:solidFill>
                  <a:schemeClr val="dk1"/>
                </a:solidFill>
              </a:rPr>
              <a:t> actions to route requests to one or more target groups. If you specify multiple target groups for a </a:t>
            </a:r>
            <a:r>
              <a:rPr lang="en-GB" sz="1000" dirty="0">
                <a:solidFill>
                  <a:schemeClr val="dk1"/>
                </a:solidFill>
                <a:latin typeface="Courier New"/>
                <a:ea typeface="Courier New"/>
                <a:cs typeface="Courier New"/>
                <a:sym typeface="Courier New"/>
              </a:rPr>
              <a:t>forward</a:t>
            </a:r>
            <a:r>
              <a:rPr lang="en-GB" sz="1000" dirty="0">
                <a:solidFill>
                  <a:schemeClr val="dk1"/>
                </a:solidFill>
              </a:rPr>
              <a:t> action, you must specify a weight for each target group. </a:t>
            </a:r>
          </a:p>
          <a:p>
            <a:pPr marL="0" lvl="0" indent="0" algn="l" rtl="0">
              <a:lnSpc>
                <a:spcPct val="90000"/>
              </a:lnSpc>
              <a:spcBef>
                <a:spcPts val="1200"/>
              </a:spcBef>
              <a:spcAft>
                <a:spcPts val="0"/>
              </a:spcAft>
              <a:buNone/>
            </a:pPr>
            <a:r>
              <a:rPr lang="en-GB" sz="1000" dirty="0">
                <a:solidFill>
                  <a:schemeClr val="dk1"/>
                </a:solidFill>
              </a:rPr>
              <a:t>Each target group weight is a value from 0 to 999. Requests that match a listener rule with weighted target groups are distributed to these target groups based on their weights. </a:t>
            </a:r>
          </a:p>
          <a:p>
            <a:pPr marL="0" lvl="0" indent="0" algn="l" rtl="0">
              <a:lnSpc>
                <a:spcPct val="90000"/>
              </a:lnSpc>
              <a:spcBef>
                <a:spcPts val="1200"/>
              </a:spcBef>
              <a:spcAft>
                <a:spcPts val="0"/>
              </a:spcAft>
              <a:buNone/>
            </a:pPr>
            <a:r>
              <a:rPr lang="en-GB" sz="1000" dirty="0">
                <a:solidFill>
                  <a:schemeClr val="dk1"/>
                </a:solidFill>
              </a:rPr>
              <a:t>For example, if you specify two target groups, each with a weight of 10, each target group receives half the requests. If you specify two target groups, one with a weight of 10 and the other with a weight of 20, the target group with a weight of 20 receives twice as many requests as the other target group.</a:t>
            </a:r>
          </a:p>
          <a:p>
            <a:pPr marL="0" lvl="0" indent="0" algn="l" rtl="0">
              <a:lnSpc>
                <a:spcPct val="90000"/>
              </a:lnSpc>
              <a:spcBef>
                <a:spcPts val="1200"/>
              </a:spcBef>
              <a:spcAft>
                <a:spcPts val="0"/>
              </a:spcAft>
              <a:buNone/>
            </a:pPr>
            <a:endParaRPr lang="en-GB" sz="1000" dirty="0">
              <a:solidFill>
                <a:schemeClr val="dk1"/>
              </a:solidFill>
            </a:endParaRPr>
          </a:p>
        </p:txBody>
      </p:sp>
      <p:sp>
        <p:nvSpPr>
          <p:cNvPr id="115" name="Google Shape;115;p20"/>
          <p:cNvSpPr txBox="1"/>
          <p:nvPr/>
        </p:nvSpPr>
        <p:spPr>
          <a:xfrm>
            <a:off x="3521170" y="2640012"/>
            <a:ext cx="5084763" cy="2166219"/>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2300"/>
              </a:spcBef>
              <a:spcAft>
                <a:spcPts val="0"/>
              </a:spcAft>
              <a:buNone/>
            </a:pPr>
            <a:r>
              <a:rPr lang="en-GB" sz="1000" b="1" dirty="0">
                <a:solidFill>
                  <a:srgbClr val="DD5540"/>
                </a:solidFill>
              </a:rPr>
              <a:t>Redirect actions</a:t>
            </a:r>
          </a:p>
          <a:p>
            <a:pPr marL="0" lvl="0" indent="0" algn="l" rtl="0">
              <a:lnSpc>
                <a:spcPct val="90000"/>
              </a:lnSpc>
              <a:spcBef>
                <a:spcPts val="1400"/>
              </a:spcBef>
              <a:spcAft>
                <a:spcPts val="0"/>
              </a:spcAft>
              <a:buNone/>
            </a:pPr>
            <a:r>
              <a:rPr lang="en-GB" sz="1000" dirty="0">
                <a:solidFill>
                  <a:schemeClr val="dk1"/>
                </a:solidFill>
              </a:rPr>
              <a:t>You can use </a:t>
            </a:r>
            <a:r>
              <a:rPr lang="en-GB" sz="1000" dirty="0">
                <a:solidFill>
                  <a:schemeClr val="dk1"/>
                </a:solidFill>
                <a:latin typeface="Courier New"/>
                <a:ea typeface="Courier New"/>
                <a:cs typeface="Courier New"/>
                <a:sym typeface="Courier New"/>
              </a:rPr>
              <a:t>redirect</a:t>
            </a:r>
            <a:r>
              <a:rPr lang="en-GB" sz="1000" dirty="0">
                <a:solidFill>
                  <a:schemeClr val="dk1"/>
                </a:solidFill>
              </a:rPr>
              <a:t> actions to redirect client requests from one URL to another. You can configure redirects as either temporary (HTTP 302) or permanent (HTTP 301) based on your needs.</a:t>
            </a:r>
          </a:p>
          <a:p>
            <a:pPr marL="0" lvl="0" indent="0" algn="l" rtl="0">
              <a:lnSpc>
                <a:spcPct val="90000"/>
              </a:lnSpc>
              <a:spcBef>
                <a:spcPts val="1200"/>
              </a:spcBef>
              <a:spcAft>
                <a:spcPts val="0"/>
              </a:spcAft>
              <a:buNone/>
            </a:pPr>
            <a:r>
              <a:rPr lang="en-GB" sz="1000" dirty="0">
                <a:solidFill>
                  <a:schemeClr val="dk1"/>
                </a:solidFill>
              </a:rPr>
              <a:t>A URI consists of the following components:</a:t>
            </a:r>
          </a:p>
          <a:p>
            <a:pPr marL="152400" marR="482600" lvl="0" indent="0" algn="l" rtl="0">
              <a:lnSpc>
                <a:spcPct val="90000"/>
              </a:lnSpc>
              <a:spcBef>
                <a:spcPts val="1200"/>
              </a:spcBef>
              <a:spcAft>
                <a:spcPts val="0"/>
              </a:spcAft>
              <a:buNone/>
            </a:pPr>
            <a:r>
              <a:rPr lang="en-GB" sz="1000" b="1" i="1" dirty="0">
                <a:solidFill>
                  <a:srgbClr val="DD5540"/>
                </a:solidFill>
                <a:latin typeface="Courier New"/>
                <a:ea typeface="Courier New"/>
                <a:cs typeface="Courier New"/>
                <a:sym typeface="Courier New"/>
              </a:rPr>
              <a:t>protocol</a:t>
            </a:r>
            <a:r>
              <a:rPr lang="en-GB" sz="1000" b="1" dirty="0">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hostname</a:t>
            </a:r>
            <a:r>
              <a:rPr lang="en-GB" sz="1000" b="1" dirty="0" err="1">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port</a:t>
            </a:r>
            <a:r>
              <a:rPr lang="en-GB" sz="1000" b="1" dirty="0">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path</a:t>
            </a:r>
            <a:r>
              <a:rPr lang="en-GB" sz="1000" b="1" dirty="0" err="1">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query</a:t>
            </a:r>
            <a:endParaRPr lang="en-GB" sz="1000" i="1" dirty="0">
              <a:solidFill>
                <a:schemeClr val="dk1"/>
              </a:solidFill>
              <a:latin typeface="Courier New"/>
              <a:ea typeface="Courier New"/>
              <a:cs typeface="Courier New"/>
              <a:sym typeface="Courier New"/>
            </a:endParaRPr>
          </a:p>
          <a:p>
            <a:pPr marL="0" lvl="0" indent="0" algn="l" rtl="0">
              <a:lnSpc>
                <a:spcPct val="90000"/>
              </a:lnSpc>
              <a:spcBef>
                <a:spcPts val="1200"/>
              </a:spcBef>
              <a:spcAft>
                <a:spcPts val="1200"/>
              </a:spcAft>
              <a:buNone/>
            </a:pPr>
            <a:r>
              <a:rPr lang="en-GB" sz="1000" dirty="0">
                <a:solidFill>
                  <a:schemeClr val="dk1"/>
                </a:solidFill>
              </a:rPr>
              <a:t>You must modify at least one of the following components to avoid a redirect loop: protocol, hostname, port, or path. Any components that you do not modify retain their original values.</a:t>
            </a:r>
            <a:endParaRPr lang="en-GB" sz="1000" i="1" dirty="0">
              <a:solidFill>
                <a:schemeClr val="dk1"/>
              </a:solidFill>
              <a:latin typeface="Courier New"/>
              <a:ea typeface="Courier New"/>
              <a:cs typeface="Courier New"/>
              <a:sym typeface="Courier New"/>
            </a:endParaRPr>
          </a:p>
        </p:txBody>
      </p:sp>
      <p:sp>
        <p:nvSpPr>
          <p:cNvPr id="113" name="Google Shape;113;p20"/>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800"/>
              </a:spcAft>
            </a:pPr>
            <a:r>
              <a:rPr lang="en-US" sz="2700" kern="1200">
                <a:solidFill>
                  <a:srgbClr val="FFFFFF"/>
                </a:solidFill>
                <a:latin typeface="+mj-lt"/>
                <a:ea typeface="+mj-ea"/>
                <a:cs typeface="+mj-cs"/>
              </a:rPr>
              <a:t>AWS ALB Listeners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E09A07-6D94-7741-4D5B-1459D10E08E2}"/>
              </a:ext>
            </a:extLst>
          </p:cNvPr>
          <p:cNvSpPr txBox="1"/>
          <p:nvPr/>
        </p:nvSpPr>
        <p:spPr>
          <a:xfrm>
            <a:off x="473202" y="2105406"/>
            <a:ext cx="2571750" cy="2558034"/>
          </a:xfrm>
          <a:prstGeom prst="rect">
            <a:avLst/>
          </a:prstGeom>
        </p:spPr>
        <p:txBody>
          <a:bodyPr vert="horz" lIns="91440" tIns="45720" rIns="91440" bIns="45720" rtlCol="0" anchor="t">
            <a:normAutofit/>
          </a:bodyPr>
          <a:lstStyle/>
          <a:p>
            <a:pPr>
              <a:lnSpc>
                <a:spcPct val="90000"/>
              </a:lnSpc>
              <a:spcAft>
                <a:spcPts val="600"/>
              </a:spcAft>
            </a:pPr>
            <a:r>
              <a:rPr lang="en-US" sz="1700" dirty="0"/>
              <a:t>AWS ALB: HTTP headers</a:t>
            </a:r>
          </a:p>
        </p:txBody>
      </p:sp>
      <p:sp>
        <p:nvSpPr>
          <p:cNvPr id="121" name="Google Shape;121;p21"/>
          <p:cNvSpPr txBox="1">
            <a:spLocks/>
          </p:cNvSpPr>
          <p:nvPr/>
        </p:nvSpPr>
        <p:spPr>
          <a:xfrm>
            <a:off x="3490722" y="1374175"/>
            <a:ext cx="3161908" cy="1138494"/>
          </a:xfrm>
          <a:prstGeom prst="rect">
            <a:avLst/>
          </a:prstGeom>
        </p:spPr>
        <p:txBody>
          <a:bodyPr spcFirstLastPara="1" wrap="square" lIns="91425" tIns="91425" rIns="91425" bIns="91425" anchor="t" anchorCtr="0">
            <a:noAutofit/>
          </a:bodyPr>
          <a:lstStyle/>
          <a:p>
            <a:pPr defTabSz="521208">
              <a:spcBef>
                <a:spcPts val="1596"/>
              </a:spcBef>
            </a:pPr>
            <a:r>
              <a:rPr lang="en" sz="570" b="1" kern="1200" dirty="0">
                <a:solidFill>
                  <a:srgbClr val="DD5540"/>
                </a:solidFill>
                <a:latin typeface="+mn-lt"/>
                <a:ea typeface="+mn-ea"/>
                <a:cs typeface="+mn-cs"/>
              </a:rPr>
              <a:t>X-Forwarded-For</a:t>
            </a:r>
            <a:endParaRPr sz="570" b="1" kern="1200" dirty="0">
              <a:solidFill>
                <a:srgbClr val="DD5540"/>
              </a:solidFill>
              <a:latin typeface="+mn-lt"/>
              <a:ea typeface="+mn-ea"/>
              <a:cs typeface="+mn-cs"/>
            </a:endParaRPr>
          </a:p>
          <a:p>
            <a:pPr defTabSz="521208">
              <a:spcBef>
                <a:spcPts val="1197"/>
              </a:spcBef>
            </a:pPr>
            <a:r>
              <a:rPr lang="en" sz="570" kern="1200" dirty="0">
                <a:solidFill>
                  <a:schemeClr val="dk1"/>
                </a:solidFill>
                <a:latin typeface="+mn-lt"/>
                <a:ea typeface="+mn-ea"/>
                <a:cs typeface="+mn-cs"/>
              </a:rPr>
              <a:t>The </a:t>
            </a:r>
            <a:r>
              <a:rPr lang="en" sz="570" b="1" kern="1200" dirty="0">
                <a:solidFill>
                  <a:srgbClr val="DD5540"/>
                </a:solidFill>
                <a:latin typeface="Courier New"/>
                <a:ea typeface="+mn-ea"/>
                <a:cs typeface="Courier New"/>
                <a:sym typeface="Courier New"/>
              </a:rPr>
              <a:t>X-Forwarded-For</a:t>
            </a:r>
            <a:r>
              <a:rPr lang="en" sz="570" kern="1200" dirty="0">
                <a:solidFill>
                  <a:srgbClr val="DD5540"/>
                </a:solidFill>
                <a:latin typeface="+mn-lt"/>
                <a:ea typeface="+mn-ea"/>
                <a:cs typeface="+mn-cs"/>
              </a:rPr>
              <a:t> </a:t>
            </a:r>
            <a:r>
              <a:rPr lang="en" sz="570" kern="1200" dirty="0">
                <a:solidFill>
                  <a:schemeClr val="dk1"/>
                </a:solidFill>
                <a:latin typeface="+mn-lt"/>
                <a:ea typeface="+mn-ea"/>
                <a:cs typeface="+mn-cs"/>
              </a:rPr>
              <a:t>request header helps you identify the IP address of a client when you use an HTTP or HTTPS load balancer. Because load balancers intercept traffic between clients and servers, your server access logs only contain the IP address of the load balancer. To see the IP address of the client, use the </a:t>
            </a:r>
            <a:r>
              <a:rPr lang="en" sz="570" kern="1200" dirty="0" err="1">
                <a:solidFill>
                  <a:schemeClr val="dk1"/>
                </a:solidFill>
                <a:latin typeface="Courier New"/>
                <a:ea typeface="+mn-ea"/>
                <a:cs typeface="Courier New"/>
                <a:sym typeface="Courier New"/>
              </a:rPr>
              <a:t>routing.http.xff_header_processing.mode</a:t>
            </a:r>
            <a:r>
              <a:rPr lang="en" sz="570" kern="1200" dirty="0">
                <a:solidFill>
                  <a:schemeClr val="dk1"/>
                </a:solidFill>
                <a:latin typeface="+mn-lt"/>
                <a:ea typeface="+mn-ea"/>
                <a:cs typeface="+mn-cs"/>
              </a:rPr>
              <a:t> attribute. This attribute enables you to modify, preserve, or remove the </a:t>
            </a:r>
            <a:r>
              <a:rPr lang="en" sz="570" kern="1200" dirty="0">
                <a:solidFill>
                  <a:schemeClr val="dk1"/>
                </a:solidFill>
                <a:latin typeface="Courier New"/>
                <a:ea typeface="+mn-ea"/>
                <a:cs typeface="Courier New"/>
                <a:sym typeface="Courier New"/>
              </a:rPr>
              <a:t>X-Forwarded-For</a:t>
            </a:r>
            <a:r>
              <a:rPr lang="en" sz="570" kern="1200" dirty="0">
                <a:solidFill>
                  <a:schemeClr val="dk1"/>
                </a:solidFill>
                <a:latin typeface="+mn-lt"/>
                <a:ea typeface="+mn-ea"/>
                <a:cs typeface="+mn-cs"/>
              </a:rPr>
              <a:t> header in the HTTP request before the Application Load Balancer sends the request to the target. The possible values for this attribute are </a:t>
            </a:r>
            <a:r>
              <a:rPr lang="en" sz="570" kern="1200" dirty="0">
                <a:solidFill>
                  <a:schemeClr val="dk1"/>
                </a:solidFill>
                <a:latin typeface="Courier New"/>
                <a:ea typeface="+mn-ea"/>
                <a:cs typeface="Courier New"/>
                <a:sym typeface="Courier New"/>
              </a:rPr>
              <a:t>append</a:t>
            </a:r>
            <a:r>
              <a:rPr lang="en" sz="570" kern="1200" dirty="0">
                <a:solidFill>
                  <a:schemeClr val="dk1"/>
                </a:solidFill>
                <a:latin typeface="+mn-lt"/>
                <a:ea typeface="+mn-ea"/>
                <a:cs typeface="+mn-cs"/>
              </a:rPr>
              <a:t>, </a:t>
            </a:r>
            <a:r>
              <a:rPr lang="en" sz="570" kern="1200" dirty="0">
                <a:solidFill>
                  <a:schemeClr val="dk1"/>
                </a:solidFill>
                <a:latin typeface="Courier New"/>
                <a:ea typeface="+mn-ea"/>
                <a:cs typeface="Courier New"/>
                <a:sym typeface="Courier New"/>
              </a:rPr>
              <a:t>preserve</a:t>
            </a:r>
            <a:r>
              <a:rPr lang="en" sz="570" kern="1200" dirty="0">
                <a:solidFill>
                  <a:schemeClr val="dk1"/>
                </a:solidFill>
                <a:latin typeface="+mn-lt"/>
                <a:ea typeface="+mn-ea"/>
                <a:cs typeface="+mn-cs"/>
              </a:rPr>
              <a:t>, and </a:t>
            </a:r>
            <a:r>
              <a:rPr lang="en" sz="570" kern="1200" dirty="0">
                <a:solidFill>
                  <a:schemeClr val="dk1"/>
                </a:solidFill>
                <a:latin typeface="Courier New"/>
                <a:ea typeface="+mn-ea"/>
                <a:cs typeface="Courier New"/>
                <a:sym typeface="Courier New"/>
              </a:rPr>
              <a:t>remove</a:t>
            </a:r>
            <a:r>
              <a:rPr lang="en" sz="570" kern="1200" dirty="0">
                <a:solidFill>
                  <a:schemeClr val="dk1"/>
                </a:solidFill>
                <a:latin typeface="+mn-lt"/>
                <a:ea typeface="+mn-ea"/>
                <a:cs typeface="+mn-cs"/>
              </a:rPr>
              <a:t>. The default value for this attribute is </a:t>
            </a:r>
            <a:r>
              <a:rPr lang="en" sz="570" kern="1200" dirty="0">
                <a:solidFill>
                  <a:schemeClr val="dk1"/>
                </a:solidFill>
                <a:latin typeface="Courier New"/>
                <a:ea typeface="+mn-ea"/>
                <a:cs typeface="Courier New"/>
                <a:sym typeface="Courier New"/>
              </a:rPr>
              <a:t>append</a:t>
            </a:r>
            <a:r>
              <a:rPr lang="en" sz="570" kern="1200" dirty="0">
                <a:solidFill>
                  <a:schemeClr val="dk1"/>
                </a:solidFill>
                <a:latin typeface="+mn-lt"/>
                <a:ea typeface="+mn-ea"/>
                <a:cs typeface="+mn-cs"/>
              </a:rPr>
              <a:t>.</a:t>
            </a:r>
            <a:endParaRPr sz="570" kern="1200" dirty="0">
              <a:solidFill>
                <a:schemeClr val="dk1"/>
              </a:solidFill>
              <a:latin typeface="+mn-lt"/>
              <a:ea typeface="+mn-ea"/>
              <a:cs typeface="+mn-cs"/>
            </a:endParaRPr>
          </a:p>
          <a:p>
            <a:pPr marL="0" lvl="0" indent="0" algn="l" rtl="0">
              <a:lnSpc>
                <a:spcPct val="100000"/>
              </a:lnSpc>
              <a:spcBef>
                <a:spcPts val="1200"/>
              </a:spcBef>
              <a:spcAft>
                <a:spcPts val="1200"/>
              </a:spcAft>
              <a:buNone/>
            </a:pPr>
            <a:endParaRPr sz="1000" dirty="0">
              <a:solidFill>
                <a:schemeClr val="dk1"/>
              </a:solidFill>
            </a:endParaRPr>
          </a:p>
        </p:txBody>
      </p:sp>
      <p:sp>
        <p:nvSpPr>
          <p:cNvPr id="122" name="Google Shape;122;p21"/>
          <p:cNvSpPr txBox="1"/>
          <p:nvPr/>
        </p:nvSpPr>
        <p:spPr>
          <a:xfrm>
            <a:off x="6921786" y="1374175"/>
            <a:ext cx="1724991" cy="1136115"/>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596"/>
              </a:spcBef>
            </a:pPr>
            <a:r>
              <a:rPr lang="en-GB" sz="570" b="1" kern="1200" dirty="0">
                <a:solidFill>
                  <a:srgbClr val="DD5540"/>
                </a:solidFill>
                <a:latin typeface="+mn-lt"/>
                <a:ea typeface="+mn-ea"/>
                <a:cs typeface="+mn-cs"/>
              </a:rPr>
              <a:t>X-Forwarded-Proto</a:t>
            </a:r>
          </a:p>
          <a:p>
            <a:pPr defTabSz="521208">
              <a:lnSpc>
                <a:spcPct val="150000"/>
              </a:lnSpc>
              <a:spcBef>
                <a:spcPts val="1197"/>
              </a:spcBef>
              <a:spcAft>
                <a:spcPts val="684"/>
              </a:spcAft>
            </a:pPr>
            <a:r>
              <a:rPr lang="en-GB" sz="570" kern="1200" dirty="0">
                <a:solidFill>
                  <a:schemeClr val="dk1"/>
                </a:solidFill>
                <a:latin typeface="+mn-lt"/>
                <a:ea typeface="+mn-ea"/>
                <a:cs typeface="+mn-cs"/>
              </a:rPr>
              <a:t>The </a:t>
            </a:r>
            <a:r>
              <a:rPr lang="en-GB" sz="570" kern="1200" dirty="0">
                <a:solidFill>
                  <a:schemeClr val="dk1"/>
                </a:solidFill>
                <a:latin typeface="Courier New"/>
                <a:ea typeface="+mn-ea"/>
                <a:cs typeface="Courier New"/>
                <a:sym typeface="Courier New"/>
              </a:rPr>
              <a:t>X-Forwarded-Proto</a:t>
            </a:r>
            <a:r>
              <a:rPr lang="en-GB" sz="570" kern="1200" dirty="0">
                <a:solidFill>
                  <a:schemeClr val="dk1"/>
                </a:solidFill>
                <a:latin typeface="+mn-lt"/>
                <a:ea typeface="+mn-ea"/>
                <a:cs typeface="+mn-cs"/>
              </a:rPr>
              <a:t> request header helps you identify the protocol (HTTP or HTTPS) that a client used to connect to your load balancer.</a:t>
            </a:r>
            <a:endParaRPr lang="en-GB" sz="1000" dirty="0">
              <a:solidFill>
                <a:schemeClr val="dk1"/>
              </a:solidFill>
            </a:endParaRPr>
          </a:p>
        </p:txBody>
      </p:sp>
      <p:sp>
        <p:nvSpPr>
          <p:cNvPr id="123" name="Google Shape;123;p21"/>
          <p:cNvSpPr txBox="1"/>
          <p:nvPr/>
        </p:nvSpPr>
        <p:spPr>
          <a:xfrm>
            <a:off x="6921786" y="2441128"/>
            <a:ext cx="1746726" cy="1136115"/>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596"/>
              </a:spcBef>
            </a:pPr>
            <a:r>
              <a:rPr lang="en-GB" sz="570" b="1" kern="1200">
                <a:solidFill>
                  <a:srgbClr val="DD5540"/>
                </a:solidFill>
                <a:latin typeface="+mn-lt"/>
                <a:ea typeface="+mn-ea"/>
                <a:cs typeface="+mn-cs"/>
              </a:rPr>
              <a:t>X-Forwarded-Port</a:t>
            </a:r>
          </a:p>
          <a:p>
            <a:pPr defTabSz="521208">
              <a:lnSpc>
                <a:spcPct val="150000"/>
              </a:lnSpc>
              <a:spcBef>
                <a:spcPts val="1197"/>
              </a:spcBef>
              <a:spcAft>
                <a:spcPts val="684"/>
              </a:spcAft>
            </a:pPr>
            <a:r>
              <a:rPr lang="en-GB" sz="570" kern="1200">
                <a:solidFill>
                  <a:schemeClr val="dk1"/>
                </a:solidFill>
                <a:latin typeface="+mn-lt"/>
                <a:ea typeface="+mn-ea"/>
                <a:cs typeface="+mn-cs"/>
              </a:rPr>
              <a:t>The </a:t>
            </a:r>
            <a:r>
              <a:rPr lang="en-GB" sz="570" kern="1200">
                <a:solidFill>
                  <a:schemeClr val="dk1"/>
                </a:solidFill>
                <a:latin typeface="Courier New"/>
                <a:ea typeface="+mn-ea"/>
                <a:cs typeface="Courier New"/>
                <a:sym typeface="Courier New"/>
              </a:rPr>
              <a:t>X-Forwarded-Port</a:t>
            </a:r>
            <a:r>
              <a:rPr lang="en-GB" sz="570" kern="1200">
                <a:solidFill>
                  <a:schemeClr val="dk1"/>
                </a:solidFill>
                <a:latin typeface="+mn-lt"/>
                <a:ea typeface="+mn-ea"/>
                <a:cs typeface="+mn-cs"/>
              </a:rPr>
              <a:t> request header helps you identify the destination port that the client used to connect to the load balancer.</a:t>
            </a:r>
            <a:endParaRPr lang="en-GB" sz="1000">
              <a:solidFill>
                <a:schemeClr val="dk1"/>
              </a:solidFill>
            </a:endParaRPr>
          </a:p>
        </p:txBody>
      </p:sp>
      <p:sp>
        <p:nvSpPr>
          <p:cNvPr id="124" name="Google Shape;124;p21"/>
          <p:cNvSpPr txBox="1"/>
          <p:nvPr/>
        </p:nvSpPr>
        <p:spPr>
          <a:xfrm>
            <a:off x="3490722" y="2477824"/>
            <a:ext cx="1025680" cy="1441070"/>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311"/>
              </a:spcBef>
            </a:pPr>
            <a:r>
              <a:rPr lang="en-GB" sz="570" b="1" kern="1200">
                <a:solidFill>
                  <a:srgbClr val="DD5540"/>
                </a:solidFill>
                <a:latin typeface="+mn-lt"/>
                <a:ea typeface="+mn-ea"/>
                <a:cs typeface="+mn-cs"/>
              </a:rPr>
              <a:t>Append</a:t>
            </a:r>
          </a:p>
          <a:p>
            <a:pPr defTabSz="521208">
              <a:lnSpc>
                <a:spcPct val="150000"/>
              </a:lnSpc>
              <a:spcBef>
                <a:spcPts val="798"/>
              </a:spcBef>
              <a:spcAft>
                <a:spcPts val="684"/>
              </a:spcAft>
            </a:pPr>
            <a:r>
              <a:rPr lang="en-GB" sz="570" kern="1200">
                <a:solidFill>
                  <a:schemeClr val="dk1"/>
                </a:solidFill>
                <a:latin typeface="+mn-lt"/>
                <a:ea typeface="+mn-ea"/>
                <a:cs typeface="+mn-cs"/>
              </a:rPr>
              <a:t>By default, the Application Load Balancer stores the IP address of the client in the </a:t>
            </a:r>
            <a:r>
              <a:rPr lang="en-GB" sz="570" kern="1200">
                <a:solidFill>
                  <a:schemeClr val="dk1"/>
                </a:solidFill>
                <a:latin typeface="Courier New"/>
                <a:ea typeface="+mn-ea"/>
                <a:cs typeface="Courier New"/>
                <a:sym typeface="Courier New"/>
              </a:rPr>
              <a:t>X-Forwarded-For</a:t>
            </a:r>
            <a:r>
              <a:rPr lang="en-GB" sz="570" kern="1200">
                <a:solidFill>
                  <a:schemeClr val="dk1"/>
                </a:solidFill>
                <a:latin typeface="+mn-lt"/>
                <a:ea typeface="+mn-ea"/>
                <a:cs typeface="+mn-cs"/>
              </a:rPr>
              <a:t> request header and passes the header to your server</a:t>
            </a:r>
            <a:endParaRPr lang="en-GB" sz="1000">
              <a:solidFill>
                <a:schemeClr val="dk1"/>
              </a:solidFill>
            </a:endParaRPr>
          </a:p>
        </p:txBody>
      </p:sp>
      <p:sp>
        <p:nvSpPr>
          <p:cNvPr id="125" name="Google Shape;125;p21"/>
          <p:cNvSpPr txBox="1"/>
          <p:nvPr/>
        </p:nvSpPr>
        <p:spPr>
          <a:xfrm>
            <a:off x="4597505" y="2477824"/>
            <a:ext cx="1125902" cy="1682161"/>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311"/>
              </a:spcBef>
            </a:pPr>
            <a:r>
              <a:rPr lang="en-GB" sz="570" b="1" kern="1200">
                <a:solidFill>
                  <a:srgbClr val="DD5540"/>
                </a:solidFill>
                <a:latin typeface="+mn-lt"/>
                <a:ea typeface="+mn-ea"/>
                <a:cs typeface="+mn-cs"/>
              </a:rPr>
              <a:t>Preserve</a:t>
            </a:r>
          </a:p>
          <a:p>
            <a:pPr defTabSz="521208">
              <a:lnSpc>
                <a:spcPct val="150000"/>
              </a:lnSpc>
              <a:spcBef>
                <a:spcPts val="798"/>
              </a:spcBef>
            </a:pPr>
            <a:r>
              <a:rPr lang="en-GB" sz="570" kern="1200">
                <a:solidFill>
                  <a:schemeClr val="dk1"/>
                </a:solidFill>
                <a:latin typeface="+mn-lt"/>
                <a:ea typeface="+mn-ea"/>
                <a:cs typeface="+mn-cs"/>
              </a:rPr>
              <a:t>The </a:t>
            </a:r>
            <a:r>
              <a:rPr lang="en-GB" sz="570" kern="1200">
                <a:solidFill>
                  <a:schemeClr val="dk1"/>
                </a:solidFill>
                <a:latin typeface="Courier New"/>
                <a:ea typeface="+mn-ea"/>
                <a:cs typeface="Courier New"/>
                <a:sym typeface="Courier New"/>
              </a:rPr>
              <a:t>preserve</a:t>
            </a:r>
            <a:r>
              <a:rPr lang="en-GB" sz="570" kern="1200">
                <a:solidFill>
                  <a:schemeClr val="dk1"/>
                </a:solidFill>
                <a:latin typeface="+mn-lt"/>
                <a:ea typeface="+mn-ea"/>
                <a:cs typeface="+mn-cs"/>
              </a:rPr>
              <a:t> mode in the attribute ensures that the </a:t>
            </a:r>
            <a:r>
              <a:rPr lang="en-GB" sz="570" kern="1200">
                <a:solidFill>
                  <a:schemeClr val="dk1"/>
                </a:solidFill>
                <a:latin typeface="Courier New"/>
                <a:ea typeface="+mn-ea"/>
                <a:cs typeface="Courier New"/>
                <a:sym typeface="Courier New"/>
              </a:rPr>
              <a:t>X-Forwarded-For</a:t>
            </a:r>
            <a:r>
              <a:rPr lang="en-GB" sz="570" kern="1200">
                <a:solidFill>
                  <a:schemeClr val="dk1"/>
                </a:solidFill>
                <a:latin typeface="+mn-lt"/>
                <a:ea typeface="+mn-ea"/>
                <a:cs typeface="+mn-cs"/>
              </a:rPr>
              <a:t> header in the HTTP request is not modified in any way before it is sent to targets.</a:t>
            </a:r>
          </a:p>
          <a:p>
            <a:pPr marL="0" lvl="0" indent="0" algn="l" rtl="0">
              <a:lnSpc>
                <a:spcPct val="115000"/>
              </a:lnSpc>
              <a:spcBef>
                <a:spcPts val="1200"/>
              </a:spcBef>
              <a:spcAft>
                <a:spcPts val="0"/>
              </a:spcAft>
              <a:buNone/>
            </a:pPr>
            <a:endParaRPr sz="1000">
              <a:solidFill>
                <a:schemeClr val="dk1"/>
              </a:solidFill>
            </a:endParaRPr>
          </a:p>
        </p:txBody>
      </p:sp>
      <p:sp>
        <p:nvSpPr>
          <p:cNvPr id="126" name="Google Shape;126;p21"/>
          <p:cNvSpPr txBox="1"/>
          <p:nvPr/>
        </p:nvSpPr>
        <p:spPr>
          <a:xfrm>
            <a:off x="5723406" y="2477824"/>
            <a:ext cx="1141426" cy="1309495"/>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311"/>
              </a:spcBef>
            </a:pPr>
            <a:r>
              <a:rPr lang="en-GB" sz="570" b="1" kern="1200">
                <a:solidFill>
                  <a:srgbClr val="DD5540"/>
                </a:solidFill>
                <a:latin typeface="+mn-lt"/>
                <a:ea typeface="+mn-ea"/>
                <a:cs typeface="+mn-cs"/>
              </a:rPr>
              <a:t>Remove</a:t>
            </a:r>
          </a:p>
          <a:p>
            <a:pPr defTabSz="521208">
              <a:lnSpc>
                <a:spcPct val="150000"/>
              </a:lnSpc>
              <a:spcBef>
                <a:spcPts val="798"/>
              </a:spcBef>
              <a:spcAft>
                <a:spcPts val="684"/>
              </a:spcAft>
            </a:pPr>
            <a:r>
              <a:rPr lang="en-GB" sz="570" kern="1200">
                <a:solidFill>
                  <a:schemeClr val="dk1"/>
                </a:solidFill>
                <a:latin typeface="+mn-lt"/>
                <a:ea typeface="+mn-ea"/>
                <a:cs typeface="+mn-cs"/>
              </a:rPr>
              <a:t>The </a:t>
            </a:r>
            <a:r>
              <a:rPr lang="en-GB" sz="570" kern="1200">
                <a:solidFill>
                  <a:schemeClr val="dk1"/>
                </a:solidFill>
                <a:latin typeface="Courier New"/>
                <a:ea typeface="+mn-ea"/>
                <a:cs typeface="Courier New"/>
                <a:sym typeface="Courier New"/>
              </a:rPr>
              <a:t>remove</a:t>
            </a:r>
            <a:r>
              <a:rPr lang="en-GB" sz="570" kern="1200">
                <a:solidFill>
                  <a:schemeClr val="dk1"/>
                </a:solidFill>
                <a:latin typeface="+mn-lt"/>
                <a:ea typeface="+mn-ea"/>
                <a:cs typeface="+mn-cs"/>
              </a:rPr>
              <a:t> mode in the attribute removes the </a:t>
            </a:r>
            <a:r>
              <a:rPr lang="en-GB" sz="570" kern="1200">
                <a:solidFill>
                  <a:schemeClr val="dk1"/>
                </a:solidFill>
                <a:latin typeface="Courier New"/>
                <a:ea typeface="+mn-ea"/>
                <a:cs typeface="Courier New"/>
                <a:sym typeface="Courier New"/>
              </a:rPr>
              <a:t>X-Forwarded-For</a:t>
            </a:r>
            <a:r>
              <a:rPr lang="en-GB" sz="570" kern="1200">
                <a:solidFill>
                  <a:schemeClr val="dk1"/>
                </a:solidFill>
                <a:latin typeface="+mn-lt"/>
                <a:ea typeface="+mn-ea"/>
                <a:cs typeface="+mn-cs"/>
              </a:rPr>
              <a:t> header in the HTTP request before it is sent to targets.</a:t>
            </a:r>
            <a:endParaRPr lang="en-GB" sz="1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0"/>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0" name="Group 139">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71714" y="0"/>
            <a:ext cx="3872286" cy="2364763"/>
            <a:chOff x="6867015" y="-1"/>
            <a:chExt cx="5324985" cy="3251912"/>
          </a:xfrm>
          <a:solidFill>
            <a:schemeClr val="accent5">
              <a:alpha val="10000"/>
            </a:schemeClr>
          </a:solidFill>
        </p:grpSpPr>
        <p:sp>
          <p:nvSpPr>
            <p:cNvPr id="141" name="Freeform: Shape 140">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Shape 143">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Google Shape;131;p22"/>
          <p:cNvSpPr txBox="1">
            <a:spLocks noGrp="1"/>
          </p:cNvSpPr>
          <p:nvPr>
            <p:ph type="title"/>
          </p:nvPr>
        </p:nvSpPr>
        <p:spPr>
          <a:xfrm>
            <a:off x="2284026" y="1532747"/>
            <a:ext cx="4578895" cy="1523291"/>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3900" kern="1200">
                <a:solidFill>
                  <a:schemeClr val="tx2"/>
                </a:solidFill>
                <a:latin typeface="+mj-lt"/>
                <a:ea typeface="+mj-ea"/>
                <a:cs typeface="+mj-cs"/>
              </a:rPr>
              <a:t>Target group</a:t>
            </a:r>
          </a:p>
        </p:txBody>
      </p:sp>
      <p:grpSp>
        <p:nvGrpSpPr>
          <p:cNvPr id="146" name="Group 145">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3109732"/>
            <a:ext cx="2356799" cy="2037604"/>
            <a:chOff x="-305" y="-4155"/>
            <a:chExt cx="2514948" cy="2174333"/>
          </a:xfrm>
        </p:grpSpPr>
        <p:sp>
          <p:nvSpPr>
            <p:cNvPr id="147" name="Freeform: Shape 146">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0" name="Freeform: Shape 149">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31"/>
                                        </p:tgtEl>
                                        <p:attrNameLst>
                                          <p:attrName>style.visibility</p:attrName>
                                        </p:attrNameLst>
                                      </p:cBhvr>
                                      <p:to>
                                        <p:strVal val="visible"/>
                                      </p:to>
                                    </p:set>
                                    <p:animEffect transition="in" filter="fade">
                                      <p:cBhvr>
                                        <p:cTn id="7" dur="7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2023</Words>
  <Application>Microsoft Macintosh PowerPoint</Application>
  <PresentationFormat>On-screen Show (16:9)</PresentationFormat>
  <Paragraphs>147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AWS ELB</vt:lpstr>
      <vt:lpstr>What is Load balancing?</vt:lpstr>
      <vt:lpstr>Load Balancing Algorithms</vt:lpstr>
      <vt:lpstr>AWS Elastic Load Balancers</vt:lpstr>
      <vt:lpstr>AWS ELB: Application Load Balancer</vt:lpstr>
      <vt:lpstr>PowerPoint Presentation</vt:lpstr>
      <vt:lpstr>AWS ALB Listeners</vt:lpstr>
      <vt:lpstr>PowerPoint Presentation</vt:lpstr>
      <vt:lpstr>Target group</vt:lpstr>
      <vt:lpstr>AWS Target Group</vt:lpstr>
      <vt:lpstr>AWS ELB - Network load balancer</vt:lpstr>
      <vt:lpstr>AWS ELB - Network load balancer</vt:lpstr>
      <vt:lpstr>Autoscaling group</vt:lpstr>
      <vt:lpstr>Autoscaling group Scaling policies</vt:lpstr>
      <vt:lpstr>AWS GWLB - Gateway Load Balancer</vt:lpstr>
      <vt:lpstr>GW ELB detailed in VPC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ELB</dc:title>
  <cp:lastModifiedBy>Ilya Chakun</cp:lastModifiedBy>
  <cp:revision>20</cp:revision>
  <dcterms:modified xsi:type="dcterms:W3CDTF">2023-12-05T11:56:14Z</dcterms:modified>
</cp:coreProperties>
</file>