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68" r:id="rId5"/>
    <p:sldId id="269" r:id="rId6"/>
    <p:sldId id="27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4666"/>
  </p:normalViewPr>
  <p:slideViewPr>
    <p:cSldViewPr snapToGrid="0">
      <p:cViewPr varScale="1">
        <p:scale>
          <a:sx n="199" d="100"/>
          <a:sy n="199" d="100"/>
        </p:scale>
        <p:origin x="2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12663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58919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381060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103216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B8FB3A3-C854-4115-B5F8-86099778CDC1}"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49484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2B8FB3A3-C854-4115-B5F8-86099778CDC1}" type="datetimeFigureOut">
              <a:rPr lang="en-US" smtClean="0"/>
              <a:t>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55566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2B8FB3A3-C854-4115-B5F8-86099778CDC1}" type="datetimeFigureOut">
              <a:rPr lang="en-US" smtClean="0"/>
              <a:t>12/5/23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67980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2B8FB3A3-C854-4115-B5F8-86099778CDC1}" type="datetimeFigureOut">
              <a:rPr lang="en-US" smtClean="0"/>
              <a:t>12/5/23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80111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B8FB3A3-C854-4115-B5F8-86099778CDC1}" type="datetimeFigureOut">
              <a:rPr lang="en-US" smtClean="0"/>
              <a:t>12/5/23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08326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B8FB3A3-C854-4115-B5F8-86099778CDC1}" type="datetimeFigureOut">
              <a:rPr lang="en-US" smtClean="0"/>
              <a:t>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35911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B8FB3A3-C854-4115-B5F8-86099778CDC1}" type="datetimeFigureOut">
              <a:rPr lang="en-US" smtClean="0"/>
              <a:t>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135876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FB3A3-C854-4115-B5F8-86099778CDC1}" type="datetimeFigureOut">
              <a:rPr lang="en-US" smtClean="0"/>
              <a:t>12/5/23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D7F2A-FC8E-449A-8A60-642F6CF749F6}" type="slidenum">
              <a:rPr lang="en-US" smtClean="0"/>
              <a:t>‹#›</a:t>
            </a:fld>
            <a:endParaRPr lang="en-US"/>
          </a:p>
        </p:txBody>
      </p:sp>
    </p:spTree>
    <p:extLst>
      <p:ext uri="{BB962C8B-B14F-4D97-AF65-F5344CB8AC3E}">
        <p14:creationId xmlns:p14="http://schemas.microsoft.com/office/powerpoint/2010/main" val="389901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5"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Рисунок 7"/>
          <p:cNvPicPr>
            <a:picLocks noChangeAspect="1"/>
          </p:cNvPicPr>
          <p:nvPr/>
        </p:nvPicPr>
        <p:blipFill>
          <a:blip r:embed="rId2"/>
          <a:stretch>
            <a:fillRect/>
          </a:stretch>
        </p:blipFill>
        <p:spPr>
          <a:xfrm>
            <a:off x="6803647" y="2660340"/>
            <a:ext cx="4730214" cy="1537319"/>
          </a:xfrm>
          <a:prstGeom prst="rect">
            <a:avLst/>
          </a:prstGeom>
        </p:spPr>
      </p:pic>
      <p:grpSp>
        <p:nvGrpSpPr>
          <p:cNvPr id="28" name="Group 2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Заголовок 1"/>
          <p:cNvSpPr>
            <a:spLocks noGrp="1"/>
          </p:cNvSpPr>
          <p:nvPr>
            <p:ph type="title"/>
          </p:nvPr>
        </p:nvSpPr>
        <p:spPr>
          <a:xfrm>
            <a:off x="786384" y="841249"/>
            <a:ext cx="5692953" cy="2587131"/>
          </a:xfrm>
        </p:spPr>
        <p:txBody>
          <a:bodyPr vert="horz" lIns="91440" tIns="45720" rIns="91440" bIns="45720" rtlCol="0" anchor="b">
            <a:normAutofit/>
          </a:bodyPr>
          <a:lstStyle/>
          <a:p>
            <a:r>
              <a:rPr lang="en-US" sz="4800" kern="1200">
                <a:solidFill>
                  <a:schemeClr val="bg1"/>
                </a:solidFill>
                <a:latin typeface="+mj-lt"/>
                <a:ea typeface="+mj-ea"/>
                <a:cs typeface="+mj-cs"/>
              </a:rPr>
              <a:t>What is AWS Control Tower?</a:t>
            </a:r>
          </a:p>
        </p:txBody>
      </p:sp>
      <p:sp>
        <p:nvSpPr>
          <p:cNvPr id="3" name="Объект 2"/>
          <p:cNvSpPr>
            <a:spLocks noGrp="1"/>
          </p:cNvSpPr>
          <p:nvPr>
            <p:ph sz="half" idx="1"/>
          </p:nvPr>
        </p:nvSpPr>
        <p:spPr>
          <a:xfrm>
            <a:off x="786383" y="3566810"/>
            <a:ext cx="5692953" cy="2651110"/>
          </a:xfrm>
        </p:spPr>
        <p:txBody>
          <a:bodyPr vert="horz" lIns="91440" tIns="45720" rIns="91440" bIns="45720" rtlCol="0" anchor="ctr">
            <a:normAutofit/>
          </a:bodyPr>
          <a:lstStyle/>
          <a:p>
            <a:pPr marL="0"/>
            <a:r>
              <a:rPr lang="en-US" sz="1800" b="1" dirty="0">
                <a:solidFill>
                  <a:schemeClr val="tx2"/>
                </a:solidFill>
              </a:rPr>
              <a:t>AWS Control Tower </a:t>
            </a:r>
            <a:r>
              <a:rPr lang="en-US" sz="1800" dirty="0">
                <a:solidFill>
                  <a:schemeClr val="tx2"/>
                </a:solidFill>
              </a:rPr>
              <a:t>offers a straightforward way to set up and govern an </a:t>
            </a:r>
            <a:r>
              <a:rPr lang="en-US" sz="1800" b="1" dirty="0">
                <a:solidFill>
                  <a:schemeClr val="tx2"/>
                </a:solidFill>
              </a:rPr>
              <a:t>AWS multi-account environment</a:t>
            </a:r>
            <a:r>
              <a:rPr lang="en-US" sz="1800" dirty="0">
                <a:solidFill>
                  <a:schemeClr val="tx2"/>
                </a:solidFill>
              </a:rPr>
              <a:t>, following prescriptive best practices. </a:t>
            </a:r>
          </a:p>
          <a:p>
            <a:pPr marL="0"/>
            <a:r>
              <a:rPr lang="en-US" sz="1800" dirty="0">
                <a:solidFill>
                  <a:schemeClr val="tx2"/>
                </a:solidFill>
              </a:rPr>
              <a:t>AWS Control Tower </a:t>
            </a:r>
            <a:r>
              <a:rPr lang="en-US" sz="1800" dirty="0">
                <a:solidFill>
                  <a:schemeClr val="tx2"/>
                </a:solidFill>
                <a:highlight>
                  <a:srgbClr val="FFFF00"/>
                </a:highlight>
              </a:rPr>
              <a:t>orchestrates the capabilities </a:t>
            </a:r>
            <a:r>
              <a:rPr lang="en-US" sz="1800" dirty="0">
                <a:solidFill>
                  <a:schemeClr val="tx2"/>
                </a:solidFill>
              </a:rPr>
              <a:t>of several other AWS services, including </a:t>
            </a:r>
            <a:r>
              <a:rPr lang="en-US" sz="1800" dirty="0">
                <a:solidFill>
                  <a:schemeClr val="tx2"/>
                </a:solidFill>
                <a:highlight>
                  <a:srgbClr val="FFFF00"/>
                </a:highlight>
              </a:rPr>
              <a:t>AWS Organizations, AWS Service Catalog, and AWS IAM Identity Center </a:t>
            </a:r>
            <a:r>
              <a:rPr lang="en-US" sz="1800" dirty="0">
                <a:solidFill>
                  <a:schemeClr val="tx2"/>
                </a:solidFill>
              </a:rPr>
              <a:t>(successor to AWS Single Sign-On), to build a landing zone in less than an hour. </a:t>
            </a:r>
            <a:endParaRPr lang="ru-RU" sz="1800" dirty="0">
              <a:solidFill>
                <a:schemeClr val="tx2"/>
              </a:solidFill>
            </a:endParaRPr>
          </a:p>
          <a:p>
            <a:pPr marL="0"/>
            <a:r>
              <a:rPr lang="en-US" sz="1800" dirty="0">
                <a:solidFill>
                  <a:schemeClr val="tx2"/>
                </a:solidFill>
                <a:highlight>
                  <a:srgbClr val="FFFF00"/>
                </a:highlight>
              </a:rPr>
              <a:t>Resources are set up and managed on your behalf</a:t>
            </a:r>
            <a:r>
              <a:rPr lang="en-US" sz="1800" dirty="0">
                <a:solidFill>
                  <a:schemeClr val="tx2"/>
                </a:solidFill>
              </a:rPr>
              <a:t>.</a:t>
            </a:r>
          </a:p>
        </p:txBody>
      </p:sp>
    </p:spTree>
    <p:extLst>
      <p:ext uri="{BB962C8B-B14F-4D97-AF65-F5344CB8AC3E}">
        <p14:creationId xmlns:p14="http://schemas.microsoft.com/office/powerpoint/2010/main" val="338810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2"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Рисунок 4"/>
          <p:cNvPicPr>
            <a:picLocks noChangeAspect="1"/>
          </p:cNvPicPr>
          <p:nvPr/>
        </p:nvPicPr>
        <p:blipFill>
          <a:blip r:embed="rId2"/>
          <a:stretch>
            <a:fillRect/>
          </a:stretch>
        </p:blipFill>
        <p:spPr>
          <a:xfrm>
            <a:off x="6803647" y="2057238"/>
            <a:ext cx="4730214" cy="2743524"/>
          </a:xfrm>
          <a:prstGeom prst="rect">
            <a:avLst/>
          </a:prstGeom>
        </p:spPr>
      </p:pic>
      <p:grpSp>
        <p:nvGrpSpPr>
          <p:cNvPr id="25" name="Group 2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 name="Freeform: Shape 2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Заголовок 1"/>
          <p:cNvSpPr>
            <a:spLocks noGrp="1"/>
          </p:cNvSpPr>
          <p:nvPr>
            <p:ph type="title"/>
          </p:nvPr>
        </p:nvSpPr>
        <p:spPr>
          <a:xfrm>
            <a:off x="786384" y="841249"/>
            <a:ext cx="5692953" cy="2587131"/>
          </a:xfrm>
        </p:spPr>
        <p:txBody>
          <a:bodyPr vert="horz" lIns="91440" tIns="45720" rIns="91440" bIns="45720" rtlCol="0" anchor="b">
            <a:normAutofit/>
          </a:bodyPr>
          <a:lstStyle/>
          <a:p>
            <a:r>
              <a:rPr lang="en-US" sz="4800" kern="1200" dirty="0">
                <a:solidFill>
                  <a:schemeClr val="bg1"/>
                </a:solidFill>
                <a:latin typeface="+mj-lt"/>
                <a:ea typeface="+mj-ea"/>
                <a:cs typeface="+mj-cs"/>
              </a:rPr>
              <a:t>Architecture of the Control Tower</a:t>
            </a:r>
          </a:p>
        </p:txBody>
      </p:sp>
      <p:sp>
        <p:nvSpPr>
          <p:cNvPr id="3" name="Объект 2"/>
          <p:cNvSpPr>
            <a:spLocks noGrp="1"/>
          </p:cNvSpPr>
          <p:nvPr>
            <p:ph sz="half" idx="1"/>
          </p:nvPr>
        </p:nvSpPr>
        <p:spPr>
          <a:xfrm>
            <a:off x="786383" y="3566809"/>
            <a:ext cx="5761488" cy="2878751"/>
          </a:xfrm>
        </p:spPr>
        <p:txBody>
          <a:bodyPr vert="horz" lIns="91440" tIns="45720" rIns="91440" bIns="45720" rtlCol="0" anchor="ctr">
            <a:normAutofit/>
          </a:bodyPr>
          <a:lstStyle/>
          <a:p>
            <a:pPr marL="0"/>
            <a:r>
              <a:rPr lang="en-US" sz="1100" b="1" dirty="0">
                <a:solidFill>
                  <a:schemeClr val="tx2"/>
                </a:solidFill>
                <a:highlight>
                  <a:srgbClr val="FFFF00"/>
                </a:highlight>
              </a:rPr>
              <a:t>The Security OU </a:t>
            </a:r>
            <a:r>
              <a:rPr lang="en-US" sz="1100" b="1" dirty="0">
                <a:solidFill>
                  <a:schemeClr val="tx2"/>
                </a:solidFill>
              </a:rPr>
              <a:t>has two accounts</a:t>
            </a:r>
            <a:r>
              <a:rPr lang="en-US" sz="1100" dirty="0">
                <a:solidFill>
                  <a:schemeClr val="tx2"/>
                </a:solidFill>
              </a:rPr>
              <a:t>: the </a:t>
            </a:r>
            <a:r>
              <a:rPr lang="en-US" sz="1100" u="sng" dirty="0">
                <a:solidFill>
                  <a:schemeClr val="tx2"/>
                </a:solidFill>
                <a:highlight>
                  <a:srgbClr val="FFFF00"/>
                </a:highlight>
              </a:rPr>
              <a:t>Log Archive Account </a:t>
            </a:r>
            <a:r>
              <a:rPr lang="en-US" sz="1100" dirty="0">
                <a:solidFill>
                  <a:schemeClr val="tx2"/>
                </a:solidFill>
              </a:rPr>
              <a:t>and the </a:t>
            </a:r>
            <a:r>
              <a:rPr lang="en-US" sz="1100" u="sng" dirty="0">
                <a:solidFill>
                  <a:schemeClr val="tx2"/>
                </a:solidFill>
                <a:highlight>
                  <a:srgbClr val="FFFF00"/>
                </a:highlight>
              </a:rPr>
              <a:t>Audit Account</a:t>
            </a:r>
            <a:r>
              <a:rPr lang="en-US" sz="1100" dirty="0">
                <a:solidFill>
                  <a:schemeClr val="tx2"/>
                </a:solidFill>
              </a:rPr>
              <a:t>. The Log Archive Account acts as a central repository for all CloudTrail and AWS Config logs across the Landing Zone, which are securely saved in an S3 Bucket.</a:t>
            </a:r>
          </a:p>
          <a:p>
            <a:pPr marL="0"/>
            <a:r>
              <a:rPr lang="en-US" sz="1100" b="1" dirty="0">
                <a:solidFill>
                  <a:schemeClr val="tx2"/>
                </a:solidFill>
                <a:highlight>
                  <a:srgbClr val="FFFF00"/>
                </a:highlight>
              </a:rPr>
              <a:t>The Sandbox OU</a:t>
            </a:r>
            <a:r>
              <a:rPr lang="en-US" sz="1100" dirty="0">
                <a:solidFill>
                  <a:schemeClr val="tx2"/>
                </a:solidFill>
                <a:highlight>
                  <a:srgbClr val="FFFF00"/>
                </a:highlight>
              </a:rPr>
              <a:t> </a:t>
            </a:r>
            <a:r>
              <a:rPr lang="en-US" sz="1100" dirty="0">
                <a:solidFill>
                  <a:schemeClr val="tx2"/>
                </a:solidFill>
              </a:rPr>
              <a:t>is configured to host testing accounts (Sandbox Accounts) that are safely segregated from any production workloads.</a:t>
            </a:r>
          </a:p>
          <a:p>
            <a:pPr marL="0"/>
            <a:r>
              <a:rPr lang="en-US" sz="1100" b="1" dirty="0">
                <a:solidFill>
                  <a:schemeClr val="tx2"/>
                </a:solidFill>
              </a:rPr>
              <a:t> </a:t>
            </a:r>
            <a:r>
              <a:rPr lang="en-US" sz="1100" b="1" dirty="0">
                <a:solidFill>
                  <a:schemeClr val="tx2"/>
                </a:solidFill>
                <a:highlight>
                  <a:srgbClr val="FFFF00"/>
                </a:highlight>
              </a:rPr>
              <a:t>Production OU </a:t>
            </a:r>
            <a:r>
              <a:rPr lang="en-US" sz="1100" b="1" dirty="0">
                <a:solidFill>
                  <a:schemeClr val="tx2"/>
                </a:solidFill>
              </a:rPr>
              <a:t>–</a:t>
            </a:r>
            <a:r>
              <a:rPr lang="en-US" sz="1100" dirty="0">
                <a:solidFill>
                  <a:schemeClr val="tx2"/>
                </a:solidFill>
              </a:rPr>
              <a:t> This OU is responsible for hosting all of your production accounts and workloads.</a:t>
            </a:r>
          </a:p>
          <a:p>
            <a:pPr marL="0"/>
            <a:r>
              <a:rPr lang="en-US" sz="1100" b="1" dirty="0">
                <a:solidFill>
                  <a:schemeClr val="tx2"/>
                </a:solidFill>
                <a:highlight>
                  <a:srgbClr val="FFFF00"/>
                </a:highlight>
              </a:rPr>
              <a:t>Non-Production OU</a:t>
            </a:r>
            <a:r>
              <a:rPr lang="en-US" sz="1100" dirty="0">
                <a:solidFill>
                  <a:schemeClr val="tx2"/>
                </a:solidFill>
                <a:highlight>
                  <a:srgbClr val="FFFF00"/>
                </a:highlight>
              </a:rPr>
              <a:t> </a:t>
            </a:r>
            <a:r>
              <a:rPr lang="en-US" sz="1100" dirty="0">
                <a:solidFill>
                  <a:schemeClr val="tx2"/>
                </a:solidFill>
              </a:rPr>
              <a:t>– This OU can be used as a pre-production environment for additional testing and development.</a:t>
            </a:r>
          </a:p>
          <a:p>
            <a:pPr marL="0"/>
            <a:r>
              <a:rPr lang="en-US" sz="1100" b="1" dirty="0">
                <a:solidFill>
                  <a:schemeClr val="tx2"/>
                </a:solidFill>
                <a:highlight>
                  <a:srgbClr val="FFFF00"/>
                </a:highlight>
              </a:rPr>
              <a:t>Suspended OU </a:t>
            </a:r>
            <a:r>
              <a:rPr lang="en-US" sz="1100" b="1" dirty="0">
                <a:solidFill>
                  <a:schemeClr val="tx2"/>
                </a:solidFill>
              </a:rPr>
              <a:t>–</a:t>
            </a:r>
            <a:r>
              <a:rPr lang="en-US" sz="1100" dirty="0">
                <a:solidFill>
                  <a:schemeClr val="tx2"/>
                </a:solidFill>
              </a:rPr>
              <a:t> This is a secure OU where you can move any deleted, reused, or compromised accounts. Permissions in this OU are tightly restricted, ensuring that it is a secure location.</a:t>
            </a:r>
          </a:p>
          <a:p>
            <a:pPr marL="0"/>
            <a:r>
              <a:rPr lang="en-US" sz="1100" b="1" dirty="0">
                <a:solidFill>
                  <a:schemeClr val="tx2"/>
                </a:solidFill>
                <a:highlight>
                  <a:srgbClr val="FFFF00"/>
                </a:highlight>
              </a:rPr>
              <a:t>Shared Services OU</a:t>
            </a:r>
            <a:r>
              <a:rPr lang="en-US" sz="1100" dirty="0">
                <a:solidFill>
                  <a:schemeClr val="tx2"/>
                </a:solidFill>
                <a:highlight>
                  <a:srgbClr val="FFFF00"/>
                </a:highlight>
              </a:rPr>
              <a:t> </a:t>
            </a:r>
            <a:r>
              <a:rPr lang="en-US" sz="1100" dirty="0">
                <a:solidFill>
                  <a:schemeClr val="tx2"/>
                </a:solidFill>
              </a:rPr>
              <a:t>– Accounts in the Shared Services OU host services are shared by numerous other accounts.</a:t>
            </a:r>
          </a:p>
        </p:txBody>
      </p:sp>
    </p:spTree>
    <p:extLst>
      <p:ext uri="{BB962C8B-B14F-4D97-AF65-F5344CB8AC3E}">
        <p14:creationId xmlns:p14="http://schemas.microsoft.com/office/powerpoint/2010/main" val="228454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7" name="Group 66">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65"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7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9" name="Freeform: Shape 6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7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5" name="Freeform: Shape 7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Заголовок 1"/>
          <p:cNvSpPr>
            <a:spLocks noGrp="1"/>
          </p:cNvSpPr>
          <p:nvPr>
            <p:ph type="title"/>
          </p:nvPr>
        </p:nvSpPr>
        <p:spPr>
          <a:xfrm>
            <a:off x="786385" y="841248"/>
            <a:ext cx="5129600" cy="5340097"/>
          </a:xfrm>
        </p:spPr>
        <p:txBody>
          <a:bodyPr vert="horz" lIns="91440" tIns="45720" rIns="91440" bIns="45720" rtlCol="0" anchor="ctr">
            <a:normAutofit/>
          </a:bodyPr>
          <a:lstStyle/>
          <a:p>
            <a:r>
              <a:rPr lang="en-US" sz="4800" kern="1200" dirty="0">
                <a:solidFill>
                  <a:schemeClr val="bg1"/>
                </a:solidFill>
                <a:latin typeface="+mj-lt"/>
                <a:ea typeface="+mj-ea"/>
                <a:cs typeface="+mj-cs"/>
              </a:rPr>
              <a:t>AWS Control Tower features:</a:t>
            </a:r>
          </a:p>
        </p:txBody>
      </p:sp>
      <p:sp>
        <p:nvSpPr>
          <p:cNvPr id="6" name="Объект 2">
            <a:extLst>
              <a:ext uri="{FF2B5EF4-FFF2-40B4-BE49-F238E27FC236}">
                <a16:creationId xmlns:a16="http://schemas.microsoft.com/office/drawing/2014/main" id="{EBC1FBA1-9B63-B2E1-E00C-48F027C50974}"/>
              </a:ext>
            </a:extLst>
          </p:cNvPr>
          <p:cNvSpPr txBox="1">
            <a:spLocks/>
          </p:cNvSpPr>
          <p:nvPr/>
        </p:nvSpPr>
        <p:spPr>
          <a:xfrm>
            <a:off x="6700846" y="734267"/>
            <a:ext cx="4849612" cy="5447078"/>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400" dirty="0"/>
              <a:t>A </a:t>
            </a:r>
            <a:r>
              <a:rPr lang="en-US" sz="1400" b="1" dirty="0">
                <a:highlight>
                  <a:srgbClr val="FFFF00"/>
                </a:highlight>
              </a:rPr>
              <a:t>landing zone </a:t>
            </a:r>
            <a:r>
              <a:rPr lang="en-US" sz="1400" dirty="0"/>
              <a:t>is a well-architected, multi-account environment that's based on security and compliance best practices. </a:t>
            </a:r>
          </a:p>
          <a:p>
            <a:pPr marL="457200" lvl="1"/>
            <a:r>
              <a:rPr lang="en-US" sz="1000" dirty="0"/>
              <a:t>It is the enterprise-wide container that holds all of your organizational units (OUs), accounts, users, and other resources that you want to be subject to compliance regulation. A landing zone can scale to fit the needs of an enterprise of any size.</a:t>
            </a:r>
          </a:p>
          <a:p>
            <a:pPr marL="0"/>
            <a:r>
              <a:rPr lang="en-US" sz="1400" dirty="0"/>
              <a:t>A </a:t>
            </a:r>
            <a:r>
              <a:rPr lang="en-US" sz="1400" b="1" dirty="0">
                <a:highlight>
                  <a:srgbClr val="FFFF00"/>
                </a:highlight>
              </a:rPr>
              <a:t>control</a:t>
            </a:r>
            <a:r>
              <a:rPr lang="en-US" sz="1400" dirty="0"/>
              <a:t> (sometimes called a </a:t>
            </a:r>
            <a:r>
              <a:rPr lang="en-US" sz="1400" dirty="0">
                <a:highlight>
                  <a:srgbClr val="FFFF00"/>
                </a:highlight>
              </a:rPr>
              <a:t>guardrail</a:t>
            </a:r>
            <a:r>
              <a:rPr lang="en-US" sz="1400" dirty="0"/>
              <a:t>) is a high-level rule that provides ongoing governance for your overall AWS environment. </a:t>
            </a:r>
          </a:p>
          <a:p>
            <a:pPr marL="457200" lvl="1"/>
            <a:r>
              <a:rPr lang="en-US" sz="1000" dirty="0"/>
              <a:t>It's expressed in plain language. </a:t>
            </a:r>
          </a:p>
          <a:p>
            <a:pPr marL="457200" lvl="1"/>
            <a:r>
              <a:rPr lang="en-US" sz="1000" u="sng" dirty="0"/>
              <a:t>Three kinds of controls exist: </a:t>
            </a:r>
            <a:r>
              <a:rPr lang="en-US" sz="1000" u="sng" dirty="0">
                <a:highlight>
                  <a:srgbClr val="FFFF00"/>
                </a:highlight>
              </a:rPr>
              <a:t>preventive, detective, and proactive</a:t>
            </a:r>
            <a:r>
              <a:rPr lang="en-US" sz="1000" dirty="0">
                <a:highlight>
                  <a:srgbClr val="FFFF00"/>
                </a:highlight>
              </a:rPr>
              <a:t>. </a:t>
            </a:r>
          </a:p>
          <a:p>
            <a:pPr marL="457200" lvl="1"/>
            <a:r>
              <a:rPr lang="en-US" sz="1000" dirty="0"/>
              <a:t>Three categories of guidance apply to controls: </a:t>
            </a:r>
          </a:p>
          <a:p>
            <a:pPr marL="914400" lvl="2"/>
            <a:r>
              <a:rPr lang="en-US" sz="1200" u="sng" dirty="0">
                <a:highlight>
                  <a:srgbClr val="FFFF00"/>
                </a:highlight>
              </a:rPr>
              <a:t>mandatory, </a:t>
            </a:r>
          </a:p>
          <a:p>
            <a:pPr marL="914400" lvl="2"/>
            <a:r>
              <a:rPr lang="en-US" sz="1200" u="sng" dirty="0">
                <a:highlight>
                  <a:srgbClr val="FFFF00"/>
                </a:highlight>
              </a:rPr>
              <a:t>strongly </a:t>
            </a:r>
          </a:p>
          <a:p>
            <a:pPr marL="914400" lvl="2"/>
            <a:r>
              <a:rPr lang="en-US" sz="1200" u="sng" dirty="0">
                <a:highlight>
                  <a:srgbClr val="FFFF00"/>
                </a:highlight>
              </a:rPr>
              <a:t>recommended, </a:t>
            </a:r>
          </a:p>
          <a:p>
            <a:pPr marL="914400" lvl="2"/>
            <a:r>
              <a:rPr lang="en-US" sz="1200" u="sng" dirty="0">
                <a:highlight>
                  <a:srgbClr val="FFFF00"/>
                </a:highlight>
              </a:rPr>
              <a:t>elective</a:t>
            </a:r>
            <a:r>
              <a:rPr lang="en-US" sz="1200" dirty="0">
                <a:highlight>
                  <a:srgbClr val="FFFF00"/>
                </a:highlight>
              </a:rPr>
              <a:t>.</a:t>
            </a:r>
          </a:p>
          <a:p>
            <a:pPr marL="0"/>
            <a:r>
              <a:rPr lang="en-US" sz="1400" dirty="0"/>
              <a:t>An </a:t>
            </a:r>
            <a:r>
              <a:rPr lang="en-US" sz="1400" b="1" dirty="0">
                <a:highlight>
                  <a:srgbClr val="FFFF00"/>
                </a:highlight>
              </a:rPr>
              <a:t>Account Factory </a:t>
            </a:r>
            <a:r>
              <a:rPr lang="en-US" sz="1400" dirty="0"/>
              <a:t>is a configurable account template that helps to standardize the provisioning of new accounts with pre-approved account configurations. AWS Control Tower offers a built-in Account Factory that helps automate the account provisioning workflow in your organization.</a:t>
            </a:r>
          </a:p>
          <a:p>
            <a:pPr marL="0"/>
            <a:r>
              <a:rPr lang="en-US" sz="1400" b="1" dirty="0">
                <a:highlight>
                  <a:srgbClr val="FFFF00"/>
                </a:highlight>
              </a:rPr>
              <a:t>The AWS Control Tower dashboard </a:t>
            </a:r>
            <a:r>
              <a:rPr lang="en-US" sz="1400" dirty="0"/>
              <a:t>provides you with real-time insight into your AWS environment. It also looks at the number of OUs and accounts that have been provisioned, as well as the number of guardrails that have been enabled, and compares the status of your OUs and accounts to those guardrails.</a:t>
            </a:r>
          </a:p>
        </p:txBody>
      </p:sp>
    </p:spTree>
    <p:extLst>
      <p:ext uri="{BB962C8B-B14F-4D97-AF65-F5344CB8AC3E}">
        <p14:creationId xmlns:p14="http://schemas.microsoft.com/office/powerpoint/2010/main" val="326971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dirty="0">
                <a:solidFill>
                  <a:schemeClr val="tx1"/>
                </a:solidFill>
                <a:latin typeface="+mj-lt"/>
                <a:ea typeface="+mj-ea"/>
                <a:cs typeface="+mj-cs"/>
              </a:rPr>
              <a:t>AWS Landing Zone Architecture</a:t>
            </a:r>
          </a:p>
        </p:txBody>
      </p:sp>
      <p:sp>
        <p:nvSpPr>
          <p:cNvPr id="4" name="Объект 3"/>
          <p:cNvSpPr>
            <a:spLocks noGrp="1"/>
          </p:cNvSpPr>
          <p:nvPr>
            <p:ph sz="half" idx="2"/>
          </p:nvPr>
        </p:nvSpPr>
        <p:spPr>
          <a:xfrm>
            <a:off x="1137034" y="2198362"/>
            <a:ext cx="4958966" cy="3917773"/>
          </a:xfrm>
        </p:spPr>
        <p:txBody>
          <a:bodyPr vert="horz" lIns="91440" tIns="45720" rIns="91440" bIns="45720" rtlCol="0">
            <a:normAutofit/>
          </a:bodyPr>
          <a:lstStyle/>
          <a:p>
            <a:r>
              <a:rPr lang="en-US" sz="1400" b="1" dirty="0">
                <a:highlight>
                  <a:srgbClr val="FFFF00"/>
                </a:highlight>
              </a:rPr>
              <a:t>The Shared Services account </a:t>
            </a:r>
            <a:r>
              <a:rPr lang="en-US" sz="1400" dirty="0"/>
              <a:t>is a starting point for developing infrastructure shared services like directory services. This account hosts AWS Managed Active Directory for AWS SSO integration by default in a shared Amazon Virtual Private Cloud (Amazon VPC) that may be automatically peered at with new AWS accounts created with Account Vending Machine (AVM).</a:t>
            </a:r>
          </a:p>
          <a:p>
            <a:r>
              <a:rPr lang="en-US" sz="1400" b="1" dirty="0">
                <a:highlight>
                  <a:srgbClr val="FFFF00"/>
                </a:highlight>
              </a:rPr>
              <a:t>The Log Archive account </a:t>
            </a:r>
            <a:r>
              <a:rPr lang="en-US" sz="1400" dirty="0"/>
              <a:t>includes a central Amazon S3 bucket for keeping copies of all AWS CloudTrail and AWS Config log files in a log archive account.</a:t>
            </a:r>
          </a:p>
          <a:p>
            <a:r>
              <a:rPr lang="en-US" sz="1400" b="1" dirty="0">
                <a:highlight>
                  <a:srgbClr val="FFFF00"/>
                </a:highlight>
              </a:rPr>
              <a:t>The Security account </a:t>
            </a:r>
            <a:r>
              <a:rPr lang="en-US" sz="1400" dirty="0"/>
              <a:t>adds auditor (read-only) and administrator (full-access) cross-account privileges to all AWS Landing Zone managed accounts. The goal of these positions is for a company’s security and compliance team to use them to audit or undertake emergency security operations in the event of an incident.</a:t>
            </a:r>
          </a:p>
        </p:txBody>
      </p:sp>
      <p:pic>
        <p:nvPicPr>
          <p:cNvPr id="5" name="Рисунок 4" descr="A diagram of a cloud computing system&#10;&#10;Description automatically generated with medium confidence"/>
          <p:cNvPicPr>
            <a:picLocks noChangeAspect="1"/>
          </p:cNvPicPr>
          <p:nvPr/>
        </p:nvPicPr>
        <p:blipFill rotWithShape="1">
          <a:blip r:embed="rId2"/>
          <a:srcRect l="1639" r="501"/>
          <a:stretch/>
        </p:blipFill>
        <p:spPr>
          <a:xfrm>
            <a:off x="7510166" y="2184914"/>
            <a:ext cx="3206906" cy="3755915"/>
          </a:xfrm>
          <a:prstGeom prst="rect">
            <a:avLst/>
          </a:prstGeom>
        </p:spPr>
      </p:pic>
      <p:sp>
        <p:nvSpPr>
          <p:cNvPr id="61" name="Freeform: Shape 6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591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2"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Рисунок 4"/>
          <p:cNvPicPr>
            <a:picLocks noChangeAspect="1"/>
          </p:cNvPicPr>
          <p:nvPr/>
        </p:nvPicPr>
        <p:blipFill>
          <a:blip r:embed="rId2"/>
          <a:stretch>
            <a:fillRect/>
          </a:stretch>
        </p:blipFill>
        <p:spPr>
          <a:xfrm>
            <a:off x="6803647" y="2110453"/>
            <a:ext cx="4730214" cy="2637094"/>
          </a:xfrm>
          <a:prstGeom prst="rect">
            <a:avLst/>
          </a:prstGeom>
        </p:spPr>
      </p:pic>
      <p:grpSp>
        <p:nvGrpSpPr>
          <p:cNvPr id="25" name="Group 2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 name="Freeform: Shape 2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Заголовок 1"/>
          <p:cNvSpPr>
            <a:spLocks noGrp="1"/>
          </p:cNvSpPr>
          <p:nvPr>
            <p:ph type="title"/>
          </p:nvPr>
        </p:nvSpPr>
        <p:spPr>
          <a:xfrm>
            <a:off x="786384" y="841249"/>
            <a:ext cx="5692953" cy="2587131"/>
          </a:xfrm>
        </p:spPr>
        <p:txBody>
          <a:bodyPr vert="horz" lIns="91440" tIns="45720" rIns="91440" bIns="45720" rtlCol="0" anchor="b">
            <a:normAutofit/>
          </a:bodyPr>
          <a:lstStyle/>
          <a:p>
            <a:r>
              <a:rPr lang="en-US" sz="4800" kern="1200">
                <a:solidFill>
                  <a:schemeClr val="bg1"/>
                </a:solidFill>
                <a:latin typeface="+mj-lt"/>
                <a:ea typeface="+mj-ea"/>
                <a:cs typeface="+mj-cs"/>
              </a:rPr>
              <a:t>AWS Control Tower - Security</a:t>
            </a:r>
          </a:p>
        </p:txBody>
      </p:sp>
      <p:sp>
        <p:nvSpPr>
          <p:cNvPr id="3" name="Объект 2"/>
          <p:cNvSpPr>
            <a:spLocks noGrp="1"/>
          </p:cNvSpPr>
          <p:nvPr>
            <p:ph sz="half" idx="1"/>
          </p:nvPr>
        </p:nvSpPr>
        <p:spPr>
          <a:xfrm>
            <a:off x="786383" y="3566810"/>
            <a:ext cx="5692953" cy="2651110"/>
          </a:xfrm>
        </p:spPr>
        <p:txBody>
          <a:bodyPr vert="horz" lIns="91440" tIns="45720" rIns="91440" bIns="45720" rtlCol="0" anchor="ctr">
            <a:normAutofit/>
          </a:bodyPr>
          <a:lstStyle/>
          <a:p>
            <a:pPr marL="0"/>
            <a:r>
              <a:rPr lang="en-US" sz="1500">
                <a:solidFill>
                  <a:schemeClr val="tx2"/>
                </a:solidFill>
              </a:rPr>
              <a:t>This is referred to as cloud security and cloud security in the shared responsibility model:</a:t>
            </a:r>
          </a:p>
          <a:p>
            <a:pPr marL="0"/>
            <a:r>
              <a:rPr lang="en-US" sz="1500" b="1">
                <a:solidFill>
                  <a:schemeClr val="tx2"/>
                </a:solidFill>
              </a:rPr>
              <a:t>Security of the cloud </a:t>
            </a:r>
            <a:r>
              <a:rPr lang="en-US" sz="1500">
                <a:solidFill>
                  <a:schemeClr val="tx2"/>
                </a:solidFill>
              </a:rPr>
              <a:t>– AWS is in charge of safeguarding the infrastructure that supports AWS services in the AWS Cloud. As part of the AWS compliance programs, third-party auditors regularly test and verify the effectiveness of our security.</a:t>
            </a:r>
          </a:p>
          <a:p>
            <a:pPr marL="0"/>
            <a:r>
              <a:rPr lang="en-US" sz="1500" b="1">
                <a:solidFill>
                  <a:schemeClr val="tx2"/>
                </a:solidFill>
              </a:rPr>
              <a:t>Security in the cloud </a:t>
            </a:r>
            <a:r>
              <a:rPr lang="en-US" sz="1500">
                <a:solidFill>
                  <a:schemeClr val="tx2"/>
                </a:solidFill>
              </a:rPr>
              <a:t>– The AWS services you use determine your liability. You are also accountable for other factors such as the sensitivity of your data, the requirements of your organization, and applicable laws and regulations.</a:t>
            </a:r>
          </a:p>
        </p:txBody>
      </p:sp>
    </p:spTree>
    <p:extLst>
      <p:ext uri="{BB962C8B-B14F-4D97-AF65-F5344CB8AC3E}">
        <p14:creationId xmlns:p14="http://schemas.microsoft.com/office/powerpoint/2010/main" val="13349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8"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Рисунок 5"/>
          <p:cNvPicPr>
            <a:picLocks noChangeAspect="1"/>
          </p:cNvPicPr>
          <p:nvPr/>
        </p:nvPicPr>
        <p:blipFill>
          <a:blip r:embed="rId2"/>
          <a:stretch>
            <a:fillRect/>
          </a:stretch>
        </p:blipFill>
        <p:spPr>
          <a:xfrm>
            <a:off x="6803647" y="1471874"/>
            <a:ext cx="4730214" cy="3914251"/>
          </a:xfrm>
          <a:prstGeom prst="rect">
            <a:avLst/>
          </a:prstGeom>
        </p:spPr>
      </p:pic>
      <p:grpSp>
        <p:nvGrpSpPr>
          <p:cNvPr id="31" name="Group 3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2" name="Freeform: Shape 3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Заголовок 1"/>
          <p:cNvSpPr>
            <a:spLocks noGrp="1"/>
          </p:cNvSpPr>
          <p:nvPr>
            <p:ph type="title"/>
          </p:nvPr>
        </p:nvSpPr>
        <p:spPr>
          <a:xfrm>
            <a:off x="786384" y="841249"/>
            <a:ext cx="5692953" cy="2587131"/>
          </a:xfrm>
        </p:spPr>
        <p:txBody>
          <a:bodyPr vert="horz" lIns="91440" tIns="45720" rIns="91440" bIns="45720" rtlCol="0" anchor="b">
            <a:normAutofit/>
          </a:bodyPr>
          <a:lstStyle/>
          <a:p>
            <a:r>
              <a:rPr lang="en-US" sz="4800" kern="1200">
                <a:solidFill>
                  <a:schemeClr val="bg1"/>
                </a:solidFill>
                <a:latin typeface="+mj-lt"/>
                <a:ea typeface="+mj-ea"/>
                <a:cs typeface="+mj-cs"/>
              </a:rPr>
              <a:t>AWS Control Tower - Monitoring</a:t>
            </a:r>
          </a:p>
        </p:txBody>
      </p:sp>
      <p:sp>
        <p:nvSpPr>
          <p:cNvPr id="3" name="Объект 2"/>
          <p:cNvSpPr>
            <a:spLocks noGrp="1"/>
          </p:cNvSpPr>
          <p:nvPr>
            <p:ph sz="half" idx="1"/>
          </p:nvPr>
        </p:nvSpPr>
        <p:spPr>
          <a:xfrm>
            <a:off x="786383" y="3566810"/>
            <a:ext cx="5692953" cy="2651110"/>
          </a:xfrm>
        </p:spPr>
        <p:txBody>
          <a:bodyPr vert="horz" lIns="91440" tIns="45720" rIns="91440" bIns="45720" rtlCol="0" anchor="ctr">
            <a:normAutofit/>
          </a:bodyPr>
          <a:lstStyle/>
          <a:p>
            <a:pPr marL="0"/>
            <a:r>
              <a:rPr lang="en-US" sz="1400" b="1">
                <a:solidFill>
                  <a:schemeClr val="tx2"/>
                </a:solidFill>
              </a:rPr>
              <a:t>Monitoring</a:t>
            </a:r>
            <a:r>
              <a:rPr lang="en-US" sz="1400">
                <a:solidFill>
                  <a:schemeClr val="tx2"/>
                </a:solidFill>
              </a:rPr>
              <a:t> enables you to anticipate and respond to potential incidents. As a result, monitoring is an essential component of the well-designed nature of the AWS Control Tower. Because the outcomes of monitoring activities are saved in log files, logging and monitoring are closely related concepts.</a:t>
            </a:r>
          </a:p>
          <a:p>
            <a:pPr marL="0"/>
            <a:r>
              <a:rPr lang="en-US" sz="1400">
                <a:solidFill>
                  <a:schemeClr val="tx2"/>
                </a:solidFill>
              </a:rPr>
              <a:t>One of the shared accounts created when you set up your landing zone is the log archive account, which is dedicated to collecting all logs centrally, including logs for all of your other accounts. These log files enable administrators and auditors to review previous actions and events.</a:t>
            </a:r>
          </a:p>
          <a:p>
            <a:pPr marL="0"/>
            <a:r>
              <a:rPr lang="en-US" sz="1400">
                <a:solidFill>
                  <a:schemeClr val="tx2"/>
                </a:solidFill>
              </a:rPr>
              <a:t>It provides several tools for monitoring your landing zone’s resources and activity.</a:t>
            </a:r>
          </a:p>
        </p:txBody>
      </p:sp>
    </p:spTree>
    <p:extLst>
      <p:ext uri="{BB962C8B-B14F-4D97-AF65-F5344CB8AC3E}">
        <p14:creationId xmlns:p14="http://schemas.microsoft.com/office/powerpoint/2010/main" val="276477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6"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Рисунок 4" descr="A hand writing with a marker&#10;&#10;Description automatically generated"/>
          <p:cNvPicPr>
            <a:picLocks noChangeAspect="1"/>
          </p:cNvPicPr>
          <p:nvPr/>
        </p:nvPicPr>
        <p:blipFill>
          <a:blip r:embed="rId2"/>
          <a:stretch>
            <a:fillRect/>
          </a:stretch>
        </p:blipFill>
        <p:spPr>
          <a:xfrm>
            <a:off x="6803647" y="1820727"/>
            <a:ext cx="4730214" cy="3216545"/>
          </a:xfrm>
          <a:prstGeom prst="rect">
            <a:avLst/>
          </a:prstGeom>
        </p:spPr>
      </p:pic>
      <p:grpSp>
        <p:nvGrpSpPr>
          <p:cNvPr id="29" name="Group 2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0" name="Freeform: Shape 2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Заголовок 1"/>
          <p:cNvSpPr>
            <a:spLocks noGrp="1"/>
          </p:cNvSpPr>
          <p:nvPr>
            <p:ph type="title"/>
          </p:nvPr>
        </p:nvSpPr>
        <p:spPr>
          <a:xfrm>
            <a:off x="786384" y="841249"/>
            <a:ext cx="5692953" cy="2587131"/>
          </a:xfrm>
        </p:spPr>
        <p:txBody>
          <a:bodyPr vert="horz" lIns="91440" tIns="45720" rIns="91440" bIns="45720" rtlCol="0" anchor="b">
            <a:normAutofit/>
          </a:bodyPr>
          <a:lstStyle/>
          <a:p>
            <a:r>
              <a:rPr lang="en-US" sz="4800" kern="1200">
                <a:solidFill>
                  <a:schemeClr val="bg1"/>
                </a:solidFill>
                <a:latin typeface="+mj-lt"/>
                <a:ea typeface="+mj-ea"/>
                <a:cs typeface="+mj-cs"/>
              </a:rPr>
              <a:t>Benefits of AWS Control Tower</a:t>
            </a:r>
          </a:p>
        </p:txBody>
      </p:sp>
      <p:sp>
        <p:nvSpPr>
          <p:cNvPr id="3" name="Объект 2"/>
          <p:cNvSpPr>
            <a:spLocks noGrp="1"/>
          </p:cNvSpPr>
          <p:nvPr>
            <p:ph sz="half" idx="1"/>
          </p:nvPr>
        </p:nvSpPr>
        <p:spPr>
          <a:xfrm>
            <a:off x="786383" y="3566810"/>
            <a:ext cx="5692953" cy="2651110"/>
          </a:xfrm>
        </p:spPr>
        <p:txBody>
          <a:bodyPr vert="horz" lIns="91440" tIns="45720" rIns="91440" bIns="45720" rtlCol="0" anchor="ctr">
            <a:normAutofit/>
          </a:bodyPr>
          <a:lstStyle/>
          <a:p>
            <a:pPr marL="0"/>
            <a:r>
              <a:rPr lang="en-US" sz="1300" b="1" dirty="0">
                <a:solidFill>
                  <a:schemeClr val="tx2"/>
                </a:solidFill>
                <a:highlight>
                  <a:srgbClr val="FFFF00"/>
                </a:highlight>
              </a:rPr>
              <a:t>Quick Configuration </a:t>
            </a:r>
            <a:r>
              <a:rPr lang="en-US" sz="1300" b="1" dirty="0">
                <a:solidFill>
                  <a:schemeClr val="tx2"/>
                </a:solidFill>
              </a:rPr>
              <a:t>– </a:t>
            </a:r>
            <a:r>
              <a:rPr lang="en-US" sz="1300" dirty="0">
                <a:solidFill>
                  <a:schemeClr val="tx2"/>
                </a:solidFill>
              </a:rPr>
              <a:t>While many businesses spend weeks or months developing a management strategy for their AWS environments, Control Tower allows them to do so in hours.</a:t>
            </a:r>
          </a:p>
          <a:p>
            <a:pPr marL="0"/>
            <a:r>
              <a:rPr lang="en-US" sz="1300" b="1" dirty="0">
                <a:solidFill>
                  <a:schemeClr val="tx2"/>
                </a:solidFill>
                <a:highlight>
                  <a:srgbClr val="FFFF00"/>
                </a:highlight>
              </a:rPr>
              <a:t>Manage All Accounts </a:t>
            </a:r>
            <a:r>
              <a:rPr lang="en-US" sz="1300" b="1" dirty="0">
                <a:solidFill>
                  <a:schemeClr val="tx2"/>
                </a:solidFill>
              </a:rPr>
              <a:t>– </a:t>
            </a:r>
            <a:r>
              <a:rPr lang="en-US" sz="1300" dirty="0">
                <a:solidFill>
                  <a:schemeClr val="tx2"/>
                </a:solidFill>
              </a:rPr>
              <a:t>You can give each account its own set of permissions when creating it. This customization enables you to form teams for various tasks without fear of them interfering with the progress of others.</a:t>
            </a:r>
          </a:p>
          <a:p>
            <a:pPr marL="0"/>
            <a:r>
              <a:rPr lang="en-US" sz="1300" b="1" dirty="0">
                <a:solidFill>
                  <a:schemeClr val="tx2"/>
                </a:solidFill>
                <a:highlight>
                  <a:srgbClr val="FFFF00"/>
                </a:highlight>
              </a:rPr>
              <a:t>Apply Guardrails </a:t>
            </a:r>
            <a:r>
              <a:rPr lang="en-US" sz="1300" b="1" dirty="0">
                <a:solidFill>
                  <a:schemeClr val="tx2"/>
                </a:solidFill>
              </a:rPr>
              <a:t>– </a:t>
            </a:r>
            <a:r>
              <a:rPr lang="en-US" sz="1300" dirty="0">
                <a:solidFill>
                  <a:schemeClr val="tx2"/>
                </a:solidFill>
              </a:rPr>
              <a:t>Guardrails can be quickly added by selecting them from the dashboard. The guardrails can then be applied to any accounts you want.</a:t>
            </a:r>
          </a:p>
          <a:p>
            <a:pPr marL="0"/>
            <a:r>
              <a:rPr lang="en-US" sz="1300" b="1" dirty="0">
                <a:solidFill>
                  <a:schemeClr val="tx2"/>
                </a:solidFill>
                <a:highlight>
                  <a:srgbClr val="FFFF00"/>
                </a:highlight>
              </a:rPr>
              <a:t>Use Visual Indicators </a:t>
            </a:r>
            <a:r>
              <a:rPr lang="en-US" sz="1300" b="1" dirty="0">
                <a:solidFill>
                  <a:schemeClr val="tx2"/>
                </a:solidFill>
              </a:rPr>
              <a:t>– </a:t>
            </a:r>
            <a:r>
              <a:rPr lang="en-US" sz="1300" dirty="0">
                <a:solidFill>
                  <a:schemeClr val="tx2"/>
                </a:solidFill>
              </a:rPr>
              <a:t>Visual indicators on the Control Tower’s dashboard provide a good indication of the state of the AWS environment. These indicators can be used in conjunction with notifications to make controlling the Control Tower easier.</a:t>
            </a:r>
          </a:p>
        </p:txBody>
      </p:sp>
    </p:spTree>
    <p:extLst>
      <p:ext uri="{BB962C8B-B14F-4D97-AF65-F5344CB8AC3E}">
        <p14:creationId xmlns:p14="http://schemas.microsoft.com/office/powerpoint/2010/main" val="18868914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976</Words>
  <Application>Microsoft Macintosh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Тема Office</vt:lpstr>
      <vt:lpstr>What is AWS Control Tower?</vt:lpstr>
      <vt:lpstr>Architecture of the Control Tower</vt:lpstr>
      <vt:lpstr>AWS Control Tower features:</vt:lpstr>
      <vt:lpstr>AWS Landing Zone Architecture</vt:lpstr>
      <vt:lpstr>AWS Control Tower - Security</vt:lpstr>
      <vt:lpstr>AWS Control Tower - Monitoring</vt:lpstr>
      <vt:lpstr>Benefits of AWS Control Tower</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Control Tower?</dc:title>
  <dc:creator>Учетная запись Майкрософт</dc:creator>
  <cp:lastModifiedBy>Ilya Chakun</cp:lastModifiedBy>
  <cp:revision>16</cp:revision>
  <dcterms:created xsi:type="dcterms:W3CDTF">2023-09-07T14:08:19Z</dcterms:created>
  <dcterms:modified xsi:type="dcterms:W3CDTF">2023-12-05T16:27:47Z</dcterms:modified>
</cp:coreProperties>
</file>