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72"/>
    <p:restoredTop sz="94691"/>
  </p:normalViewPr>
  <p:slideViewPr>
    <p:cSldViewPr snapToGrid="0">
      <p:cViewPr varScale="1">
        <p:scale>
          <a:sx n="142" d="100"/>
          <a:sy n="142" d="100"/>
        </p:scale>
        <p:origin x="8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CF7B-BC99-DF18-CE0D-FDE15A29DB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2D84D4C9-17E3-F7CE-1BE1-28C188E4F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43C4FF75-85A0-D3D8-C2C6-3C579A3AC3C7}"/>
              </a:ext>
            </a:extLst>
          </p:cNvPr>
          <p:cNvSpPr>
            <a:spLocks noGrp="1"/>
          </p:cNvSpPr>
          <p:nvPr>
            <p:ph type="dt" sz="half" idx="10"/>
          </p:nvPr>
        </p:nvSpPr>
        <p:spPr/>
        <p:txBody>
          <a:bodyPr/>
          <a:lstStyle/>
          <a:p>
            <a:fld id="{322C9020-58D6-4B4B-AE71-CBBD8D6FD410}" type="datetimeFigureOut">
              <a:rPr lang="en-CH" smtClean="0"/>
              <a:t>31.08.23</a:t>
            </a:fld>
            <a:endParaRPr lang="en-CH"/>
          </a:p>
        </p:txBody>
      </p:sp>
      <p:sp>
        <p:nvSpPr>
          <p:cNvPr id="5" name="Footer Placeholder 4">
            <a:extLst>
              <a:ext uri="{FF2B5EF4-FFF2-40B4-BE49-F238E27FC236}">
                <a16:creationId xmlns:a16="http://schemas.microsoft.com/office/drawing/2014/main" id="{50FECE30-1BA0-E91E-E69B-EBBDD0D33C4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7E308F0-B5A7-CB50-32C7-23CF8953BB01}"/>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42839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29AA-C576-75DE-05C7-3761B884425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EFAAEFB-943D-EA63-92B1-D47C97432D9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1C13001-E9B2-B896-7FE6-E33DC7895F37}"/>
              </a:ext>
            </a:extLst>
          </p:cNvPr>
          <p:cNvSpPr>
            <a:spLocks noGrp="1"/>
          </p:cNvSpPr>
          <p:nvPr>
            <p:ph type="dt" sz="half" idx="10"/>
          </p:nvPr>
        </p:nvSpPr>
        <p:spPr/>
        <p:txBody>
          <a:bodyPr/>
          <a:lstStyle/>
          <a:p>
            <a:fld id="{322C9020-58D6-4B4B-AE71-CBBD8D6FD410}" type="datetimeFigureOut">
              <a:rPr lang="en-CH" smtClean="0"/>
              <a:t>31.08.23</a:t>
            </a:fld>
            <a:endParaRPr lang="en-CH"/>
          </a:p>
        </p:txBody>
      </p:sp>
      <p:sp>
        <p:nvSpPr>
          <p:cNvPr id="5" name="Footer Placeholder 4">
            <a:extLst>
              <a:ext uri="{FF2B5EF4-FFF2-40B4-BE49-F238E27FC236}">
                <a16:creationId xmlns:a16="http://schemas.microsoft.com/office/drawing/2014/main" id="{C089020C-EFBE-9711-DB6A-2C1F9102A9A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C5BD7D3-A42E-33ED-DE4C-296F280ABEEA}"/>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67096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31CB33-C99C-73B8-ADAC-E381FD38D9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5B96DC8E-DA32-428A-3838-21630E5EF06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EBBE0F9-EE75-F498-8C44-9633991F48CA}"/>
              </a:ext>
            </a:extLst>
          </p:cNvPr>
          <p:cNvSpPr>
            <a:spLocks noGrp="1"/>
          </p:cNvSpPr>
          <p:nvPr>
            <p:ph type="dt" sz="half" idx="10"/>
          </p:nvPr>
        </p:nvSpPr>
        <p:spPr/>
        <p:txBody>
          <a:bodyPr/>
          <a:lstStyle/>
          <a:p>
            <a:fld id="{322C9020-58D6-4B4B-AE71-CBBD8D6FD410}" type="datetimeFigureOut">
              <a:rPr lang="en-CH" smtClean="0"/>
              <a:t>31.08.23</a:t>
            </a:fld>
            <a:endParaRPr lang="en-CH"/>
          </a:p>
        </p:txBody>
      </p:sp>
      <p:sp>
        <p:nvSpPr>
          <p:cNvPr id="5" name="Footer Placeholder 4">
            <a:extLst>
              <a:ext uri="{FF2B5EF4-FFF2-40B4-BE49-F238E27FC236}">
                <a16:creationId xmlns:a16="http://schemas.microsoft.com/office/drawing/2014/main" id="{ABADD194-B54F-383D-43CC-DCCFDD29B04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E99EC78-1D9B-755E-D4B7-E6EAA4C898D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95834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7260-2540-D64D-2528-D7346228E6A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79D9037-D1AD-02DD-5275-6C219E03328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6360EAD-2229-9A4A-81B7-57EEAEA4ABA1}"/>
              </a:ext>
            </a:extLst>
          </p:cNvPr>
          <p:cNvSpPr>
            <a:spLocks noGrp="1"/>
          </p:cNvSpPr>
          <p:nvPr>
            <p:ph type="dt" sz="half" idx="10"/>
          </p:nvPr>
        </p:nvSpPr>
        <p:spPr/>
        <p:txBody>
          <a:bodyPr/>
          <a:lstStyle/>
          <a:p>
            <a:fld id="{322C9020-58D6-4B4B-AE71-CBBD8D6FD410}" type="datetimeFigureOut">
              <a:rPr lang="en-CH" smtClean="0"/>
              <a:t>31.08.23</a:t>
            </a:fld>
            <a:endParaRPr lang="en-CH"/>
          </a:p>
        </p:txBody>
      </p:sp>
      <p:sp>
        <p:nvSpPr>
          <p:cNvPr id="5" name="Footer Placeholder 4">
            <a:extLst>
              <a:ext uri="{FF2B5EF4-FFF2-40B4-BE49-F238E27FC236}">
                <a16:creationId xmlns:a16="http://schemas.microsoft.com/office/drawing/2014/main" id="{1B78B1F6-87FB-24E5-4291-4E759A0492B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B78C72F-B6E7-5926-8E0A-09EF6B3EAB3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86839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F950-C753-EED1-64A3-7909EBC965D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0F3EBA2A-BBA3-343B-3922-3B6B9CED7D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4C301F9-9C97-D1E6-4444-3F84DEF4F0AE}"/>
              </a:ext>
            </a:extLst>
          </p:cNvPr>
          <p:cNvSpPr>
            <a:spLocks noGrp="1"/>
          </p:cNvSpPr>
          <p:nvPr>
            <p:ph type="dt" sz="half" idx="10"/>
          </p:nvPr>
        </p:nvSpPr>
        <p:spPr/>
        <p:txBody>
          <a:bodyPr/>
          <a:lstStyle/>
          <a:p>
            <a:fld id="{322C9020-58D6-4B4B-AE71-CBBD8D6FD410}" type="datetimeFigureOut">
              <a:rPr lang="en-CH" smtClean="0"/>
              <a:t>31.08.23</a:t>
            </a:fld>
            <a:endParaRPr lang="en-CH"/>
          </a:p>
        </p:txBody>
      </p:sp>
      <p:sp>
        <p:nvSpPr>
          <p:cNvPr id="5" name="Footer Placeholder 4">
            <a:extLst>
              <a:ext uri="{FF2B5EF4-FFF2-40B4-BE49-F238E27FC236}">
                <a16:creationId xmlns:a16="http://schemas.microsoft.com/office/drawing/2014/main" id="{F25858E8-CA9D-D3B8-BE46-A6DC94F89D3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DBF5689-72EC-5C6A-7361-8574FBBEE380}"/>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90116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43F8-E718-1850-AD03-80F64C9BD6E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1AE6A76-3A24-4160-B0BF-C09050E5B87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73F019C5-E78B-A00C-7B6E-B3316322A31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817061B6-C92E-2B4D-D16F-A3327F66BCDE}"/>
              </a:ext>
            </a:extLst>
          </p:cNvPr>
          <p:cNvSpPr>
            <a:spLocks noGrp="1"/>
          </p:cNvSpPr>
          <p:nvPr>
            <p:ph type="dt" sz="half" idx="10"/>
          </p:nvPr>
        </p:nvSpPr>
        <p:spPr/>
        <p:txBody>
          <a:bodyPr/>
          <a:lstStyle/>
          <a:p>
            <a:fld id="{322C9020-58D6-4B4B-AE71-CBBD8D6FD410}" type="datetimeFigureOut">
              <a:rPr lang="en-CH" smtClean="0"/>
              <a:t>31.08.23</a:t>
            </a:fld>
            <a:endParaRPr lang="en-CH"/>
          </a:p>
        </p:txBody>
      </p:sp>
      <p:sp>
        <p:nvSpPr>
          <p:cNvPr id="6" name="Footer Placeholder 5">
            <a:extLst>
              <a:ext uri="{FF2B5EF4-FFF2-40B4-BE49-F238E27FC236}">
                <a16:creationId xmlns:a16="http://schemas.microsoft.com/office/drawing/2014/main" id="{404275D0-6991-7E5B-2AE8-596ECC22C7F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A7F5ED2-894A-C254-FF98-843BCE87DE33}"/>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22751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BF018-3716-0252-E5F8-A058BAE279D6}"/>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45BBA4A2-03EB-84B1-E67F-B6ABC71D9F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861E446-5167-5471-D41D-B9108412168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C71440AA-BBA1-CFE9-1485-16E0F70E6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96D822-6CDA-40DB-D58E-07A5CF831C4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FD17D69-A4DD-F8CC-A675-E64114F84752}"/>
              </a:ext>
            </a:extLst>
          </p:cNvPr>
          <p:cNvSpPr>
            <a:spLocks noGrp="1"/>
          </p:cNvSpPr>
          <p:nvPr>
            <p:ph type="dt" sz="half" idx="10"/>
          </p:nvPr>
        </p:nvSpPr>
        <p:spPr/>
        <p:txBody>
          <a:bodyPr/>
          <a:lstStyle/>
          <a:p>
            <a:fld id="{322C9020-58D6-4B4B-AE71-CBBD8D6FD410}" type="datetimeFigureOut">
              <a:rPr lang="en-CH" smtClean="0"/>
              <a:t>31.08.23</a:t>
            </a:fld>
            <a:endParaRPr lang="en-CH"/>
          </a:p>
        </p:txBody>
      </p:sp>
      <p:sp>
        <p:nvSpPr>
          <p:cNvPr id="8" name="Footer Placeholder 7">
            <a:extLst>
              <a:ext uri="{FF2B5EF4-FFF2-40B4-BE49-F238E27FC236}">
                <a16:creationId xmlns:a16="http://schemas.microsoft.com/office/drawing/2014/main" id="{EF67C424-9E5C-1F7A-F0D9-4FA8676123CA}"/>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EEF79C7C-8E73-4AD1-B045-E284A145688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59516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EFF6-21F5-45EC-9F3B-B2FD4A4CBAD9}"/>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09F9B50A-575F-13A9-1DA7-F60D25BEE074}"/>
              </a:ext>
            </a:extLst>
          </p:cNvPr>
          <p:cNvSpPr>
            <a:spLocks noGrp="1"/>
          </p:cNvSpPr>
          <p:nvPr>
            <p:ph type="dt" sz="half" idx="10"/>
          </p:nvPr>
        </p:nvSpPr>
        <p:spPr/>
        <p:txBody>
          <a:bodyPr/>
          <a:lstStyle/>
          <a:p>
            <a:fld id="{322C9020-58D6-4B4B-AE71-CBBD8D6FD410}" type="datetimeFigureOut">
              <a:rPr lang="en-CH" smtClean="0"/>
              <a:t>31.08.23</a:t>
            </a:fld>
            <a:endParaRPr lang="en-CH"/>
          </a:p>
        </p:txBody>
      </p:sp>
      <p:sp>
        <p:nvSpPr>
          <p:cNvPr id="4" name="Footer Placeholder 3">
            <a:extLst>
              <a:ext uri="{FF2B5EF4-FFF2-40B4-BE49-F238E27FC236}">
                <a16:creationId xmlns:a16="http://schemas.microsoft.com/office/drawing/2014/main" id="{41DB648E-BF9D-5DF0-C66C-641C1918C2B6}"/>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68E8585-E870-6735-1A1A-6994328DA7B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825692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75436E-D0EE-EE45-81E6-39A398A84036}"/>
              </a:ext>
            </a:extLst>
          </p:cNvPr>
          <p:cNvSpPr>
            <a:spLocks noGrp="1"/>
          </p:cNvSpPr>
          <p:nvPr>
            <p:ph type="dt" sz="half" idx="10"/>
          </p:nvPr>
        </p:nvSpPr>
        <p:spPr/>
        <p:txBody>
          <a:bodyPr/>
          <a:lstStyle/>
          <a:p>
            <a:fld id="{322C9020-58D6-4B4B-AE71-CBBD8D6FD410}" type="datetimeFigureOut">
              <a:rPr lang="en-CH" smtClean="0"/>
              <a:t>31.08.23</a:t>
            </a:fld>
            <a:endParaRPr lang="en-CH"/>
          </a:p>
        </p:txBody>
      </p:sp>
      <p:sp>
        <p:nvSpPr>
          <p:cNvPr id="3" name="Footer Placeholder 2">
            <a:extLst>
              <a:ext uri="{FF2B5EF4-FFF2-40B4-BE49-F238E27FC236}">
                <a16:creationId xmlns:a16="http://schemas.microsoft.com/office/drawing/2014/main" id="{2852AA8B-967C-42E6-AC46-7A17828C9171}"/>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03EA0FFF-DEDB-4884-988E-94D68BB499C8}"/>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00428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2665-57D5-2C5C-BF79-CA9624CF44B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26030588-F0AD-53F9-3DDD-FAB7C18CE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2677AD8C-8C0B-62CD-EA6E-8E96EA602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63D3239-311A-A5ED-4100-B9769073A96B}"/>
              </a:ext>
            </a:extLst>
          </p:cNvPr>
          <p:cNvSpPr>
            <a:spLocks noGrp="1"/>
          </p:cNvSpPr>
          <p:nvPr>
            <p:ph type="dt" sz="half" idx="10"/>
          </p:nvPr>
        </p:nvSpPr>
        <p:spPr/>
        <p:txBody>
          <a:bodyPr/>
          <a:lstStyle/>
          <a:p>
            <a:fld id="{322C9020-58D6-4B4B-AE71-CBBD8D6FD410}" type="datetimeFigureOut">
              <a:rPr lang="en-CH" smtClean="0"/>
              <a:t>31.08.23</a:t>
            </a:fld>
            <a:endParaRPr lang="en-CH"/>
          </a:p>
        </p:txBody>
      </p:sp>
      <p:sp>
        <p:nvSpPr>
          <p:cNvPr id="6" name="Footer Placeholder 5">
            <a:extLst>
              <a:ext uri="{FF2B5EF4-FFF2-40B4-BE49-F238E27FC236}">
                <a16:creationId xmlns:a16="http://schemas.microsoft.com/office/drawing/2014/main" id="{3EE56C61-A9F3-D6C0-28B7-0C49A712FDF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5CA4E72-26E9-44CD-050D-E99BD885E422}"/>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778785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776-D002-8C3B-1063-5C779623AEC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F79B032B-FA75-BAFB-E08C-1181B66EA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28F387D7-1A19-5105-A490-0D0AA6B2C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F0B1FE-009E-AFA6-4F97-708940B34FFC}"/>
              </a:ext>
            </a:extLst>
          </p:cNvPr>
          <p:cNvSpPr>
            <a:spLocks noGrp="1"/>
          </p:cNvSpPr>
          <p:nvPr>
            <p:ph type="dt" sz="half" idx="10"/>
          </p:nvPr>
        </p:nvSpPr>
        <p:spPr/>
        <p:txBody>
          <a:bodyPr/>
          <a:lstStyle/>
          <a:p>
            <a:fld id="{322C9020-58D6-4B4B-AE71-CBBD8D6FD410}" type="datetimeFigureOut">
              <a:rPr lang="en-CH" smtClean="0"/>
              <a:t>31.08.23</a:t>
            </a:fld>
            <a:endParaRPr lang="en-CH"/>
          </a:p>
        </p:txBody>
      </p:sp>
      <p:sp>
        <p:nvSpPr>
          <p:cNvPr id="6" name="Footer Placeholder 5">
            <a:extLst>
              <a:ext uri="{FF2B5EF4-FFF2-40B4-BE49-F238E27FC236}">
                <a16:creationId xmlns:a16="http://schemas.microsoft.com/office/drawing/2014/main" id="{EAA75DAD-BB92-30B2-A3C6-4D80BD74CD0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1E91FFA-4FA0-5FBE-BDCF-0AF8A2E71EC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81607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91D697-D1DB-9013-3FB9-AB1CD55C8D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2EBD13D2-C6C7-A236-3F68-5559321F95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399E4B4-8FE7-DFF0-FB1C-AF817A1000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2C9020-58D6-4B4B-AE71-CBBD8D6FD410}" type="datetimeFigureOut">
              <a:rPr lang="en-CH" smtClean="0"/>
              <a:t>31.08.23</a:t>
            </a:fld>
            <a:endParaRPr lang="en-CH"/>
          </a:p>
        </p:txBody>
      </p:sp>
      <p:sp>
        <p:nvSpPr>
          <p:cNvPr id="5" name="Footer Placeholder 4">
            <a:extLst>
              <a:ext uri="{FF2B5EF4-FFF2-40B4-BE49-F238E27FC236}">
                <a16:creationId xmlns:a16="http://schemas.microsoft.com/office/drawing/2014/main" id="{9F10B890-5F67-33B6-3F06-5BCAC72088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5750A08-4A65-4B25-B7EF-9485EF2303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A51453-4106-7949-847C-1FA663AA342B}" type="slidenum">
              <a:rPr lang="en-CH" smtClean="0"/>
              <a:t>‹#›</a:t>
            </a:fld>
            <a:endParaRPr lang="en-CH"/>
          </a:p>
        </p:txBody>
      </p:sp>
    </p:spTree>
    <p:extLst>
      <p:ext uri="{BB962C8B-B14F-4D97-AF65-F5344CB8AC3E}">
        <p14:creationId xmlns:p14="http://schemas.microsoft.com/office/powerpoint/2010/main" val="2628871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cs.aws.amazon.com/datapipeline/latest/DeveloperGuide/dp-how-remote-taskrunner-client.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A2B5D-1489-0AC6-64AF-DC0F56E334AA}"/>
              </a:ext>
            </a:extLst>
          </p:cNvPr>
          <p:cNvSpPr>
            <a:spLocks noGrp="1"/>
          </p:cNvSpPr>
          <p:nvPr>
            <p:ph type="title"/>
          </p:nvPr>
        </p:nvSpPr>
        <p:spPr>
          <a:xfrm>
            <a:off x="761840" y="1138265"/>
            <a:ext cx="4544762" cy="1401183"/>
          </a:xfrm>
        </p:spPr>
        <p:txBody>
          <a:bodyPr anchor="t">
            <a:normAutofit/>
          </a:bodyPr>
          <a:lstStyle/>
          <a:p>
            <a:r>
              <a:rPr lang="en-CH" sz="3200"/>
              <a:t>AWS Data Pipeline</a:t>
            </a:r>
          </a:p>
        </p:txBody>
      </p:sp>
      <p:cxnSp>
        <p:nvCxnSpPr>
          <p:cNvPr id="1055" name="Straight Connector 1050">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E16C5C0-5344-C1CD-1224-83C8E34164AE}"/>
              </a:ext>
            </a:extLst>
          </p:cNvPr>
          <p:cNvSpPr>
            <a:spLocks noGrp="1"/>
          </p:cNvSpPr>
          <p:nvPr>
            <p:ph idx="1"/>
          </p:nvPr>
        </p:nvSpPr>
        <p:spPr>
          <a:xfrm>
            <a:off x="761840" y="2228447"/>
            <a:ext cx="4544762" cy="3186236"/>
          </a:xfrm>
        </p:spPr>
        <p:txBody>
          <a:bodyPr>
            <a:normAutofit/>
          </a:bodyPr>
          <a:lstStyle/>
          <a:p>
            <a:pPr marL="0" indent="0">
              <a:buNone/>
            </a:pPr>
            <a:r>
              <a:rPr lang="en-GB" sz="2000" b="0" i="0" dirty="0">
                <a:effectLst/>
                <a:latin typeface="Amazon Ember"/>
              </a:rPr>
              <a:t>AWS Data Pipeline is a web service that you can use to automate the movement and transformation of data. </a:t>
            </a:r>
          </a:p>
          <a:p>
            <a:pPr marL="0" indent="0">
              <a:buNone/>
            </a:pPr>
            <a:r>
              <a:rPr lang="en-GB" sz="2000" b="0" i="0" dirty="0">
                <a:effectLst/>
                <a:latin typeface="Amazon Ember"/>
              </a:rPr>
              <a:t>With AWS Data Pipeline, you can define data-driven workflows, so that tasks can be dependent on the successful completion of previous tasks. </a:t>
            </a:r>
          </a:p>
          <a:p>
            <a:pPr marL="0" indent="0">
              <a:buNone/>
            </a:pPr>
            <a:r>
              <a:rPr lang="en-GB" sz="2000" b="0" i="0" dirty="0">
                <a:effectLst/>
                <a:latin typeface="Amazon Ember"/>
              </a:rPr>
              <a:t>You define the parameters of your data transformations and AWS Data Pipeline enforces the logic that you've set up.</a:t>
            </a:r>
            <a:endParaRPr lang="en-CH" sz="2000" dirty="0"/>
          </a:p>
        </p:txBody>
      </p:sp>
      <p:pic>
        <p:nvPicPr>
          <p:cNvPr id="1028" name="Picture 4">
            <a:extLst>
              <a:ext uri="{FF2B5EF4-FFF2-40B4-BE49-F238E27FC236}">
                <a16:creationId xmlns:a16="http://schemas.microsoft.com/office/drawing/2014/main" id="{5EAEAD0D-3BB5-92D8-2613-F6F0E982091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82748" y="2096260"/>
            <a:ext cx="5334160" cy="2667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013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52D07-BA1D-203F-46F1-4D3B80EF184E}"/>
              </a:ext>
            </a:extLst>
          </p:cNvPr>
          <p:cNvSpPr>
            <a:spLocks noGrp="1"/>
          </p:cNvSpPr>
          <p:nvPr>
            <p:ph type="title"/>
          </p:nvPr>
        </p:nvSpPr>
        <p:spPr>
          <a:xfrm>
            <a:off x="761840" y="1138265"/>
            <a:ext cx="4544762" cy="1401183"/>
          </a:xfrm>
        </p:spPr>
        <p:txBody>
          <a:bodyPr anchor="t">
            <a:normAutofit/>
          </a:bodyPr>
          <a:lstStyle/>
          <a:p>
            <a:r>
              <a:rPr lang="en-GB" sz="3200" b="0" i="0">
                <a:effectLst/>
                <a:latin typeface="Amazon Ember"/>
              </a:rPr>
              <a:t>AWS Data Pipeline: Components</a:t>
            </a:r>
            <a:endParaRPr lang="en-CH" sz="3200"/>
          </a:p>
        </p:txBody>
      </p:sp>
      <p:cxnSp>
        <p:nvCxnSpPr>
          <p:cNvPr id="9" name="Straight Connector 8">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4211510-A502-0CA0-00BD-F3CFE0BA556F}"/>
              </a:ext>
            </a:extLst>
          </p:cNvPr>
          <p:cNvSpPr>
            <a:spLocks noGrp="1"/>
          </p:cNvSpPr>
          <p:nvPr>
            <p:ph idx="1"/>
          </p:nvPr>
        </p:nvSpPr>
        <p:spPr>
          <a:xfrm>
            <a:off x="373766" y="2304094"/>
            <a:ext cx="5320909" cy="4028918"/>
          </a:xfrm>
        </p:spPr>
        <p:txBody>
          <a:bodyPr>
            <a:noAutofit/>
          </a:bodyPr>
          <a:lstStyle/>
          <a:p>
            <a:pPr>
              <a:buFont typeface="Arial" panose="020B0604020202020204" pitchFamily="34" charset="0"/>
              <a:buChar char="•"/>
            </a:pPr>
            <a:r>
              <a:rPr lang="en-GB" sz="1400" b="0" i="0" dirty="0">
                <a:effectLst/>
                <a:latin typeface="Amazon Ember"/>
              </a:rPr>
              <a:t>A </a:t>
            </a:r>
            <a:r>
              <a:rPr lang="en-GB" sz="1400" b="0" i="1" dirty="0">
                <a:effectLst/>
                <a:highlight>
                  <a:srgbClr val="FFFF00"/>
                </a:highlight>
                <a:latin typeface="Amazon Ember"/>
              </a:rPr>
              <a:t>pipeline definition</a:t>
            </a:r>
            <a:r>
              <a:rPr lang="en-GB" sz="1400" b="0" i="0" dirty="0">
                <a:effectLst/>
                <a:highlight>
                  <a:srgbClr val="FFFF00"/>
                </a:highlight>
                <a:latin typeface="Amazon Ember"/>
              </a:rPr>
              <a:t> </a:t>
            </a:r>
            <a:r>
              <a:rPr lang="en-GB" sz="1400" b="0" i="0" dirty="0">
                <a:effectLst/>
                <a:latin typeface="Amazon Ember"/>
              </a:rPr>
              <a:t>specifies the business logic of your data management. </a:t>
            </a:r>
          </a:p>
          <a:p>
            <a:pPr>
              <a:buFont typeface="Arial" panose="020B0604020202020204" pitchFamily="34" charset="0"/>
              <a:buChar char="•"/>
            </a:pPr>
            <a:r>
              <a:rPr lang="en-GB" sz="1400" b="0" i="0" dirty="0">
                <a:effectLst/>
                <a:latin typeface="Amazon Ember"/>
              </a:rPr>
              <a:t>A </a:t>
            </a:r>
            <a:r>
              <a:rPr lang="en-GB" sz="1400" b="0" i="1" dirty="0">
                <a:effectLst/>
                <a:highlight>
                  <a:srgbClr val="FFFF00"/>
                </a:highlight>
                <a:latin typeface="Amazon Ember"/>
              </a:rPr>
              <a:t>pipeline</a:t>
            </a:r>
            <a:r>
              <a:rPr lang="en-GB" sz="1400" b="0" i="0" dirty="0">
                <a:effectLst/>
                <a:highlight>
                  <a:srgbClr val="FFFF00"/>
                </a:highlight>
                <a:latin typeface="Amazon Ember"/>
              </a:rPr>
              <a:t> schedules </a:t>
            </a:r>
            <a:r>
              <a:rPr lang="en-GB" sz="1400" b="0" i="0" dirty="0">
                <a:effectLst/>
                <a:latin typeface="Amazon Ember"/>
              </a:rPr>
              <a:t>and runs tasks by creating Amazon EC2 instances to perform the defined work activities. </a:t>
            </a:r>
          </a:p>
          <a:p>
            <a:pPr lvl="1"/>
            <a:r>
              <a:rPr lang="en-GB" sz="1400" b="0" i="0" dirty="0">
                <a:effectLst/>
                <a:latin typeface="Amazon Ember"/>
              </a:rPr>
              <a:t>You upload your pipeline definition to the pipeline, and then activate the pipeline. You can edit the pipeline definition for a running pipeline and activate the pipeline again for it to take effect. You can deactivate the pipeline, modify a data source, and then activate the pipeline again. When you are finished with your pipeline, you can delete it.</a:t>
            </a:r>
          </a:p>
          <a:p>
            <a:pPr>
              <a:buFont typeface="Arial" panose="020B0604020202020204" pitchFamily="34" charset="0"/>
              <a:buChar char="•"/>
            </a:pPr>
            <a:r>
              <a:rPr lang="en-GB" sz="1400" b="0" i="1" dirty="0">
                <a:effectLst/>
                <a:highlight>
                  <a:srgbClr val="FFFF00"/>
                </a:highlight>
                <a:latin typeface="Amazon Ember"/>
              </a:rPr>
              <a:t>Task Runner</a:t>
            </a:r>
            <a:r>
              <a:rPr lang="en-GB" sz="1400" b="0" i="0" dirty="0">
                <a:effectLst/>
                <a:highlight>
                  <a:srgbClr val="FFFF00"/>
                </a:highlight>
                <a:latin typeface="Amazon Ember"/>
              </a:rPr>
              <a:t> </a:t>
            </a:r>
            <a:r>
              <a:rPr lang="en-GB" sz="1400" b="0" i="0" dirty="0">
                <a:effectLst/>
                <a:latin typeface="Amazon Ember"/>
              </a:rPr>
              <a:t>polls for tasks and then performs those tasks. </a:t>
            </a:r>
          </a:p>
          <a:p>
            <a:pPr lvl="1"/>
            <a:r>
              <a:rPr lang="en-GB" sz="1400" b="0" i="0" dirty="0">
                <a:effectLst/>
                <a:latin typeface="Amazon Ember"/>
              </a:rPr>
              <a:t>For example, Task Runner could copy log files to Amazon S3 and launch Amazon EMR clusters. Task Runner is installed and runs automatically on resources created by your pipeline definitions. You can write a custom task runner application, or you can use the Task Runner application that is provided by AWS Data Pipeline. For more information, see </a:t>
            </a:r>
            <a:r>
              <a:rPr lang="en-GB" sz="1400" b="0" i="0" u="none" strike="noStrike" dirty="0">
                <a:effectLst/>
                <a:latin typeface="Amazon Ember"/>
                <a:hlinkClick r:id="rId2">
                  <a:extLst>
                    <a:ext uri="{A12FA001-AC4F-418D-AE19-62706E023703}">
                      <ahyp:hlinkClr xmlns:ahyp="http://schemas.microsoft.com/office/drawing/2018/hyperlinkcolor" val="tx"/>
                    </a:ext>
                  </a:extLst>
                </a:hlinkClick>
              </a:rPr>
              <a:t>Task Runners</a:t>
            </a:r>
            <a:r>
              <a:rPr lang="en-GB" sz="1400" b="0" i="0" dirty="0">
                <a:effectLst/>
                <a:latin typeface="Amazon Ember"/>
              </a:rPr>
              <a:t>.</a:t>
            </a:r>
          </a:p>
        </p:txBody>
      </p:sp>
      <p:pic>
        <p:nvPicPr>
          <p:cNvPr id="4" name="Picture 2" descr="&#10;            AWS Data Pipeline functional overview&#10;        ">
            <a:extLst>
              <a:ext uri="{FF2B5EF4-FFF2-40B4-BE49-F238E27FC236}">
                <a16:creationId xmlns:a16="http://schemas.microsoft.com/office/drawing/2014/main" id="{575552AF-4CEC-AFDF-5BF3-A26E66F4626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82749" y="2189039"/>
            <a:ext cx="5334160" cy="3109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12181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247</Words>
  <Application>Microsoft Macintosh PowerPoint</Application>
  <PresentationFormat>Widescreen</PresentationFormat>
  <Paragraphs>10</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Amazon Ember</vt:lpstr>
      <vt:lpstr>Arial</vt:lpstr>
      <vt:lpstr>Calibri</vt:lpstr>
      <vt:lpstr>Calibri Light</vt:lpstr>
      <vt:lpstr>Office Theme</vt:lpstr>
      <vt:lpstr>AWS Data Pipeline</vt:lpstr>
      <vt:lpstr>AWS Data Pipeline: Components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Ilya Chakun</dc:creator>
  <cp:lastModifiedBy>Ilya Chakun</cp:lastModifiedBy>
  <cp:revision>2</cp:revision>
  <dcterms:created xsi:type="dcterms:W3CDTF">2023-08-06T12:53:09Z</dcterms:created>
  <dcterms:modified xsi:type="dcterms:W3CDTF">2023-08-31T14:08:19Z</dcterms:modified>
</cp:coreProperties>
</file>