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4720"/>
  </p:normalViewPr>
  <p:slideViewPr>
    <p:cSldViewPr snapToGrid="0">
      <p:cViewPr varScale="1">
        <p:scale>
          <a:sx n="211" d="100"/>
          <a:sy n="211" d="100"/>
        </p:scale>
        <p:origin x="183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BF855A-860F-45A4-A9B9-6F41472BF8F4}"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388BBA6D-3C82-4573-9270-E3CFB1F4C6B1}">
      <dgm:prSet/>
      <dgm:spPr/>
      <dgm:t>
        <a:bodyPr/>
        <a:lstStyle/>
        <a:p>
          <a:r>
            <a:rPr lang="en-GB" dirty="0"/>
            <a:t>Complexity and learning curve – </a:t>
          </a:r>
        </a:p>
        <a:p>
          <a:r>
            <a:rPr lang="en-GB" dirty="0"/>
            <a:t>EDA requires a shift in thinking that requires time to put into practice</a:t>
          </a:r>
          <a:endParaRPr lang="en-US" dirty="0"/>
        </a:p>
      </dgm:t>
    </dgm:pt>
    <dgm:pt modelId="{FB788D32-9AED-4AB6-8240-29E64D92C227}" type="parTrans" cxnId="{AA4389C9-A608-4C0D-B793-570829EE4201}">
      <dgm:prSet/>
      <dgm:spPr/>
      <dgm:t>
        <a:bodyPr/>
        <a:lstStyle/>
        <a:p>
          <a:endParaRPr lang="en-US"/>
        </a:p>
      </dgm:t>
    </dgm:pt>
    <dgm:pt modelId="{A78EA806-03C3-4A28-9B1A-65175EF7E482}" type="sibTrans" cxnId="{AA4389C9-A608-4C0D-B793-570829EE4201}">
      <dgm:prSet/>
      <dgm:spPr/>
      <dgm:t>
        <a:bodyPr/>
        <a:lstStyle/>
        <a:p>
          <a:endParaRPr lang="en-US"/>
        </a:p>
      </dgm:t>
    </dgm:pt>
    <dgm:pt modelId="{1389BD9E-95B1-4CF9-B816-393FD3ED28F1}">
      <dgm:prSet/>
      <dgm:spPr/>
      <dgm:t>
        <a:bodyPr/>
        <a:lstStyle/>
        <a:p>
          <a:r>
            <a:rPr lang="en-GB" dirty="0"/>
            <a:t>﻿﻿Consistency is impacted (CAP theorem) – </a:t>
          </a:r>
        </a:p>
        <a:p>
          <a:r>
            <a:rPr lang="en-GB" dirty="0"/>
            <a:t>Need to follow eventual consistency pattern to deal with it</a:t>
          </a:r>
          <a:endParaRPr lang="en-US" dirty="0"/>
        </a:p>
      </dgm:t>
    </dgm:pt>
    <dgm:pt modelId="{3F7A3C91-2225-44C1-80F0-3A4182C1241D}" type="parTrans" cxnId="{D7C42E88-3340-4EF9-840C-C0F26BA42F4B}">
      <dgm:prSet/>
      <dgm:spPr/>
      <dgm:t>
        <a:bodyPr/>
        <a:lstStyle/>
        <a:p>
          <a:endParaRPr lang="en-US"/>
        </a:p>
      </dgm:t>
    </dgm:pt>
    <dgm:pt modelId="{5495CE1F-CB99-455F-8907-4B7EDF6BAC60}" type="sibTrans" cxnId="{D7C42E88-3340-4EF9-840C-C0F26BA42F4B}">
      <dgm:prSet/>
      <dgm:spPr/>
      <dgm:t>
        <a:bodyPr/>
        <a:lstStyle/>
        <a:p>
          <a:endParaRPr lang="en-US"/>
        </a:p>
      </dgm:t>
    </dgm:pt>
    <dgm:pt modelId="{D34BB77A-41FA-4B8B-ABD0-D9A25F132E60}">
      <dgm:prSet/>
      <dgm:spPr/>
      <dgm:t>
        <a:bodyPr/>
        <a:lstStyle/>
        <a:p>
          <a:r>
            <a:rPr lang="en-GB" dirty="0"/>
            <a:t>﻿﻿Duplication of events - events may be delivered more than once. </a:t>
          </a:r>
        </a:p>
        <a:p>
          <a:r>
            <a:rPr lang="en-GB" dirty="0"/>
            <a:t>Need to implement idempotent processing to mitigate duplication risk</a:t>
          </a:r>
          <a:endParaRPr lang="en-US" dirty="0"/>
        </a:p>
      </dgm:t>
    </dgm:pt>
    <dgm:pt modelId="{416D5253-29B1-4813-A88E-11783D8DBF88}" type="parTrans" cxnId="{DD140258-5C0D-4F32-B711-66399F8B6276}">
      <dgm:prSet/>
      <dgm:spPr/>
      <dgm:t>
        <a:bodyPr/>
        <a:lstStyle/>
        <a:p>
          <a:endParaRPr lang="en-US"/>
        </a:p>
      </dgm:t>
    </dgm:pt>
    <dgm:pt modelId="{5B869325-66BF-470C-9603-07C56164C559}" type="sibTrans" cxnId="{DD140258-5C0D-4F32-B711-66399F8B6276}">
      <dgm:prSet/>
      <dgm:spPr/>
      <dgm:t>
        <a:bodyPr/>
        <a:lstStyle/>
        <a:p>
          <a:endParaRPr lang="en-US"/>
        </a:p>
      </dgm:t>
    </dgm:pt>
    <dgm:pt modelId="{453E21C2-C189-4C71-A5BA-77772128FEBC}">
      <dgm:prSet/>
      <dgm:spPr/>
      <dgm:t>
        <a:bodyPr/>
        <a:lstStyle/>
        <a:p>
          <a:r>
            <a:rPr lang="en-GB" dirty="0"/>
            <a:t>﻿﻿Schema evolution - handling changes in event schemas over time requires planning to ensure backward and forward compatibility</a:t>
          </a:r>
          <a:endParaRPr lang="en-US" dirty="0"/>
        </a:p>
      </dgm:t>
    </dgm:pt>
    <dgm:pt modelId="{9799CC5F-77D8-47AF-83D7-AA49CD2D6E02}" type="parTrans" cxnId="{B7818A0B-3221-4E2A-A79A-988199822EAC}">
      <dgm:prSet/>
      <dgm:spPr/>
      <dgm:t>
        <a:bodyPr/>
        <a:lstStyle/>
        <a:p>
          <a:endParaRPr lang="en-US"/>
        </a:p>
      </dgm:t>
    </dgm:pt>
    <dgm:pt modelId="{C4CE1978-DDF7-4D00-B37B-EC0A2CF8BAFF}" type="sibTrans" cxnId="{B7818A0B-3221-4E2A-A79A-988199822EAC}">
      <dgm:prSet/>
      <dgm:spPr/>
      <dgm:t>
        <a:bodyPr/>
        <a:lstStyle/>
        <a:p>
          <a:endParaRPr lang="en-US"/>
        </a:p>
      </dgm:t>
    </dgm:pt>
    <dgm:pt modelId="{C8B557ED-554B-42F1-BE65-F22EC16A7D3C}">
      <dgm:prSet/>
      <dgm:spPr/>
      <dgm:t>
        <a:bodyPr/>
        <a:lstStyle/>
        <a:p>
          <a:r>
            <a:rPr lang="en-GB" dirty="0"/>
            <a:t>﻿﻿Event driven architecture is not a solution for all problems!</a:t>
          </a:r>
          <a:endParaRPr lang="en-US" dirty="0"/>
        </a:p>
      </dgm:t>
    </dgm:pt>
    <dgm:pt modelId="{11D09171-E138-4B1C-962F-388F2D85251B}" type="parTrans" cxnId="{C04A9ED3-1AFB-499F-9B8E-9D21A939689F}">
      <dgm:prSet/>
      <dgm:spPr/>
      <dgm:t>
        <a:bodyPr/>
        <a:lstStyle/>
        <a:p>
          <a:endParaRPr lang="en-US"/>
        </a:p>
      </dgm:t>
    </dgm:pt>
    <dgm:pt modelId="{86ECBDC0-F7D1-418C-A370-D0F653137F98}" type="sibTrans" cxnId="{C04A9ED3-1AFB-499F-9B8E-9D21A939689F}">
      <dgm:prSet/>
      <dgm:spPr/>
      <dgm:t>
        <a:bodyPr/>
        <a:lstStyle/>
        <a:p>
          <a:endParaRPr lang="en-US"/>
        </a:p>
      </dgm:t>
    </dgm:pt>
    <dgm:pt modelId="{401B5D76-D952-4151-AF60-46DD09171A02}">
      <dgm:prSet/>
      <dgm:spPr/>
      <dgm:t>
        <a:bodyPr/>
        <a:lstStyle/>
        <a:p>
          <a:r>
            <a:rPr lang="en-GB" dirty="0"/>
            <a:t>﻿﻿It should be used when it makes sense – </a:t>
          </a:r>
          <a:r>
            <a:rPr lang="en-GB" b="0" i="0" dirty="0"/>
            <a:t>asynchronous </a:t>
          </a:r>
          <a:r>
            <a:rPr lang="en-GB" dirty="0"/>
            <a:t>processing</a:t>
          </a:r>
          <a:endParaRPr lang="en-US" dirty="0"/>
        </a:p>
      </dgm:t>
    </dgm:pt>
    <dgm:pt modelId="{480019F5-ABB5-4FAE-8E84-3AFFC401C092}" type="parTrans" cxnId="{720AEC98-FB87-4D14-AB0E-8E477C676501}">
      <dgm:prSet/>
      <dgm:spPr/>
      <dgm:t>
        <a:bodyPr/>
        <a:lstStyle/>
        <a:p>
          <a:endParaRPr lang="en-US"/>
        </a:p>
      </dgm:t>
    </dgm:pt>
    <dgm:pt modelId="{D94E5CE2-68EB-4634-8A09-3E311B47525D}" type="sibTrans" cxnId="{720AEC98-FB87-4D14-AB0E-8E477C676501}">
      <dgm:prSet/>
      <dgm:spPr/>
      <dgm:t>
        <a:bodyPr/>
        <a:lstStyle/>
        <a:p>
          <a:endParaRPr lang="en-US"/>
        </a:p>
      </dgm:t>
    </dgm:pt>
    <dgm:pt modelId="{E712A68C-9F59-3F4E-BEDD-752F2F0D7975}" type="pres">
      <dgm:prSet presAssocID="{58BF855A-860F-45A4-A9B9-6F41472BF8F4}" presName="diagram" presStyleCnt="0">
        <dgm:presLayoutVars>
          <dgm:dir/>
          <dgm:resizeHandles val="exact"/>
        </dgm:presLayoutVars>
      </dgm:prSet>
      <dgm:spPr/>
    </dgm:pt>
    <dgm:pt modelId="{BF4E5B30-CA26-0D40-AE75-AC9F7790B759}" type="pres">
      <dgm:prSet presAssocID="{388BBA6D-3C82-4573-9270-E3CFB1F4C6B1}" presName="node" presStyleLbl="node1" presStyleIdx="0" presStyleCnt="6">
        <dgm:presLayoutVars>
          <dgm:bulletEnabled val="1"/>
        </dgm:presLayoutVars>
      </dgm:prSet>
      <dgm:spPr/>
    </dgm:pt>
    <dgm:pt modelId="{F0D83C2F-E544-D240-AF39-61A5ABE64D6E}" type="pres">
      <dgm:prSet presAssocID="{A78EA806-03C3-4A28-9B1A-65175EF7E482}" presName="sibTrans" presStyleCnt="0"/>
      <dgm:spPr/>
    </dgm:pt>
    <dgm:pt modelId="{2D1C24B4-2BB0-A143-B991-ED9B0BB6998F}" type="pres">
      <dgm:prSet presAssocID="{1389BD9E-95B1-4CF9-B816-393FD3ED28F1}" presName="node" presStyleLbl="node1" presStyleIdx="1" presStyleCnt="6">
        <dgm:presLayoutVars>
          <dgm:bulletEnabled val="1"/>
        </dgm:presLayoutVars>
      </dgm:prSet>
      <dgm:spPr/>
    </dgm:pt>
    <dgm:pt modelId="{365B9C7A-AD6E-E744-9964-35C1B6C03450}" type="pres">
      <dgm:prSet presAssocID="{5495CE1F-CB99-455F-8907-4B7EDF6BAC60}" presName="sibTrans" presStyleCnt="0"/>
      <dgm:spPr/>
    </dgm:pt>
    <dgm:pt modelId="{C1A45D69-70C6-6D45-BF5F-D242C93643EA}" type="pres">
      <dgm:prSet presAssocID="{D34BB77A-41FA-4B8B-ABD0-D9A25F132E60}" presName="node" presStyleLbl="node1" presStyleIdx="2" presStyleCnt="6">
        <dgm:presLayoutVars>
          <dgm:bulletEnabled val="1"/>
        </dgm:presLayoutVars>
      </dgm:prSet>
      <dgm:spPr/>
    </dgm:pt>
    <dgm:pt modelId="{257B97EB-F4F1-CC45-9C01-F1A90BAD0A6D}" type="pres">
      <dgm:prSet presAssocID="{5B869325-66BF-470C-9603-07C56164C559}" presName="sibTrans" presStyleCnt="0"/>
      <dgm:spPr/>
    </dgm:pt>
    <dgm:pt modelId="{9BD633A5-3970-C749-9F96-CB21B90FB32F}" type="pres">
      <dgm:prSet presAssocID="{453E21C2-C189-4C71-A5BA-77772128FEBC}" presName="node" presStyleLbl="node1" presStyleIdx="3" presStyleCnt="6">
        <dgm:presLayoutVars>
          <dgm:bulletEnabled val="1"/>
        </dgm:presLayoutVars>
      </dgm:prSet>
      <dgm:spPr/>
    </dgm:pt>
    <dgm:pt modelId="{47EA4FA5-DE81-5E47-B6AF-643D556E71A9}" type="pres">
      <dgm:prSet presAssocID="{C4CE1978-DDF7-4D00-B37B-EC0A2CF8BAFF}" presName="sibTrans" presStyleCnt="0"/>
      <dgm:spPr/>
    </dgm:pt>
    <dgm:pt modelId="{6808567B-D464-A84E-80DD-0AA68EF4C8BD}" type="pres">
      <dgm:prSet presAssocID="{C8B557ED-554B-42F1-BE65-F22EC16A7D3C}" presName="node" presStyleLbl="node1" presStyleIdx="4" presStyleCnt="6">
        <dgm:presLayoutVars>
          <dgm:bulletEnabled val="1"/>
        </dgm:presLayoutVars>
      </dgm:prSet>
      <dgm:spPr/>
    </dgm:pt>
    <dgm:pt modelId="{9C4E7FD9-1A44-7C44-85DD-FB7A5E9C2CB8}" type="pres">
      <dgm:prSet presAssocID="{86ECBDC0-F7D1-418C-A370-D0F653137F98}" presName="sibTrans" presStyleCnt="0"/>
      <dgm:spPr/>
    </dgm:pt>
    <dgm:pt modelId="{03B48B4E-DE92-C749-85C9-31A0598521FA}" type="pres">
      <dgm:prSet presAssocID="{401B5D76-D952-4151-AF60-46DD09171A02}" presName="node" presStyleLbl="node1" presStyleIdx="5" presStyleCnt="6">
        <dgm:presLayoutVars>
          <dgm:bulletEnabled val="1"/>
        </dgm:presLayoutVars>
      </dgm:prSet>
      <dgm:spPr/>
    </dgm:pt>
  </dgm:ptLst>
  <dgm:cxnLst>
    <dgm:cxn modelId="{DDEEF208-20AF-1B49-9FDB-9BB93F7EDCA9}" type="presOf" srcId="{388BBA6D-3C82-4573-9270-E3CFB1F4C6B1}" destId="{BF4E5B30-CA26-0D40-AE75-AC9F7790B759}" srcOrd="0" destOrd="0" presId="urn:microsoft.com/office/officeart/2005/8/layout/default"/>
    <dgm:cxn modelId="{B7818A0B-3221-4E2A-A79A-988199822EAC}" srcId="{58BF855A-860F-45A4-A9B9-6F41472BF8F4}" destId="{453E21C2-C189-4C71-A5BA-77772128FEBC}" srcOrd="3" destOrd="0" parTransId="{9799CC5F-77D8-47AF-83D7-AA49CD2D6E02}" sibTransId="{C4CE1978-DDF7-4D00-B37B-EC0A2CF8BAFF}"/>
    <dgm:cxn modelId="{712BDF25-9766-A140-AFED-8F47872CCC22}" type="presOf" srcId="{453E21C2-C189-4C71-A5BA-77772128FEBC}" destId="{9BD633A5-3970-C749-9F96-CB21B90FB32F}" srcOrd="0" destOrd="0" presId="urn:microsoft.com/office/officeart/2005/8/layout/default"/>
    <dgm:cxn modelId="{5A7B8847-8E65-9945-A042-5F5737ECE118}" type="presOf" srcId="{401B5D76-D952-4151-AF60-46DD09171A02}" destId="{03B48B4E-DE92-C749-85C9-31A0598521FA}" srcOrd="0" destOrd="0" presId="urn:microsoft.com/office/officeart/2005/8/layout/default"/>
    <dgm:cxn modelId="{16653F56-EF64-E84F-88CD-B7960E185706}" type="presOf" srcId="{58BF855A-860F-45A4-A9B9-6F41472BF8F4}" destId="{E712A68C-9F59-3F4E-BEDD-752F2F0D7975}" srcOrd="0" destOrd="0" presId="urn:microsoft.com/office/officeart/2005/8/layout/default"/>
    <dgm:cxn modelId="{DD140258-5C0D-4F32-B711-66399F8B6276}" srcId="{58BF855A-860F-45A4-A9B9-6F41472BF8F4}" destId="{D34BB77A-41FA-4B8B-ABD0-D9A25F132E60}" srcOrd="2" destOrd="0" parTransId="{416D5253-29B1-4813-A88E-11783D8DBF88}" sibTransId="{5B869325-66BF-470C-9603-07C56164C559}"/>
    <dgm:cxn modelId="{B43C4F65-2275-BB47-BD95-E06E6EB693FD}" type="presOf" srcId="{1389BD9E-95B1-4CF9-B816-393FD3ED28F1}" destId="{2D1C24B4-2BB0-A143-B991-ED9B0BB6998F}" srcOrd="0" destOrd="0" presId="urn:microsoft.com/office/officeart/2005/8/layout/default"/>
    <dgm:cxn modelId="{30978984-1AD9-AE48-A959-41B8DBED9F6F}" type="presOf" srcId="{C8B557ED-554B-42F1-BE65-F22EC16A7D3C}" destId="{6808567B-D464-A84E-80DD-0AA68EF4C8BD}" srcOrd="0" destOrd="0" presId="urn:microsoft.com/office/officeart/2005/8/layout/default"/>
    <dgm:cxn modelId="{D7C42E88-3340-4EF9-840C-C0F26BA42F4B}" srcId="{58BF855A-860F-45A4-A9B9-6F41472BF8F4}" destId="{1389BD9E-95B1-4CF9-B816-393FD3ED28F1}" srcOrd="1" destOrd="0" parTransId="{3F7A3C91-2225-44C1-80F0-3A4182C1241D}" sibTransId="{5495CE1F-CB99-455F-8907-4B7EDF6BAC60}"/>
    <dgm:cxn modelId="{EFCB7B8B-E816-5B4A-861C-5F0387FBA8FC}" type="presOf" srcId="{D34BB77A-41FA-4B8B-ABD0-D9A25F132E60}" destId="{C1A45D69-70C6-6D45-BF5F-D242C93643EA}" srcOrd="0" destOrd="0" presId="urn:microsoft.com/office/officeart/2005/8/layout/default"/>
    <dgm:cxn modelId="{720AEC98-FB87-4D14-AB0E-8E477C676501}" srcId="{58BF855A-860F-45A4-A9B9-6F41472BF8F4}" destId="{401B5D76-D952-4151-AF60-46DD09171A02}" srcOrd="5" destOrd="0" parTransId="{480019F5-ABB5-4FAE-8E84-3AFFC401C092}" sibTransId="{D94E5CE2-68EB-4634-8A09-3E311B47525D}"/>
    <dgm:cxn modelId="{AA4389C9-A608-4C0D-B793-570829EE4201}" srcId="{58BF855A-860F-45A4-A9B9-6F41472BF8F4}" destId="{388BBA6D-3C82-4573-9270-E3CFB1F4C6B1}" srcOrd="0" destOrd="0" parTransId="{FB788D32-9AED-4AB6-8240-29E64D92C227}" sibTransId="{A78EA806-03C3-4A28-9B1A-65175EF7E482}"/>
    <dgm:cxn modelId="{C04A9ED3-1AFB-499F-9B8E-9D21A939689F}" srcId="{58BF855A-860F-45A4-A9B9-6F41472BF8F4}" destId="{C8B557ED-554B-42F1-BE65-F22EC16A7D3C}" srcOrd="4" destOrd="0" parTransId="{11D09171-E138-4B1C-962F-388F2D85251B}" sibTransId="{86ECBDC0-F7D1-418C-A370-D0F653137F98}"/>
    <dgm:cxn modelId="{7585E37B-66D9-3C45-9663-67D1BFB329C2}" type="presParOf" srcId="{E712A68C-9F59-3F4E-BEDD-752F2F0D7975}" destId="{BF4E5B30-CA26-0D40-AE75-AC9F7790B759}" srcOrd="0" destOrd="0" presId="urn:microsoft.com/office/officeart/2005/8/layout/default"/>
    <dgm:cxn modelId="{324F0EB8-E6E5-7449-876C-529E44A7146C}" type="presParOf" srcId="{E712A68C-9F59-3F4E-BEDD-752F2F0D7975}" destId="{F0D83C2F-E544-D240-AF39-61A5ABE64D6E}" srcOrd="1" destOrd="0" presId="urn:microsoft.com/office/officeart/2005/8/layout/default"/>
    <dgm:cxn modelId="{AC915125-F4FB-0045-A066-45FF55A97D1B}" type="presParOf" srcId="{E712A68C-9F59-3F4E-BEDD-752F2F0D7975}" destId="{2D1C24B4-2BB0-A143-B991-ED9B0BB6998F}" srcOrd="2" destOrd="0" presId="urn:microsoft.com/office/officeart/2005/8/layout/default"/>
    <dgm:cxn modelId="{42C0AF9A-1B1F-5843-B7C4-25AB411E19C5}" type="presParOf" srcId="{E712A68C-9F59-3F4E-BEDD-752F2F0D7975}" destId="{365B9C7A-AD6E-E744-9964-35C1B6C03450}" srcOrd="3" destOrd="0" presId="urn:microsoft.com/office/officeart/2005/8/layout/default"/>
    <dgm:cxn modelId="{2E8F8B22-49A3-0742-96A2-BF43AD1D8874}" type="presParOf" srcId="{E712A68C-9F59-3F4E-BEDD-752F2F0D7975}" destId="{C1A45D69-70C6-6D45-BF5F-D242C93643EA}" srcOrd="4" destOrd="0" presId="urn:microsoft.com/office/officeart/2005/8/layout/default"/>
    <dgm:cxn modelId="{F9AD8BFA-A9C2-F241-9C23-DC6A9537609A}" type="presParOf" srcId="{E712A68C-9F59-3F4E-BEDD-752F2F0D7975}" destId="{257B97EB-F4F1-CC45-9C01-F1A90BAD0A6D}" srcOrd="5" destOrd="0" presId="urn:microsoft.com/office/officeart/2005/8/layout/default"/>
    <dgm:cxn modelId="{B307851D-A146-754C-92D3-5AF075A17815}" type="presParOf" srcId="{E712A68C-9F59-3F4E-BEDD-752F2F0D7975}" destId="{9BD633A5-3970-C749-9F96-CB21B90FB32F}" srcOrd="6" destOrd="0" presId="urn:microsoft.com/office/officeart/2005/8/layout/default"/>
    <dgm:cxn modelId="{CB89A0BD-562F-FD43-B4F5-5E6F5CAF56DC}" type="presParOf" srcId="{E712A68C-9F59-3F4E-BEDD-752F2F0D7975}" destId="{47EA4FA5-DE81-5E47-B6AF-643D556E71A9}" srcOrd="7" destOrd="0" presId="urn:microsoft.com/office/officeart/2005/8/layout/default"/>
    <dgm:cxn modelId="{D885DA46-3CD5-1144-A1AF-F6265B1A886B}" type="presParOf" srcId="{E712A68C-9F59-3F4E-BEDD-752F2F0D7975}" destId="{6808567B-D464-A84E-80DD-0AA68EF4C8BD}" srcOrd="8" destOrd="0" presId="urn:microsoft.com/office/officeart/2005/8/layout/default"/>
    <dgm:cxn modelId="{141F7913-36B1-7D43-A204-86CF7E77E044}" type="presParOf" srcId="{E712A68C-9F59-3F4E-BEDD-752F2F0D7975}" destId="{9C4E7FD9-1A44-7C44-85DD-FB7A5E9C2CB8}" srcOrd="9" destOrd="0" presId="urn:microsoft.com/office/officeart/2005/8/layout/default"/>
    <dgm:cxn modelId="{A838B213-D15F-9643-818E-2540D2B3B654}" type="presParOf" srcId="{E712A68C-9F59-3F4E-BEDD-752F2F0D7975}" destId="{03B48B4E-DE92-C749-85C9-31A0598521FA}"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E5B30-CA26-0D40-AE75-AC9F7790B759}">
      <dsp:nvSpPr>
        <dsp:cNvPr id="0" name=""/>
        <dsp:cNvSpPr/>
      </dsp:nvSpPr>
      <dsp:spPr>
        <a:xfrm>
          <a:off x="262890" y="1414"/>
          <a:ext cx="3121818" cy="187309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Complexity and learning curve – </a:t>
          </a:r>
        </a:p>
        <a:p>
          <a:pPr marL="0" lvl="0" indent="0" algn="ctr" defTabSz="844550">
            <a:lnSpc>
              <a:spcPct val="90000"/>
            </a:lnSpc>
            <a:spcBef>
              <a:spcPct val="0"/>
            </a:spcBef>
            <a:spcAft>
              <a:spcPct val="35000"/>
            </a:spcAft>
            <a:buNone/>
          </a:pPr>
          <a:r>
            <a:rPr lang="en-GB" sz="1900" kern="1200" dirty="0"/>
            <a:t>EDA requires a shift in thinking that requires time to put into practice</a:t>
          </a:r>
          <a:endParaRPr lang="en-US" sz="1900" kern="1200" dirty="0"/>
        </a:p>
      </dsp:txBody>
      <dsp:txXfrm>
        <a:off x="262890" y="1414"/>
        <a:ext cx="3121818" cy="1873091"/>
      </dsp:txXfrm>
    </dsp:sp>
    <dsp:sp modelId="{2D1C24B4-2BB0-A143-B991-ED9B0BB6998F}">
      <dsp:nvSpPr>
        <dsp:cNvPr id="0" name=""/>
        <dsp:cNvSpPr/>
      </dsp:nvSpPr>
      <dsp:spPr>
        <a:xfrm>
          <a:off x="3696890" y="1414"/>
          <a:ext cx="3121818" cy="1873091"/>
        </a:xfrm>
        <a:prstGeom prst="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﻿﻿Consistency is impacted (CAP theorem) – </a:t>
          </a:r>
        </a:p>
        <a:p>
          <a:pPr marL="0" lvl="0" indent="0" algn="ctr" defTabSz="844550">
            <a:lnSpc>
              <a:spcPct val="90000"/>
            </a:lnSpc>
            <a:spcBef>
              <a:spcPct val="0"/>
            </a:spcBef>
            <a:spcAft>
              <a:spcPct val="35000"/>
            </a:spcAft>
            <a:buNone/>
          </a:pPr>
          <a:r>
            <a:rPr lang="en-GB" sz="1900" kern="1200" dirty="0"/>
            <a:t>Need to follow eventual consistency pattern to deal with it</a:t>
          </a:r>
          <a:endParaRPr lang="en-US" sz="1900" kern="1200" dirty="0"/>
        </a:p>
      </dsp:txBody>
      <dsp:txXfrm>
        <a:off x="3696890" y="1414"/>
        <a:ext cx="3121818" cy="1873091"/>
      </dsp:txXfrm>
    </dsp:sp>
    <dsp:sp modelId="{C1A45D69-70C6-6D45-BF5F-D242C93643EA}">
      <dsp:nvSpPr>
        <dsp:cNvPr id="0" name=""/>
        <dsp:cNvSpPr/>
      </dsp:nvSpPr>
      <dsp:spPr>
        <a:xfrm>
          <a:off x="7130891" y="1414"/>
          <a:ext cx="3121818" cy="1873091"/>
        </a:xfrm>
        <a:prstGeom prst="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﻿﻿Duplication of events - events may be delivered more than once. </a:t>
          </a:r>
        </a:p>
        <a:p>
          <a:pPr marL="0" lvl="0" indent="0" algn="ctr" defTabSz="844550">
            <a:lnSpc>
              <a:spcPct val="90000"/>
            </a:lnSpc>
            <a:spcBef>
              <a:spcPct val="0"/>
            </a:spcBef>
            <a:spcAft>
              <a:spcPct val="35000"/>
            </a:spcAft>
            <a:buNone/>
          </a:pPr>
          <a:r>
            <a:rPr lang="en-GB" sz="1900" kern="1200" dirty="0"/>
            <a:t>Need to implement idempotent processing to mitigate duplication risk</a:t>
          </a:r>
          <a:endParaRPr lang="en-US" sz="1900" kern="1200" dirty="0"/>
        </a:p>
      </dsp:txBody>
      <dsp:txXfrm>
        <a:off x="7130891" y="1414"/>
        <a:ext cx="3121818" cy="1873091"/>
      </dsp:txXfrm>
    </dsp:sp>
    <dsp:sp modelId="{9BD633A5-3970-C749-9F96-CB21B90FB32F}">
      <dsp:nvSpPr>
        <dsp:cNvPr id="0" name=""/>
        <dsp:cNvSpPr/>
      </dsp:nvSpPr>
      <dsp:spPr>
        <a:xfrm>
          <a:off x="262890" y="2186687"/>
          <a:ext cx="3121818" cy="1873091"/>
        </a:xfrm>
        <a:prstGeom prst="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﻿﻿Schema evolution - handling changes in event schemas over time requires planning to ensure backward and forward compatibility</a:t>
          </a:r>
          <a:endParaRPr lang="en-US" sz="1900" kern="1200" dirty="0"/>
        </a:p>
      </dsp:txBody>
      <dsp:txXfrm>
        <a:off x="262890" y="2186687"/>
        <a:ext cx="3121818" cy="1873091"/>
      </dsp:txXfrm>
    </dsp:sp>
    <dsp:sp modelId="{6808567B-D464-A84E-80DD-0AA68EF4C8BD}">
      <dsp:nvSpPr>
        <dsp:cNvPr id="0" name=""/>
        <dsp:cNvSpPr/>
      </dsp:nvSpPr>
      <dsp:spPr>
        <a:xfrm>
          <a:off x="3696890" y="2186687"/>
          <a:ext cx="3121818" cy="1873091"/>
        </a:xfrm>
        <a:prstGeom prst="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﻿﻿Event driven architecture is not a solution for all problems!</a:t>
          </a:r>
          <a:endParaRPr lang="en-US" sz="1900" kern="1200" dirty="0"/>
        </a:p>
      </dsp:txBody>
      <dsp:txXfrm>
        <a:off x="3696890" y="2186687"/>
        <a:ext cx="3121818" cy="1873091"/>
      </dsp:txXfrm>
    </dsp:sp>
    <dsp:sp modelId="{03B48B4E-DE92-C749-85C9-31A0598521FA}">
      <dsp:nvSpPr>
        <dsp:cNvPr id="0" name=""/>
        <dsp:cNvSpPr/>
      </dsp:nvSpPr>
      <dsp:spPr>
        <a:xfrm>
          <a:off x="7130891" y="2186687"/>
          <a:ext cx="3121818" cy="1873091"/>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﻿﻿It should be used when it makes sense – </a:t>
          </a:r>
          <a:r>
            <a:rPr lang="en-GB" sz="1900" b="0" i="0" kern="1200" dirty="0"/>
            <a:t>asynchronous </a:t>
          </a:r>
          <a:r>
            <a:rPr lang="en-GB" sz="1900" kern="1200" dirty="0"/>
            <a:t>processing</a:t>
          </a:r>
          <a:endParaRPr lang="en-US" sz="1900" kern="1200" dirty="0"/>
        </a:p>
      </dsp:txBody>
      <dsp:txXfrm>
        <a:off x="7130891" y="2186687"/>
        <a:ext cx="3121818" cy="187309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446E-2AEE-4937-8B82-93B71D859E8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CEB493D7-4766-522B-EF06-CBCCB5021A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B42CC871-2349-815A-2FE6-215B935A4F1A}"/>
              </a:ext>
            </a:extLst>
          </p:cNvPr>
          <p:cNvSpPr>
            <a:spLocks noGrp="1"/>
          </p:cNvSpPr>
          <p:nvPr>
            <p:ph type="dt" sz="half" idx="10"/>
          </p:nvPr>
        </p:nvSpPr>
        <p:spPr/>
        <p:txBody>
          <a:bodyPr/>
          <a:lstStyle/>
          <a:p>
            <a:fld id="{8EE7D5A1-8B7E-DD48-9971-A42DA8F81F7B}" type="datetimeFigureOut">
              <a:rPr lang="en-CH" smtClean="0"/>
              <a:t>08.01.2024</a:t>
            </a:fld>
            <a:endParaRPr lang="en-CH"/>
          </a:p>
        </p:txBody>
      </p:sp>
      <p:sp>
        <p:nvSpPr>
          <p:cNvPr id="5" name="Footer Placeholder 4">
            <a:extLst>
              <a:ext uri="{FF2B5EF4-FFF2-40B4-BE49-F238E27FC236}">
                <a16:creationId xmlns:a16="http://schemas.microsoft.com/office/drawing/2014/main" id="{BB1AD007-8881-5598-EE12-BE3E36D986B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C79CFE9-2870-2332-EC18-8A4A2FB7B175}"/>
              </a:ext>
            </a:extLst>
          </p:cNvPr>
          <p:cNvSpPr>
            <a:spLocks noGrp="1"/>
          </p:cNvSpPr>
          <p:nvPr>
            <p:ph type="sldNum" sz="quarter" idx="12"/>
          </p:nvPr>
        </p:nvSpPr>
        <p:spPr/>
        <p:txBody>
          <a:bodyPr/>
          <a:lstStyle/>
          <a:p>
            <a:fld id="{8BE632A0-BA28-E44C-A50A-B36EB7EEED05}" type="slidenum">
              <a:rPr lang="en-CH" smtClean="0"/>
              <a:t>‹#›</a:t>
            </a:fld>
            <a:endParaRPr lang="en-CH"/>
          </a:p>
        </p:txBody>
      </p:sp>
    </p:spTree>
    <p:extLst>
      <p:ext uri="{BB962C8B-B14F-4D97-AF65-F5344CB8AC3E}">
        <p14:creationId xmlns:p14="http://schemas.microsoft.com/office/powerpoint/2010/main" val="2066506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6A485-2CED-EE37-F6C3-3CC0D27AC84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D9CF9F96-92FC-BFD5-B473-1B3D20AEB40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1480B20-3FBE-BA10-9DD4-089919A7937A}"/>
              </a:ext>
            </a:extLst>
          </p:cNvPr>
          <p:cNvSpPr>
            <a:spLocks noGrp="1"/>
          </p:cNvSpPr>
          <p:nvPr>
            <p:ph type="dt" sz="half" idx="10"/>
          </p:nvPr>
        </p:nvSpPr>
        <p:spPr/>
        <p:txBody>
          <a:bodyPr/>
          <a:lstStyle/>
          <a:p>
            <a:fld id="{8EE7D5A1-8B7E-DD48-9971-A42DA8F81F7B}" type="datetimeFigureOut">
              <a:rPr lang="en-CH" smtClean="0"/>
              <a:t>08.01.2024</a:t>
            </a:fld>
            <a:endParaRPr lang="en-CH"/>
          </a:p>
        </p:txBody>
      </p:sp>
      <p:sp>
        <p:nvSpPr>
          <p:cNvPr id="5" name="Footer Placeholder 4">
            <a:extLst>
              <a:ext uri="{FF2B5EF4-FFF2-40B4-BE49-F238E27FC236}">
                <a16:creationId xmlns:a16="http://schemas.microsoft.com/office/drawing/2014/main" id="{3FC625EE-3EE8-76B6-0C61-8CF5A0310AD9}"/>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A87C900-F085-756D-F6AD-DDDBF13D576D}"/>
              </a:ext>
            </a:extLst>
          </p:cNvPr>
          <p:cNvSpPr>
            <a:spLocks noGrp="1"/>
          </p:cNvSpPr>
          <p:nvPr>
            <p:ph type="sldNum" sz="quarter" idx="12"/>
          </p:nvPr>
        </p:nvSpPr>
        <p:spPr/>
        <p:txBody>
          <a:bodyPr/>
          <a:lstStyle/>
          <a:p>
            <a:fld id="{8BE632A0-BA28-E44C-A50A-B36EB7EEED05}" type="slidenum">
              <a:rPr lang="en-CH" smtClean="0"/>
              <a:t>‹#›</a:t>
            </a:fld>
            <a:endParaRPr lang="en-CH"/>
          </a:p>
        </p:txBody>
      </p:sp>
    </p:spTree>
    <p:extLst>
      <p:ext uri="{BB962C8B-B14F-4D97-AF65-F5344CB8AC3E}">
        <p14:creationId xmlns:p14="http://schemas.microsoft.com/office/powerpoint/2010/main" val="1626899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0B1E90-1E70-F5AE-8A4D-B6C3EF37482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AE860F6F-80C5-E8AF-4333-56D4275A773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72DAC6C8-3FA9-DC5C-9977-2FC3AE6A891A}"/>
              </a:ext>
            </a:extLst>
          </p:cNvPr>
          <p:cNvSpPr>
            <a:spLocks noGrp="1"/>
          </p:cNvSpPr>
          <p:nvPr>
            <p:ph type="dt" sz="half" idx="10"/>
          </p:nvPr>
        </p:nvSpPr>
        <p:spPr/>
        <p:txBody>
          <a:bodyPr/>
          <a:lstStyle/>
          <a:p>
            <a:fld id="{8EE7D5A1-8B7E-DD48-9971-A42DA8F81F7B}" type="datetimeFigureOut">
              <a:rPr lang="en-CH" smtClean="0"/>
              <a:t>08.01.2024</a:t>
            </a:fld>
            <a:endParaRPr lang="en-CH"/>
          </a:p>
        </p:txBody>
      </p:sp>
      <p:sp>
        <p:nvSpPr>
          <p:cNvPr id="5" name="Footer Placeholder 4">
            <a:extLst>
              <a:ext uri="{FF2B5EF4-FFF2-40B4-BE49-F238E27FC236}">
                <a16:creationId xmlns:a16="http://schemas.microsoft.com/office/drawing/2014/main" id="{03736239-AB88-AB2B-9B76-0474CED8601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FFB80B4-7D3A-26EC-5238-A7AE0B0CB625}"/>
              </a:ext>
            </a:extLst>
          </p:cNvPr>
          <p:cNvSpPr>
            <a:spLocks noGrp="1"/>
          </p:cNvSpPr>
          <p:nvPr>
            <p:ph type="sldNum" sz="quarter" idx="12"/>
          </p:nvPr>
        </p:nvSpPr>
        <p:spPr/>
        <p:txBody>
          <a:bodyPr/>
          <a:lstStyle/>
          <a:p>
            <a:fld id="{8BE632A0-BA28-E44C-A50A-B36EB7EEED05}" type="slidenum">
              <a:rPr lang="en-CH" smtClean="0"/>
              <a:t>‹#›</a:t>
            </a:fld>
            <a:endParaRPr lang="en-CH"/>
          </a:p>
        </p:txBody>
      </p:sp>
    </p:spTree>
    <p:extLst>
      <p:ext uri="{BB962C8B-B14F-4D97-AF65-F5344CB8AC3E}">
        <p14:creationId xmlns:p14="http://schemas.microsoft.com/office/powerpoint/2010/main" val="2166956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2944-187C-A628-1366-3DAA6D2DD74B}"/>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72A909CB-A4F8-EA6D-A923-5AAC557C72B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2CDE350-85CD-474C-A76C-C6770FB36ABB}"/>
              </a:ext>
            </a:extLst>
          </p:cNvPr>
          <p:cNvSpPr>
            <a:spLocks noGrp="1"/>
          </p:cNvSpPr>
          <p:nvPr>
            <p:ph type="dt" sz="half" idx="10"/>
          </p:nvPr>
        </p:nvSpPr>
        <p:spPr/>
        <p:txBody>
          <a:bodyPr/>
          <a:lstStyle/>
          <a:p>
            <a:fld id="{8EE7D5A1-8B7E-DD48-9971-A42DA8F81F7B}" type="datetimeFigureOut">
              <a:rPr lang="en-CH" smtClean="0"/>
              <a:t>08.01.2024</a:t>
            </a:fld>
            <a:endParaRPr lang="en-CH"/>
          </a:p>
        </p:txBody>
      </p:sp>
      <p:sp>
        <p:nvSpPr>
          <p:cNvPr id="5" name="Footer Placeholder 4">
            <a:extLst>
              <a:ext uri="{FF2B5EF4-FFF2-40B4-BE49-F238E27FC236}">
                <a16:creationId xmlns:a16="http://schemas.microsoft.com/office/drawing/2014/main" id="{E4505F77-8780-CAD3-0A74-79BD7968158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2A1F9CC-3B81-4950-1A14-180FB2750542}"/>
              </a:ext>
            </a:extLst>
          </p:cNvPr>
          <p:cNvSpPr>
            <a:spLocks noGrp="1"/>
          </p:cNvSpPr>
          <p:nvPr>
            <p:ph type="sldNum" sz="quarter" idx="12"/>
          </p:nvPr>
        </p:nvSpPr>
        <p:spPr/>
        <p:txBody>
          <a:bodyPr/>
          <a:lstStyle/>
          <a:p>
            <a:fld id="{8BE632A0-BA28-E44C-A50A-B36EB7EEED05}" type="slidenum">
              <a:rPr lang="en-CH" smtClean="0"/>
              <a:t>‹#›</a:t>
            </a:fld>
            <a:endParaRPr lang="en-CH"/>
          </a:p>
        </p:txBody>
      </p:sp>
    </p:spTree>
    <p:extLst>
      <p:ext uri="{BB962C8B-B14F-4D97-AF65-F5344CB8AC3E}">
        <p14:creationId xmlns:p14="http://schemas.microsoft.com/office/powerpoint/2010/main" val="1632916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7A762-B29A-1F0F-2DEA-6D28DDF0596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34E54404-9BFC-8B33-9B37-84DCD6FC4A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D57481E-6A8F-E818-8F40-F9D24D5F4018}"/>
              </a:ext>
            </a:extLst>
          </p:cNvPr>
          <p:cNvSpPr>
            <a:spLocks noGrp="1"/>
          </p:cNvSpPr>
          <p:nvPr>
            <p:ph type="dt" sz="half" idx="10"/>
          </p:nvPr>
        </p:nvSpPr>
        <p:spPr/>
        <p:txBody>
          <a:bodyPr/>
          <a:lstStyle/>
          <a:p>
            <a:fld id="{8EE7D5A1-8B7E-DD48-9971-A42DA8F81F7B}" type="datetimeFigureOut">
              <a:rPr lang="en-CH" smtClean="0"/>
              <a:t>08.01.2024</a:t>
            </a:fld>
            <a:endParaRPr lang="en-CH"/>
          </a:p>
        </p:txBody>
      </p:sp>
      <p:sp>
        <p:nvSpPr>
          <p:cNvPr id="5" name="Footer Placeholder 4">
            <a:extLst>
              <a:ext uri="{FF2B5EF4-FFF2-40B4-BE49-F238E27FC236}">
                <a16:creationId xmlns:a16="http://schemas.microsoft.com/office/drawing/2014/main" id="{A05DCB64-939A-E9C2-0EF4-BAFD82A104F1}"/>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6748D725-5E17-1FCD-E5AF-C959E973025D}"/>
              </a:ext>
            </a:extLst>
          </p:cNvPr>
          <p:cNvSpPr>
            <a:spLocks noGrp="1"/>
          </p:cNvSpPr>
          <p:nvPr>
            <p:ph type="sldNum" sz="quarter" idx="12"/>
          </p:nvPr>
        </p:nvSpPr>
        <p:spPr/>
        <p:txBody>
          <a:bodyPr/>
          <a:lstStyle/>
          <a:p>
            <a:fld id="{8BE632A0-BA28-E44C-A50A-B36EB7EEED05}" type="slidenum">
              <a:rPr lang="en-CH" smtClean="0"/>
              <a:t>‹#›</a:t>
            </a:fld>
            <a:endParaRPr lang="en-CH"/>
          </a:p>
        </p:txBody>
      </p:sp>
    </p:spTree>
    <p:extLst>
      <p:ext uri="{BB962C8B-B14F-4D97-AF65-F5344CB8AC3E}">
        <p14:creationId xmlns:p14="http://schemas.microsoft.com/office/powerpoint/2010/main" val="1172072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B340-222E-B79B-0B45-ADD012F57CC7}"/>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B466834F-E2F0-F24C-3EFD-552891B1A7C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A310FC0A-C7AC-D396-4F21-20D81F828AD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B4078690-A377-522D-2114-0F5BB652E642}"/>
              </a:ext>
            </a:extLst>
          </p:cNvPr>
          <p:cNvSpPr>
            <a:spLocks noGrp="1"/>
          </p:cNvSpPr>
          <p:nvPr>
            <p:ph type="dt" sz="half" idx="10"/>
          </p:nvPr>
        </p:nvSpPr>
        <p:spPr/>
        <p:txBody>
          <a:bodyPr/>
          <a:lstStyle/>
          <a:p>
            <a:fld id="{8EE7D5A1-8B7E-DD48-9971-A42DA8F81F7B}" type="datetimeFigureOut">
              <a:rPr lang="en-CH" smtClean="0"/>
              <a:t>08.01.2024</a:t>
            </a:fld>
            <a:endParaRPr lang="en-CH"/>
          </a:p>
        </p:txBody>
      </p:sp>
      <p:sp>
        <p:nvSpPr>
          <p:cNvPr id="6" name="Footer Placeholder 5">
            <a:extLst>
              <a:ext uri="{FF2B5EF4-FFF2-40B4-BE49-F238E27FC236}">
                <a16:creationId xmlns:a16="http://schemas.microsoft.com/office/drawing/2014/main" id="{6B715946-35DD-A561-0CC2-E3EB618797A7}"/>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ADA2808-6D6A-BD28-7C30-9F665F9C1FA3}"/>
              </a:ext>
            </a:extLst>
          </p:cNvPr>
          <p:cNvSpPr>
            <a:spLocks noGrp="1"/>
          </p:cNvSpPr>
          <p:nvPr>
            <p:ph type="sldNum" sz="quarter" idx="12"/>
          </p:nvPr>
        </p:nvSpPr>
        <p:spPr/>
        <p:txBody>
          <a:bodyPr/>
          <a:lstStyle/>
          <a:p>
            <a:fld id="{8BE632A0-BA28-E44C-A50A-B36EB7EEED05}" type="slidenum">
              <a:rPr lang="en-CH" smtClean="0"/>
              <a:t>‹#›</a:t>
            </a:fld>
            <a:endParaRPr lang="en-CH"/>
          </a:p>
        </p:txBody>
      </p:sp>
    </p:spTree>
    <p:extLst>
      <p:ext uri="{BB962C8B-B14F-4D97-AF65-F5344CB8AC3E}">
        <p14:creationId xmlns:p14="http://schemas.microsoft.com/office/powerpoint/2010/main" val="402360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52A10-A120-F813-EE6E-19D28CCE79C1}"/>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91508DDA-3165-9131-EBC7-F6FF37825C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CD2A377-0370-C190-9079-F85568A238A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B8B05C14-8AFC-C5C3-E4B4-87DF22D146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5036C73-AB38-7F0E-398E-CA3BDF020AF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777F5F6-335C-742E-17FA-4CEC29AD1449}"/>
              </a:ext>
            </a:extLst>
          </p:cNvPr>
          <p:cNvSpPr>
            <a:spLocks noGrp="1"/>
          </p:cNvSpPr>
          <p:nvPr>
            <p:ph type="dt" sz="half" idx="10"/>
          </p:nvPr>
        </p:nvSpPr>
        <p:spPr/>
        <p:txBody>
          <a:bodyPr/>
          <a:lstStyle/>
          <a:p>
            <a:fld id="{8EE7D5A1-8B7E-DD48-9971-A42DA8F81F7B}" type="datetimeFigureOut">
              <a:rPr lang="en-CH" smtClean="0"/>
              <a:t>08.01.2024</a:t>
            </a:fld>
            <a:endParaRPr lang="en-CH"/>
          </a:p>
        </p:txBody>
      </p:sp>
      <p:sp>
        <p:nvSpPr>
          <p:cNvPr id="8" name="Footer Placeholder 7">
            <a:extLst>
              <a:ext uri="{FF2B5EF4-FFF2-40B4-BE49-F238E27FC236}">
                <a16:creationId xmlns:a16="http://schemas.microsoft.com/office/drawing/2014/main" id="{0D1D53F2-4EF9-A920-D145-75B939630330}"/>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80A93BE9-2E6D-EC7D-C64E-FA9BC5CD6E8A}"/>
              </a:ext>
            </a:extLst>
          </p:cNvPr>
          <p:cNvSpPr>
            <a:spLocks noGrp="1"/>
          </p:cNvSpPr>
          <p:nvPr>
            <p:ph type="sldNum" sz="quarter" idx="12"/>
          </p:nvPr>
        </p:nvSpPr>
        <p:spPr/>
        <p:txBody>
          <a:bodyPr/>
          <a:lstStyle/>
          <a:p>
            <a:fld id="{8BE632A0-BA28-E44C-A50A-B36EB7EEED05}" type="slidenum">
              <a:rPr lang="en-CH" smtClean="0"/>
              <a:t>‹#›</a:t>
            </a:fld>
            <a:endParaRPr lang="en-CH"/>
          </a:p>
        </p:txBody>
      </p:sp>
    </p:spTree>
    <p:extLst>
      <p:ext uri="{BB962C8B-B14F-4D97-AF65-F5344CB8AC3E}">
        <p14:creationId xmlns:p14="http://schemas.microsoft.com/office/powerpoint/2010/main" val="226729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0F7E7-8FFB-FFC2-0D7F-B25B1115887F}"/>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2971FCCD-1541-BB59-FFC0-5393582C0834}"/>
              </a:ext>
            </a:extLst>
          </p:cNvPr>
          <p:cNvSpPr>
            <a:spLocks noGrp="1"/>
          </p:cNvSpPr>
          <p:nvPr>
            <p:ph type="dt" sz="half" idx="10"/>
          </p:nvPr>
        </p:nvSpPr>
        <p:spPr/>
        <p:txBody>
          <a:bodyPr/>
          <a:lstStyle/>
          <a:p>
            <a:fld id="{8EE7D5A1-8B7E-DD48-9971-A42DA8F81F7B}" type="datetimeFigureOut">
              <a:rPr lang="en-CH" smtClean="0"/>
              <a:t>08.01.2024</a:t>
            </a:fld>
            <a:endParaRPr lang="en-CH"/>
          </a:p>
        </p:txBody>
      </p:sp>
      <p:sp>
        <p:nvSpPr>
          <p:cNvPr id="4" name="Footer Placeholder 3">
            <a:extLst>
              <a:ext uri="{FF2B5EF4-FFF2-40B4-BE49-F238E27FC236}">
                <a16:creationId xmlns:a16="http://schemas.microsoft.com/office/drawing/2014/main" id="{F5D1BD3A-E192-806F-EA5A-ACCF904BD301}"/>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E96FE2E1-95BE-D9B8-EF41-81C9BEFC2E96}"/>
              </a:ext>
            </a:extLst>
          </p:cNvPr>
          <p:cNvSpPr>
            <a:spLocks noGrp="1"/>
          </p:cNvSpPr>
          <p:nvPr>
            <p:ph type="sldNum" sz="quarter" idx="12"/>
          </p:nvPr>
        </p:nvSpPr>
        <p:spPr/>
        <p:txBody>
          <a:bodyPr/>
          <a:lstStyle/>
          <a:p>
            <a:fld id="{8BE632A0-BA28-E44C-A50A-B36EB7EEED05}" type="slidenum">
              <a:rPr lang="en-CH" smtClean="0"/>
              <a:t>‹#›</a:t>
            </a:fld>
            <a:endParaRPr lang="en-CH"/>
          </a:p>
        </p:txBody>
      </p:sp>
    </p:spTree>
    <p:extLst>
      <p:ext uri="{BB962C8B-B14F-4D97-AF65-F5344CB8AC3E}">
        <p14:creationId xmlns:p14="http://schemas.microsoft.com/office/powerpoint/2010/main" val="1335620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3F2EAA-E8C9-55CF-D065-8D3E2D6D8540}"/>
              </a:ext>
            </a:extLst>
          </p:cNvPr>
          <p:cNvSpPr>
            <a:spLocks noGrp="1"/>
          </p:cNvSpPr>
          <p:nvPr>
            <p:ph type="dt" sz="half" idx="10"/>
          </p:nvPr>
        </p:nvSpPr>
        <p:spPr/>
        <p:txBody>
          <a:bodyPr/>
          <a:lstStyle/>
          <a:p>
            <a:fld id="{8EE7D5A1-8B7E-DD48-9971-A42DA8F81F7B}" type="datetimeFigureOut">
              <a:rPr lang="en-CH" smtClean="0"/>
              <a:t>08.01.2024</a:t>
            </a:fld>
            <a:endParaRPr lang="en-CH"/>
          </a:p>
        </p:txBody>
      </p:sp>
      <p:sp>
        <p:nvSpPr>
          <p:cNvPr id="3" name="Footer Placeholder 2">
            <a:extLst>
              <a:ext uri="{FF2B5EF4-FFF2-40B4-BE49-F238E27FC236}">
                <a16:creationId xmlns:a16="http://schemas.microsoft.com/office/drawing/2014/main" id="{AC65047C-8D56-D806-B134-9A7685722485}"/>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56A1EF10-EAF3-BAAE-954D-E07654D6231C}"/>
              </a:ext>
            </a:extLst>
          </p:cNvPr>
          <p:cNvSpPr>
            <a:spLocks noGrp="1"/>
          </p:cNvSpPr>
          <p:nvPr>
            <p:ph type="sldNum" sz="quarter" idx="12"/>
          </p:nvPr>
        </p:nvSpPr>
        <p:spPr/>
        <p:txBody>
          <a:bodyPr/>
          <a:lstStyle/>
          <a:p>
            <a:fld id="{8BE632A0-BA28-E44C-A50A-B36EB7EEED05}" type="slidenum">
              <a:rPr lang="en-CH" smtClean="0"/>
              <a:t>‹#›</a:t>
            </a:fld>
            <a:endParaRPr lang="en-CH"/>
          </a:p>
        </p:txBody>
      </p:sp>
    </p:spTree>
    <p:extLst>
      <p:ext uri="{BB962C8B-B14F-4D97-AF65-F5344CB8AC3E}">
        <p14:creationId xmlns:p14="http://schemas.microsoft.com/office/powerpoint/2010/main" val="3273312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83A2C-5BB2-F745-38C5-6CFF23D2027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B1DEC3DA-D5F2-5370-7349-7DCC85CD46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8038A373-F184-0928-1B95-8D7F1F8F26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DAC5770-A52A-99CE-6078-70746A88C827}"/>
              </a:ext>
            </a:extLst>
          </p:cNvPr>
          <p:cNvSpPr>
            <a:spLocks noGrp="1"/>
          </p:cNvSpPr>
          <p:nvPr>
            <p:ph type="dt" sz="half" idx="10"/>
          </p:nvPr>
        </p:nvSpPr>
        <p:spPr/>
        <p:txBody>
          <a:bodyPr/>
          <a:lstStyle/>
          <a:p>
            <a:fld id="{8EE7D5A1-8B7E-DD48-9971-A42DA8F81F7B}" type="datetimeFigureOut">
              <a:rPr lang="en-CH" smtClean="0"/>
              <a:t>08.01.2024</a:t>
            </a:fld>
            <a:endParaRPr lang="en-CH"/>
          </a:p>
        </p:txBody>
      </p:sp>
      <p:sp>
        <p:nvSpPr>
          <p:cNvPr id="6" name="Footer Placeholder 5">
            <a:extLst>
              <a:ext uri="{FF2B5EF4-FFF2-40B4-BE49-F238E27FC236}">
                <a16:creationId xmlns:a16="http://schemas.microsoft.com/office/drawing/2014/main" id="{E5ECF459-D343-416C-9F83-83E2987B49F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3A254A71-108C-9FF7-CCE4-772DFEC6A8C4}"/>
              </a:ext>
            </a:extLst>
          </p:cNvPr>
          <p:cNvSpPr>
            <a:spLocks noGrp="1"/>
          </p:cNvSpPr>
          <p:nvPr>
            <p:ph type="sldNum" sz="quarter" idx="12"/>
          </p:nvPr>
        </p:nvSpPr>
        <p:spPr/>
        <p:txBody>
          <a:bodyPr/>
          <a:lstStyle/>
          <a:p>
            <a:fld id="{8BE632A0-BA28-E44C-A50A-B36EB7EEED05}" type="slidenum">
              <a:rPr lang="en-CH" smtClean="0"/>
              <a:t>‹#›</a:t>
            </a:fld>
            <a:endParaRPr lang="en-CH"/>
          </a:p>
        </p:txBody>
      </p:sp>
    </p:spTree>
    <p:extLst>
      <p:ext uri="{BB962C8B-B14F-4D97-AF65-F5344CB8AC3E}">
        <p14:creationId xmlns:p14="http://schemas.microsoft.com/office/powerpoint/2010/main" val="4156067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51603-4B04-F382-B735-0474B9B6135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16D8CB04-4E93-0AA1-238E-AB78581F82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1F92B54C-0933-A449-709F-A1FD6A1F00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A3CEE9D-6D70-FBAB-B9C2-9C745BB784EF}"/>
              </a:ext>
            </a:extLst>
          </p:cNvPr>
          <p:cNvSpPr>
            <a:spLocks noGrp="1"/>
          </p:cNvSpPr>
          <p:nvPr>
            <p:ph type="dt" sz="half" idx="10"/>
          </p:nvPr>
        </p:nvSpPr>
        <p:spPr/>
        <p:txBody>
          <a:bodyPr/>
          <a:lstStyle/>
          <a:p>
            <a:fld id="{8EE7D5A1-8B7E-DD48-9971-A42DA8F81F7B}" type="datetimeFigureOut">
              <a:rPr lang="en-CH" smtClean="0"/>
              <a:t>08.01.2024</a:t>
            </a:fld>
            <a:endParaRPr lang="en-CH"/>
          </a:p>
        </p:txBody>
      </p:sp>
      <p:sp>
        <p:nvSpPr>
          <p:cNvPr id="6" name="Footer Placeholder 5">
            <a:extLst>
              <a:ext uri="{FF2B5EF4-FFF2-40B4-BE49-F238E27FC236}">
                <a16:creationId xmlns:a16="http://schemas.microsoft.com/office/drawing/2014/main" id="{5FAB15CD-0D31-BDD9-C1A9-23D856288B26}"/>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1D81E17-1921-133C-C64B-932F3A8B3DE3}"/>
              </a:ext>
            </a:extLst>
          </p:cNvPr>
          <p:cNvSpPr>
            <a:spLocks noGrp="1"/>
          </p:cNvSpPr>
          <p:nvPr>
            <p:ph type="sldNum" sz="quarter" idx="12"/>
          </p:nvPr>
        </p:nvSpPr>
        <p:spPr/>
        <p:txBody>
          <a:bodyPr/>
          <a:lstStyle/>
          <a:p>
            <a:fld id="{8BE632A0-BA28-E44C-A50A-B36EB7EEED05}" type="slidenum">
              <a:rPr lang="en-CH" smtClean="0"/>
              <a:t>‹#›</a:t>
            </a:fld>
            <a:endParaRPr lang="en-CH"/>
          </a:p>
        </p:txBody>
      </p:sp>
    </p:spTree>
    <p:extLst>
      <p:ext uri="{BB962C8B-B14F-4D97-AF65-F5344CB8AC3E}">
        <p14:creationId xmlns:p14="http://schemas.microsoft.com/office/powerpoint/2010/main" val="3968667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515296-65C6-D524-EB31-F9F98AB9F3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19424994-E56B-C9FE-748A-613E830716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0278DE62-34C9-FDDE-45B5-B2F344A8CC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E7D5A1-8B7E-DD48-9971-A42DA8F81F7B}" type="datetimeFigureOut">
              <a:rPr lang="en-CH" smtClean="0"/>
              <a:t>08.01.2024</a:t>
            </a:fld>
            <a:endParaRPr lang="en-CH"/>
          </a:p>
        </p:txBody>
      </p:sp>
      <p:sp>
        <p:nvSpPr>
          <p:cNvPr id="5" name="Footer Placeholder 4">
            <a:extLst>
              <a:ext uri="{FF2B5EF4-FFF2-40B4-BE49-F238E27FC236}">
                <a16:creationId xmlns:a16="http://schemas.microsoft.com/office/drawing/2014/main" id="{2FAC5CFE-FF2B-F90C-AF7A-B34BA399CE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54911127-EA43-8ED4-23D8-90B34073AD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E632A0-BA28-E44C-A50A-B36EB7EEED05}" type="slidenum">
              <a:rPr lang="en-CH" smtClean="0"/>
              <a:t>‹#›</a:t>
            </a:fld>
            <a:endParaRPr lang="en-CH"/>
          </a:p>
        </p:txBody>
      </p:sp>
    </p:spTree>
    <p:extLst>
      <p:ext uri="{BB962C8B-B14F-4D97-AF65-F5344CB8AC3E}">
        <p14:creationId xmlns:p14="http://schemas.microsoft.com/office/powerpoint/2010/main" val="1421299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F855D0A-7CA5-0B83-ACD7-86A4A64449FC}"/>
              </a:ext>
            </a:extLst>
          </p:cNvPr>
          <p:cNvSpPr>
            <a:spLocks noGrp="1"/>
          </p:cNvSpPr>
          <p:nvPr>
            <p:ph type="ctrTitle"/>
          </p:nvPr>
        </p:nvSpPr>
        <p:spPr>
          <a:xfrm>
            <a:off x="1524003" y="1999615"/>
            <a:ext cx="9144000" cy="2945946"/>
          </a:xfrm>
        </p:spPr>
        <p:txBody>
          <a:bodyPr anchor="ctr">
            <a:normAutofit fontScale="90000"/>
          </a:bodyPr>
          <a:lstStyle/>
          <a:p>
            <a:br>
              <a:rPr lang="en-GB" sz="6100" b="1" i="0" dirty="0">
                <a:effectLst/>
                <a:latin typeface="Times"/>
              </a:rPr>
            </a:br>
            <a:r>
              <a:rPr lang="en-GB" sz="6100" b="1" i="0" dirty="0">
                <a:effectLst/>
                <a:latin typeface="Times"/>
              </a:rPr>
              <a:t>Message-Oriented </a:t>
            </a:r>
            <a:br>
              <a:rPr lang="en-GB" sz="6100" b="1" i="0" dirty="0">
                <a:effectLst/>
                <a:latin typeface="Times"/>
              </a:rPr>
            </a:br>
            <a:r>
              <a:rPr lang="en-GB" sz="6100" b="1" i="0" dirty="0">
                <a:effectLst/>
                <a:latin typeface="Times"/>
              </a:rPr>
              <a:t>Middleware</a:t>
            </a:r>
            <a:br>
              <a:rPr lang="en-GB" sz="6100" b="1" i="0" dirty="0">
                <a:effectLst/>
                <a:latin typeface="Times"/>
              </a:rPr>
            </a:br>
            <a:br>
              <a:rPr lang="en-GB" sz="6100" b="1" i="0" dirty="0">
                <a:effectLst/>
                <a:latin typeface="Times"/>
              </a:rPr>
            </a:br>
            <a:r>
              <a:rPr lang="en-GB" sz="6100" b="1" i="0" dirty="0">
                <a:effectLst/>
                <a:latin typeface="Times"/>
              </a:rPr>
              <a:t>Message Broker</a:t>
            </a:r>
            <a:br>
              <a:rPr lang="en-GB" sz="6100" b="1" i="0" dirty="0">
                <a:effectLst/>
                <a:latin typeface="Times"/>
              </a:rPr>
            </a:br>
            <a:endParaRPr lang="en-CH" sz="6100" dirty="0"/>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3977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Rectangle 2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62DEF7-1179-8649-2A61-CF9FC678FC6E}"/>
              </a:ext>
            </a:extLst>
          </p:cNvPr>
          <p:cNvSpPr>
            <a:spLocks noGrp="1"/>
          </p:cNvSpPr>
          <p:nvPr>
            <p:ph type="title"/>
          </p:nvPr>
        </p:nvSpPr>
        <p:spPr>
          <a:xfrm>
            <a:off x="1115568" y="548640"/>
            <a:ext cx="10168128" cy="1179576"/>
          </a:xfrm>
        </p:spPr>
        <p:txBody>
          <a:bodyPr>
            <a:normAutofit/>
          </a:bodyPr>
          <a:lstStyle/>
          <a:p>
            <a:r>
              <a:rPr lang="en-CH" sz="4000" dirty="0"/>
              <a:t>Why use EDA?</a:t>
            </a:r>
          </a:p>
        </p:txBody>
      </p:sp>
      <p:sp>
        <p:nvSpPr>
          <p:cNvPr id="25" name="Rectangle 2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D5DFFC2-FE08-B6D6-8C00-C4C7AA2E13BD}"/>
              </a:ext>
            </a:extLst>
          </p:cNvPr>
          <p:cNvSpPr>
            <a:spLocks noGrp="1"/>
          </p:cNvSpPr>
          <p:nvPr>
            <p:ph idx="1"/>
          </p:nvPr>
        </p:nvSpPr>
        <p:spPr>
          <a:xfrm>
            <a:off x="1115568" y="2481943"/>
            <a:ext cx="10168128" cy="3695020"/>
          </a:xfrm>
        </p:spPr>
        <p:txBody>
          <a:bodyPr>
            <a:normAutofit/>
          </a:bodyPr>
          <a:lstStyle/>
          <a:p>
            <a:r>
              <a:rPr lang="en-GB" sz="1200" b="1" dirty="0">
                <a:effectLst/>
                <a:highlight>
                  <a:srgbClr val="FFFF00"/>
                </a:highlight>
                <a:latin typeface="Helvetica" pitchFamily="2" charset="0"/>
              </a:rPr>
              <a:t>System scaling </a:t>
            </a:r>
          </a:p>
          <a:p>
            <a:pPr lvl="1"/>
            <a:r>
              <a:rPr lang="en-GB" sz="1200" dirty="0">
                <a:effectLst/>
                <a:latin typeface="Helvetica" pitchFamily="2" charset="0"/>
              </a:rPr>
              <a:t>It is essential to foster horizontal scaling, instead of vertical scaling. </a:t>
            </a:r>
          </a:p>
          <a:p>
            <a:pPr lvl="1"/>
            <a:r>
              <a:rPr lang="en-GB" sz="1200" dirty="0">
                <a:effectLst/>
                <a:latin typeface="Helvetica" pitchFamily="2" charset="0"/>
              </a:rPr>
              <a:t>The number of consumers can be increased, allowing parallel processing</a:t>
            </a:r>
          </a:p>
          <a:p>
            <a:r>
              <a:rPr lang="en-GB" sz="1200" b="1" dirty="0">
                <a:effectLst/>
                <a:highlight>
                  <a:srgbClr val="FFFF00"/>
                </a:highlight>
                <a:latin typeface="Helvetica" pitchFamily="2" charset="0"/>
              </a:rPr>
              <a:t>Improves performance </a:t>
            </a:r>
          </a:p>
          <a:p>
            <a:pPr lvl="1"/>
            <a:r>
              <a:rPr lang="en-GB" sz="1200" dirty="0">
                <a:effectLst/>
                <a:latin typeface="Helvetica" pitchFamily="2" charset="0"/>
              </a:rPr>
              <a:t>Doing asynchronous processing allows decoupling between systems/processes allowing faster responses on the main process, leaving others processes to happen "offline”</a:t>
            </a:r>
          </a:p>
          <a:p>
            <a:r>
              <a:rPr lang="en-GB" sz="1200" b="1" dirty="0">
                <a:effectLst/>
                <a:highlight>
                  <a:srgbClr val="FFFF00"/>
                </a:highlight>
                <a:latin typeface="Helvetica" pitchFamily="2" charset="0"/>
              </a:rPr>
              <a:t>Better fault tolerance </a:t>
            </a:r>
          </a:p>
          <a:p>
            <a:pPr lvl="1"/>
            <a:r>
              <a:rPr lang="en-GB" sz="1200" dirty="0">
                <a:effectLst/>
                <a:latin typeface="Helvetica" pitchFamily="2" charset="0"/>
              </a:rPr>
              <a:t>Events are broadcasted using an event bus, in case of failure the event can be replayed without affecting upstream systems. </a:t>
            </a:r>
            <a:endParaRPr lang="en-GB" sz="1200" dirty="0">
              <a:latin typeface="Helvetica" pitchFamily="2" charset="0"/>
            </a:endParaRPr>
          </a:p>
          <a:p>
            <a:pPr lvl="1"/>
            <a:r>
              <a:rPr lang="en-GB" sz="1200" dirty="0">
                <a:effectLst/>
                <a:latin typeface="Helvetica" pitchFamily="2" charset="0"/>
              </a:rPr>
              <a:t>On top of that, the upstream system is not affected by the unavailability of downstream system.</a:t>
            </a:r>
          </a:p>
          <a:p>
            <a:r>
              <a:rPr lang="en-GB" sz="1200" b="1" dirty="0">
                <a:effectLst/>
                <a:highlight>
                  <a:srgbClr val="FFFF00"/>
                </a:highlight>
                <a:latin typeface="Helvetica" pitchFamily="2" charset="0"/>
              </a:rPr>
              <a:t>Key principles ﻿﻿</a:t>
            </a:r>
          </a:p>
          <a:p>
            <a:pPr lvl="1"/>
            <a:r>
              <a:rPr lang="en-GB" sz="1200" dirty="0">
                <a:effectLst/>
                <a:latin typeface="Helvetica" pitchFamily="2" charset="0"/>
              </a:rPr>
              <a:t>"Near real time" events as they happen at the producer ﻿</a:t>
            </a:r>
          </a:p>
          <a:p>
            <a:pPr lvl="1"/>
            <a:r>
              <a:rPr lang="en-GB" sz="1200" dirty="0">
                <a:effectLst/>
                <a:latin typeface="Helvetica" pitchFamily="2" charset="0"/>
              </a:rPr>
              <a:t>﻿Push notifications </a:t>
            </a:r>
          </a:p>
          <a:p>
            <a:pPr lvl="1"/>
            <a:r>
              <a:rPr lang="en-GB" sz="1200" dirty="0">
                <a:effectLst/>
                <a:latin typeface="Helvetica" pitchFamily="2" charset="0"/>
              </a:rPr>
              <a:t>One way "fire-and-forget” </a:t>
            </a:r>
          </a:p>
          <a:p>
            <a:pPr lvl="1"/>
            <a:r>
              <a:rPr lang="en-GB" sz="1200" dirty="0">
                <a:effectLst/>
                <a:latin typeface="Helvetica" pitchFamily="2" charset="0"/>
              </a:rPr>
              <a:t>Immediate action at the consumer ﻿﻿</a:t>
            </a:r>
          </a:p>
          <a:p>
            <a:pPr lvl="1"/>
            <a:r>
              <a:rPr lang="en-GB" sz="1200" dirty="0">
                <a:effectLst/>
                <a:latin typeface="Helvetica" pitchFamily="2" charset="0"/>
              </a:rPr>
              <a:t>Informational ("this happened" rather than command based ("do this")</a:t>
            </a:r>
          </a:p>
          <a:p>
            <a:endParaRPr lang="en-GB" sz="1200" dirty="0">
              <a:effectLst/>
              <a:latin typeface="Helvetica" pitchFamily="2" charset="0"/>
            </a:endParaRPr>
          </a:p>
          <a:p>
            <a:endParaRPr lang="en-GB" sz="1200" dirty="0">
              <a:effectLst/>
              <a:latin typeface="Helvetica" pitchFamily="2" charset="0"/>
            </a:endParaRPr>
          </a:p>
          <a:p>
            <a:endParaRPr lang="en-GB" sz="1200" dirty="0">
              <a:effectLst/>
              <a:latin typeface="Helvetica" pitchFamily="2" charset="0"/>
            </a:endParaRPr>
          </a:p>
          <a:p>
            <a:endParaRPr lang="en-CH" sz="1200" dirty="0"/>
          </a:p>
        </p:txBody>
      </p:sp>
    </p:spTree>
    <p:extLst>
      <p:ext uri="{BB962C8B-B14F-4D97-AF65-F5344CB8AC3E}">
        <p14:creationId xmlns:p14="http://schemas.microsoft.com/office/powerpoint/2010/main" val="1348427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640DBB-8130-369F-C981-49E7A76B2756}"/>
              </a:ext>
            </a:extLst>
          </p:cNvPr>
          <p:cNvSpPr>
            <a:spLocks noGrp="1"/>
          </p:cNvSpPr>
          <p:nvPr>
            <p:ph type="title"/>
          </p:nvPr>
        </p:nvSpPr>
        <p:spPr>
          <a:xfrm>
            <a:off x="838200" y="365125"/>
            <a:ext cx="10515600" cy="1325563"/>
          </a:xfrm>
        </p:spPr>
        <p:txBody>
          <a:bodyPr>
            <a:normAutofit/>
          </a:bodyPr>
          <a:lstStyle/>
          <a:p>
            <a:r>
              <a:rPr lang="en-CH" sz="5400"/>
              <a:t>EDA Components</a:t>
            </a:r>
          </a:p>
        </p:txBody>
      </p:sp>
      <p:sp>
        <p:nvSpPr>
          <p:cNvPr id="17"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EC38F05-CA1B-2965-6AF6-34E0B85D9724}"/>
              </a:ext>
            </a:extLst>
          </p:cNvPr>
          <p:cNvSpPr>
            <a:spLocks/>
          </p:cNvSpPr>
          <p:nvPr/>
        </p:nvSpPr>
        <p:spPr>
          <a:xfrm>
            <a:off x="1135259" y="2192066"/>
            <a:ext cx="3784335" cy="1254715"/>
          </a:xfrm>
          <a:prstGeom prst="rect">
            <a:avLst/>
          </a:prstGeom>
        </p:spPr>
        <p:txBody>
          <a:bodyPr>
            <a:normAutofit fontScale="92500" lnSpcReduction="10000"/>
          </a:bodyPr>
          <a:lstStyle/>
          <a:p>
            <a:pPr defTabSz="713232">
              <a:lnSpc>
                <a:spcPct val="90000"/>
              </a:lnSpc>
              <a:spcAft>
                <a:spcPts val="600"/>
              </a:spcAft>
            </a:pPr>
            <a:r>
              <a:rPr lang="en-GB" sz="1100" b="1" kern="1200" dirty="0">
                <a:solidFill>
                  <a:schemeClr val="tx1"/>
                </a:solidFill>
                <a:highlight>
                  <a:srgbClr val="FFFF00"/>
                </a:highlight>
                <a:latin typeface="Helvetica" pitchFamily="2" charset="0"/>
                <a:ea typeface="+mn-ea"/>
                <a:cs typeface="+mn-cs"/>
              </a:rPr>
              <a:t>Message</a:t>
            </a:r>
          </a:p>
          <a:p>
            <a:pPr defTabSz="713232">
              <a:lnSpc>
                <a:spcPct val="90000"/>
              </a:lnSpc>
              <a:spcAft>
                <a:spcPts val="600"/>
              </a:spcAft>
            </a:pPr>
            <a:r>
              <a:rPr lang="en-GB" sz="1100" kern="1200" dirty="0">
                <a:solidFill>
                  <a:schemeClr val="tx1"/>
                </a:solidFill>
                <a:latin typeface="Helvetica" pitchFamily="2" charset="0"/>
                <a:ea typeface="+mn-ea"/>
                <a:cs typeface="+mn-cs"/>
              </a:rPr>
              <a:t>A message is a self-contained data unit that typically represents a command. It is typically a point-to-point communication using a broker as communication layer.</a:t>
            </a:r>
          </a:p>
          <a:p>
            <a:pPr defTabSz="713232">
              <a:lnSpc>
                <a:spcPct val="90000"/>
              </a:lnSpc>
              <a:spcAft>
                <a:spcPts val="600"/>
              </a:spcAft>
            </a:pPr>
            <a:r>
              <a:rPr lang="en-GB" sz="1100" kern="1200" dirty="0">
                <a:solidFill>
                  <a:schemeClr val="tx1"/>
                </a:solidFill>
                <a:latin typeface="Helvetica" pitchFamily="2" charset="0"/>
                <a:ea typeface="+mn-ea"/>
                <a:cs typeface="+mn-cs"/>
              </a:rPr>
              <a:t>Messages are normally used to trigger actions without tight coupling, allowing for scalable, flexible, and loosely-coupled system</a:t>
            </a:r>
          </a:p>
          <a:p>
            <a:pPr>
              <a:lnSpc>
                <a:spcPct val="90000"/>
              </a:lnSpc>
              <a:spcAft>
                <a:spcPts val="600"/>
              </a:spcAft>
            </a:pPr>
            <a:endParaRPr lang="en-CH" sz="1100" dirty="0"/>
          </a:p>
        </p:txBody>
      </p:sp>
      <p:sp>
        <p:nvSpPr>
          <p:cNvPr id="6" name="Content Placeholder 2">
            <a:extLst>
              <a:ext uri="{FF2B5EF4-FFF2-40B4-BE49-F238E27FC236}">
                <a16:creationId xmlns:a16="http://schemas.microsoft.com/office/drawing/2014/main" id="{20705D79-8402-9D5F-38A3-A40EDBAFB19B}"/>
              </a:ext>
            </a:extLst>
          </p:cNvPr>
          <p:cNvSpPr txBox="1">
            <a:spLocks/>
          </p:cNvSpPr>
          <p:nvPr/>
        </p:nvSpPr>
        <p:spPr>
          <a:xfrm>
            <a:off x="6515439" y="2228086"/>
            <a:ext cx="3784335" cy="11528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713232">
              <a:spcBef>
                <a:spcPts val="780"/>
              </a:spcBef>
              <a:buNone/>
            </a:pPr>
            <a:r>
              <a:rPr lang="en-GB" sz="1000" kern="1200" dirty="0">
                <a:solidFill>
                  <a:schemeClr val="tx1"/>
                </a:solidFill>
                <a:highlight>
                  <a:srgbClr val="FFFF00"/>
                </a:highlight>
                <a:latin typeface="Helvetica" pitchFamily="2" charset="0"/>
                <a:ea typeface="+mn-ea"/>
                <a:cs typeface="+mn-cs"/>
              </a:rPr>
              <a:t>Event</a:t>
            </a:r>
          </a:p>
          <a:p>
            <a:pPr marL="178308" indent="-178308" defTabSz="713232">
              <a:spcBef>
                <a:spcPts val="780"/>
              </a:spcBef>
            </a:pPr>
            <a:r>
              <a:rPr lang="en-GB" sz="1000" kern="1200" dirty="0">
                <a:solidFill>
                  <a:schemeClr val="tx1"/>
                </a:solidFill>
                <a:latin typeface="Helvetica" pitchFamily="2" charset="0"/>
                <a:ea typeface="+mn-ea"/>
                <a:cs typeface="+mn-cs"/>
              </a:rPr>
              <a:t>Discrete occurrence that took place at a specific moment in time, often within a system or software application.</a:t>
            </a:r>
          </a:p>
          <a:p>
            <a:pPr marL="178308" indent="-178308" defTabSz="713232">
              <a:spcBef>
                <a:spcPts val="780"/>
              </a:spcBef>
            </a:pPr>
            <a:r>
              <a:rPr lang="en-GB" sz="1000" kern="1200" dirty="0">
                <a:solidFill>
                  <a:schemeClr val="tx1"/>
                </a:solidFill>
                <a:latin typeface="Helvetica" pitchFamily="2" charset="0"/>
                <a:ea typeface="+mn-ea"/>
                <a:cs typeface="+mn-cs"/>
              </a:rPr>
              <a:t>They are used to signal, notify, or record these occurrences, allowing systems to respond to or process them in an event-driven</a:t>
            </a:r>
            <a:endParaRPr lang="en-GB" sz="1000" dirty="0">
              <a:effectLst/>
              <a:latin typeface="Helvetica" pitchFamily="2" charset="0"/>
            </a:endParaRPr>
          </a:p>
        </p:txBody>
      </p:sp>
      <p:sp>
        <p:nvSpPr>
          <p:cNvPr id="7" name="Content Placeholder 2">
            <a:extLst>
              <a:ext uri="{FF2B5EF4-FFF2-40B4-BE49-F238E27FC236}">
                <a16:creationId xmlns:a16="http://schemas.microsoft.com/office/drawing/2014/main" id="{7EFBBBE0-C98B-C225-9AA4-B87B616FDD34}"/>
              </a:ext>
            </a:extLst>
          </p:cNvPr>
          <p:cNvSpPr txBox="1">
            <a:spLocks/>
          </p:cNvSpPr>
          <p:nvPr/>
        </p:nvSpPr>
        <p:spPr>
          <a:xfrm>
            <a:off x="1135259" y="3625988"/>
            <a:ext cx="3784335" cy="1017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713232">
              <a:spcBef>
                <a:spcPts val="780"/>
              </a:spcBef>
              <a:buNone/>
            </a:pPr>
            <a:r>
              <a:rPr lang="en-GB" sz="1000" b="1" kern="1200" dirty="0">
                <a:solidFill>
                  <a:schemeClr val="tx1"/>
                </a:solidFill>
                <a:highlight>
                  <a:srgbClr val="FFFF00"/>
                </a:highlight>
                <a:latin typeface="Helvetica" pitchFamily="2" charset="0"/>
                <a:ea typeface="+mn-ea"/>
                <a:cs typeface="+mn-cs"/>
              </a:rPr>
              <a:t>Event Sources</a:t>
            </a:r>
          </a:p>
          <a:p>
            <a:pPr marL="178308" indent="-178308" defTabSz="713232">
              <a:spcBef>
                <a:spcPts val="780"/>
              </a:spcBef>
            </a:pPr>
            <a:r>
              <a:rPr lang="en-GB" sz="1000" kern="1200" dirty="0">
                <a:solidFill>
                  <a:schemeClr val="tx1"/>
                </a:solidFill>
                <a:latin typeface="Helvetica" pitchFamily="2" charset="0"/>
                <a:ea typeface="+mn-ea"/>
                <a:cs typeface="+mn-cs"/>
              </a:rPr>
              <a:t>Event sources are the initial triggers or generators of events.</a:t>
            </a:r>
          </a:p>
          <a:p>
            <a:pPr marL="178308" indent="-178308" defTabSz="713232">
              <a:spcBef>
                <a:spcPts val="780"/>
              </a:spcBef>
            </a:pPr>
            <a:r>
              <a:rPr lang="en-GB" sz="1000" kern="1200" dirty="0">
                <a:solidFill>
                  <a:schemeClr val="tx1"/>
                </a:solidFill>
                <a:latin typeface="Helvetica" pitchFamily="2" charset="0"/>
                <a:ea typeface="+mn-ea"/>
                <a:cs typeface="+mn-cs"/>
              </a:rPr>
              <a:t>They can be internal or external to the organization and can encompass a wide range of entities, such as user interfaces, APIs (Internal or external), services and</a:t>
            </a:r>
            <a:endParaRPr lang="en-GB" sz="1000" dirty="0">
              <a:effectLst/>
              <a:latin typeface="Helvetica" pitchFamily="2" charset="0"/>
            </a:endParaRPr>
          </a:p>
        </p:txBody>
      </p:sp>
      <p:sp>
        <p:nvSpPr>
          <p:cNvPr id="8" name="Content Placeholder 2">
            <a:extLst>
              <a:ext uri="{FF2B5EF4-FFF2-40B4-BE49-F238E27FC236}">
                <a16:creationId xmlns:a16="http://schemas.microsoft.com/office/drawing/2014/main" id="{C39C60E3-CD35-2EA9-9326-BFCC3F193CBF}"/>
              </a:ext>
            </a:extLst>
          </p:cNvPr>
          <p:cNvSpPr txBox="1">
            <a:spLocks/>
          </p:cNvSpPr>
          <p:nvPr/>
        </p:nvSpPr>
        <p:spPr>
          <a:xfrm>
            <a:off x="6515438" y="3539916"/>
            <a:ext cx="3784335" cy="11894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713232">
              <a:spcBef>
                <a:spcPts val="780"/>
              </a:spcBef>
              <a:buNone/>
            </a:pPr>
            <a:r>
              <a:rPr lang="en-GB" sz="1000" b="1" kern="1200" dirty="0">
                <a:solidFill>
                  <a:schemeClr val="tx1"/>
                </a:solidFill>
                <a:highlight>
                  <a:srgbClr val="FFFF00"/>
                </a:highlight>
                <a:latin typeface="Helvetica" pitchFamily="2" charset="0"/>
                <a:ea typeface="+mn-ea"/>
                <a:cs typeface="+mn-cs"/>
              </a:rPr>
              <a:t>Event broker</a:t>
            </a:r>
          </a:p>
          <a:p>
            <a:pPr marL="178308" indent="-178308" defTabSz="713232">
              <a:spcBef>
                <a:spcPts val="780"/>
              </a:spcBef>
            </a:pPr>
            <a:r>
              <a:rPr lang="en-GB" sz="1000" kern="1200" dirty="0">
                <a:solidFill>
                  <a:schemeClr val="tx1"/>
                </a:solidFill>
                <a:latin typeface="Helvetica" pitchFamily="2" charset="0"/>
                <a:ea typeface="+mn-ea"/>
                <a:cs typeface="+mn-cs"/>
              </a:rPr>
              <a:t>The event broker is a central component that acts as an event distribution system.</a:t>
            </a:r>
          </a:p>
          <a:p>
            <a:pPr marL="178308" indent="-178308" defTabSz="713232">
              <a:spcBef>
                <a:spcPts val="780"/>
              </a:spcBef>
            </a:pPr>
            <a:r>
              <a:rPr lang="en-GB" sz="1000" kern="1200" dirty="0">
                <a:solidFill>
                  <a:schemeClr val="tx1"/>
                </a:solidFill>
                <a:latin typeface="Helvetica" pitchFamily="2" charset="0"/>
                <a:ea typeface="+mn-ea"/>
                <a:cs typeface="+mn-cs"/>
              </a:rPr>
              <a:t>It receives events from producers and efficiently routes them to the appropriate event consumers based on predefined rules and subscriptions.</a:t>
            </a:r>
            <a:endParaRPr lang="en-GB" sz="1000" dirty="0">
              <a:effectLst/>
              <a:latin typeface="Helvetica" pitchFamily="2" charset="0"/>
            </a:endParaRPr>
          </a:p>
        </p:txBody>
      </p:sp>
      <p:sp>
        <p:nvSpPr>
          <p:cNvPr id="9" name="Content Placeholder 2">
            <a:extLst>
              <a:ext uri="{FF2B5EF4-FFF2-40B4-BE49-F238E27FC236}">
                <a16:creationId xmlns:a16="http://schemas.microsoft.com/office/drawing/2014/main" id="{874EE7E3-8EB0-54F3-5CC8-C9455B913A60}"/>
              </a:ext>
            </a:extLst>
          </p:cNvPr>
          <p:cNvSpPr txBox="1">
            <a:spLocks/>
          </p:cNvSpPr>
          <p:nvPr/>
        </p:nvSpPr>
        <p:spPr>
          <a:xfrm>
            <a:off x="1135259" y="4922247"/>
            <a:ext cx="3784335" cy="103528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713232">
              <a:spcBef>
                <a:spcPts val="780"/>
              </a:spcBef>
              <a:buNone/>
            </a:pPr>
            <a:r>
              <a:rPr lang="en-GB" sz="1100" b="1" kern="1200" dirty="0">
                <a:solidFill>
                  <a:schemeClr val="tx1"/>
                </a:solidFill>
                <a:highlight>
                  <a:srgbClr val="FFFF00"/>
                </a:highlight>
                <a:latin typeface="Helvetica" pitchFamily="2" charset="0"/>
                <a:ea typeface="+mn-ea"/>
                <a:cs typeface="+mn-cs"/>
              </a:rPr>
              <a:t>Event producers</a:t>
            </a:r>
          </a:p>
          <a:p>
            <a:pPr marL="178308" indent="-178308" defTabSz="713232">
              <a:spcBef>
                <a:spcPts val="780"/>
              </a:spcBef>
            </a:pPr>
            <a:r>
              <a:rPr lang="en-GB" sz="1100" kern="1200" dirty="0">
                <a:solidFill>
                  <a:schemeClr val="tx1"/>
                </a:solidFill>
                <a:latin typeface="Helvetica" pitchFamily="2" charset="0"/>
                <a:ea typeface="+mn-ea"/>
                <a:cs typeface="+mn-cs"/>
              </a:rPr>
              <a:t>Event producers are responsible for collecting events from a source and publishing them to an event broker.</a:t>
            </a:r>
          </a:p>
          <a:p>
            <a:pPr marL="178308" indent="-178308" defTabSz="713232">
              <a:spcBef>
                <a:spcPts val="780"/>
              </a:spcBef>
            </a:pPr>
            <a:r>
              <a:rPr lang="en-GB" sz="1100" kern="1200" dirty="0">
                <a:solidFill>
                  <a:schemeClr val="tx1"/>
                </a:solidFill>
                <a:latin typeface="Helvetica" pitchFamily="2" charset="0"/>
                <a:ea typeface="+mn-ea"/>
                <a:cs typeface="+mn-cs"/>
              </a:rPr>
              <a:t>They serve as intermediaries between event sources and the event broker.</a:t>
            </a:r>
            <a:endParaRPr lang="en-GB" sz="1100" dirty="0">
              <a:effectLst/>
              <a:latin typeface="Helvetica" pitchFamily="2" charset="0"/>
            </a:endParaRPr>
          </a:p>
        </p:txBody>
      </p:sp>
      <p:sp>
        <p:nvSpPr>
          <p:cNvPr id="10" name="Content Placeholder 2">
            <a:extLst>
              <a:ext uri="{FF2B5EF4-FFF2-40B4-BE49-F238E27FC236}">
                <a16:creationId xmlns:a16="http://schemas.microsoft.com/office/drawing/2014/main" id="{0CCEFD38-E9CB-8173-7562-1BBCFA3AB50B}"/>
              </a:ext>
            </a:extLst>
          </p:cNvPr>
          <p:cNvSpPr txBox="1">
            <a:spLocks/>
          </p:cNvSpPr>
          <p:nvPr/>
        </p:nvSpPr>
        <p:spPr>
          <a:xfrm>
            <a:off x="6515437" y="4921267"/>
            <a:ext cx="3784335" cy="10352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713232">
              <a:spcBef>
                <a:spcPts val="780"/>
              </a:spcBef>
              <a:buNone/>
            </a:pPr>
            <a:r>
              <a:rPr lang="en-GB" sz="1000" b="1" kern="1200" dirty="0">
                <a:solidFill>
                  <a:schemeClr val="tx1"/>
                </a:solidFill>
                <a:highlight>
                  <a:srgbClr val="FFFF00"/>
                </a:highlight>
                <a:latin typeface="Helvetica" pitchFamily="2" charset="0"/>
                <a:ea typeface="+mn-ea"/>
                <a:cs typeface="+mn-cs"/>
              </a:rPr>
              <a:t>Event consumers</a:t>
            </a:r>
          </a:p>
          <a:p>
            <a:pPr marL="178308" indent="-178308" defTabSz="713232">
              <a:spcBef>
                <a:spcPts val="780"/>
              </a:spcBef>
            </a:pPr>
            <a:r>
              <a:rPr lang="en-GB" sz="1000" kern="1200" dirty="0">
                <a:solidFill>
                  <a:schemeClr val="tx1"/>
                </a:solidFill>
                <a:latin typeface="Helvetica" pitchFamily="2" charset="0"/>
                <a:ea typeface="+mn-ea"/>
                <a:cs typeface="+mn-cs"/>
              </a:rPr>
              <a:t>Event consumers are services or components that subscribe to specific types of events from the event broker.</a:t>
            </a:r>
          </a:p>
          <a:p>
            <a:pPr marL="178308" indent="-178308" defTabSz="713232">
              <a:spcBef>
                <a:spcPts val="780"/>
              </a:spcBef>
            </a:pPr>
            <a:r>
              <a:rPr lang="en-GB" sz="1000" kern="1200" dirty="0">
                <a:solidFill>
                  <a:schemeClr val="tx1"/>
                </a:solidFill>
                <a:latin typeface="Helvetica" pitchFamily="2" charset="0"/>
                <a:ea typeface="+mn-ea"/>
                <a:cs typeface="+mn-cs"/>
              </a:rPr>
              <a:t>They are responsible for processing events and taking relevant actions based on the event content.</a:t>
            </a:r>
            <a:endParaRPr lang="en-GB" sz="1000" dirty="0">
              <a:effectLst/>
              <a:latin typeface="Helvetica" pitchFamily="2" charset="0"/>
            </a:endParaRPr>
          </a:p>
        </p:txBody>
      </p:sp>
    </p:spTree>
    <p:extLst>
      <p:ext uri="{BB962C8B-B14F-4D97-AF65-F5344CB8AC3E}">
        <p14:creationId xmlns:p14="http://schemas.microsoft.com/office/powerpoint/2010/main" val="2222521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65218C-EE0C-7DCA-F991-A4E60753D65D}"/>
              </a:ext>
            </a:extLst>
          </p:cNvPr>
          <p:cNvSpPr>
            <a:spLocks noGrp="1"/>
          </p:cNvSpPr>
          <p:nvPr>
            <p:ph type="title"/>
          </p:nvPr>
        </p:nvSpPr>
        <p:spPr>
          <a:xfrm>
            <a:off x="630936" y="640080"/>
            <a:ext cx="4818888" cy="1481328"/>
          </a:xfrm>
        </p:spPr>
        <p:txBody>
          <a:bodyPr anchor="b">
            <a:normAutofit/>
          </a:bodyPr>
          <a:lstStyle/>
          <a:p>
            <a:pPr fontAlgn="base"/>
            <a:r>
              <a:rPr lang="en-GB" sz="3000" b="1" i="0">
                <a:effectLst/>
                <a:latin typeface="Source Sans 3"/>
              </a:rPr>
              <a:t>What is Message Oriented Middleware (MOM)?</a:t>
            </a:r>
            <a:endParaRPr lang="en-CH" sz="3000"/>
          </a:p>
        </p:txBody>
      </p:sp>
      <p:sp>
        <p:nvSpPr>
          <p:cNvPr id="103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94E0808-8A2E-2019-107D-69C495A4393B}"/>
              </a:ext>
            </a:extLst>
          </p:cNvPr>
          <p:cNvSpPr>
            <a:spLocks noGrp="1"/>
          </p:cNvSpPr>
          <p:nvPr>
            <p:ph idx="1"/>
          </p:nvPr>
        </p:nvSpPr>
        <p:spPr>
          <a:xfrm>
            <a:off x="630936" y="2660904"/>
            <a:ext cx="4818888" cy="3547872"/>
          </a:xfrm>
        </p:spPr>
        <p:txBody>
          <a:bodyPr anchor="t">
            <a:normAutofit/>
          </a:bodyPr>
          <a:lstStyle/>
          <a:p>
            <a:r>
              <a:rPr lang="en-GB" sz="1800" b="0" i="0" dirty="0">
                <a:effectLst/>
                <a:latin typeface="Cambria" panose="02040503050406030204" pitchFamily="18" charset="0"/>
              </a:rPr>
              <a:t>Message-oriented middleware is a group of software products and applications that allows applications to communicate and exchange data or messages between distributed systems.</a:t>
            </a:r>
          </a:p>
          <a:p>
            <a:r>
              <a:rPr lang="en-GB" sz="1800" dirty="0"/>
              <a:t>A message-oriented middleware system offers asynchronous communication and sends data to perform asynchronous operations.</a:t>
            </a:r>
          </a:p>
          <a:p>
            <a:r>
              <a:rPr lang="en-GB" sz="1800" b="0" i="0" dirty="0">
                <a:effectLst/>
                <a:latin typeface="Söhne"/>
              </a:rPr>
              <a:t>The primary role of MOM is to ensure that messages are reliably and efficiently transported from one system to another</a:t>
            </a:r>
            <a:endParaRPr lang="en-GB" sz="1800" dirty="0"/>
          </a:p>
        </p:txBody>
      </p:sp>
      <p:pic>
        <p:nvPicPr>
          <p:cNvPr id="1026" name="Picture 2" descr="Deployment of a MOM system">
            <a:extLst>
              <a:ext uri="{FF2B5EF4-FFF2-40B4-BE49-F238E27FC236}">
                <a16:creationId xmlns:a16="http://schemas.microsoft.com/office/drawing/2014/main" id="{63F5159E-857B-2671-EF6E-414EF97B55C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620718"/>
            <a:ext cx="5458968" cy="3616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2031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F00A59-DBC1-8AD8-AEBF-2D7C51B4BC4F}"/>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800" kern="1200" dirty="0">
                <a:solidFill>
                  <a:schemeClr val="tx1"/>
                </a:solidFill>
                <a:latin typeface="+mj-lt"/>
                <a:ea typeface="+mj-ea"/>
                <a:cs typeface="+mj-cs"/>
              </a:rPr>
              <a:t>MOM vs RPC</a:t>
            </a:r>
          </a:p>
        </p:txBody>
      </p:sp>
      <p:sp>
        <p:nvSpPr>
          <p:cNvPr id="205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MOM vs. RPC">
            <a:extLst>
              <a:ext uri="{FF2B5EF4-FFF2-40B4-BE49-F238E27FC236}">
                <a16:creationId xmlns:a16="http://schemas.microsoft.com/office/drawing/2014/main" id="{006D42EB-6EE4-33CA-A101-B0CFB753B2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54296" y="1160717"/>
            <a:ext cx="7214616" cy="4509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608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95000D-2FE7-E2F3-E8BC-993176470CC9}"/>
              </a:ext>
            </a:extLst>
          </p:cNvPr>
          <p:cNvSpPr>
            <a:spLocks noGrp="1"/>
          </p:cNvSpPr>
          <p:nvPr>
            <p:ph type="title"/>
          </p:nvPr>
        </p:nvSpPr>
        <p:spPr>
          <a:xfrm>
            <a:off x="1136397" y="502022"/>
            <a:ext cx="9688296" cy="712916"/>
          </a:xfrm>
        </p:spPr>
        <p:txBody>
          <a:bodyPr anchor="b">
            <a:normAutofit/>
          </a:bodyPr>
          <a:lstStyle/>
          <a:p>
            <a:r>
              <a:rPr lang="en-CH" sz="4000" dirty="0"/>
              <a:t>Message Broker vs MOM</a:t>
            </a:r>
          </a:p>
        </p:txBody>
      </p:sp>
      <p:sp>
        <p:nvSpPr>
          <p:cNvPr id="3" name="Content Placeholder 2">
            <a:extLst>
              <a:ext uri="{FF2B5EF4-FFF2-40B4-BE49-F238E27FC236}">
                <a16:creationId xmlns:a16="http://schemas.microsoft.com/office/drawing/2014/main" id="{15F4A62B-6712-AC62-69B5-879B879AFA33}"/>
              </a:ext>
            </a:extLst>
          </p:cNvPr>
          <p:cNvSpPr>
            <a:spLocks noGrp="1"/>
          </p:cNvSpPr>
          <p:nvPr>
            <p:ph idx="1"/>
          </p:nvPr>
        </p:nvSpPr>
        <p:spPr>
          <a:xfrm>
            <a:off x="816692" y="1280203"/>
            <a:ext cx="10558615" cy="4973525"/>
          </a:xfrm>
        </p:spPr>
        <p:txBody>
          <a:bodyPr anchor="t">
            <a:noAutofit/>
          </a:bodyPr>
          <a:lstStyle/>
          <a:p>
            <a:r>
              <a:rPr lang="en-GB" sz="1200" b="0" i="0" dirty="0">
                <a:effectLst/>
                <a:highlight>
                  <a:srgbClr val="FFFF00"/>
                </a:highlight>
                <a:latin typeface="Söhne"/>
              </a:rPr>
              <a:t>A Message Broker is a specific type of MOM. </a:t>
            </a:r>
          </a:p>
          <a:p>
            <a:pPr>
              <a:buFont typeface="+mj-lt"/>
              <a:buAutoNum type="arabicPeriod"/>
            </a:pPr>
            <a:r>
              <a:rPr lang="en-GB" sz="1200" b="1" i="0" dirty="0">
                <a:effectLst/>
                <a:highlight>
                  <a:srgbClr val="00FF00"/>
                </a:highlight>
                <a:latin typeface="Söhne"/>
              </a:rPr>
              <a:t>Message Oriented Middleware </a:t>
            </a:r>
            <a:r>
              <a:rPr lang="en-GB" sz="1200" b="1" i="0" dirty="0">
                <a:effectLst/>
                <a:latin typeface="Söhne"/>
              </a:rPr>
              <a:t>(MOM)</a:t>
            </a:r>
            <a:r>
              <a:rPr lang="en-GB" sz="1200" b="0" i="0" dirty="0">
                <a:effectLst/>
                <a:latin typeface="Söhne"/>
              </a:rPr>
              <a:t>:</a:t>
            </a:r>
          </a:p>
          <a:p>
            <a:pPr marL="742950" lvl="1" indent="-285750">
              <a:buFont typeface="+mj-lt"/>
              <a:buAutoNum type="arabicPeriod"/>
            </a:pPr>
            <a:r>
              <a:rPr lang="en-GB" sz="1200" b="1" i="0" dirty="0">
                <a:effectLst/>
                <a:latin typeface="Söhne"/>
              </a:rPr>
              <a:t>Basic Function</a:t>
            </a:r>
            <a:r>
              <a:rPr lang="en-GB" sz="1200" b="0" i="0" dirty="0">
                <a:effectLst/>
                <a:latin typeface="Söhne"/>
              </a:rPr>
              <a:t>: It's like a postal system for computer applications. Just as the postal service allows people to send letters to each other, MOM lets different applications send messages back and forth.</a:t>
            </a:r>
          </a:p>
          <a:p>
            <a:pPr marL="742950" lvl="1" indent="-285750">
              <a:buFont typeface="+mj-lt"/>
              <a:buAutoNum type="arabicPeriod"/>
            </a:pPr>
            <a:r>
              <a:rPr lang="en-GB" sz="1200" b="1" i="0" dirty="0">
                <a:effectLst/>
                <a:latin typeface="Söhne"/>
              </a:rPr>
              <a:t>Key Features</a:t>
            </a:r>
            <a:r>
              <a:rPr lang="en-GB" sz="1200" b="0" i="0" dirty="0">
                <a:effectLst/>
                <a:latin typeface="Söhne"/>
              </a:rPr>
              <a:t>: Ensures that messages get from one application to another. If one application sends a message, MOM takes care of delivering it to the intended recipient, even if there are network issues or if the recipient isn't ready to receive the message right away.</a:t>
            </a:r>
          </a:p>
          <a:p>
            <a:pPr marL="742950" lvl="1" indent="-285750">
              <a:buFont typeface="+mj-lt"/>
              <a:buAutoNum type="arabicPeriod"/>
            </a:pPr>
            <a:r>
              <a:rPr lang="en-GB" sz="1200" b="1" i="0" dirty="0">
                <a:effectLst/>
                <a:latin typeface="Söhne"/>
              </a:rPr>
              <a:t>Usage</a:t>
            </a:r>
            <a:r>
              <a:rPr lang="en-GB" sz="1200" b="0" i="0" dirty="0">
                <a:effectLst/>
                <a:latin typeface="Söhne"/>
              </a:rPr>
              <a:t>: Used when applications need to exchange messages reliably. It doesn't care much about what's inside the messages or how they are used; it just focuses on delivery.</a:t>
            </a:r>
          </a:p>
          <a:p>
            <a:pPr>
              <a:buFont typeface="+mj-lt"/>
              <a:buAutoNum type="arabicPeriod"/>
            </a:pPr>
            <a:r>
              <a:rPr lang="en-GB" sz="1200" b="1" i="0" dirty="0">
                <a:effectLst/>
                <a:highlight>
                  <a:srgbClr val="00FF00"/>
                </a:highlight>
                <a:latin typeface="Söhne"/>
              </a:rPr>
              <a:t>Message Broker</a:t>
            </a:r>
            <a:r>
              <a:rPr lang="en-GB" sz="1200" b="0" i="0" dirty="0">
                <a:effectLst/>
                <a:latin typeface="Söhne"/>
              </a:rPr>
              <a:t>:</a:t>
            </a:r>
          </a:p>
          <a:p>
            <a:pPr marL="742950" lvl="1" indent="-285750">
              <a:buFont typeface="+mj-lt"/>
              <a:buAutoNum type="arabicPeriod"/>
            </a:pPr>
            <a:r>
              <a:rPr lang="en-GB" sz="1200" b="1" i="0" dirty="0">
                <a:effectLst/>
                <a:latin typeface="Söhne"/>
              </a:rPr>
              <a:t>Basic Function</a:t>
            </a:r>
            <a:r>
              <a:rPr lang="en-GB" sz="1200" b="0" i="0" dirty="0">
                <a:effectLst/>
                <a:latin typeface="Söhne"/>
              </a:rPr>
              <a:t>: This is like a highly specialized post office that does more than just deliver letters. It can read the letters, translate them if they're in a different language, or even decide which letters should be sent where based on their content.</a:t>
            </a:r>
          </a:p>
          <a:p>
            <a:pPr marL="742950" lvl="1" indent="-285750">
              <a:buFont typeface="+mj-lt"/>
              <a:buAutoNum type="arabicPeriod"/>
            </a:pPr>
            <a:r>
              <a:rPr lang="en-GB" sz="1200" b="1" i="0" dirty="0">
                <a:effectLst/>
                <a:latin typeface="Söhne"/>
              </a:rPr>
              <a:t>Key Features</a:t>
            </a:r>
            <a:r>
              <a:rPr lang="en-GB" sz="1200" b="0" i="0" dirty="0">
                <a:effectLst/>
                <a:latin typeface="Söhne"/>
              </a:rPr>
              <a:t>: Apart from delivering messages (like MOM), it can change the message format, decide which recipient should get which message based on the message content, and manage different types of message formats or communication rules.</a:t>
            </a:r>
          </a:p>
          <a:p>
            <a:pPr marL="742950" lvl="1" indent="-285750">
              <a:buFont typeface="+mj-lt"/>
              <a:buAutoNum type="arabicPeriod"/>
            </a:pPr>
            <a:r>
              <a:rPr lang="en-GB" sz="1200" b="1" i="0" dirty="0">
                <a:effectLst/>
                <a:latin typeface="Söhne"/>
              </a:rPr>
              <a:t>Usage</a:t>
            </a:r>
            <a:r>
              <a:rPr lang="en-GB" sz="1200" b="0" i="0" dirty="0">
                <a:effectLst/>
                <a:latin typeface="Söhne"/>
              </a:rPr>
              <a:t>: Used in more complex scenarios where you not only need to send messages between applications but also need to control, route, or transform these messages in sophisticated ways.</a:t>
            </a:r>
          </a:p>
          <a:p>
            <a:pPr algn="l"/>
            <a:r>
              <a:rPr lang="en-GB" sz="1200" b="1" i="0" dirty="0">
                <a:effectLst/>
                <a:highlight>
                  <a:srgbClr val="00FF00"/>
                </a:highlight>
                <a:latin typeface="Söhne"/>
              </a:rPr>
              <a:t>RabbitMQ, Apache Kafka, and ActiveMQ</a:t>
            </a:r>
            <a:r>
              <a:rPr lang="en-GB" sz="1200" b="0" i="0" dirty="0">
                <a:effectLst/>
                <a:latin typeface="Söhne"/>
              </a:rPr>
              <a:t>:</a:t>
            </a:r>
          </a:p>
          <a:p>
            <a:pPr lvl="1"/>
            <a:r>
              <a:rPr lang="en-GB" sz="1200" b="1" i="0" dirty="0">
                <a:effectLst/>
                <a:latin typeface="Söhne"/>
              </a:rPr>
              <a:t>As Message Brokers</a:t>
            </a:r>
            <a:r>
              <a:rPr lang="en-GB" sz="1200" b="0" i="0" dirty="0">
                <a:effectLst/>
                <a:latin typeface="Söhne"/>
              </a:rPr>
              <a:t>: Each of these systems can also act as a Message Broker. This means they do more than just pass messages from one point to another; they can manage, route, and sometimes transform messages based on specific rules or content.</a:t>
            </a:r>
          </a:p>
          <a:p>
            <a:pPr lvl="1"/>
            <a:r>
              <a:rPr lang="en-GB" sz="1200" b="1" i="0" dirty="0">
                <a:effectLst/>
                <a:latin typeface="Söhne"/>
              </a:rPr>
              <a:t>As MOM</a:t>
            </a:r>
            <a:r>
              <a:rPr lang="en-GB" sz="1200" b="0" i="0" dirty="0">
                <a:effectLst/>
                <a:latin typeface="Söhne"/>
              </a:rPr>
              <a:t>: These systems are indeed examples of Message Oriented Middleware. They provide the infrastructure for asynchronous message-based communication between distributed applications. This includes capabilities like message queuing, delivery assurance, and handling of various messaging patterns.</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9856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36ADE8-25FA-974F-3681-F3DBFC30D420}"/>
              </a:ext>
            </a:extLst>
          </p:cNvPr>
          <p:cNvSpPr>
            <a:spLocks noGrp="1"/>
          </p:cNvSpPr>
          <p:nvPr>
            <p:ph type="title"/>
          </p:nvPr>
        </p:nvSpPr>
        <p:spPr>
          <a:xfrm>
            <a:off x="1136397" y="502021"/>
            <a:ext cx="9688296" cy="1642969"/>
          </a:xfrm>
        </p:spPr>
        <p:txBody>
          <a:bodyPr anchor="b">
            <a:normAutofit/>
          </a:bodyPr>
          <a:lstStyle/>
          <a:p>
            <a:r>
              <a:rPr lang="en-GB" sz="4000" b="0" i="0" dirty="0">
                <a:effectLst/>
                <a:latin typeface="IBM Plex Sans" panose="020F0502020204030204" pitchFamily="34" charset="0"/>
              </a:rPr>
              <a:t>Message broker models</a:t>
            </a:r>
            <a:endParaRPr lang="en-CH" sz="4000" dirty="0"/>
          </a:p>
        </p:txBody>
      </p:sp>
      <p:sp>
        <p:nvSpPr>
          <p:cNvPr id="3" name="Content Placeholder 2">
            <a:extLst>
              <a:ext uri="{FF2B5EF4-FFF2-40B4-BE49-F238E27FC236}">
                <a16:creationId xmlns:a16="http://schemas.microsoft.com/office/drawing/2014/main" id="{001C0C6E-993A-9C54-4B3C-1D81E324C353}"/>
              </a:ext>
            </a:extLst>
          </p:cNvPr>
          <p:cNvSpPr>
            <a:spLocks noGrp="1"/>
          </p:cNvSpPr>
          <p:nvPr>
            <p:ph idx="1"/>
          </p:nvPr>
        </p:nvSpPr>
        <p:spPr>
          <a:xfrm>
            <a:off x="1136397" y="2418409"/>
            <a:ext cx="9688296" cy="3454358"/>
          </a:xfrm>
        </p:spPr>
        <p:txBody>
          <a:bodyPr anchor="t">
            <a:normAutofit/>
          </a:bodyPr>
          <a:lstStyle/>
          <a:p>
            <a:pPr fontAlgn="base"/>
            <a:r>
              <a:rPr lang="en-GB" sz="1900" b="1" i="0" dirty="0">
                <a:effectLst/>
                <a:highlight>
                  <a:srgbClr val="FFFF00"/>
                </a:highlight>
                <a:latin typeface="inherit"/>
              </a:rPr>
              <a:t>Point-to-point messaging</a:t>
            </a:r>
            <a:r>
              <a:rPr lang="en-GB" sz="1900" b="0" i="0" dirty="0">
                <a:effectLst/>
                <a:latin typeface="IBM Plex Sans" panose="020B0503050203000203" pitchFamily="34" charset="0"/>
              </a:rPr>
              <a:t>: </a:t>
            </a:r>
          </a:p>
          <a:p>
            <a:pPr lvl="1" fontAlgn="base"/>
            <a:r>
              <a:rPr lang="en-GB" sz="1500" b="0" i="0" dirty="0">
                <a:effectLst/>
                <a:latin typeface="IBM Plex Sans" panose="020B0503050203000203" pitchFamily="34" charset="0"/>
              </a:rPr>
              <a:t>This is the distribution pattern utilized in message queues with a one-to-one relationship between the message’s sender and receiver. </a:t>
            </a:r>
          </a:p>
          <a:p>
            <a:pPr lvl="1" fontAlgn="base"/>
            <a:r>
              <a:rPr lang="en-GB" sz="1500" b="0" i="0" dirty="0">
                <a:effectLst/>
                <a:latin typeface="IBM Plex Sans" panose="020B0503050203000203" pitchFamily="34" charset="0"/>
              </a:rPr>
              <a:t>Each message in the queue is sent to only one recipient and is consumed only once. </a:t>
            </a:r>
            <a:br>
              <a:rPr lang="en-GB" sz="1500" b="0" i="0" dirty="0">
                <a:effectLst/>
                <a:latin typeface="IBM Plex Sans" panose="020B0503050203000203" pitchFamily="34" charset="0"/>
              </a:rPr>
            </a:br>
            <a:endParaRPr lang="en-GB" sz="1500" b="0" i="0" dirty="0">
              <a:effectLst/>
              <a:latin typeface="IBM Plex Sans" panose="020B0503050203000203" pitchFamily="34" charset="0"/>
            </a:endParaRPr>
          </a:p>
          <a:p>
            <a:pPr fontAlgn="base"/>
            <a:r>
              <a:rPr lang="en-GB" sz="1900" b="1" i="0" dirty="0">
                <a:effectLst/>
                <a:highlight>
                  <a:srgbClr val="FFFF00"/>
                </a:highlight>
                <a:latin typeface="inherit"/>
              </a:rPr>
              <a:t>Publish/subscribe messaging</a:t>
            </a:r>
            <a:r>
              <a:rPr lang="en-GB" sz="1900" b="0" i="0" dirty="0">
                <a:effectLst/>
                <a:latin typeface="IBM Plex Sans" panose="020B0503050203000203" pitchFamily="34" charset="0"/>
              </a:rPr>
              <a:t>: </a:t>
            </a:r>
          </a:p>
          <a:p>
            <a:pPr lvl="1" fontAlgn="base"/>
            <a:r>
              <a:rPr lang="en-GB" sz="1500" b="0" i="0" dirty="0">
                <a:effectLst/>
                <a:latin typeface="IBM Plex Sans" panose="020B0503050203000203" pitchFamily="34" charset="0"/>
              </a:rPr>
              <a:t>In this message distribution pattern, often referred to as “pub/sub,” the producer of each message publishes it to a topic, and multiple message consumers subscribe to topics from which they want to receive messages.</a:t>
            </a:r>
          </a:p>
          <a:p>
            <a:pPr lvl="1" fontAlgn="base"/>
            <a:r>
              <a:rPr lang="en-GB" sz="1500" b="0" i="0" dirty="0">
                <a:effectLst/>
                <a:latin typeface="IBM Plex Sans" panose="020B0503050203000203" pitchFamily="34" charset="0"/>
              </a:rPr>
              <a:t>All messages published to a topic are distributed to all the applications subscribed to it. </a:t>
            </a:r>
          </a:p>
          <a:p>
            <a:pPr lvl="1" fontAlgn="base"/>
            <a:r>
              <a:rPr lang="en-GB" sz="1500" dirty="0">
                <a:latin typeface="IBM Plex Sans" panose="020B0503050203000203" pitchFamily="34" charset="0"/>
              </a:rPr>
              <a:t>T</a:t>
            </a:r>
            <a:r>
              <a:rPr lang="en-GB" sz="1500" b="0" i="0" dirty="0">
                <a:effectLst/>
                <a:latin typeface="IBM Plex Sans" panose="020B0503050203000203" pitchFamily="34" charset="0"/>
              </a:rPr>
              <a:t>his is a broadcast-style distribution method, in which there is a one-to-many relationship between the message’s publisher and its consumers. </a:t>
            </a:r>
            <a:endParaRPr lang="en-CH" sz="1500" dirty="0"/>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1059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FA413-5823-762D-3447-26D49DC6B6C6}"/>
              </a:ext>
            </a:extLst>
          </p:cNvPr>
          <p:cNvSpPr>
            <a:spLocks noGrp="1"/>
          </p:cNvSpPr>
          <p:nvPr>
            <p:ph type="title"/>
          </p:nvPr>
        </p:nvSpPr>
        <p:spPr>
          <a:xfrm>
            <a:off x="1524003" y="1999615"/>
            <a:ext cx="9144000" cy="2764028"/>
          </a:xfrm>
        </p:spPr>
        <p:txBody>
          <a:bodyPr vert="horz" lIns="91440" tIns="45720" rIns="91440" bIns="45720" rtlCol="0" anchor="ctr">
            <a:normAutofit fontScale="90000"/>
          </a:bodyPr>
          <a:lstStyle/>
          <a:p>
            <a:pPr algn="ctr"/>
            <a:r>
              <a:rPr lang="en-US" sz="7200" kern="1200" dirty="0">
                <a:solidFill>
                  <a:schemeClr val="tx1"/>
                </a:solidFill>
                <a:latin typeface="+mj-lt"/>
                <a:ea typeface="+mj-ea"/>
                <a:cs typeface="+mj-cs"/>
              </a:rPr>
              <a:t>E</a:t>
            </a:r>
            <a:r>
              <a:rPr lang="en-US" sz="7200" b="0" i="0" kern="1200" dirty="0">
                <a:solidFill>
                  <a:schemeClr val="tx1"/>
                </a:solidFill>
                <a:effectLst/>
                <a:latin typeface="+mj-lt"/>
                <a:ea typeface="+mj-ea"/>
                <a:cs typeface="+mj-cs"/>
              </a:rPr>
              <a:t>vent-driven architecture</a:t>
            </a:r>
            <a:br>
              <a:rPr lang="en-US" sz="7200" b="0" i="0" kern="1200" dirty="0">
                <a:solidFill>
                  <a:schemeClr val="tx1"/>
                </a:solidFill>
                <a:effectLst/>
                <a:latin typeface="+mj-lt"/>
                <a:ea typeface="+mj-ea"/>
                <a:cs typeface="+mj-cs"/>
              </a:rPr>
            </a:br>
            <a:r>
              <a:rPr lang="en-US" sz="7200" b="0" i="0" kern="1200" dirty="0">
                <a:solidFill>
                  <a:schemeClr val="tx1"/>
                </a:solidFill>
                <a:effectLst/>
                <a:latin typeface="+mj-lt"/>
                <a:ea typeface="+mj-ea"/>
                <a:cs typeface="+mj-cs"/>
              </a:rPr>
              <a:t>(EDA)</a:t>
            </a:r>
            <a:endParaRPr lang="en-US" sz="7200" kern="1200" dirty="0">
              <a:solidFill>
                <a:schemeClr val="tx1"/>
              </a:solidFill>
              <a:latin typeface="+mj-lt"/>
              <a:ea typeface="+mj-ea"/>
              <a:cs typeface="+mj-cs"/>
            </a:endParaRP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5223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2475EB-3A83-399C-15BE-45D4D0009A5E}"/>
              </a:ext>
            </a:extLst>
          </p:cNvPr>
          <p:cNvSpPr>
            <a:spLocks noGrp="1"/>
          </p:cNvSpPr>
          <p:nvPr>
            <p:ph type="title"/>
          </p:nvPr>
        </p:nvSpPr>
        <p:spPr>
          <a:xfrm>
            <a:off x="793662" y="386930"/>
            <a:ext cx="10066122" cy="1298448"/>
          </a:xfrm>
        </p:spPr>
        <p:txBody>
          <a:bodyPr anchor="b">
            <a:normAutofit/>
          </a:bodyPr>
          <a:lstStyle/>
          <a:p>
            <a:pPr fontAlgn="base"/>
            <a:r>
              <a:rPr lang="en-GB" sz="4800" b="0" i="0">
                <a:effectLst/>
                <a:latin typeface="IBM Plex Sans" panose="020B0503050203000203" pitchFamily="34" charset="0"/>
              </a:rPr>
              <a:t>What is event-driven architecture?</a:t>
            </a:r>
            <a:endParaRPr lang="en-CH" sz="4800"/>
          </a:p>
        </p:txBody>
      </p:sp>
      <p:sp>
        <p:nvSpPr>
          <p:cNvPr id="1039" name="Rectangle 103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C66D6F-09A9-9CE2-A79C-F9A13C2D2BF9}"/>
              </a:ext>
            </a:extLst>
          </p:cNvPr>
          <p:cNvSpPr>
            <a:spLocks noGrp="1"/>
          </p:cNvSpPr>
          <p:nvPr>
            <p:ph idx="1"/>
          </p:nvPr>
        </p:nvSpPr>
        <p:spPr>
          <a:xfrm>
            <a:off x="793661" y="2599509"/>
            <a:ext cx="4530898" cy="3639450"/>
          </a:xfrm>
        </p:spPr>
        <p:txBody>
          <a:bodyPr anchor="ctr">
            <a:normAutofit/>
          </a:bodyPr>
          <a:lstStyle/>
          <a:p>
            <a:r>
              <a:rPr lang="en-GB" sz="1900" b="0" i="0" dirty="0">
                <a:effectLst/>
                <a:latin typeface="IBM Plex Sans" panose="020B0503050203000203" pitchFamily="34" charset="0"/>
              </a:rPr>
              <a:t>Event-driven architecture is an integration model built around the </a:t>
            </a:r>
            <a:r>
              <a:rPr lang="en-GB" sz="1900" b="0" i="0" dirty="0">
                <a:effectLst/>
                <a:highlight>
                  <a:srgbClr val="FFFF00"/>
                </a:highlight>
                <a:latin typeface="IBM Plex Sans" panose="020B0503050203000203" pitchFamily="34" charset="0"/>
              </a:rPr>
              <a:t>publication, capture, processing, and storage </a:t>
            </a:r>
            <a:r>
              <a:rPr lang="en-GB" sz="1900" b="0" i="0" dirty="0">
                <a:effectLst/>
                <a:latin typeface="IBM Plex Sans" panose="020B0503050203000203" pitchFamily="34" charset="0"/>
              </a:rPr>
              <a:t>(or persistence) of events</a:t>
            </a:r>
            <a:r>
              <a:rPr lang="en-GB" sz="1900" dirty="0">
                <a:latin typeface="IBM Plex Sans" panose="020B0503050203000203" pitchFamily="34" charset="0"/>
              </a:rPr>
              <a:t>.</a:t>
            </a:r>
          </a:p>
          <a:p>
            <a:r>
              <a:rPr lang="en-GB" sz="1900" b="0" i="0" dirty="0">
                <a:effectLst/>
                <a:latin typeface="IBM Plex Sans" panose="020B0503050203000203" pitchFamily="34" charset="0"/>
              </a:rPr>
              <a:t>Event-driven architecture enables a </a:t>
            </a:r>
            <a:r>
              <a:rPr lang="en-GB" sz="1900" b="0" i="1" dirty="0">
                <a:effectLst/>
                <a:highlight>
                  <a:srgbClr val="FFFF00"/>
                </a:highlight>
                <a:latin typeface="IBM Plex Sans" panose="020B0503050203000203" pitchFamily="34" charset="0"/>
              </a:rPr>
              <a:t>loose coupling</a:t>
            </a:r>
            <a:r>
              <a:rPr lang="en-GB" sz="1900" b="0" i="0" dirty="0">
                <a:effectLst/>
                <a:highlight>
                  <a:srgbClr val="FFFF00"/>
                </a:highlight>
                <a:latin typeface="IBM Plex Sans" panose="020B0503050203000203" pitchFamily="34" charset="0"/>
              </a:rPr>
              <a:t> </a:t>
            </a:r>
            <a:r>
              <a:rPr lang="en-GB" sz="1900" b="0" i="0" dirty="0">
                <a:effectLst/>
                <a:latin typeface="IBM Plex Sans" panose="020B0503050203000203" pitchFamily="34" charset="0"/>
              </a:rPr>
              <a:t>between connected applications and services—they can communicate with each other by publishing and consuming events </a:t>
            </a:r>
            <a:r>
              <a:rPr lang="en-GB" sz="1900" b="0" i="0" dirty="0">
                <a:effectLst/>
                <a:highlight>
                  <a:srgbClr val="FFFF00"/>
                </a:highlight>
                <a:latin typeface="IBM Plex Sans" panose="020B0503050203000203" pitchFamily="34" charset="0"/>
              </a:rPr>
              <a:t>without knowing anything about each other </a:t>
            </a:r>
            <a:r>
              <a:rPr lang="en-GB" sz="1900" b="0" i="0" dirty="0">
                <a:effectLst/>
                <a:latin typeface="IBM Plex Sans" panose="020B0503050203000203" pitchFamily="34" charset="0"/>
              </a:rPr>
              <a:t>except the event format.</a:t>
            </a:r>
          </a:p>
          <a:p>
            <a:endParaRPr lang="ru-RU" sz="1900" b="0" i="0" dirty="0">
              <a:effectLst/>
              <a:latin typeface="IBM Plex Sans" panose="020B0503050203000203" pitchFamily="34" charset="0"/>
            </a:endParaRPr>
          </a:p>
        </p:txBody>
      </p:sp>
      <p:pic>
        <p:nvPicPr>
          <p:cNvPr id="1026" name="Picture 2" descr="What Is Event-Driven Architecture? Everything You Need to Know">
            <a:extLst>
              <a:ext uri="{FF2B5EF4-FFF2-40B4-BE49-F238E27FC236}">
                <a16:creationId xmlns:a16="http://schemas.microsoft.com/office/drawing/2014/main" id="{AFF46675-44CF-FCA1-92F8-9EDE8B1D546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1532" y="3234067"/>
            <a:ext cx="5150277" cy="2214619"/>
          </a:xfrm>
          <a:prstGeom prst="rect">
            <a:avLst/>
          </a:prstGeom>
          <a:noFill/>
          <a:extLst>
            <a:ext uri="{909E8E84-426E-40DD-AFC4-6F175D3DCCD1}">
              <a14:hiddenFill xmlns:a14="http://schemas.microsoft.com/office/drawing/2010/main">
                <a:solidFill>
                  <a:srgbClr val="FFFFFF"/>
                </a:solidFill>
              </a14:hiddenFill>
            </a:ext>
          </a:extLst>
        </p:spPr>
      </p:pic>
      <p:sp>
        <p:nvSpPr>
          <p:cNvPr id="1037" name="Rectangle 103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587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377699-7983-75CC-04EE-A455136DA11F}"/>
              </a:ext>
            </a:extLst>
          </p:cNvPr>
          <p:cNvSpPr>
            <a:spLocks noGrp="1"/>
          </p:cNvSpPr>
          <p:nvPr>
            <p:ph type="title"/>
          </p:nvPr>
        </p:nvSpPr>
        <p:spPr>
          <a:xfrm>
            <a:off x="841248" y="256032"/>
            <a:ext cx="10506456" cy="1014984"/>
          </a:xfrm>
        </p:spPr>
        <p:txBody>
          <a:bodyPr anchor="b">
            <a:normAutofit/>
          </a:bodyPr>
          <a:lstStyle/>
          <a:p>
            <a:r>
              <a:rPr lang="en-GB" sz="3700" b="0" i="0">
                <a:effectLst/>
                <a:latin typeface="IBM Plex Sans" panose="020B0503050203000203" pitchFamily="34" charset="0"/>
              </a:rPr>
              <a:t>Event-driven architecture messaging models</a:t>
            </a:r>
            <a:endParaRPr lang="en-CH" sz="3700"/>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DF9A946-2AE8-F7CE-0B7E-BB478A3E19BD}"/>
              </a:ext>
            </a:extLst>
          </p:cNvPr>
          <p:cNvSpPr>
            <a:spLocks/>
          </p:cNvSpPr>
          <p:nvPr/>
        </p:nvSpPr>
        <p:spPr>
          <a:xfrm>
            <a:off x="1235961" y="1929316"/>
            <a:ext cx="4808944" cy="591177"/>
          </a:xfrm>
          <a:prstGeom prst="rect">
            <a:avLst/>
          </a:prstGeom>
        </p:spPr>
        <p:txBody>
          <a:bodyPr/>
          <a:lstStyle/>
          <a:p>
            <a:pPr defTabSz="877824">
              <a:spcAft>
                <a:spcPts val="600"/>
              </a:spcAft>
            </a:pPr>
            <a:r>
              <a:rPr lang="en-GB" sz="1728" b="1" kern="1200" dirty="0">
                <a:solidFill>
                  <a:srgbClr val="161616"/>
                </a:solidFill>
                <a:latin typeface="IBM Plex Sans" panose="020B0503050203000203" pitchFamily="34" charset="0"/>
                <a:ea typeface="+mn-ea"/>
                <a:cs typeface="+mn-cs"/>
              </a:rPr>
              <a:t>Event messaging or publish/subscribe</a:t>
            </a:r>
          </a:p>
          <a:p>
            <a:pPr marL="0" indent="0">
              <a:spcAft>
                <a:spcPts val="600"/>
              </a:spcAft>
              <a:buNone/>
            </a:pPr>
            <a:endParaRPr lang="en-CH" dirty="0"/>
          </a:p>
        </p:txBody>
      </p:sp>
      <p:sp>
        <p:nvSpPr>
          <p:cNvPr id="5" name="TextBox 4">
            <a:extLst>
              <a:ext uri="{FF2B5EF4-FFF2-40B4-BE49-F238E27FC236}">
                <a16:creationId xmlns:a16="http://schemas.microsoft.com/office/drawing/2014/main" id="{438B9C3B-394F-2354-069E-25AD02ED5C85}"/>
              </a:ext>
            </a:extLst>
          </p:cNvPr>
          <p:cNvSpPr txBox="1"/>
          <p:nvPr/>
        </p:nvSpPr>
        <p:spPr>
          <a:xfrm>
            <a:off x="7167215" y="1715816"/>
            <a:ext cx="3902475" cy="1043940"/>
          </a:xfrm>
          <a:prstGeom prst="rect">
            <a:avLst/>
          </a:prstGeom>
          <a:noFill/>
        </p:spPr>
        <p:txBody>
          <a:bodyPr wrap="square">
            <a:spAutoFit/>
          </a:bodyPr>
          <a:lstStyle/>
          <a:p>
            <a:pPr defTabSz="877824">
              <a:spcAft>
                <a:spcPts val="600"/>
              </a:spcAft>
            </a:pPr>
            <a:r>
              <a:rPr lang="en-GB" sz="1728" b="1" kern="1200" dirty="0">
                <a:solidFill>
                  <a:srgbClr val="161616"/>
                </a:solidFill>
                <a:latin typeface="IBM Plex Sans" panose="020B0503050203000203" pitchFamily="34" charset="0"/>
                <a:ea typeface="+mn-ea"/>
                <a:cs typeface="+mn-cs"/>
              </a:rPr>
              <a:t>Event streaming</a:t>
            </a:r>
          </a:p>
          <a:p>
            <a:pPr marL="274320" indent="-274320" defTabSz="877824">
              <a:spcAft>
                <a:spcPts val="600"/>
              </a:spcAft>
              <a:buFont typeface="Arial" panose="020B0604020202020204" pitchFamily="34" charset="0"/>
              <a:buChar char="•"/>
            </a:pPr>
            <a:r>
              <a:rPr lang="en-GB" sz="1728" b="1" kern="1200" dirty="0">
                <a:solidFill>
                  <a:srgbClr val="161616"/>
                </a:solidFill>
                <a:latin typeface="IBM Plex Sans" panose="020B0503050203000203" pitchFamily="34" charset="0"/>
                <a:ea typeface="+mn-ea"/>
                <a:cs typeface="+mn-cs"/>
              </a:rPr>
              <a:t>Event persistence</a:t>
            </a:r>
            <a:endParaRPr lang="en-CH" sz="1728" b="1" kern="1200" dirty="0">
              <a:solidFill>
                <a:srgbClr val="161616"/>
              </a:solidFill>
              <a:latin typeface="IBM Plex Sans" panose="020B0503050203000203" pitchFamily="34" charset="0"/>
              <a:ea typeface="+mn-ea"/>
              <a:cs typeface="+mn-cs"/>
            </a:endParaRPr>
          </a:p>
          <a:p>
            <a:pPr marL="274320" indent="-274320" defTabSz="877824">
              <a:spcAft>
                <a:spcPts val="600"/>
              </a:spcAft>
              <a:buFont typeface="Arial" panose="020B0604020202020204" pitchFamily="34" charset="0"/>
              <a:buChar char="•"/>
            </a:pPr>
            <a:r>
              <a:rPr lang="en-GB" sz="1728" b="1" kern="1200" dirty="0">
                <a:solidFill>
                  <a:srgbClr val="161616"/>
                </a:solidFill>
                <a:latin typeface="IBM Plex Sans" panose="020B0503050203000203" pitchFamily="34" charset="0"/>
                <a:ea typeface="+mn-ea"/>
                <a:cs typeface="+mn-cs"/>
              </a:rPr>
              <a:t>Complex event processing</a:t>
            </a:r>
            <a:endParaRPr lang="en-CH" dirty="0"/>
          </a:p>
        </p:txBody>
      </p:sp>
      <p:pic>
        <p:nvPicPr>
          <p:cNvPr id="6" name="Picture 5" descr="A diagram of a stream&#10;&#10;Description automatically generated">
            <a:extLst>
              <a:ext uri="{FF2B5EF4-FFF2-40B4-BE49-F238E27FC236}">
                <a16:creationId xmlns:a16="http://schemas.microsoft.com/office/drawing/2014/main" id="{73990D08-D578-868F-E123-5561CEE6EF13}"/>
              </a:ext>
            </a:extLst>
          </p:cNvPr>
          <p:cNvPicPr>
            <a:picLocks noChangeAspect="1"/>
          </p:cNvPicPr>
          <p:nvPr/>
        </p:nvPicPr>
        <p:blipFill>
          <a:blip r:embed="rId2"/>
          <a:stretch>
            <a:fillRect/>
          </a:stretch>
        </p:blipFill>
        <p:spPr>
          <a:xfrm>
            <a:off x="6044905" y="3204437"/>
            <a:ext cx="5589583" cy="3128556"/>
          </a:xfrm>
          <a:prstGeom prst="rect">
            <a:avLst/>
          </a:prstGeom>
        </p:spPr>
      </p:pic>
      <p:pic>
        <p:nvPicPr>
          <p:cNvPr id="7" name="Picture 6" descr="A diagram of email marketing&#10;&#10;Description automatically generated">
            <a:extLst>
              <a:ext uri="{FF2B5EF4-FFF2-40B4-BE49-F238E27FC236}">
                <a16:creationId xmlns:a16="http://schemas.microsoft.com/office/drawing/2014/main" id="{46FA7569-A2DF-BA67-466E-EFA81E19F1BE}"/>
              </a:ext>
            </a:extLst>
          </p:cNvPr>
          <p:cNvPicPr>
            <a:picLocks noChangeAspect="1"/>
          </p:cNvPicPr>
          <p:nvPr/>
        </p:nvPicPr>
        <p:blipFill>
          <a:blip r:embed="rId3"/>
          <a:stretch>
            <a:fillRect/>
          </a:stretch>
        </p:blipFill>
        <p:spPr>
          <a:xfrm>
            <a:off x="593186" y="3199637"/>
            <a:ext cx="5451719" cy="2964755"/>
          </a:xfrm>
          <a:prstGeom prst="rect">
            <a:avLst/>
          </a:prstGeom>
        </p:spPr>
      </p:pic>
    </p:spTree>
    <p:extLst>
      <p:ext uri="{BB962C8B-B14F-4D97-AF65-F5344CB8AC3E}">
        <p14:creationId xmlns:p14="http://schemas.microsoft.com/office/powerpoint/2010/main" val="110114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CC6BB2-28F8-4405-829D-0562733BE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5C2E53F0-AD54-4A55-99A0-EC896CE3C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889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15F19F8-85EE-477A-ACBA-4B6D0697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B09654-7EF4-B9F1-88E0-B9804AD43ACD}"/>
              </a:ext>
            </a:extLst>
          </p:cNvPr>
          <p:cNvSpPr>
            <a:spLocks noGrp="1"/>
          </p:cNvSpPr>
          <p:nvPr>
            <p:ph type="title"/>
          </p:nvPr>
        </p:nvSpPr>
        <p:spPr>
          <a:xfrm>
            <a:off x="838200" y="253397"/>
            <a:ext cx="10515600" cy="1273233"/>
          </a:xfrm>
        </p:spPr>
        <p:txBody>
          <a:bodyPr>
            <a:normAutofit/>
          </a:bodyPr>
          <a:lstStyle/>
          <a:p>
            <a:r>
              <a:rPr lang="en-CH" sz="4000"/>
              <a:t>Challenges with events</a:t>
            </a: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97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2" name="Content Placeholder 2">
            <a:extLst>
              <a:ext uri="{FF2B5EF4-FFF2-40B4-BE49-F238E27FC236}">
                <a16:creationId xmlns:a16="http://schemas.microsoft.com/office/drawing/2014/main" id="{C1C692B2-5AB1-6148-EFAF-FB7357FC5424}"/>
              </a:ext>
            </a:extLst>
          </p:cNvPr>
          <p:cNvGraphicFramePr>
            <a:graphicFrameLocks noGrp="1"/>
          </p:cNvGraphicFramePr>
          <p:nvPr>
            <p:ph idx="1"/>
            <p:extLst>
              <p:ext uri="{D42A27DB-BD31-4B8C-83A1-F6EECF244321}">
                <p14:modId xmlns:p14="http://schemas.microsoft.com/office/powerpoint/2010/main" val="2965505540"/>
              </p:ext>
            </p:extLst>
          </p:nvPr>
        </p:nvGraphicFramePr>
        <p:xfrm>
          <a:off x="838200" y="2184158"/>
          <a:ext cx="10515600" cy="4061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1005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1144</Words>
  <Application>Microsoft Macintosh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Calibri</vt:lpstr>
      <vt:lpstr>Calibri Light</vt:lpstr>
      <vt:lpstr>Cambria</vt:lpstr>
      <vt:lpstr>Helvetica</vt:lpstr>
      <vt:lpstr>IBM Plex Sans</vt:lpstr>
      <vt:lpstr>inherit</vt:lpstr>
      <vt:lpstr>Söhne</vt:lpstr>
      <vt:lpstr>Source Sans 3</vt:lpstr>
      <vt:lpstr>Times</vt:lpstr>
      <vt:lpstr>Office Theme</vt:lpstr>
      <vt:lpstr> Message-Oriented  Middleware  Message Broker </vt:lpstr>
      <vt:lpstr>What is Message Oriented Middleware (MOM)?</vt:lpstr>
      <vt:lpstr>MOM vs RPC</vt:lpstr>
      <vt:lpstr>Message Broker vs MOM</vt:lpstr>
      <vt:lpstr>Message broker models</vt:lpstr>
      <vt:lpstr>Event-driven architecture (EDA)</vt:lpstr>
      <vt:lpstr>What is event-driven architecture?</vt:lpstr>
      <vt:lpstr>Event-driven architecture messaging models</vt:lpstr>
      <vt:lpstr>Challenges with events</vt:lpstr>
      <vt:lpstr>Why use EDA?</vt:lpstr>
      <vt:lpstr>EDA Components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Message-Oriented  Middleware  Message Broker </dc:title>
  <dc:creator>Ilya Chakun</dc:creator>
  <cp:lastModifiedBy>Ilya Chakun</cp:lastModifiedBy>
  <cp:revision>17</cp:revision>
  <dcterms:created xsi:type="dcterms:W3CDTF">2023-11-22T18:17:20Z</dcterms:created>
  <dcterms:modified xsi:type="dcterms:W3CDTF">2024-01-08T14:28:31Z</dcterms:modified>
</cp:coreProperties>
</file>