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9"/>
  </p:notes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303" r:id="rId14"/>
    <p:sldId id="290" r:id="rId15"/>
    <p:sldId id="291" r:id="rId16"/>
    <p:sldId id="292" r:id="rId17"/>
    <p:sldId id="293" r:id="rId18"/>
    <p:sldId id="304" r:id="rId19"/>
    <p:sldId id="294" r:id="rId20"/>
    <p:sldId id="295" r:id="rId21"/>
    <p:sldId id="296" r:id="rId22"/>
    <p:sldId id="297" r:id="rId23"/>
    <p:sldId id="298" r:id="rId24"/>
    <p:sldId id="299" r:id="rId25"/>
    <p:sldId id="300" r:id="rId26"/>
    <p:sldId id="301" r:id="rId27"/>
    <p:sldId id="302" r:id="rId28"/>
  </p:sldIdLst>
  <p:sldSz cx="9144000" cy="5143500" type="screen16x9"/>
  <p:notesSz cx="6858000" cy="9144000"/>
  <p:embeddedFontLst>
    <p:embeddedFont>
      <p:font typeface="Helvetica Neue" panose="02000503000000020004" pitchFamily="2" charset="0"/>
      <p:regular r:id="rId30"/>
      <p:bold r:id="rId31"/>
      <p:italic r:id="rId32"/>
      <p:boldItalic r:id="rId33"/>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98"/>
    <p:restoredTop sz="94720"/>
  </p:normalViewPr>
  <p:slideViewPr>
    <p:cSldViewPr snapToGrid="0">
      <p:cViewPr varScale="1">
        <p:scale>
          <a:sx n="282" d="100"/>
          <a:sy n="282" d="100"/>
        </p:scale>
        <p:origin x="171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5f2f6988d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5f2f6988d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5f2f6988d1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25f2f6988d1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5f2f6988d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25f2f6988d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f2f6988d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25f2f6988d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5f2f6988d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25f2f6988d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5f2f6988d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g25f2f6988d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5f2f6988d1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g25f2f6988d1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5f2f6988d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5f2f6988d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5f2f6988d1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5f2f6988d1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f2f6988d1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f2f6988d1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5f2f6988d1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5f2f6988d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5f2f6988d1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25f2f6988d1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5f2f6988d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5f2f6988d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f2f6988d1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f2f6988d1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f2f6988d1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f2f6988d1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5f2f6988d1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5f2f6988d1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5f2f6988d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5f2f6988d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5f2f6988d1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25f2f6988d1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5f2f6988d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25f2f6988d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5f2f6988d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25f2f6988d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5f2f6988d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25f2f6988d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5f2f6988d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5f2f6988d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5f2f6988d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25f2f6988d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5f2f6988d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25f2f6988d1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5f2f6988d1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25f2f6988d1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A0EA-56FC-1B98-B377-CE4C264981E2}"/>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77147446-8F5F-16F1-F1E4-914FE437BF1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BC735F8D-934D-3149-5EE9-05B1213E934C}"/>
              </a:ext>
            </a:extLst>
          </p:cNvPr>
          <p:cNvSpPr>
            <a:spLocks noGrp="1"/>
          </p:cNvSpPr>
          <p:nvPr>
            <p:ph type="dt" sz="half" idx="10"/>
          </p:nvPr>
        </p:nvSpPr>
        <p:spPr/>
        <p:txBody>
          <a:bodyPr/>
          <a:lstStyle/>
          <a:p>
            <a:fld id="{7DB4313C-6E61-5248-BA7B-662D62AECA63}" type="datetimeFigureOut">
              <a:rPr lang="en-CH" smtClean="0"/>
              <a:t>06.01.2024</a:t>
            </a:fld>
            <a:endParaRPr lang="en-CH"/>
          </a:p>
        </p:txBody>
      </p:sp>
      <p:sp>
        <p:nvSpPr>
          <p:cNvPr id="5" name="Footer Placeholder 4">
            <a:extLst>
              <a:ext uri="{FF2B5EF4-FFF2-40B4-BE49-F238E27FC236}">
                <a16:creationId xmlns:a16="http://schemas.microsoft.com/office/drawing/2014/main" id="{66FF134E-B2BE-52AB-183A-8F60444CA2F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078C88E-760B-82D4-5DA7-751FE0788F9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16638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10DD-E555-3F93-6CDC-4441C1A97DF0}"/>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0E55F85A-566E-D1D1-0E53-5E8E01ECB4E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71BE1FF-6FF2-AC26-A451-ABD0AAA6DB11}"/>
              </a:ext>
            </a:extLst>
          </p:cNvPr>
          <p:cNvSpPr>
            <a:spLocks noGrp="1"/>
          </p:cNvSpPr>
          <p:nvPr>
            <p:ph type="dt" sz="half" idx="10"/>
          </p:nvPr>
        </p:nvSpPr>
        <p:spPr/>
        <p:txBody>
          <a:bodyPr/>
          <a:lstStyle/>
          <a:p>
            <a:fld id="{7DB4313C-6E61-5248-BA7B-662D62AECA63}" type="datetimeFigureOut">
              <a:rPr lang="en-CH" smtClean="0"/>
              <a:t>06.01.2024</a:t>
            </a:fld>
            <a:endParaRPr lang="en-CH"/>
          </a:p>
        </p:txBody>
      </p:sp>
      <p:sp>
        <p:nvSpPr>
          <p:cNvPr id="5" name="Footer Placeholder 4">
            <a:extLst>
              <a:ext uri="{FF2B5EF4-FFF2-40B4-BE49-F238E27FC236}">
                <a16:creationId xmlns:a16="http://schemas.microsoft.com/office/drawing/2014/main" id="{C0364E21-E5CA-D33A-3E63-81C51EFFE0A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7792096-E31A-FBF4-2009-49D2EEAD88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50752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15D069-4BEA-9D92-414C-21358E55A3EC}"/>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3205F08C-5A91-4CDE-DA55-B41645762405}"/>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3E3D6E9-C446-19EE-AED9-92346717E2F3}"/>
              </a:ext>
            </a:extLst>
          </p:cNvPr>
          <p:cNvSpPr>
            <a:spLocks noGrp="1"/>
          </p:cNvSpPr>
          <p:nvPr>
            <p:ph type="dt" sz="half" idx="10"/>
          </p:nvPr>
        </p:nvSpPr>
        <p:spPr/>
        <p:txBody>
          <a:bodyPr/>
          <a:lstStyle/>
          <a:p>
            <a:fld id="{7DB4313C-6E61-5248-BA7B-662D62AECA63}" type="datetimeFigureOut">
              <a:rPr lang="en-CH" smtClean="0"/>
              <a:t>06.01.2024</a:t>
            </a:fld>
            <a:endParaRPr lang="en-CH"/>
          </a:p>
        </p:txBody>
      </p:sp>
      <p:sp>
        <p:nvSpPr>
          <p:cNvPr id="5" name="Footer Placeholder 4">
            <a:extLst>
              <a:ext uri="{FF2B5EF4-FFF2-40B4-BE49-F238E27FC236}">
                <a16:creationId xmlns:a16="http://schemas.microsoft.com/office/drawing/2014/main" id="{98125519-153D-9314-D448-55E1758BC8E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83DC823-C015-4A61-1CF1-956141C562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67097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5600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4C53-86D1-DEF4-4CC8-1AD176077F48}"/>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3F8EA7DC-4A04-24AE-EC8E-15E3E2A0DD6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5A5C24A-7A7F-204F-5E0F-8BEFA18A1673}"/>
              </a:ext>
            </a:extLst>
          </p:cNvPr>
          <p:cNvSpPr>
            <a:spLocks noGrp="1"/>
          </p:cNvSpPr>
          <p:nvPr>
            <p:ph type="dt" sz="half" idx="10"/>
          </p:nvPr>
        </p:nvSpPr>
        <p:spPr/>
        <p:txBody>
          <a:bodyPr/>
          <a:lstStyle/>
          <a:p>
            <a:fld id="{7DB4313C-6E61-5248-BA7B-662D62AECA63}" type="datetimeFigureOut">
              <a:rPr lang="en-CH" smtClean="0"/>
              <a:t>06.01.2024</a:t>
            </a:fld>
            <a:endParaRPr lang="en-CH"/>
          </a:p>
        </p:txBody>
      </p:sp>
      <p:sp>
        <p:nvSpPr>
          <p:cNvPr id="5" name="Footer Placeholder 4">
            <a:extLst>
              <a:ext uri="{FF2B5EF4-FFF2-40B4-BE49-F238E27FC236}">
                <a16:creationId xmlns:a16="http://schemas.microsoft.com/office/drawing/2014/main" id="{7FA160FE-196B-9A49-0228-A47C312BF1D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9012688-3711-86D4-4C92-523E3115EE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4929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1431-EAF2-529F-80DC-77745E892598}"/>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E6ABB4F-B317-8940-4606-044DA3DEA743}"/>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ECB848-EBC7-8F3A-8695-AB62FF2DB988}"/>
              </a:ext>
            </a:extLst>
          </p:cNvPr>
          <p:cNvSpPr>
            <a:spLocks noGrp="1"/>
          </p:cNvSpPr>
          <p:nvPr>
            <p:ph type="dt" sz="half" idx="10"/>
          </p:nvPr>
        </p:nvSpPr>
        <p:spPr/>
        <p:txBody>
          <a:bodyPr/>
          <a:lstStyle/>
          <a:p>
            <a:fld id="{7DB4313C-6E61-5248-BA7B-662D62AECA63}" type="datetimeFigureOut">
              <a:rPr lang="en-CH" smtClean="0"/>
              <a:t>06.01.2024</a:t>
            </a:fld>
            <a:endParaRPr lang="en-CH"/>
          </a:p>
        </p:txBody>
      </p:sp>
      <p:sp>
        <p:nvSpPr>
          <p:cNvPr id="5" name="Footer Placeholder 4">
            <a:extLst>
              <a:ext uri="{FF2B5EF4-FFF2-40B4-BE49-F238E27FC236}">
                <a16:creationId xmlns:a16="http://schemas.microsoft.com/office/drawing/2014/main" id="{56C965E4-0112-E4AA-CAAF-91F97ABAE53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4D2F9BA-9FB5-A3DC-9AF0-309F4EB5B1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49477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24FC-D5CA-AB42-802A-5DB142524884}"/>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CCF8AD38-5C2E-BE37-6E4A-AC40C59462B1}"/>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2F448CC-BED9-CF7A-47B9-00393C0DFF05}"/>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4462F05-CEA8-CC00-2CA9-DDDD2F5A085D}"/>
              </a:ext>
            </a:extLst>
          </p:cNvPr>
          <p:cNvSpPr>
            <a:spLocks noGrp="1"/>
          </p:cNvSpPr>
          <p:nvPr>
            <p:ph type="dt" sz="half" idx="10"/>
          </p:nvPr>
        </p:nvSpPr>
        <p:spPr/>
        <p:txBody>
          <a:bodyPr/>
          <a:lstStyle/>
          <a:p>
            <a:fld id="{7DB4313C-6E61-5248-BA7B-662D62AECA63}" type="datetimeFigureOut">
              <a:rPr lang="en-CH" smtClean="0"/>
              <a:t>06.01.2024</a:t>
            </a:fld>
            <a:endParaRPr lang="en-CH"/>
          </a:p>
        </p:txBody>
      </p:sp>
      <p:sp>
        <p:nvSpPr>
          <p:cNvPr id="6" name="Footer Placeholder 5">
            <a:extLst>
              <a:ext uri="{FF2B5EF4-FFF2-40B4-BE49-F238E27FC236}">
                <a16:creationId xmlns:a16="http://schemas.microsoft.com/office/drawing/2014/main" id="{922F8C37-6DC8-B521-A94B-0FCE946F9A6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4CE047C-147C-8487-52FF-BFD5908369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90423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4E1B-6873-2A65-C94A-4D887F7586BD}"/>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CE534AC-C0E9-57B5-21C5-03BB58E1739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3782A5ED-2F19-2472-CB67-B9D5CC8076A1}"/>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1A966B3-3E66-F47B-9EC2-7A31EBBAFB0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DFE701DB-BAC1-5E59-B2CC-4B9CA85301D8}"/>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F36578E8-5976-AFD0-D230-F8D9AFD955AE}"/>
              </a:ext>
            </a:extLst>
          </p:cNvPr>
          <p:cNvSpPr>
            <a:spLocks noGrp="1"/>
          </p:cNvSpPr>
          <p:nvPr>
            <p:ph type="dt" sz="half" idx="10"/>
          </p:nvPr>
        </p:nvSpPr>
        <p:spPr/>
        <p:txBody>
          <a:bodyPr/>
          <a:lstStyle/>
          <a:p>
            <a:fld id="{7DB4313C-6E61-5248-BA7B-662D62AECA63}" type="datetimeFigureOut">
              <a:rPr lang="en-CH" smtClean="0"/>
              <a:t>06.01.2024</a:t>
            </a:fld>
            <a:endParaRPr lang="en-CH"/>
          </a:p>
        </p:txBody>
      </p:sp>
      <p:sp>
        <p:nvSpPr>
          <p:cNvPr id="8" name="Footer Placeholder 7">
            <a:extLst>
              <a:ext uri="{FF2B5EF4-FFF2-40B4-BE49-F238E27FC236}">
                <a16:creationId xmlns:a16="http://schemas.microsoft.com/office/drawing/2014/main" id="{9CEC81DA-AEB2-8392-84FF-7E419CDBD178}"/>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7F4D022D-6A20-E596-6017-1A8BAC0C6A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61284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FFD9-0EA7-3319-84BB-24E6A284CE7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249FDFB8-B0C2-8B2B-7858-3FC04E128CD3}"/>
              </a:ext>
            </a:extLst>
          </p:cNvPr>
          <p:cNvSpPr>
            <a:spLocks noGrp="1"/>
          </p:cNvSpPr>
          <p:nvPr>
            <p:ph type="dt" sz="half" idx="10"/>
          </p:nvPr>
        </p:nvSpPr>
        <p:spPr/>
        <p:txBody>
          <a:bodyPr/>
          <a:lstStyle/>
          <a:p>
            <a:fld id="{7DB4313C-6E61-5248-BA7B-662D62AECA63}" type="datetimeFigureOut">
              <a:rPr lang="en-CH" smtClean="0"/>
              <a:t>06.01.2024</a:t>
            </a:fld>
            <a:endParaRPr lang="en-CH"/>
          </a:p>
        </p:txBody>
      </p:sp>
      <p:sp>
        <p:nvSpPr>
          <p:cNvPr id="4" name="Footer Placeholder 3">
            <a:extLst>
              <a:ext uri="{FF2B5EF4-FFF2-40B4-BE49-F238E27FC236}">
                <a16:creationId xmlns:a16="http://schemas.microsoft.com/office/drawing/2014/main" id="{B13BC4B2-73A7-D289-38FC-F9F625589FA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401D58CF-E784-302B-307D-F7EE4293DC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36099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A4B9F-E033-09D3-28B6-6CD3D8FCCFD5}"/>
              </a:ext>
            </a:extLst>
          </p:cNvPr>
          <p:cNvSpPr>
            <a:spLocks noGrp="1"/>
          </p:cNvSpPr>
          <p:nvPr>
            <p:ph type="dt" sz="half" idx="10"/>
          </p:nvPr>
        </p:nvSpPr>
        <p:spPr/>
        <p:txBody>
          <a:bodyPr/>
          <a:lstStyle/>
          <a:p>
            <a:fld id="{7DB4313C-6E61-5248-BA7B-662D62AECA63}" type="datetimeFigureOut">
              <a:rPr lang="en-CH" smtClean="0"/>
              <a:t>06.01.2024</a:t>
            </a:fld>
            <a:endParaRPr lang="en-CH"/>
          </a:p>
        </p:txBody>
      </p:sp>
      <p:sp>
        <p:nvSpPr>
          <p:cNvPr id="3" name="Footer Placeholder 2">
            <a:extLst>
              <a:ext uri="{FF2B5EF4-FFF2-40B4-BE49-F238E27FC236}">
                <a16:creationId xmlns:a16="http://schemas.microsoft.com/office/drawing/2014/main" id="{8ADC6411-3FCC-2037-5A0E-F831B72CA444}"/>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FA417D33-4C30-A266-E428-8F032B2801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402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E29B-DEA4-838C-4EA2-D655D8F1348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33C152E5-2925-82E1-E13C-4A09132064E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CC5A66D-0721-12E4-F852-43D0DA72270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5FEA382-AB5B-0780-C289-EAD729F508A1}"/>
              </a:ext>
            </a:extLst>
          </p:cNvPr>
          <p:cNvSpPr>
            <a:spLocks noGrp="1"/>
          </p:cNvSpPr>
          <p:nvPr>
            <p:ph type="dt" sz="half" idx="10"/>
          </p:nvPr>
        </p:nvSpPr>
        <p:spPr/>
        <p:txBody>
          <a:bodyPr/>
          <a:lstStyle/>
          <a:p>
            <a:fld id="{7DB4313C-6E61-5248-BA7B-662D62AECA63}" type="datetimeFigureOut">
              <a:rPr lang="en-CH" smtClean="0"/>
              <a:t>06.01.2024</a:t>
            </a:fld>
            <a:endParaRPr lang="en-CH"/>
          </a:p>
        </p:txBody>
      </p:sp>
      <p:sp>
        <p:nvSpPr>
          <p:cNvPr id="6" name="Footer Placeholder 5">
            <a:extLst>
              <a:ext uri="{FF2B5EF4-FFF2-40B4-BE49-F238E27FC236}">
                <a16:creationId xmlns:a16="http://schemas.microsoft.com/office/drawing/2014/main" id="{3AB3A6B2-F0EB-0F71-3D23-52D3FEA673E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54BEB5B-6884-35DD-BFB7-F51006A7CA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23642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9B00-8246-FB0D-EA4B-1EDFF42C9D44}"/>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CEF27045-5426-9AF0-8C6D-A0D8EB2D94C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008DFC30-B3C6-6247-AE85-73D422FA9C0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1EFAABF-4CE9-E3A2-5BB1-57B2FCD38969}"/>
              </a:ext>
            </a:extLst>
          </p:cNvPr>
          <p:cNvSpPr>
            <a:spLocks noGrp="1"/>
          </p:cNvSpPr>
          <p:nvPr>
            <p:ph type="dt" sz="half" idx="10"/>
          </p:nvPr>
        </p:nvSpPr>
        <p:spPr/>
        <p:txBody>
          <a:bodyPr/>
          <a:lstStyle/>
          <a:p>
            <a:fld id="{7DB4313C-6E61-5248-BA7B-662D62AECA63}" type="datetimeFigureOut">
              <a:rPr lang="en-CH" smtClean="0"/>
              <a:t>06.01.2024</a:t>
            </a:fld>
            <a:endParaRPr lang="en-CH"/>
          </a:p>
        </p:txBody>
      </p:sp>
      <p:sp>
        <p:nvSpPr>
          <p:cNvPr id="6" name="Footer Placeholder 5">
            <a:extLst>
              <a:ext uri="{FF2B5EF4-FFF2-40B4-BE49-F238E27FC236}">
                <a16:creationId xmlns:a16="http://schemas.microsoft.com/office/drawing/2014/main" id="{13B3FAE6-9865-AD91-9856-B8DBD5F377D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83E67C0-D841-8BD2-BF78-89DCE82A2F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7086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D9814-BEFE-FE08-ACEC-3897A1B3D43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4242A77-A68B-78D0-DE0B-B683E8498E81}"/>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0B22C55-C747-BF78-E660-DAA303BDF06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DB4313C-6E61-5248-BA7B-662D62AECA63}" type="datetimeFigureOut">
              <a:rPr lang="en-CH" smtClean="0"/>
              <a:t>06.01.2024</a:t>
            </a:fld>
            <a:endParaRPr lang="en-CH"/>
          </a:p>
        </p:txBody>
      </p:sp>
      <p:sp>
        <p:nvSpPr>
          <p:cNvPr id="5" name="Footer Placeholder 4">
            <a:extLst>
              <a:ext uri="{FF2B5EF4-FFF2-40B4-BE49-F238E27FC236}">
                <a16:creationId xmlns:a16="http://schemas.microsoft.com/office/drawing/2014/main" id="{3060C457-DA30-3BE8-DEDE-548C1D59F99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AFFB6CA0-8CC4-652E-5021-9DB35D96C57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92898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firehose/latest/dev/what-is-this-service.html" TargetMode="External"/><Relationship Id="rId7" Type="http://schemas.openxmlformats.org/officeDocument/2006/relationships/hyperlink" Target="https://www.rabbitmq.com/" TargetMode="External"/><Relationship Id="rId2" Type="http://schemas.openxmlformats.org/officeDocument/2006/relationships/hyperlink" Target="https://aws.amazon.com/getting-started/hands-on/send-fanout-event-notifications/" TargetMode="External"/><Relationship Id="rId1" Type="http://schemas.openxmlformats.org/officeDocument/2006/relationships/slideLayout" Target="../slideLayouts/slideLayout12.xml"/><Relationship Id="rId6" Type="http://schemas.openxmlformats.org/officeDocument/2006/relationships/hyperlink" Target="http://activemq.apache.org/" TargetMode="External"/><Relationship Id="rId5" Type="http://schemas.openxmlformats.org/officeDocument/2006/relationships/hyperlink" Target="https://docs.aws.amazon.com/lambda/latest/dg/welcome.html" TargetMode="External"/><Relationship Id="rId4" Type="http://schemas.openxmlformats.org/officeDocument/2006/relationships/hyperlink" Target="https://docs.aws.amazon.com/AWSSimpleQueueService/latest/SQSDeveloperGuide/welcome.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5"/>
        <p:cNvGrpSpPr/>
        <p:nvPr/>
      </p:nvGrpSpPr>
      <p:grpSpPr>
        <a:xfrm>
          <a:off x="0" y="0"/>
          <a:ext cx="0" cy="0"/>
          <a:chOff x="0" y="0"/>
          <a:chExt cx="0" cy="0"/>
        </a:xfrm>
      </p:grpSpPr>
      <p:sp useBgFill="1">
        <p:nvSpPr>
          <p:cNvPr id="291" name="Rectangle 29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Google Shape;286;p51"/>
          <p:cNvSpPr txBox="1">
            <a:spLocks noGrp="1"/>
          </p:cNvSpPr>
          <p:nvPr>
            <p:ph type="title"/>
          </p:nvPr>
        </p:nvSpPr>
        <p:spPr>
          <a:xfrm>
            <a:off x="628650" y="338535"/>
            <a:ext cx="7884414" cy="3049905"/>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5000" kern="1200" dirty="0">
                <a:solidFill>
                  <a:schemeClr val="tx1"/>
                </a:solidFill>
                <a:latin typeface="+mn-lt"/>
                <a:ea typeface="+mj-ea"/>
                <a:cs typeface="+mj-cs"/>
              </a:rPr>
              <a:t>SQS</a:t>
            </a:r>
          </a:p>
        </p:txBody>
      </p:sp>
      <p:sp>
        <p:nvSpPr>
          <p:cNvPr id="29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86"/>
                                        </p:tgtEl>
                                        <p:attrNameLst>
                                          <p:attrName>style.visibility</p:attrName>
                                        </p:attrNameLst>
                                      </p:cBhvr>
                                      <p:to>
                                        <p:strVal val="visible"/>
                                      </p:to>
                                    </p:set>
                                    <p:animEffect transition="in" filter="fade">
                                      <p:cBhvr>
                                        <p:cTn id="7" dur="4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5"/>
        <p:cNvGrpSpPr/>
        <p:nvPr/>
      </p:nvGrpSpPr>
      <p:grpSpPr>
        <a:xfrm>
          <a:off x="0" y="0"/>
          <a:ext cx="0" cy="0"/>
          <a:chOff x="0" y="0"/>
          <a:chExt cx="0" cy="0"/>
        </a:xfrm>
      </p:grpSpPr>
      <p:sp useBgFill="1">
        <p:nvSpPr>
          <p:cNvPr id="353" name="Rectangle 35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Google Shape;346;p6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br>
              <a:rPr lang="en-US" sz="2300" kern="1200">
                <a:solidFill>
                  <a:schemeClr val="tx1"/>
                </a:solidFill>
                <a:latin typeface="+mj-lt"/>
                <a:ea typeface="+mj-ea"/>
                <a:cs typeface="+mj-cs"/>
              </a:rPr>
            </a:br>
            <a:r>
              <a:rPr lang="en-US" sz="2300" kern="1200">
                <a:solidFill>
                  <a:schemeClr val="tx1"/>
                </a:solidFill>
                <a:latin typeface="+mj-lt"/>
                <a:ea typeface="+mj-ea"/>
                <a:cs typeface="+mj-cs"/>
              </a:rPr>
              <a:t>SQS - Dead-Letter Queue</a:t>
            </a:r>
            <a:br>
              <a:rPr lang="en-US" sz="2300" kern="1200">
                <a:solidFill>
                  <a:schemeClr val="tx1"/>
                </a:solidFill>
                <a:latin typeface="+mj-lt"/>
                <a:ea typeface="+mj-ea"/>
                <a:cs typeface="+mj-cs"/>
              </a:rPr>
            </a:br>
            <a:endParaRPr lang="en-US" sz="2300" kern="1200">
              <a:solidFill>
                <a:schemeClr val="tx1"/>
              </a:solidFill>
              <a:latin typeface="+mj-lt"/>
              <a:ea typeface="+mj-ea"/>
              <a:cs typeface="+mj-cs"/>
            </a:endParaRPr>
          </a:p>
        </p:txBody>
      </p:sp>
      <p:sp>
        <p:nvSpPr>
          <p:cNvPr id="35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Google Shape;347;p60"/>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Clr>
                <a:schemeClr val="dk1"/>
              </a:buClr>
              <a:buSzPts val="1100"/>
            </a:pPr>
            <a:r>
              <a:rPr lang="en-US" sz="1400" dirty="0"/>
              <a:t>The main task of a dead-letter queue is </a:t>
            </a:r>
            <a:r>
              <a:rPr lang="en-US" sz="1400" b="1" dirty="0">
                <a:highlight>
                  <a:srgbClr val="FFFF00"/>
                </a:highlight>
              </a:rPr>
              <a:t>handling message failure</a:t>
            </a:r>
            <a:r>
              <a:rPr lang="en-US" sz="1400" dirty="0"/>
              <a:t>.</a:t>
            </a:r>
          </a:p>
          <a:p>
            <a:pPr marL="0" lvl="0" indent="-228600" defTabSz="914400">
              <a:spcBef>
                <a:spcPts val="800"/>
              </a:spcBef>
              <a:spcAft>
                <a:spcPts val="0"/>
              </a:spcAft>
              <a:buClr>
                <a:schemeClr val="dk1"/>
              </a:buClr>
              <a:buSzPts val="1100"/>
            </a:pPr>
            <a:r>
              <a:rPr lang="en-US" sz="1400" dirty="0"/>
              <a:t>A dead-letter queue lets you set aside and isolate messages that can’t be processed correctly to determine why their processing didn’t succeed.</a:t>
            </a:r>
          </a:p>
          <a:p>
            <a:pPr marL="0" lvl="0" indent="-228600" defTabSz="914400">
              <a:spcBef>
                <a:spcPts val="800"/>
              </a:spcBef>
              <a:spcAft>
                <a:spcPts val="0"/>
              </a:spcAft>
              <a:buClr>
                <a:schemeClr val="dk1"/>
              </a:buClr>
              <a:buSzPts val="1100"/>
            </a:pPr>
            <a:r>
              <a:rPr lang="en-US" sz="1400" dirty="0"/>
              <a:t>It is not a queue type; it is a standard or FIFO queue that has been specified as a dead-letter queue in the configuration of another standard or FIFO queue.</a:t>
            </a:r>
          </a:p>
          <a:p>
            <a:pPr marL="0" lvl="0" indent="-228600" defTabSz="914400">
              <a:spcBef>
                <a:spcPts val="800"/>
              </a:spcBef>
              <a:spcAft>
                <a:spcPts val="1200"/>
              </a:spcAft>
              <a:buClr>
                <a:schemeClr val="dk1"/>
              </a:buClr>
              <a:buSzPts val="1100"/>
            </a:pPr>
            <a:endParaRPr lang="en-US" sz="1400" dirty="0"/>
          </a:p>
        </p:txBody>
      </p:sp>
      <p:pic>
        <p:nvPicPr>
          <p:cNvPr id="348" name="Google Shape;348;p60"/>
          <p:cNvPicPr preferRelativeResize="0">
            <a:picLocks noGrp="1"/>
          </p:cNvPicPr>
          <p:nvPr>
            <p:ph sz="half" idx="2"/>
          </p:nvPr>
        </p:nvPicPr>
        <p:blipFill rotWithShape="1">
          <a:blip r:embed="rId3"/>
          <a:stretch/>
        </p:blipFill>
        <p:spPr>
          <a:xfrm>
            <a:off x="4574286" y="2172563"/>
            <a:ext cx="4094226" cy="79837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2"/>
        <p:cNvGrpSpPr/>
        <p:nvPr/>
      </p:nvGrpSpPr>
      <p:grpSpPr>
        <a:xfrm>
          <a:off x="0" y="0"/>
          <a:ext cx="0" cy="0"/>
          <a:chOff x="0" y="0"/>
          <a:chExt cx="0" cy="0"/>
        </a:xfrm>
      </p:grpSpPr>
      <p:sp useBgFill="1">
        <p:nvSpPr>
          <p:cNvPr id="360" name="Rectangle 35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Google Shape;353;p61"/>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br>
              <a:rPr lang="en-US" sz="2300" kern="1200">
                <a:solidFill>
                  <a:schemeClr val="tx1"/>
                </a:solidFill>
                <a:latin typeface="+mj-lt"/>
                <a:ea typeface="+mj-ea"/>
                <a:cs typeface="+mj-cs"/>
              </a:rPr>
            </a:br>
            <a:r>
              <a:rPr lang="en-US" sz="2300" kern="1200">
                <a:solidFill>
                  <a:schemeClr val="tx1"/>
                </a:solidFill>
                <a:latin typeface="+mj-lt"/>
                <a:ea typeface="+mj-ea"/>
                <a:cs typeface="+mj-cs"/>
              </a:rPr>
              <a:t>SQS - Dead-Letter Queue</a:t>
            </a:r>
            <a:br>
              <a:rPr lang="en-US" sz="2300" kern="1200">
                <a:solidFill>
                  <a:schemeClr val="tx1"/>
                </a:solidFill>
                <a:latin typeface="+mj-lt"/>
                <a:ea typeface="+mj-ea"/>
                <a:cs typeface="+mj-cs"/>
              </a:rPr>
            </a:br>
            <a:endParaRPr lang="en-US" sz="2300" kern="1200">
              <a:solidFill>
                <a:schemeClr val="tx1"/>
              </a:solidFill>
              <a:latin typeface="+mj-lt"/>
              <a:ea typeface="+mj-ea"/>
              <a:cs typeface="+mj-cs"/>
            </a:endParaRPr>
          </a:p>
        </p:txBody>
      </p:sp>
      <p:sp>
        <p:nvSpPr>
          <p:cNvPr id="36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Google Shape;354;p61"/>
          <p:cNvSpPr txBox="1">
            <a:spLocks noGrp="1"/>
          </p:cNvSpPr>
          <p:nvPr>
            <p:ph sz="half" idx="1"/>
          </p:nvPr>
        </p:nvSpPr>
        <p:spPr>
          <a:xfrm>
            <a:off x="473202" y="1869341"/>
            <a:ext cx="4387082" cy="3063014"/>
          </a:xfrm>
          <a:prstGeom prst="rect">
            <a:avLst/>
          </a:prstGeom>
        </p:spPr>
        <p:txBody>
          <a:bodyPr spcFirstLastPara="1" vert="horz" lIns="91440" tIns="45720" rIns="91440" bIns="45720" rtlCol="0" anchor="t" anchorCtr="0">
            <a:noAutofit/>
          </a:bodyPr>
          <a:lstStyle/>
          <a:p>
            <a:pPr marL="0" lvl="0" indent="-228600" defTabSz="914400">
              <a:spcBef>
                <a:spcPts val="0"/>
              </a:spcBef>
              <a:spcAft>
                <a:spcPts val="0"/>
              </a:spcAft>
              <a:buClr>
                <a:schemeClr val="dk1"/>
              </a:buClr>
              <a:buSzPts val="1100"/>
            </a:pPr>
            <a:r>
              <a:rPr lang="en-US" sz="900" dirty="0"/>
              <a:t>Messages are moved to the dead-letter queue when the </a:t>
            </a:r>
            <a:r>
              <a:rPr lang="en-US" sz="900" b="1" dirty="0" err="1"/>
              <a:t>ReceiveCount</a:t>
            </a:r>
            <a:r>
              <a:rPr lang="en-US" sz="900" dirty="0"/>
              <a:t> for a message exceeds the </a:t>
            </a:r>
            <a:r>
              <a:rPr lang="en-US" sz="900" b="1" dirty="0" err="1"/>
              <a:t>maxReceiveCount</a:t>
            </a:r>
            <a:r>
              <a:rPr lang="en-US" sz="900" dirty="0"/>
              <a:t> for a queue.</a:t>
            </a:r>
          </a:p>
          <a:p>
            <a:pPr marL="0" lvl="0" indent="-228600" defTabSz="914400">
              <a:spcBef>
                <a:spcPts val="800"/>
              </a:spcBef>
              <a:spcAft>
                <a:spcPts val="0"/>
              </a:spcAft>
              <a:buClr>
                <a:schemeClr val="dk1"/>
              </a:buClr>
              <a:buSzPts val="1100"/>
            </a:pPr>
            <a:r>
              <a:rPr lang="en-US" sz="900" dirty="0"/>
              <a:t>Dead-letter queues should not be used with standard queues when your application will keep retrying transmission.</a:t>
            </a:r>
          </a:p>
          <a:p>
            <a:pPr marL="0" lvl="0" indent="-228600" defTabSz="914400">
              <a:spcBef>
                <a:spcPts val="800"/>
              </a:spcBef>
              <a:spcAft>
                <a:spcPts val="0"/>
              </a:spcAft>
              <a:buClr>
                <a:schemeClr val="dk1"/>
              </a:buClr>
              <a:buSzPts val="1100"/>
            </a:pPr>
            <a:r>
              <a:rPr lang="en-US" sz="900" b="1" dirty="0"/>
              <a:t>Dead-letter queues will break the order of messages in FIFO queues.</a:t>
            </a:r>
          </a:p>
          <a:p>
            <a:pPr marL="0" lvl="0" indent="-228600" defTabSz="914400">
              <a:spcBef>
                <a:spcPts val="800"/>
              </a:spcBef>
              <a:spcAft>
                <a:spcPts val="0"/>
              </a:spcAft>
              <a:buClr>
                <a:schemeClr val="dk1"/>
              </a:buClr>
              <a:buSzPts val="1100"/>
            </a:pPr>
            <a:r>
              <a:rPr lang="en-GB" sz="900" b="0" i="0" dirty="0">
                <a:effectLst/>
              </a:rPr>
              <a:t>Consider using DLQs if your application does not have its own retry mechanism or if you want to isolate messages that repeatedly fail to be processed for investigation.</a:t>
            </a:r>
          </a:p>
          <a:p>
            <a:pPr algn="l"/>
            <a:r>
              <a:rPr lang="en-GB" sz="900" b="1" i="0" dirty="0">
                <a:effectLst/>
              </a:rPr>
              <a:t>Why DLQs May Not Be Ideal with Standard Queues and Retries</a:t>
            </a:r>
            <a:r>
              <a:rPr lang="en-GB" sz="900" b="0" i="0" dirty="0">
                <a:effectLst/>
              </a:rPr>
              <a:t>:</a:t>
            </a:r>
          </a:p>
          <a:p>
            <a:pPr algn="l">
              <a:buFont typeface="Arial" panose="020B0604020202020204" pitchFamily="34" charset="0"/>
              <a:buChar char="•"/>
            </a:pPr>
            <a:r>
              <a:rPr lang="en-GB" sz="900" b="0" i="0" dirty="0">
                <a:effectLst/>
              </a:rPr>
              <a:t>If your application logic includes retrying message processing multiple times (and especially if it's capable of handling duplicates), then using a DLQ with a standard queue might not be necessary or beneficial. This is because:</a:t>
            </a:r>
          </a:p>
          <a:p>
            <a:pPr marL="742950" lvl="1" indent="-285750" algn="l">
              <a:buFont typeface="Arial" panose="020B0604020202020204" pitchFamily="34" charset="0"/>
              <a:buChar char="•"/>
            </a:pPr>
            <a:r>
              <a:rPr lang="en-GB" sz="900" b="0" i="0" dirty="0">
                <a:effectLst/>
              </a:rPr>
              <a:t>The application is already handling retries, reducing the need for a DLQ.</a:t>
            </a:r>
          </a:p>
          <a:p>
            <a:pPr marL="742950" lvl="1" indent="-285750" algn="l">
              <a:buFont typeface="Arial" panose="020B0604020202020204" pitchFamily="34" charset="0"/>
              <a:buChar char="•"/>
            </a:pPr>
            <a:r>
              <a:rPr lang="en-GB" sz="900" b="0" i="0" dirty="0">
                <a:effectLst/>
              </a:rPr>
              <a:t>The nature of standard queues means there might be duplicate messages, and these duplicates could be falsely interpreted as failed messages and moved to the DLQ.</a:t>
            </a:r>
          </a:p>
          <a:p>
            <a:pPr marL="742950" lvl="1" indent="-285750" algn="l">
              <a:buFont typeface="Arial" panose="020B0604020202020204" pitchFamily="34" charset="0"/>
              <a:buChar char="•"/>
            </a:pPr>
            <a:r>
              <a:rPr lang="en-GB" sz="900" b="0" i="0" dirty="0">
                <a:effectLst/>
              </a:rPr>
              <a:t>This could lead to unnecessary complexity and confusion, as the DLQ could be filled with messages that are not truly 'dead' but simply duplicates.</a:t>
            </a:r>
          </a:p>
        </p:txBody>
      </p:sp>
      <p:pic>
        <p:nvPicPr>
          <p:cNvPr id="355" name="Google Shape;355;p61"/>
          <p:cNvPicPr preferRelativeResize="0">
            <a:picLocks noGrp="1"/>
          </p:cNvPicPr>
          <p:nvPr>
            <p:ph sz="half" idx="2"/>
          </p:nvPr>
        </p:nvPicPr>
        <p:blipFill rotWithShape="1">
          <a:blip r:embed="rId3"/>
          <a:stretch/>
        </p:blipFill>
        <p:spPr>
          <a:xfrm>
            <a:off x="5009414" y="1389542"/>
            <a:ext cx="4094226" cy="236441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9"/>
        <p:cNvGrpSpPr/>
        <p:nvPr/>
      </p:nvGrpSpPr>
      <p:grpSpPr>
        <a:xfrm>
          <a:off x="0" y="0"/>
          <a:ext cx="0" cy="0"/>
          <a:chOff x="0" y="0"/>
          <a:chExt cx="0" cy="0"/>
        </a:xfrm>
      </p:grpSpPr>
      <p:sp useBgFill="1">
        <p:nvSpPr>
          <p:cNvPr id="367" name="Rectangle 36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Google Shape;360;p62"/>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dirty="0">
                <a:solidFill>
                  <a:schemeClr val="tx1"/>
                </a:solidFill>
                <a:latin typeface="+mj-lt"/>
                <a:ea typeface="+mj-ea"/>
                <a:cs typeface="+mj-cs"/>
              </a:rPr>
              <a:t>SQS Delay Queues</a:t>
            </a:r>
          </a:p>
        </p:txBody>
      </p:sp>
      <p:sp>
        <p:nvSpPr>
          <p:cNvPr id="36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Google Shape;361;p62"/>
          <p:cNvSpPr txBox="1">
            <a:spLocks noGrp="1"/>
          </p:cNvSpPr>
          <p:nvPr>
            <p:ph sz="half" idx="1"/>
          </p:nvPr>
        </p:nvSpPr>
        <p:spPr>
          <a:xfrm>
            <a:off x="473200" y="1995678"/>
            <a:ext cx="4364561" cy="2828368"/>
          </a:xfrm>
          <a:prstGeom prst="rect">
            <a:avLst/>
          </a:prstGeom>
        </p:spPr>
        <p:txBody>
          <a:bodyPr spcFirstLastPara="1" vert="horz" lIns="91440" tIns="45720" rIns="91440" bIns="45720" rtlCol="0" anchor="t" anchorCtr="0">
            <a:normAutofit lnSpcReduction="10000"/>
          </a:bodyPr>
          <a:lstStyle/>
          <a:p>
            <a:pPr marL="0" lvl="0" indent="-228600" defTabSz="914400">
              <a:spcBef>
                <a:spcPts val="0"/>
              </a:spcBef>
              <a:spcAft>
                <a:spcPts val="0"/>
              </a:spcAft>
              <a:buClr>
                <a:schemeClr val="dk1"/>
              </a:buClr>
              <a:buSzPts val="1100"/>
            </a:pPr>
            <a:r>
              <a:rPr lang="en-US" sz="900" b="1" dirty="0">
                <a:highlight>
                  <a:srgbClr val="FFFF00"/>
                </a:highlight>
              </a:rPr>
              <a:t>A delay queue postpones delivery of new messages to a queue for a number of seconds.</a:t>
            </a:r>
          </a:p>
          <a:p>
            <a:pPr marL="0" lvl="0" indent="-228600" defTabSz="914400">
              <a:spcBef>
                <a:spcPts val="800"/>
              </a:spcBef>
              <a:spcAft>
                <a:spcPts val="0"/>
              </a:spcAft>
              <a:buClr>
                <a:schemeClr val="dk1"/>
              </a:buClr>
              <a:buSzPts val="1100"/>
            </a:pPr>
            <a:r>
              <a:rPr lang="en-US" sz="900" dirty="0"/>
              <a:t>Messages sent to the Delay Queue remain invisible to consumers for the duration of the delay period.</a:t>
            </a:r>
          </a:p>
          <a:p>
            <a:pPr marL="0" lvl="0" indent="-228600" defTabSz="914400">
              <a:spcBef>
                <a:spcPts val="800"/>
              </a:spcBef>
              <a:spcAft>
                <a:spcPts val="0"/>
              </a:spcAft>
              <a:buClr>
                <a:schemeClr val="dk1"/>
              </a:buClr>
              <a:buSzPts val="1100"/>
            </a:pPr>
            <a:r>
              <a:rPr lang="en-US" sz="900" b="1" dirty="0"/>
              <a:t>Default delay is 0 seconds, maximum is 900 seconds (15 minutes).</a:t>
            </a:r>
          </a:p>
          <a:p>
            <a:pPr marL="0" lvl="0" indent="-228600" defTabSz="914400">
              <a:spcBef>
                <a:spcPts val="800"/>
              </a:spcBef>
              <a:spcAft>
                <a:spcPts val="0"/>
              </a:spcAft>
              <a:buClr>
                <a:schemeClr val="dk1"/>
              </a:buClr>
              <a:buSzPts val="1100"/>
            </a:pPr>
            <a:r>
              <a:rPr lang="en-US" sz="900" dirty="0"/>
              <a:t>For standard SQS queues, changing this setting doesn’t affect the delay of messages already in the queue, only new messages.</a:t>
            </a:r>
          </a:p>
          <a:p>
            <a:pPr marL="0" lvl="0" indent="-228600" defTabSz="914400">
              <a:spcBef>
                <a:spcPts val="800"/>
              </a:spcBef>
              <a:spcAft>
                <a:spcPts val="0"/>
              </a:spcAft>
              <a:buClr>
                <a:schemeClr val="dk1"/>
              </a:buClr>
              <a:buSzPts val="1100"/>
            </a:pPr>
            <a:r>
              <a:rPr lang="en-US" sz="900" dirty="0"/>
              <a:t>For FIFO queues, this affects the delay of messages already in the queue.</a:t>
            </a:r>
          </a:p>
          <a:p>
            <a:pPr marL="0" lvl="0" indent="-228600" defTabSz="914400">
              <a:spcBef>
                <a:spcPts val="800"/>
              </a:spcBef>
              <a:spcAft>
                <a:spcPts val="0"/>
              </a:spcAft>
              <a:buClr>
                <a:schemeClr val="dk1"/>
              </a:buClr>
              <a:buSzPts val="1100"/>
            </a:pPr>
            <a:r>
              <a:rPr lang="en-US" sz="900" dirty="0"/>
              <a:t>When to use a delay queue:</a:t>
            </a:r>
          </a:p>
          <a:p>
            <a:pPr marL="520700" lvl="1" indent="-228600" defTabSz="914400">
              <a:spcBef>
                <a:spcPts val="800"/>
              </a:spcBef>
              <a:buSzPts val="1000"/>
            </a:pPr>
            <a:r>
              <a:rPr lang="en-US" sz="900" dirty="0"/>
              <a:t>Large distributed applications which may need to introduce a delay in processing.</a:t>
            </a:r>
          </a:p>
          <a:p>
            <a:pPr marL="520700" lvl="1" indent="-228600" defTabSz="914400">
              <a:spcBef>
                <a:spcPts val="800"/>
              </a:spcBef>
              <a:buSzPts val="1000"/>
            </a:pPr>
            <a:r>
              <a:rPr lang="en-US" sz="900" dirty="0"/>
              <a:t>You need to apply a delay to an entire queue of messages.</a:t>
            </a:r>
          </a:p>
          <a:p>
            <a:pPr marL="520700" lvl="1" indent="-228600" defTabSz="914400">
              <a:spcBef>
                <a:spcPts val="800"/>
              </a:spcBef>
              <a:buSzPts val="1000"/>
            </a:pPr>
            <a:r>
              <a:rPr lang="en-US" sz="900" dirty="0"/>
              <a:t>For example, adding a delay of a few seconds to allow updates to sales or stock control databases before sending a notification to a customer confirming an online transaction.</a:t>
            </a:r>
          </a:p>
          <a:p>
            <a:pPr marL="520700" lvl="1" indent="-228600" defTabSz="914400">
              <a:spcBef>
                <a:spcPts val="800"/>
              </a:spcBef>
              <a:buSzPts val="1000"/>
            </a:pPr>
            <a:r>
              <a:rPr lang="en-US" sz="900" dirty="0"/>
              <a:t>DLQs must be the same type as the source.</a:t>
            </a:r>
          </a:p>
          <a:p>
            <a:pPr marL="0" lvl="0" indent="-228600" defTabSz="914400">
              <a:spcBef>
                <a:spcPts val="800"/>
              </a:spcBef>
              <a:spcAft>
                <a:spcPts val="0"/>
              </a:spcAft>
              <a:buClr>
                <a:schemeClr val="dk1"/>
              </a:buClr>
              <a:buSzPts val="1100"/>
            </a:pPr>
            <a:endParaRPr lang="en-US" sz="900" dirty="0"/>
          </a:p>
          <a:p>
            <a:pPr marL="0" lvl="0" indent="-228600" defTabSz="914400">
              <a:spcBef>
                <a:spcPts val="800"/>
              </a:spcBef>
              <a:spcAft>
                <a:spcPts val="1200"/>
              </a:spcAft>
              <a:buClr>
                <a:schemeClr val="dk1"/>
              </a:buClr>
              <a:buSzPts val="1100"/>
            </a:pPr>
            <a:endParaRPr lang="en-US" sz="900" dirty="0"/>
          </a:p>
        </p:txBody>
      </p:sp>
      <p:pic>
        <p:nvPicPr>
          <p:cNvPr id="362" name="Google Shape;362;p62"/>
          <p:cNvPicPr preferRelativeResize="0">
            <a:picLocks noGrp="1"/>
          </p:cNvPicPr>
          <p:nvPr>
            <p:ph sz="half" idx="2"/>
          </p:nvPr>
        </p:nvPicPr>
        <p:blipFill rotWithShape="1">
          <a:blip r:embed="rId3"/>
          <a:stretch/>
        </p:blipFill>
        <p:spPr>
          <a:xfrm>
            <a:off x="4916623" y="1937145"/>
            <a:ext cx="4094226" cy="126921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677D4-B579-114B-EF83-32BFE44E8994}"/>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2400" b="1" i="0" kern="1200">
                <a:solidFill>
                  <a:schemeClr val="bg1"/>
                </a:solidFill>
                <a:effectLst/>
                <a:latin typeface="+mj-lt"/>
                <a:ea typeface="+mj-ea"/>
                <a:cs typeface="+mj-cs"/>
              </a:rPr>
              <a:t>SQS Message lifecycle</a:t>
            </a:r>
            <a:endParaRPr lang="en-US" sz="2400" kern="1200">
              <a:solidFill>
                <a:schemeClr val="bg1"/>
              </a:solidFill>
              <a:latin typeface="+mj-lt"/>
              <a:ea typeface="+mj-ea"/>
              <a:cs typeface="+mj-cs"/>
            </a:endParaRPr>
          </a:p>
        </p:txBody>
      </p:sp>
      <p:pic>
        <p:nvPicPr>
          <p:cNvPr id="1026" name="Picture 2">
            <a:extLst>
              <a:ext uri="{FF2B5EF4-FFF2-40B4-BE49-F238E27FC236}">
                <a16:creationId xmlns:a16="http://schemas.microsoft.com/office/drawing/2014/main" id="{019A6838-0AEC-6482-F189-0B8F6CA04F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45428" y="1256420"/>
            <a:ext cx="3653143"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91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6"/>
        <p:cNvGrpSpPr/>
        <p:nvPr/>
      </p:nvGrpSpPr>
      <p:grpSpPr>
        <a:xfrm>
          <a:off x="0" y="0"/>
          <a:ext cx="0" cy="0"/>
          <a:chOff x="0" y="0"/>
          <a:chExt cx="0" cy="0"/>
        </a:xfrm>
      </p:grpSpPr>
      <p:sp useBgFill="1">
        <p:nvSpPr>
          <p:cNvPr id="373" name="Rectangle 3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Google Shape;367;p63"/>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dirty="0">
                <a:solidFill>
                  <a:schemeClr val="tx1"/>
                </a:solidFill>
                <a:latin typeface="+mj-lt"/>
                <a:ea typeface="+mj-ea"/>
                <a:cs typeface="+mj-cs"/>
              </a:rPr>
              <a:t>SQS Monitoring</a:t>
            </a:r>
          </a:p>
        </p:txBody>
      </p:sp>
      <p:sp>
        <p:nvSpPr>
          <p:cNvPr id="37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Google Shape;368;p63"/>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177800" lvl="0" indent="-228600" defTabSz="914400">
              <a:spcBef>
                <a:spcPts val="0"/>
              </a:spcBef>
              <a:spcAft>
                <a:spcPts val="0"/>
              </a:spcAft>
              <a:buClr>
                <a:schemeClr val="dk1"/>
              </a:buClr>
              <a:buSzPts val="1100"/>
            </a:pPr>
            <a:r>
              <a:rPr lang="en-US" sz="1400" dirty="0"/>
              <a:t>CloudWatch is integrated with SQS and you can view and monitor queue metrics.</a:t>
            </a:r>
          </a:p>
          <a:p>
            <a:pPr marL="177800" lvl="0" indent="-228600" defTabSz="914400">
              <a:spcBef>
                <a:spcPts val="800"/>
              </a:spcBef>
              <a:spcAft>
                <a:spcPts val="0"/>
              </a:spcAft>
              <a:buClr>
                <a:schemeClr val="dk1"/>
              </a:buClr>
              <a:buSzPts val="1100"/>
            </a:pPr>
            <a:r>
              <a:rPr lang="en-US" sz="1400" dirty="0"/>
              <a:t>CloudWatch metrics are automatically collected every 5 minutes.</a:t>
            </a:r>
          </a:p>
          <a:p>
            <a:pPr marL="177800" lvl="0" indent="-228600" defTabSz="914400">
              <a:spcBef>
                <a:spcPts val="800"/>
              </a:spcBef>
              <a:spcAft>
                <a:spcPts val="0"/>
              </a:spcAft>
              <a:buClr>
                <a:schemeClr val="dk1"/>
              </a:buClr>
              <a:buSzPts val="1100"/>
            </a:pPr>
            <a:r>
              <a:rPr lang="en-US" sz="1400" dirty="0"/>
              <a:t>CloudWatch considers a queue to be active for up to 6 hours if it contains any messages or if any API action accesses it.</a:t>
            </a:r>
          </a:p>
          <a:p>
            <a:pPr marL="177800" lvl="0" indent="-228600" defTabSz="914400">
              <a:spcBef>
                <a:spcPts val="800"/>
              </a:spcBef>
              <a:spcAft>
                <a:spcPts val="0"/>
              </a:spcAft>
              <a:buClr>
                <a:schemeClr val="dk1"/>
              </a:buClr>
              <a:buSzPts val="1100"/>
            </a:pPr>
            <a:r>
              <a:rPr lang="en-US" sz="1400" dirty="0"/>
              <a:t>No charge for CloudWatch (no detailed monitoring).</a:t>
            </a:r>
          </a:p>
          <a:p>
            <a:pPr marL="177800" lvl="0" indent="-228600" defTabSz="914400">
              <a:spcBef>
                <a:spcPts val="800"/>
              </a:spcBef>
              <a:spcAft>
                <a:spcPts val="0"/>
              </a:spcAft>
              <a:buClr>
                <a:schemeClr val="dk1"/>
              </a:buClr>
              <a:buSzPts val="1100"/>
            </a:pPr>
            <a:r>
              <a:rPr lang="en-US" sz="1400" dirty="0"/>
              <a:t>CloudTrail captures API calls from SQS and logs to a specified S3 bucket.</a:t>
            </a:r>
          </a:p>
          <a:p>
            <a:pPr marL="0" lvl="0" indent="-228600" defTabSz="914400">
              <a:spcBef>
                <a:spcPts val="800"/>
              </a:spcBef>
              <a:spcAft>
                <a:spcPts val="1200"/>
              </a:spcAft>
              <a:buClr>
                <a:schemeClr val="dk1"/>
              </a:buClr>
              <a:buSzPts val="1100"/>
            </a:pP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2"/>
        <p:cNvGrpSpPr/>
        <p:nvPr/>
      </p:nvGrpSpPr>
      <p:grpSpPr>
        <a:xfrm>
          <a:off x="0" y="0"/>
          <a:ext cx="0" cy="0"/>
          <a:chOff x="0" y="0"/>
          <a:chExt cx="0" cy="0"/>
        </a:xfrm>
      </p:grpSpPr>
      <p:sp>
        <p:nvSpPr>
          <p:cNvPr id="382" name="Rectangle 381">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Google Shape;373;p64"/>
          <p:cNvSpPr txBox="1">
            <a:spLocks noGrp="1"/>
          </p:cNvSpPr>
          <p:nvPr>
            <p:ph type="title"/>
          </p:nvPr>
        </p:nvSpPr>
        <p:spPr>
          <a:xfrm>
            <a:off x="628650" y="501282"/>
            <a:ext cx="7886700" cy="994173"/>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2400"/>
              <a:buFont typeface="Calibri"/>
              <a:buNone/>
            </a:pPr>
            <a:r>
              <a:rPr lang="en-GB" dirty="0"/>
              <a:t>SQS Security</a:t>
            </a:r>
          </a:p>
        </p:txBody>
      </p:sp>
      <p:sp>
        <p:nvSpPr>
          <p:cNvPr id="374" name="Google Shape;374;p64"/>
          <p:cNvSpPr txBox="1">
            <a:spLocks noGrp="1"/>
          </p:cNvSpPr>
          <p:nvPr>
            <p:ph sz="half" idx="1"/>
          </p:nvPr>
        </p:nvSpPr>
        <p:spPr>
          <a:xfrm>
            <a:off x="628650" y="1637596"/>
            <a:ext cx="3823335" cy="2846811"/>
          </a:xfrm>
          <a:prstGeom prst="rect">
            <a:avLst/>
          </a:prstGeom>
        </p:spPr>
        <p:txBody>
          <a:bodyPr spcFirstLastPara="1" lIns="68575" tIns="34275" rIns="68575" bIns="34275" anchorCtr="0">
            <a:normAutofit/>
          </a:bodyPr>
          <a:lstStyle/>
          <a:p>
            <a:pPr marL="177800" lvl="0" indent="-184150" rtl="0">
              <a:spcBef>
                <a:spcPts val="0"/>
              </a:spcBef>
              <a:spcAft>
                <a:spcPts val="0"/>
              </a:spcAft>
              <a:buSzPts val="1100"/>
              <a:buChar char="●"/>
            </a:pPr>
            <a:r>
              <a:rPr lang="en-GB" sz="1400" dirty="0"/>
              <a:t>You can use IAM policies to control who can read/write messages.</a:t>
            </a:r>
          </a:p>
          <a:p>
            <a:pPr marL="177800" lvl="0" indent="-184150" rtl="0">
              <a:spcBef>
                <a:spcPts val="800"/>
              </a:spcBef>
              <a:spcAft>
                <a:spcPts val="0"/>
              </a:spcAft>
              <a:buSzPts val="1100"/>
              <a:buChar char="●"/>
            </a:pPr>
            <a:r>
              <a:rPr lang="en-GB" sz="1400" dirty="0"/>
              <a:t>Authentication can be used to secure messages within queues (who can send and receive).</a:t>
            </a:r>
          </a:p>
          <a:p>
            <a:pPr marL="177800" lvl="0" indent="-184150" rtl="0">
              <a:spcBef>
                <a:spcPts val="800"/>
              </a:spcBef>
              <a:spcAft>
                <a:spcPts val="0"/>
              </a:spcAft>
              <a:buSzPts val="1100"/>
              <a:buChar char="●"/>
            </a:pPr>
            <a:r>
              <a:rPr lang="en-GB" sz="1400" dirty="0"/>
              <a:t>SQS is PCI DSS level 1 compliant and HIPAA eligible.</a:t>
            </a:r>
          </a:p>
          <a:p>
            <a:pPr marL="177800" lvl="0" indent="-184150" rtl="0">
              <a:spcBef>
                <a:spcPts val="800"/>
              </a:spcBef>
              <a:spcAft>
                <a:spcPts val="1200"/>
              </a:spcAft>
              <a:buSzPts val="1100"/>
              <a:buChar char="●"/>
            </a:pPr>
            <a:r>
              <a:rPr lang="en-GB" sz="1400" b="1" dirty="0"/>
              <a:t>In-flight security is provided using HTTPS</a:t>
            </a:r>
            <a:r>
              <a:rPr lang="en-GB" sz="1400" dirty="0"/>
              <a:t>.</a:t>
            </a:r>
          </a:p>
        </p:txBody>
      </p:sp>
      <p:sp>
        <p:nvSpPr>
          <p:cNvPr id="375" name="Google Shape;375;p64"/>
          <p:cNvSpPr txBox="1">
            <a:spLocks noGrp="1"/>
          </p:cNvSpPr>
          <p:nvPr>
            <p:ph sz="half" idx="2"/>
          </p:nvPr>
        </p:nvSpPr>
        <p:spPr>
          <a:xfrm>
            <a:off x="4692015" y="1637596"/>
            <a:ext cx="3823335" cy="2846811"/>
          </a:xfrm>
          <a:prstGeom prst="rect">
            <a:avLst/>
          </a:prstGeom>
        </p:spPr>
        <p:txBody>
          <a:bodyPr spcFirstLastPara="1" lIns="68575" tIns="34275" rIns="68575" bIns="34275" anchorCtr="0">
            <a:noAutofit/>
          </a:bodyPr>
          <a:lstStyle/>
          <a:p>
            <a:pPr marL="177800" lvl="0" indent="-184150" rtl="0">
              <a:spcBef>
                <a:spcPts val="0"/>
              </a:spcBef>
              <a:spcAft>
                <a:spcPts val="0"/>
              </a:spcAft>
              <a:buSzPts val="1100"/>
              <a:buChar char="●"/>
            </a:pPr>
            <a:r>
              <a:rPr lang="en-GB" sz="1400" b="1" dirty="0"/>
              <a:t>Can enable server-side encryption (SSE) using KMS.</a:t>
            </a:r>
          </a:p>
          <a:p>
            <a:pPr marL="177800" lvl="0" indent="-184150" rtl="0">
              <a:spcBef>
                <a:spcPts val="800"/>
              </a:spcBef>
              <a:spcAft>
                <a:spcPts val="0"/>
              </a:spcAft>
              <a:buSzPts val="1100"/>
              <a:buChar char="●"/>
            </a:pPr>
            <a:r>
              <a:rPr lang="en-GB" sz="1400" b="1" dirty="0"/>
              <a:t>Can set the CMK you want to use.</a:t>
            </a:r>
          </a:p>
          <a:p>
            <a:pPr marL="177800" lvl="0" indent="-184150" rtl="0">
              <a:spcBef>
                <a:spcPts val="800"/>
              </a:spcBef>
              <a:spcAft>
                <a:spcPts val="0"/>
              </a:spcAft>
              <a:buSzPts val="1100"/>
              <a:buChar char="●"/>
            </a:pPr>
            <a:r>
              <a:rPr lang="en-GB" sz="1400" b="1" dirty="0"/>
              <a:t>Can set the data key reuse period.</a:t>
            </a:r>
          </a:p>
          <a:p>
            <a:pPr marL="177800" lvl="0" indent="-184150" rtl="0">
              <a:spcBef>
                <a:spcPts val="800"/>
              </a:spcBef>
              <a:spcAft>
                <a:spcPts val="0"/>
              </a:spcAft>
              <a:buSzPts val="1100"/>
              <a:buChar char="●"/>
            </a:pPr>
            <a:r>
              <a:rPr lang="en-GB" sz="1400" b="1" dirty="0">
                <a:highlight>
                  <a:srgbClr val="FFFF00"/>
                </a:highlight>
              </a:rPr>
              <a:t>SSE only encrypts the message body not the message attributes.</a:t>
            </a:r>
          </a:p>
          <a:p>
            <a:pPr marL="177800" lvl="0" indent="-184150" rtl="0">
              <a:spcBef>
                <a:spcPts val="800"/>
              </a:spcBef>
              <a:spcAft>
                <a:spcPts val="0"/>
              </a:spcAft>
              <a:buSzPts val="1100"/>
              <a:buChar char="●"/>
            </a:pPr>
            <a:r>
              <a:rPr lang="en-GB" sz="1400" dirty="0"/>
              <a:t>IAM policy must allow usage of SQS.</a:t>
            </a:r>
          </a:p>
          <a:p>
            <a:pPr marL="177800" lvl="0" indent="-184150" rtl="0">
              <a:spcBef>
                <a:spcPts val="800"/>
              </a:spcBef>
              <a:spcAft>
                <a:spcPts val="0"/>
              </a:spcAft>
              <a:buSzPts val="1100"/>
              <a:buChar char="●"/>
            </a:pPr>
            <a:r>
              <a:rPr lang="en-GB" sz="1400" dirty="0"/>
              <a:t>You can also specify permissions in an SQS queue access policy:</a:t>
            </a:r>
          </a:p>
          <a:p>
            <a:pPr marL="520700" lvl="1" indent="-184150">
              <a:spcBef>
                <a:spcPts val="800"/>
              </a:spcBef>
              <a:buSzPts val="1100"/>
              <a:buChar char="●"/>
            </a:pPr>
            <a:r>
              <a:rPr lang="en-GB" sz="1400" dirty="0"/>
              <a:t>Providers finer grained control.</a:t>
            </a:r>
          </a:p>
          <a:p>
            <a:pPr marL="520700" lvl="1" indent="-184150">
              <a:spcBef>
                <a:spcPts val="800"/>
              </a:spcBef>
              <a:buSzPts val="1100"/>
              <a:buChar char="●"/>
            </a:pPr>
            <a:r>
              <a:rPr lang="en-GB" sz="1400" dirty="0"/>
              <a:t>Control over the requests that come in.</a:t>
            </a:r>
          </a:p>
          <a:p>
            <a:pPr marL="0" lvl="0" indent="0" rtl="0">
              <a:spcBef>
                <a:spcPts val="800"/>
              </a:spcBef>
              <a:spcAft>
                <a:spcPts val="1200"/>
              </a:spcAft>
              <a:buClr>
                <a:schemeClr val="dk1"/>
              </a:buClr>
              <a:buSzPts val="1100"/>
              <a:buNone/>
            </a:pPr>
            <a:endParaRPr lang="en-GB"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9"/>
        <p:cNvGrpSpPr/>
        <p:nvPr/>
      </p:nvGrpSpPr>
      <p:grpSpPr>
        <a:xfrm>
          <a:off x="0" y="0"/>
          <a:ext cx="0" cy="0"/>
          <a:chOff x="0" y="0"/>
          <a:chExt cx="0" cy="0"/>
        </a:xfrm>
      </p:grpSpPr>
      <p:sp>
        <p:nvSpPr>
          <p:cNvPr id="387" name="Rectangle 386">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Google Shape;380;p65"/>
          <p:cNvSpPr txBox="1">
            <a:spLocks noGrp="1"/>
          </p:cNvSpPr>
          <p:nvPr>
            <p:ph type="title"/>
          </p:nvPr>
        </p:nvSpPr>
        <p:spPr>
          <a:xfrm>
            <a:off x="628650" y="501282"/>
            <a:ext cx="7886700" cy="994173"/>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2400"/>
              <a:buFont typeface="Calibri"/>
              <a:buNone/>
            </a:pPr>
            <a:r>
              <a:rPr lang="en-GB" dirty="0"/>
              <a:t>SQS Recap</a:t>
            </a:r>
          </a:p>
        </p:txBody>
      </p:sp>
      <p:sp>
        <p:nvSpPr>
          <p:cNvPr id="381" name="Google Shape;381;p65"/>
          <p:cNvSpPr txBox="1">
            <a:spLocks noGrp="1"/>
          </p:cNvSpPr>
          <p:nvPr>
            <p:ph sz="half" idx="1"/>
          </p:nvPr>
        </p:nvSpPr>
        <p:spPr>
          <a:xfrm>
            <a:off x="628650" y="1633092"/>
            <a:ext cx="3823335" cy="2846811"/>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1100"/>
              <a:buNone/>
            </a:pPr>
            <a:r>
              <a:rPr lang="en" sz="1100" b="1" dirty="0"/>
              <a:t>Standard queues:</a:t>
            </a:r>
            <a:endParaRPr lang="en-CH" sz="1100" dirty="0"/>
          </a:p>
          <a:p>
            <a:pPr marL="177800" lvl="0" indent="-184150" rtl="0">
              <a:spcBef>
                <a:spcPts val="800"/>
              </a:spcBef>
              <a:spcAft>
                <a:spcPts val="0"/>
              </a:spcAft>
              <a:buClr>
                <a:schemeClr val="dk1"/>
              </a:buClr>
              <a:buSzPts val="1100"/>
              <a:buChar char="●"/>
            </a:pPr>
            <a:r>
              <a:rPr lang="en" sz="1100" b="1" dirty="0"/>
              <a:t>Unlimited Throughput </a:t>
            </a:r>
            <a:r>
              <a:rPr lang="en" sz="1100" dirty="0"/>
              <a:t>– Standard queues support a nearly unlimited number of API calls per second, per API action (</a:t>
            </a:r>
            <a:r>
              <a:rPr lang="en" sz="1100" dirty="0" err="1"/>
              <a:t>SendMessage</a:t>
            </a:r>
            <a:r>
              <a:rPr lang="en" sz="1100" dirty="0"/>
              <a:t>, </a:t>
            </a:r>
            <a:r>
              <a:rPr lang="en" sz="1100" dirty="0" err="1"/>
              <a:t>ReceiveMessage</a:t>
            </a:r>
            <a:r>
              <a:rPr lang="en" sz="1100" dirty="0"/>
              <a:t>, or </a:t>
            </a:r>
            <a:r>
              <a:rPr lang="en" sz="1100" dirty="0" err="1"/>
              <a:t>DeleteMessage</a:t>
            </a:r>
            <a:r>
              <a:rPr lang="en" sz="1100" dirty="0"/>
              <a:t>).</a:t>
            </a:r>
            <a:endParaRPr lang="en-CH" sz="1100" dirty="0"/>
          </a:p>
          <a:p>
            <a:pPr marL="177800" lvl="0" indent="-114300" rtl="0">
              <a:spcBef>
                <a:spcPts val="800"/>
              </a:spcBef>
              <a:spcAft>
                <a:spcPts val="0"/>
              </a:spcAft>
              <a:buClr>
                <a:schemeClr val="dk1"/>
              </a:buClr>
              <a:buSzPts val="1100"/>
              <a:buNone/>
            </a:pPr>
            <a:endParaRPr lang="en-CH" sz="1100" dirty="0"/>
          </a:p>
          <a:p>
            <a:pPr marL="177800" lvl="0" indent="-184150" rtl="0">
              <a:spcBef>
                <a:spcPts val="800"/>
              </a:spcBef>
              <a:spcAft>
                <a:spcPts val="0"/>
              </a:spcAft>
              <a:buClr>
                <a:schemeClr val="dk1"/>
              </a:buClr>
              <a:buSzPts val="1100"/>
              <a:buChar char="●"/>
            </a:pPr>
            <a:r>
              <a:rPr lang="en" sz="1100" b="1" dirty="0"/>
              <a:t>At-Least-Once Delivery </a:t>
            </a:r>
            <a:r>
              <a:rPr lang="en" sz="1100" dirty="0"/>
              <a:t>– A message is delivered at least once, but occasionally more than one copy of a message is delivered.</a:t>
            </a:r>
            <a:endParaRPr lang="en-CH" sz="1100" dirty="0"/>
          </a:p>
          <a:p>
            <a:pPr marL="177800" lvl="0" indent="-114300" rtl="0">
              <a:spcBef>
                <a:spcPts val="800"/>
              </a:spcBef>
              <a:spcAft>
                <a:spcPts val="0"/>
              </a:spcAft>
              <a:buClr>
                <a:schemeClr val="dk1"/>
              </a:buClr>
              <a:buSzPts val="1100"/>
              <a:buNone/>
            </a:pPr>
            <a:endParaRPr lang="en-CH" sz="1100" dirty="0"/>
          </a:p>
          <a:p>
            <a:pPr marL="177800" lvl="0" indent="-184150" rtl="0">
              <a:spcBef>
                <a:spcPts val="800"/>
              </a:spcBef>
              <a:spcAft>
                <a:spcPts val="1200"/>
              </a:spcAft>
              <a:buClr>
                <a:schemeClr val="dk1"/>
              </a:buClr>
              <a:buSzPts val="1100"/>
              <a:buChar char="●"/>
            </a:pPr>
            <a:r>
              <a:rPr lang="en" sz="1100" b="1" dirty="0"/>
              <a:t>Best-Effort Ordering </a:t>
            </a:r>
            <a:r>
              <a:rPr lang="en" sz="1100" dirty="0"/>
              <a:t>– Occasionally, messages are delivered in an order different from which they were sent.</a:t>
            </a:r>
            <a:endParaRPr lang="en-CH" sz="1100" dirty="0"/>
          </a:p>
        </p:txBody>
      </p:sp>
      <p:sp>
        <p:nvSpPr>
          <p:cNvPr id="382" name="Google Shape;382;p65"/>
          <p:cNvSpPr txBox="1">
            <a:spLocks noGrp="1"/>
          </p:cNvSpPr>
          <p:nvPr>
            <p:ph sz="half" idx="2"/>
          </p:nvPr>
        </p:nvSpPr>
        <p:spPr>
          <a:xfrm>
            <a:off x="4692015" y="1633092"/>
            <a:ext cx="3823335" cy="2846811"/>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1100"/>
              <a:buNone/>
            </a:pPr>
            <a:r>
              <a:rPr lang="en-GB" sz="1000" b="1" dirty="0"/>
              <a:t>FIFO queues:</a:t>
            </a:r>
            <a:endParaRPr lang="en-GB" sz="1000" dirty="0"/>
          </a:p>
          <a:p>
            <a:pPr marL="0" lvl="0" indent="0" rtl="0">
              <a:spcBef>
                <a:spcPts val="800"/>
              </a:spcBef>
              <a:spcAft>
                <a:spcPts val="0"/>
              </a:spcAft>
              <a:buClr>
                <a:schemeClr val="dk1"/>
              </a:buClr>
              <a:buSzPts val="1100"/>
              <a:buNone/>
            </a:pPr>
            <a:r>
              <a:rPr lang="en-GB" sz="1000" b="1" dirty="0"/>
              <a:t>High Throughput </a:t>
            </a:r>
            <a:r>
              <a:rPr lang="en-GB" sz="1000" dirty="0"/>
              <a:t>– If you use batching, FIFO queues support up to 3,000 calls per second, per API method (</a:t>
            </a:r>
            <a:r>
              <a:rPr lang="en-GB" sz="1000" dirty="0" err="1"/>
              <a:t>SendMessageBatch</a:t>
            </a:r>
            <a:r>
              <a:rPr lang="en-GB" sz="1000" dirty="0"/>
              <a:t>, </a:t>
            </a:r>
            <a:r>
              <a:rPr lang="en-GB" sz="1000" dirty="0" err="1"/>
              <a:t>ReceiveMessage</a:t>
            </a:r>
            <a:r>
              <a:rPr lang="en-GB" sz="1000" dirty="0"/>
              <a:t>, or </a:t>
            </a:r>
            <a:r>
              <a:rPr lang="en-GB" sz="1000" dirty="0" err="1"/>
              <a:t>DeleteMessageBatch</a:t>
            </a:r>
            <a:r>
              <a:rPr lang="en-GB" sz="1000" dirty="0"/>
              <a:t>). The 3,000 calls per second represent 300 API calls, each with a batch of 10 messages. To request a quota increase, submit a support request. Without batching, FIFO queues support up to 300 API calls per second, per API method (</a:t>
            </a:r>
            <a:r>
              <a:rPr lang="en-GB" sz="1000" dirty="0" err="1"/>
              <a:t>SendMessage</a:t>
            </a:r>
            <a:r>
              <a:rPr lang="en-GB" sz="1000" dirty="0"/>
              <a:t>, </a:t>
            </a:r>
            <a:r>
              <a:rPr lang="en-GB" sz="1000" dirty="0" err="1"/>
              <a:t>ReceiveMessage</a:t>
            </a:r>
            <a:r>
              <a:rPr lang="en-GB" sz="1000" dirty="0"/>
              <a:t>, or </a:t>
            </a:r>
            <a:r>
              <a:rPr lang="en-GB" sz="1000" dirty="0" err="1"/>
              <a:t>DeleteMessage</a:t>
            </a:r>
            <a:r>
              <a:rPr lang="en-GB" sz="1000" dirty="0"/>
              <a:t>).</a:t>
            </a:r>
          </a:p>
          <a:p>
            <a:pPr marL="0" lvl="0" indent="0" rtl="0">
              <a:spcBef>
                <a:spcPts val="800"/>
              </a:spcBef>
              <a:spcAft>
                <a:spcPts val="0"/>
              </a:spcAft>
              <a:buClr>
                <a:schemeClr val="dk1"/>
              </a:buClr>
              <a:buSzPts val="1100"/>
              <a:buNone/>
            </a:pPr>
            <a:endParaRPr lang="en-GB" sz="1000" dirty="0"/>
          </a:p>
          <a:p>
            <a:pPr marL="0" lvl="0" indent="0" rtl="0">
              <a:spcBef>
                <a:spcPts val="800"/>
              </a:spcBef>
              <a:spcAft>
                <a:spcPts val="0"/>
              </a:spcAft>
              <a:buClr>
                <a:schemeClr val="dk1"/>
              </a:buClr>
              <a:buSzPts val="1100"/>
              <a:buNone/>
            </a:pPr>
            <a:r>
              <a:rPr lang="en-GB" sz="1000" b="1" dirty="0"/>
              <a:t>Exactly-Once Processing </a:t>
            </a:r>
            <a:r>
              <a:rPr lang="en-GB" sz="1000" dirty="0"/>
              <a:t>– A message is delivered once and remains available until a consumer processes and deletes it. Duplicates aren't introduced into the queue.</a:t>
            </a:r>
          </a:p>
          <a:p>
            <a:pPr marL="0" lvl="0" indent="0" rtl="0">
              <a:spcBef>
                <a:spcPts val="800"/>
              </a:spcBef>
              <a:spcAft>
                <a:spcPts val="0"/>
              </a:spcAft>
              <a:buClr>
                <a:schemeClr val="dk1"/>
              </a:buClr>
              <a:buSzPts val="1100"/>
              <a:buNone/>
            </a:pPr>
            <a:endParaRPr lang="en-GB" sz="1000" dirty="0"/>
          </a:p>
          <a:p>
            <a:pPr marL="0" lvl="0" indent="0" rtl="0">
              <a:spcBef>
                <a:spcPts val="800"/>
              </a:spcBef>
              <a:spcAft>
                <a:spcPts val="1200"/>
              </a:spcAft>
              <a:buClr>
                <a:schemeClr val="dk1"/>
              </a:buClr>
              <a:buSzPts val="1100"/>
              <a:buNone/>
            </a:pPr>
            <a:r>
              <a:rPr lang="en-GB" sz="1000" b="1" dirty="0"/>
              <a:t>First-In-First-Out Delivery </a:t>
            </a:r>
            <a:r>
              <a:rPr lang="en-GB" sz="1000" dirty="0"/>
              <a:t>– The order in which messages are sent and received is strictly preserved.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6"/>
        <p:cNvGrpSpPr/>
        <p:nvPr/>
      </p:nvGrpSpPr>
      <p:grpSpPr>
        <a:xfrm>
          <a:off x="0" y="0"/>
          <a:ext cx="0" cy="0"/>
          <a:chOff x="0" y="0"/>
          <a:chExt cx="0" cy="0"/>
        </a:xfrm>
      </p:grpSpPr>
      <p:sp>
        <p:nvSpPr>
          <p:cNvPr id="393" name="Rectangle 39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Google Shape;387;p66"/>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400" kern="1200">
                <a:solidFill>
                  <a:schemeClr val="bg1"/>
                </a:solidFill>
                <a:latin typeface="+mj-lt"/>
                <a:ea typeface="+mj-ea"/>
                <a:cs typeface="+mj-cs"/>
              </a:rPr>
              <a:t>FIFO VS Standard</a:t>
            </a:r>
          </a:p>
        </p:txBody>
      </p:sp>
      <p:pic>
        <p:nvPicPr>
          <p:cNvPr id="388" name="Google Shape;388;p66"/>
          <p:cNvPicPr preferRelativeResize="0"/>
          <p:nvPr/>
        </p:nvPicPr>
        <p:blipFill>
          <a:blip r:embed="rId3"/>
          <a:stretch>
            <a:fillRect/>
          </a:stretch>
        </p:blipFill>
        <p:spPr>
          <a:xfrm>
            <a:off x="1084540" y="1256420"/>
            <a:ext cx="6974918" cy="3295649"/>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F8FA0-D912-94C6-6DC3-533A13B652B1}"/>
              </a:ext>
            </a:extLst>
          </p:cNvPr>
          <p:cNvSpPr>
            <a:spLocks noGrp="1"/>
          </p:cNvSpPr>
          <p:nvPr>
            <p:ph type="title"/>
          </p:nvPr>
        </p:nvSpPr>
        <p:spPr>
          <a:xfrm>
            <a:off x="459486" y="809244"/>
            <a:ext cx="4701577" cy="1152144"/>
          </a:xfrm>
        </p:spPr>
        <p:txBody>
          <a:bodyPr vert="horz" lIns="91440" tIns="45720" rIns="91440" bIns="45720" rtlCol="0" anchor="b">
            <a:normAutofit/>
          </a:bodyPr>
          <a:lstStyle/>
          <a:p>
            <a:pPr defTabSz="914400">
              <a:spcBef>
                <a:spcPct val="0"/>
              </a:spcBef>
            </a:pPr>
            <a:r>
              <a:rPr lang="en-US" sz="2400" b="0" i="0" kern="1200" dirty="0">
                <a:solidFill>
                  <a:schemeClr val="tx1"/>
                </a:solidFill>
                <a:effectLst/>
                <a:latin typeface="+mj-lt"/>
                <a:ea typeface="+mj-ea"/>
                <a:cs typeface="+mj-cs"/>
              </a:rPr>
              <a:t>Differences between Amazon SQS, Amazon MQ, and Amazon SNS</a:t>
            </a:r>
            <a:br>
              <a:rPr lang="en-US" sz="2400" b="0" i="0" kern="1200" dirty="0">
                <a:solidFill>
                  <a:schemeClr val="tx1"/>
                </a:solidFill>
                <a:effectLst/>
                <a:latin typeface="+mj-lt"/>
                <a:ea typeface="+mj-ea"/>
                <a:cs typeface="+mj-cs"/>
              </a:rPr>
            </a:br>
            <a:endParaRPr lang="en-US" sz="24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9902" y="272542"/>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879" y="2201655"/>
            <a:ext cx="46634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A8611218-FDA3-65EE-16B6-E1D100F1CD53}"/>
              </a:ext>
            </a:extLst>
          </p:cNvPr>
          <p:cNvSpPr>
            <a:spLocks noGrp="1"/>
          </p:cNvSpPr>
          <p:nvPr>
            <p:ph type="body" idx="1"/>
          </p:nvPr>
        </p:nvSpPr>
        <p:spPr>
          <a:xfrm>
            <a:off x="180211" y="2264918"/>
            <a:ext cx="5381780" cy="2649216"/>
          </a:xfrm>
        </p:spPr>
        <p:txBody>
          <a:bodyPr vert="horz" lIns="91440" tIns="45720" rIns="91440" bIns="45720" rtlCol="0">
            <a:noAutofit/>
          </a:bodyPr>
          <a:lstStyle/>
          <a:p>
            <a:pPr indent="-228600" defTabSz="914400">
              <a:spcBef>
                <a:spcPts val="400"/>
              </a:spcBef>
              <a:spcAft>
                <a:spcPts val="400"/>
              </a:spcAft>
              <a:buFont typeface="Arial" panose="020B0604020202020204" pitchFamily="34" charset="0"/>
              <a:buChar char="•"/>
            </a:pPr>
            <a:r>
              <a:rPr lang="en-US" sz="800" b="1" i="0" dirty="0">
                <a:effectLst/>
              </a:rPr>
              <a:t>Amazon SQS</a:t>
            </a:r>
            <a:r>
              <a:rPr lang="en-US" sz="800" b="0" i="0" dirty="0">
                <a:effectLst/>
              </a:rPr>
              <a:t> offers hosted queues that integrate and decouple distributed software systems and components. Amazon SQS provides a generic web services API that you can access using any programming language supported by AWS SDK. Messages in the queue are typically processed by a single subscriber. Amazon SQS and Amazon SNS are often used together to create a </a:t>
            </a:r>
            <a:r>
              <a:rPr lang="en-US" sz="800" b="0" i="0" u="none" strike="noStrike" dirty="0">
                <a:effectLst/>
                <a:hlinkClick r:id="rId2">
                  <a:extLst>
                    <a:ext uri="{A12FA001-AC4F-418D-AE19-62706E023703}">
                      <ahyp:hlinkClr xmlns:ahyp="http://schemas.microsoft.com/office/drawing/2018/hyperlinkcolor" val="tx"/>
                    </a:ext>
                  </a:extLst>
                </a:hlinkClick>
              </a:rPr>
              <a:t>fanout messaging application</a:t>
            </a:r>
            <a:r>
              <a:rPr lang="en-US" sz="800" b="0" i="0" dirty="0">
                <a:effectLst/>
              </a:rPr>
              <a:t>.</a:t>
            </a:r>
          </a:p>
          <a:p>
            <a:pPr indent="-228600" defTabSz="914400">
              <a:spcBef>
                <a:spcPts val="400"/>
              </a:spcBef>
              <a:spcAft>
                <a:spcPts val="400"/>
              </a:spcAft>
              <a:buFont typeface="Arial" panose="020B0604020202020204" pitchFamily="34" charset="0"/>
              <a:buChar char="•"/>
            </a:pPr>
            <a:r>
              <a:rPr lang="en-US" sz="800" b="1" i="0" dirty="0">
                <a:effectLst/>
              </a:rPr>
              <a:t>Amazon SNS</a:t>
            </a:r>
            <a:r>
              <a:rPr lang="en-US" sz="800" b="0" i="0" dirty="0">
                <a:effectLst/>
              </a:rPr>
              <a:t> is a publish-subscribe service that provides message delivery from publishers (producers) to multiple subscriber endpoints(consumers). Publishers communicate asynchronously with subscribers by sending messages to a topic, which is a logical access point and communication channel. Subscribers can subscribe to an Amazon SNS topic and receive published messages using a supported endpoint type, such as </a:t>
            </a:r>
            <a:r>
              <a:rPr lang="en-US" sz="800" b="0" i="0" u="none" strike="noStrike" dirty="0">
                <a:effectLst/>
                <a:hlinkClick r:id="rId3">
                  <a:extLst>
                    <a:ext uri="{A12FA001-AC4F-418D-AE19-62706E023703}">
                      <ahyp:hlinkClr xmlns:ahyp="http://schemas.microsoft.com/office/drawing/2018/hyperlinkcolor" val="tx"/>
                    </a:ext>
                  </a:extLst>
                </a:hlinkClick>
              </a:rPr>
              <a:t>Amazon Kinesis Data Firehose</a:t>
            </a:r>
            <a:r>
              <a:rPr lang="en-US" sz="800" b="0" i="0" dirty="0">
                <a:effectLst/>
              </a:rPr>
              <a:t>, </a:t>
            </a:r>
            <a:r>
              <a:rPr lang="en-US" sz="800" b="0" i="0" u="none" strike="noStrike" dirty="0">
                <a:effectLst/>
                <a:hlinkClick r:id="rId4">
                  <a:extLst>
                    <a:ext uri="{A12FA001-AC4F-418D-AE19-62706E023703}">
                      <ahyp:hlinkClr xmlns:ahyp="http://schemas.microsoft.com/office/drawing/2018/hyperlinkcolor" val="tx"/>
                    </a:ext>
                  </a:extLst>
                </a:hlinkClick>
              </a:rPr>
              <a:t>Amazon SQS</a:t>
            </a:r>
            <a:r>
              <a:rPr lang="en-US" sz="800" b="0" i="0" dirty="0">
                <a:effectLst/>
              </a:rPr>
              <a:t>, </a:t>
            </a:r>
            <a:r>
              <a:rPr lang="en-US" sz="800" b="0" i="0" u="none" strike="noStrike" dirty="0">
                <a:effectLst/>
                <a:hlinkClick r:id="rId5">
                  <a:extLst>
                    <a:ext uri="{A12FA001-AC4F-418D-AE19-62706E023703}">
                      <ahyp:hlinkClr xmlns:ahyp="http://schemas.microsoft.com/office/drawing/2018/hyperlinkcolor" val="tx"/>
                    </a:ext>
                  </a:extLst>
                </a:hlinkClick>
              </a:rPr>
              <a:t>Lambda</a:t>
            </a:r>
            <a:r>
              <a:rPr lang="en-US" sz="800" b="0" i="0" dirty="0">
                <a:effectLst/>
              </a:rPr>
              <a:t>, HTTP, email, mobile push notifications, and mobile text messages (SMS). Amazon SNS acts as a message router and delivers messages to subscribers in real time. If a subscriber is not available at the time of message publication, the message is not stored for later retrieval.</a:t>
            </a:r>
          </a:p>
          <a:p>
            <a:pPr indent="-228600" defTabSz="914400">
              <a:spcBef>
                <a:spcPts val="400"/>
              </a:spcBef>
              <a:spcAft>
                <a:spcPts val="400"/>
              </a:spcAft>
              <a:buFont typeface="Arial" panose="020B0604020202020204" pitchFamily="34" charset="0"/>
              <a:buChar char="•"/>
            </a:pPr>
            <a:r>
              <a:rPr lang="en-US" sz="800" b="1" i="0" dirty="0">
                <a:effectLst/>
              </a:rPr>
              <a:t>Amazon MQ </a:t>
            </a:r>
            <a:r>
              <a:rPr lang="en-US" sz="800" b="0" i="0" dirty="0">
                <a:effectLst/>
              </a:rPr>
              <a:t>is a managed message broker service that provides compatibility with industry standard messaging protocols such as Advanced Message Queueing Protocol (AMQP) and Message Queuing Telemetry Transport (MQTT). Amazon MQ currently supports </a:t>
            </a:r>
            <a:r>
              <a:rPr lang="en-US" sz="800" b="0" i="0" u="none" strike="noStrike" dirty="0">
                <a:effectLst/>
                <a:hlinkClick r:id="rId6">
                  <a:extLst>
                    <a:ext uri="{A12FA001-AC4F-418D-AE19-62706E023703}">
                      <ahyp:hlinkClr xmlns:ahyp="http://schemas.microsoft.com/office/drawing/2018/hyperlinkcolor" val="tx"/>
                    </a:ext>
                  </a:extLst>
                </a:hlinkClick>
              </a:rPr>
              <a:t>Apache ActiveMQ</a:t>
            </a:r>
            <a:r>
              <a:rPr lang="en-US" sz="800" b="0" i="0" dirty="0">
                <a:effectLst/>
              </a:rPr>
              <a:t> and </a:t>
            </a:r>
            <a:r>
              <a:rPr lang="en-US" sz="800" b="0" i="0" u="none" strike="noStrike" dirty="0">
                <a:effectLst/>
                <a:hlinkClick r:id="rId7">
                  <a:extLst>
                    <a:ext uri="{A12FA001-AC4F-418D-AE19-62706E023703}">
                      <ahyp:hlinkClr xmlns:ahyp="http://schemas.microsoft.com/office/drawing/2018/hyperlinkcolor" val="tx"/>
                    </a:ext>
                  </a:extLst>
                </a:hlinkClick>
              </a:rPr>
              <a:t>RabbitMQ</a:t>
            </a:r>
            <a:r>
              <a:rPr lang="en-US" sz="800" b="0" i="0" dirty="0">
                <a:effectLst/>
              </a:rPr>
              <a:t> engine types.</a:t>
            </a:r>
          </a:p>
          <a:p>
            <a:pPr indent="-228600" defTabSz="914400">
              <a:spcBef>
                <a:spcPts val="400"/>
              </a:spcBef>
              <a:spcAft>
                <a:spcPts val="400"/>
              </a:spcAft>
              <a:buFont typeface="Arial" panose="020B0604020202020204" pitchFamily="34" charset="0"/>
              <a:buChar char="•"/>
            </a:pPr>
            <a:r>
              <a:rPr lang="en-GB" sz="800" b="0" i="0" dirty="0">
                <a:solidFill>
                  <a:srgbClr val="16191F"/>
                </a:solidFill>
                <a:effectLst/>
              </a:rPr>
              <a:t>Both Amazon SQS and Amazon SNS are recommended for new applications that can benefit from nearly unlimited scalability and simple APIs. We recommend Amazon MQ for migrating applications from existing message brokers that rely on compatibility with APIs such as JMS or protocols such as Advanced Message Queuing Protocol (AMQP), MQTT, </a:t>
            </a:r>
            <a:r>
              <a:rPr lang="en-GB" sz="800" b="0" i="0" dirty="0" err="1">
                <a:solidFill>
                  <a:srgbClr val="16191F"/>
                </a:solidFill>
                <a:effectLst/>
              </a:rPr>
              <a:t>OpenWire</a:t>
            </a:r>
            <a:r>
              <a:rPr lang="en-GB" sz="800" b="0" i="0" dirty="0">
                <a:solidFill>
                  <a:srgbClr val="16191F"/>
                </a:solidFill>
                <a:effectLst/>
              </a:rPr>
              <a:t>, and Simple Text Oriented Message Protocol (STOMP).</a:t>
            </a:r>
            <a:endParaRPr lang="en-US" sz="800" b="0" i="0" dirty="0">
              <a:effectLst/>
            </a:endParaRPr>
          </a:p>
        </p:txBody>
      </p:sp>
      <p:graphicFrame>
        <p:nvGraphicFramePr>
          <p:cNvPr id="4" name="Table 3">
            <a:extLst>
              <a:ext uri="{FF2B5EF4-FFF2-40B4-BE49-F238E27FC236}">
                <a16:creationId xmlns:a16="http://schemas.microsoft.com/office/drawing/2014/main" id="{1EC2C7AC-EA00-90B6-77B5-1B827B018DC1}"/>
              </a:ext>
            </a:extLst>
          </p:cNvPr>
          <p:cNvGraphicFramePr>
            <a:graphicFrameLocks noGrp="1"/>
          </p:cNvGraphicFramePr>
          <p:nvPr>
            <p:extLst>
              <p:ext uri="{D42A27DB-BD31-4B8C-83A1-F6EECF244321}">
                <p14:modId xmlns:p14="http://schemas.microsoft.com/office/powerpoint/2010/main" val="197038875"/>
              </p:ext>
            </p:extLst>
          </p:nvPr>
        </p:nvGraphicFramePr>
        <p:xfrm>
          <a:off x="5841266" y="1662423"/>
          <a:ext cx="3178268" cy="1734583"/>
        </p:xfrm>
        <a:graphic>
          <a:graphicData uri="http://schemas.openxmlformats.org/drawingml/2006/table">
            <a:tbl>
              <a:tblPr firstRow="1" bandRow="1"/>
              <a:tblGrid>
                <a:gridCol w="1054292">
                  <a:extLst>
                    <a:ext uri="{9D8B030D-6E8A-4147-A177-3AD203B41FA5}">
                      <a16:colId xmlns:a16="http://schemas.microsoft.com/office/drawing/2014/main" val="3186165218"/>
                    </a:ext>
                  </a:extLst>
                </a:gridCol>
                <a:gridCol w="707992">
                  <a:extLst>
                    <a:ext uri="{9D8B030D-6E8A-4147-A177-3AD203B41FA5}">
                      <a16:colId xmlns:a16="http://schemas.microsoft.com/office/drawing/2014/main" val="1535421509"/>
                    </a:ext>
                  </a:extLst>
                </a:gridCol>
                <a:gridCol w="707992">
                  <a:extLst>
                    <a:ext uri="{9D8B030D-6E8A-4147-A177-3AD203B41FA5}">
                      <a16:colId xmlns:a16="http://schemas.microsoft.com/office/drawing/2014/main" val="1537702607"/>
                    </a:ext>
                  </a:extLst>
                </a:gridCol>
                <a:gridCol w="707992">
                  <a:extLst>
                    <a:ext uri="{9D8B030D-6E8A-4147-A177-3AD203B41FA5}">
                      <a16:colId xmlns:a16="http://schemas.microsoft.com/office/drawing/2014/main" val="1312017359"/>
                    </a:ext>
                  </a:extLst>
                </a:gridCol>
              </a:tblGrid>
              <a:tr h="341683">
                <a:tc>
                  <a:txBody>
                    <a:bodyPr/>
                    <a:lstStyle/>
                    <a:p>
                      <a:pPr algn="l" fontAlgn="t" latinLnBrk="0"/>
                      <a:r>
                        <a:rPr lang="en-GB" sz="700" b="1">
                          <a:effectLst/>
                        </a:rPr>
                        <a:t>Resource type</a:t>
                      </a:r>
                    </a:p>
                  </a:txBody>
                  <a:tcPr marL="96194" marR="96194" marT="23087" marB="23087">
                    <a:lnL w="12700" cap="flat" cmpd="sng" algn="ctr">
                      <a:solidFill>
                        <a:srgbClr val="000E7B"/>
                      </a:solidFill>
                      <a:prstDash val="solid"/>
                      <a:round/>
                      <a:headEnd type="none" w="med" len="med"/>
                      <a:tailEnd type="none" w="med" len="med"/>
                    </a:lnL>
                    <a:lnR w="12700" cap="flat" cmpd="sng" algn="ctr">
                      <a:solidFill>
                        <a:srgbClr val="00DC7A"/>
                      </a:solidFill>
                      <a:prstDash val="solid"/>
                      <a:round/>
                      <a:headEnd type="none" w="med" len="med"/>
                      <a:tailEnd type="none" w="med" len="med"/>
                    </a:lnR>
                    <a:lnT w="12700" cap="flat" cmpd="sng" algn="ctr">
                      <a:solidFill>
                        <a:srgbClr val="000E7B"/>
                      </a:solidFill>
                      <a:prstDash val="solid"/>
                      <a:round/>
                      <a:headEnd type="none" w="med" len="med"/>
                      <a:tailEnd type="none" w="med" len="med"/>
                    </a:lnT>
                    <a:lnB w="9525" cap="flat" cmpd="sng" algn="ctr">
                      <a:solidFill>
                        <a:srgbClr val="000E7B"/>
                      </a:solidFill>
                      <a:prstDash val="solid"/>
                      <a:round/>
                      <a:headEnd type="none" w="med" len="med"/>
                      <a:tailEnd type="none" w="med" len="med"/>
                    </a:lnB>
                    <a:solidFill>
                      <a:srgbClr val="FFFFFF"/>
                    </a:solidFill>
                  </a:tcPr>
                </a:tc>
                <a:tc>
                  <a:txBody>
                    <a:bodyPr/>
                    <a:lstStyle/>
                    <a:p>
                      <a:pPr algn="l" fontAlgn="t" latinLnBrk="0"/>
                      <a:r>
                        <a:rPr lang="en-GB" sz="700" b="1">
                          <a:effectLst/>
                        </a:rPr>
                        <a:t>Amazon SNS</a:t>
                      </a:r>
                    </a:p>
                  </a:txBody>
                  <a:tcPr marL="96194" marR="96194" marT="23087" marB="23087">
                    <a:lnL w="12700" cap="flat" cmpd="sng" algn="ctr">
                      <a:solidFill>
                        <a:srgbClr val="00DC7A"/>
                      </a:solidFill>
                      <a:prstDash val="solid"/>
                      <a:round/>
                      <a:headEnd type="none" w="med" len="med"/>
                      <a:tailEnd type="none" w="med" len="med"/>
                    </a:lnL>
                    <a:lnR w="12700" cap="flat" cmpd="sng" algn="ctr">
                      <a:solidFill>
                        <a:srgbClr val="50567F"/>
                      </a:solidFill>
                      <a:prstDash val="solid"/>
                      <a:round/>
                      <a:headEnd type="none" w="med" len="med"/>
                      <a:tailEnd type="none" w="med" len="med"/>
                    </a:lnR>
                    <a:lnT w="12700" cap="flat" cmpd="sng" algn="ctr">
                      <a:solidFill>
                        <a:srgbClr val="00DC7A"/>
                      </a:solidFill>
                      <a:prstDash val="solid"/>
                      <a:round/>
                      <a:headEnd type="none" w="med" len="med"/>
                      <a:tailEnd type="none" w="med" len="med"/>
                    </a:lnT>
                    <a:lnB w="9525" cap="flat" cmpd="sng" algn="ctr">
                      <a:solidFill>
                        <a:srgbClr val="00DC7A"/>
                      </a:solidFill>
                      <a:prstDash val="solid"/>
                      <a:round/>
                      <a:headEnd type="none" w="med" len="med"/>
                      <a:tailEnd type="none" w="med" len="med"/>
                    </a:lnB>
                    <a:solidFill>
                      <a:srgbClr val="FFFFFF"/>
                    </a:solidFill>
                  </a:tcPr>
                </a:tc>
                <a:tc>
                  <a:txBody>
                    <a:bodyPr/>
                    <a:lstStyle/>
                    <a:p>
                      <a:pPr algn="l" fontAlgn="t" latinLnBrk="0"/>
                      <a:r>
                        <a:rPr lang="en-GB" sz="700" b="1">
                          <a:effectLst/>
                        </a:rPr>
                        <a:t>Amazon SQS</a:t>
                      </a:r>
                    </a:p>
                  </a:txBody>
                  <a:tcPr marL="96194" marR="96194" marT="23087" marB="23087">
                    <a:lnL w="12700" cap="flat" cmpd="sng" algn="ctr">
                      <a:solidFill>
                        <a:srgbClr val="50567F"/>
                      </a:solidFill>
                      <a:prstDash val="solid"/>
                      <a:round/>
                      <a:headEnd type="none" w="med" len="med"/>
                      <a:tailEnd type="none" w="med" len="med"/>
                    </a:lnL>
                    <a:lnR w="12700" cap="flat" cmpd="sng" algn="ctr">
                      <a:solidFill>
                        <a:srgbClr val="206941"/>
                      </a:solidFill>
                      <a:prstDash val="solid"/>
                      <a:round/>
                      <a:headEnd type="none" w="med" len="med"/>
                      <a:tailEnd type="none" w="med" len="med"/>
                    </a:lnR>
                    <a:lnT w="12700" cap="flat" cmpd="sng" algn="ctr">
                      <a:solidFill>
                        <a:srgbClr val="50567F"/>
                      </a:solidFill>
                      <a:prstDash val="solid"/>
                      <a:round/>
                      <a:headEnd type="none" w="med" len="med"/>
                      <a:tailEnd type="none" w="med" len="med"/>
                    </a:lnT>
                    <a:lnB w="9525" cap="flat" cmpd="sng" algn="ctr">
                      <a:solidFill>
                        <a:srgbClr val="50567F"/>
                      </a:solidFill>
                      <a:prstDash val="solid"/>
                      <a:round/>
                      <a:headEnd type="none" w="med" len="med"/>
                      <a:tailEnd type="none" w="med" len="med"/>
                    </a:lnB>
                    <a:solidFill>
                      <a:srgbClr val="FFFFFF"/>
                    </a:solidFill>
                  </a:tcPr>
                </a:tc>
                <a:tc>
                  <a:txBody>
                    <a:bodyPr/>
                    <a:lstStyle/>
                    <a:p>
                      <a:pPr algn="l" fontAlgn="t" latinLnBrk="0"/>
                      <a:r>
                        <a:rPr lang="en-GB" sz="700" b="1">
                          <a:effectLst/>
                        </a:rPr>
                        <a:t>Amazon MQ</a:t>
                      </a:r>
                    </a:p>
                  </a:txBody>
                  <a:tcPr marL="96194" marR="96194" marT="23087" marB="23087">
                    <a:lnL w="12700" cap="flat" cmpd="sng" algn="ctr">
                      <a:solidFill>
                        <a:srgbClr val="206941"/>
                      </a:solidFill>
                      <a:prstDash val="solid"/>
                      <a:round/>
                      <a:headEnd type="none" w="med" len="med"/>
                      <a:tailEnd type="none" w="med" len="med"/>
                    </a:lnL>
                    <a:lnR w="9525" cap="flat" cmpd="sng" algn="ctr">
                      <a:solidFill>
                        <a:srgbClr val="206941"/>
                      </a:solidFill>
                      <a:prstDash val="solid"/>
                      <a:round/>
                      <a:headEnd type="none" w="med" len="med"/>
                      <a:tailEnd type="none" w="med" len="med"/>
                    </a:lnR>
                    <a:lnT w="12700" cap="flat" cmpd="sng" algn="ctr">
                      <a:solidFill>
                        <a:srgbClr val="206941"/>
                      </a:solidFill>
                      <a:prstDash val="solid"/>
                      <a:round/>
                      <a:headEnd type="none" w="med" len="med"/>
                      <a:tailEnd type="none" w="med" len="med"/>
                    </a:lnT>
                    <a:lnB w="9525" cap="flat" cmpd="sng" algn="ctr">
                      <a:solidFill>
                        <a:srgbClr val="206941"/>
                      </a:solidFill>
                      <a:prstDash val="solid"/>
                      <a:round/>
                      <a:headEnd type="none" w="med" len="med"/>
                      <a:tailEnd type="none" w="med" len="med"/>
                    </a:lnB>
                    <a:solidFill>
                      <a:srgbClr val="FFFFFF"/>
                    </a:solidFill>
                  </a:tcPr>
                </a:tc>
                <a:extLst>
                  <a:ext uri="{0D108BD9-81ED-4DB2-BD59-A6C34878D82A}">
                    <a16:rowId xmlns:a16="http://schemas.microsoft.com/office/drawing/2014/main" val="2768113183"/>
                  </a:ext>
                </a:extLst>
              </a:tr>
              <a:tr h="195468">
                <a:tc>
                  <a:txBody>
                    <a:bodyPr/>
                    <a:lstStyle/>
                    <a:p>
                      <a:pPr fontAlgn="t" latinLnBrk="0"/>
                      <a:r>
                        <a:rPr lang="en-GB" sz="700" b="0">
                          <a:effectLst/>
                        </a:rPr>
                        <a:t>Synchronous</a:t>
                      </a:r>
                    </a:p>
                  </a:txBody>
                  <a:tcPr marL="96194" marR="96194" marT="19239" marB="19239">
                    <a:lnL>
                      <a:noFill/>
                    </a:lnL>
                    <a:lnR w="9525" cap="flat" cmpd="sng" algn="ctr">
                      <a:solidFill>
                        <a:schemeClr val="bg1"/>
                      </a:solidFill>
                      <a:prstDash val="solid"/>
                      <a:round/>
                      <a:headEnd type="none" w="med" len="med"/>
                      <a:tailEnd type="none" w="med" len="med"/>
                    </a:lnR>
                    <a:lnT w="9525" cap="flat" cmpd="sng" algn="ctr">
                      <a:solidFill>
                        <a:srgbClr val="000E7B"/>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00DC7A"/>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50567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20694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050358533"/>
                  </a:ext>
                </a:extLst>
              </a:tr>
              <a:tr h="195468">
                <a:tc>
                  <a:txBody>
                    <a:bodyPr/>
                    <a:lstStyle/>
                    <a:p>
                      <a:pPr fontAlgn="t" latinLnBrk="0"/>
                      <a:r>
                        <a:rPr lang="en-GB" sz="700" b="0">
                          <a:effectLst/>
                        </a:rPr>
                        <a:t>Asynchronous</a:t>
                      </a:r>
                    </a:p>
                  </a:txBody>
                  <a:tcPr marL="96194" marR="96194" marT="19239" marB="19239">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70057091"/>
                  </a:ext>
                </a:extLst>
              </a:tr>
              <a:tr h="195468">
                <a:tc>
                  <a:txBody>
                    <a:bodyPr/>
                    <a:lstStyle/>
                    <a:p>
                      <a:pPr fontAlgn="t" latinLnBrk="0"/>
                      <a:r>
                        <a:rPr lang="en-GB" sz="700" b="0">
                          <a:effectLst/>
                        </a:rPr>
                        <a:t>Queues</a:t>
                      </a:r>
                    </a:p>
                  </a:txBody>
                  <a:tcPr marL="96194" marR="96194" marT="19239" marB="19239">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151034451"/>
                  </a:ext>
                </a:extLst>
              </a:tr>
              <a:tr h="472508">
                <a:tc>
                  <a:txBody>
                    <a:bodyPr/>
                    <a:lstStyle/>
                    <a:p>
                      <a:pPr fontAlgn="t" latinLnBrk="0"/>
                      <a:r>
                        <a:rPr lang="en-GB" sz="700" b="0" dirty="0">
                          <a:effectLst/>
                        </a:rPr>
                        <a:t>Publisher-subscriber messaging</a:t>
                      </a:r>
                    </a:p>
                  </a:txBody>
                  <a:tcPr marL="96194" marR="96194" marT="19239" marB="19239">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dirty="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563133537"/>
                  </a:ext>
                </a:extLst>
              </a:tr>
              <a:tr h="333988">
                <a:tc>
                  <a:txBody>
                    <a:bodyPr/>
                    <a:lstStyle/>
                    <a:p>
                      <a:pPr fontAlgn="t" latinLnBrk="0"/>
                      <a:r>
                        <a:rPr lang="en-GB" sz="700" b="0">
                          <a:effectLst/>
                        </a:rPr>
                        <a:t>Message brokers</a:t>
                      </a:r>
                    </a:p>
                  </a:txBody>
                  <a:tcPr marL="96194" marR="96194" marT="19239" marB="19239">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dirty="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262957643"/>
                  </a:ext>
                </a:extLst>
              </a:tr>
            </a:tbl>
          </a:graphicData>
        </a:graphic>
      </p:graphicFrame>
    </p:spTree>
    <p:extLst>
      <p:ext uri="{BB962C8B-B14F-4D97-AF65-F5344CB8AC3E}">
        <p14:creationId xmlns:p14="http://schemas.microsoft.com/office/powerpoint/2010/main" val="3408325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Hands one!!!</a:t>
            </a:r>
            <a:endParaRPr dirty="0"/>
          </a:p>
        </p:txBody>
      </p:sp>
      <p:sp>
        <p:nvSpPr>
          <p:cNvPr id="394" name="Google Shape;394;p67"/>
          <p:cNvSpPr txBox="1">
            <a:spLocks noGrp="1"/>
          </p:cNvSpPr>
          <p:nvPr>
            <p:ph type="body" idx="1"/>
          </p:nvPr>
        </p:nvSpPr>
        <p:spPr>
          <a:xfrm>
            <a:off x="311700" y="1225225"/>
            <a:ext cx="8520600" cy="22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Goal: We have an order processing system.</a:t>
            </a:r>
            <a:endParaRPr sz="1100" dirty="0"/>
          </a:p>
          <a:p>
            <a:pPr marL="457200" lvl="0" indent="-298450" algn="l" rtl="0">
              <a:spcBef>
                <a:spcPts val="1200"/>
              </a:spcBef>
              <a:spcAft>
                <a:spcPts val="0"/>
              </a:spcAft>
              <a:buSzPts val="1100"/>
              <a:buChar char="●"/>
            </a:pPr>
            <a:r>
              <a:rPr lang="en" sz="1100" dirty="0"/>
              <a:t>Some system uploads </a:t>
            </a:r>
            <a:r>
              <a:rPr lang="en" sz="1100" dirty="0" err="1"/>
              <a:t>json</a:t>
            </a:r>
            <a:r>
              <a:rPr lang="en" sz="1100" dirty="0"/>
              <a:t> order in s3 bucket</a:t>
            </a:r>
            <a:endParaRPr sz="1100" dirty="0"/>
          </a:p>
          <a:p>
            <a:pPr marL="914400" lvl="1" indent="-298450" algn="l" rtl="0">
              <a:spcBef>
                <a:spcPts val="0"/>
              </a:spcBef>
              <a:spcAft>
                <a:spcPts val="0"/>
              </a:spcAft>
              <a:buSzPts val="1100"/>
              <a:buChar char="○"/>
            </a:pPr>
            <a:r>
              <a:rPr lang="en" sz="1100" dirty="0"/>
              <a:t>On file uploading lambda A should be invoked and publish event into SNS topic </a:t>
            </a:r>
            <a:r>
              <a:rPr lang="en" sz="1100" dirty="0" err="1"/>
              <a:t>OrderReceiverTopic</a:t>
            </a:r>
            <a:r>
              <a:rPr lang="en" sz="1100" dirty="0"/>
              <a:t> </a:t>
            </a:r>
            <a:endParaRPr sz="1100" dirty="0"/>
          </a:p>
          <a:p>
            <a:pPr marL="457200" lvl="0" indent="-298450" algn="l" rtl="0">
              <a:spcBef>
                <a:spcPts val="0"/>
              </a:spcBef>
              <a:spcAft>
                <a:spcPts val="0"/>
              </a:spcAft>
              <a:buSzPts val="1100"/>
              <a:buChar char="●"/>
            </a:pPr>
            <a:r>
              <a:rPr lang="en" sz="1100" dirty="0" err="1"/>
              <a:t>OrderReceiverTopic</a:t>
            </a:r>
            <a:r>
              <a:rPr lang="en" sz="1100" dirty="0"/>
              <a:t> in SNS</a:t>
            </a:r>
            <a:endParaRPr sz="1100" dirty="0"/>
          </a:p>
          <a:p>
            <a:pPr marL="457200" lvl="0" indent="-298450" algn="l" rtl="0">
              <a:spcBef>
                <a:spcPts val="0"/>
              </a:spcBef>
              <a:spcAft>
                <a:spcPts val="0"/>
              </a:spcAft>
              <a:buSzPts val="1100"/>
              <a:buChar char="●"/>
            </a:pPr>
            <a:r>
              <a:rPr lang="en" sz="1100" dirty="0" err="1"/>
              <a:t>OrderReceiverTopic</a:t>
            </a:r>
            <a:r>
              <a:rPr lang="en" sz="1100" dirty="0"/>
              <a:t>  invokes lambda </a:t>
            </a:r>
            <a:r>
              <a:rPr lang="en" sz="1100" dirty="0" err="1"/>
              <a:t>Bfor</a:t>
            </a:r>
            <a:r>
              <a:rPr lang="en" sz="1100" dirty="0"/>
              <a:t> order processing</a:t>
            </a:r>
            <a:endParaRPr sz="1100" dirty="0"/>
          </a:p>
          <a:p>
            <a:pPr marL="914400" lvl="1" indent="-298450" algn="l" rtl="0">
              <a:spcBef>
                <a:spcPts val="0"/>
              </a:spcBef>
              <a:spcAft>
                <a:spcPts val="0"/>
              </a:spcAft>
              <a:buSzPts val="1100"/>
              <a:buChar char="○"/>
            </a:pPr>
            <a:r>
              <a:rPr lang="en" sz="1100" dirty="0"/>
              <a:t>On fail message should go to DLQ. </a:t>
            </a:r>
            <a:r>
              <a:rPr lang="en" sz="1050" dirty="0" err="1">
                <a:highlight>
                  <a:srgbClr val="F2F3F3"/>
                </a:highlight>
                <a:latin typeface="Helvetica Neue"/>
                <a:ea typeface="Helvetica Neue"/>
                <a:cs typeface="Helvetica Neue"/>
                <a:sym typeface="Helvetica Neue"/>
              </a:rPr>
              <a:t>OrdersQueqeDLQ</a:t>
            </a:r>
            <a:endParaRPr sz="1100" dirty="0"/>
          </a:p>
          <a:p>
            <a:pPr marL="914400" lvl="1" indent="-298450" algn="l" rtl="0">
              <a:spcBef>
                <a:spcPts val="0"/>
              </a:spcBef>
              <a:spcAft>
                <a:spcPts val="0"/>
              </a:spcAft>
              <a:buSzPts val="1100"/>
              <a:buChar char="○"/>
            </a:pPr>
            <a:r>
              <a:rPr lang="en" sz="1100" dirty="0"/>
              <a:t>On success message should go to SNS and send email</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1"/>
        <p:cNvGrpSpPr/>
        <p:nvPr/>
      </p:nvGrpSpPr>
      <p:grpSpPr>
        <a:xfrm>
          <a:off x="0" y="0"/>
          <a:ext cx="0" cy="0"/>
          <a:chOff x="0" y="0"/>
          <a:chExt cx="0" cy="0"/>
        </a:xfrm>
      </p:grpSpPr>
      <p:sp useBgFill="1">
        <p:nvSpPr>
          <p:cNvPr id="299" name="Rectangle 29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Shape 30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2" name="Google Shape;292;p52"/>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400" kern="1200">
                <a:solidFill>
                  <a:schemeClr val="tx1"/>
                </a:solidFill>
                <a:latin typeface="+mj-lt"/>
                <a:ea typeface="+mj-ea"/>
                <a:cs typeface="+mj-cs"/>
              </a:rPr>
              <a:t>SQS</a:t>
            </a:r>
          </a:p>
        </p:txBody>
      </p:sp>
      <p:sp>
        <p:nvSpPr>
          <p:cNvPr id="293" name="Google Shape;293;p52"/>
          <p:cNvSpPr txBox="1">
            <a:spLocks noGrp="1"/>
          </p:cNvSpPr>
          <p:nvPr>
            <p:ph sz="half"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rgbClr val="FF0000"/>
              </a:buClr>
              <a:buSzPts val="1100"/>
            </a:pPr>
            <a:r>
              <a:rPr lang="en-US" sz="1300" dirty="0">
                <a:sym typeface="Arial"/>
              </a:rPr>
              <a:t>Amazon Simple Queue Service (Amazon SQS) offers a secure, durable, and available </a:t>
            </a:r>
            <a:r>
              <a:rPr lang="en-US" sz="1300" b="1" dirty="0">
                <a:sym typeface="Arial"/>
              </a:rPr>
              <a:t>hosted queue</a:t>
            </a:r>
            <a:r>
              <a:rPr lang="en-US" sz="1300" dirty="0">
                <a:sym typeface="Arial"/>
              </a:rPr>
              <a:t> that lets you integrate and decouple distributed software systems and components.</a:t>
            </a:r>
          </a:p>
          <a:p>
            <a:pPr marL="0" lvl="0" indent="-228600" defTabSz="914400">
              <a:spcBef>
                <a:spcPts val="800"/>
              </a:spcBef>
              <a:spcAft>
                <a:spcPts val="0"/>
              </a:spcAft>
              <a:buClr>
                <a:schemeClr val="dk1"/>
              </a:buClr>
              <a:buSzPts val="1100"/>
            </a:pPr>
            <a:r>
              <a:rPr lang="en-US" sz="1300" dirty="0">
                <a:sym typeface="Arial"/>
              </a:rPr>
              <a:t>Amazon SQS enables you to </a:t>
            </a:r>
            <a:r>
              <a:rPr lang="en-US" sz="1300" b="1" i="1" u="sng" dirty="0">
                <a:sym typeface="Arial"/>
              </a:rPr>
              <a:t>send, store, and receive</a:t>
            </a:r>
            <a:r>
              <a:rPr lang="en-US" sz="1300" dirty="0">
                <a:sym typeface="Arial"/>
              </a:rPr>
              <a:t> messages between software components.</a:t>
            </a:r>
          </a:p>
          <a:p>
            <a:pPr marL="0" lvl="0" indent="-228600" defTabSz="914400">
              <a:spcBef>
                <a:spcPts val="800"/>
              </a:spcBef>
              <a:spcAft>
                <a:spcPts val="0"/>
              </a:spcAft>
              <a:buClr>
                <a:schemeClr val="dk1"/>
              </a:buClr>
              <a:buSzPts val="1100"/>
            </a:pPr>
            <a:r>
              <a:rPr lang="en-US" sz="1300" dirty="0">
                <a:sym typeface="Arial"/>
              </a:rPr>
              <a:t>An Amazon SQS queue is a temporary repository for messages that are awaiting processing.</a:t>
            </a:r>
          </a:p>
          <a:p>
            <a:pPr marL="0" lvl="0" indent="-228600" defTabSz="914400">
              <a:spcBef>
                <a:spcPts val="800"/>
              </a:spcBef>
              <a:spcAft>
                <a:spcPts val="0"/>
              </a:spcAft>
              <a:buClr>
                <a:schemeClr val="dk1"/>
              </a:buClr>
              <a:buSzPts val="1100"/>
            </a:pPr>
            <a:endParaRPr lang="en-US" sz="1300" dirty="0">
              <a:sym typeface="Arial"/>
            </a:endParaRPr>
          </a:p>
          <a:p>
            <a:pPr marL="0" lvl="0" indent="-228600" defTabSz="914400">
              <a:spcBef>
                <a:spcPts val="800"/>
              </a:spcBef>
              <a:spcAft>
                <a:spcPts val="1200"/>
              </a:spcAft>
              <a:buClr>
                <a:schemeClr val="dk1"/>
              </a:buClr>
              <a:buSzPts val="1100"/>
            </a:pPr>
            <a:r>
              <a:rPr lang="en-US" sz="1300" dirty="0">
                <a:sym typeface="Arial"/>
              </a:rPr>
              <a:t>Amazon SQS supports two types of queues – </a:t>
            </a:r>
            <a:r>
              <a:rPr lang="en-US" sz="1300" b="1" dirty="0">
                <a:sym typeface="Arial"/>
              </a:rPr>
              <a:t>standard queues and FIFO queues</a:t>
            </a:r>
            <a:r>
              <a:rPr lang="en-US" sz="1300" dirty="0">
                <a:sym typeface="Arial"/>
              </a:rPr>
              <a:t>. </a:t>
            </a:r>
          </a:p>
        </p:txBody>
      </p:sp>
      <p:pic>
        <p:nvPicPr>
          <p:cNvPr id="294" name="Google Shape;294;p52"/>
          <p:cNvPicPr preferRelativeResize="0">
            <a:picLocks noGrp="1"/>
          </p:cNvPicPr>
          <p:nvPr>
            <p:ph sz="half" idx="2"/>
          </p:nvPr>
        </p:nvPicPr>
        <p:blipFill rotWithShape="1">
          <a:blip r:embed="rId3"/>
          <a:stretch/>
        </p:blipFill>
        <p:spPr>
          <a:xfrm>
            <a:off x="5039525" y="2306431"/>
            <a:ext cx="3591379" cy="1481443"/>
          </a:xfrm>
          <a:prstGeom prst="rect">
            <a:avLst/>
          </a:prstGeom>
          <a:noFill/>
        </p:spPr>
      </p:pic>
      <p:sp>
        <p:nvSpPr>
          <p:cNvPr id="303" name="Freeform: Shape 30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Hands On</a:t>
            </a:r>
            <a:endParaRPr/>
          </a:p>
        </p:txBody>
      </p:sp>
      <p:pic>
        <p:nvPicPr>
          <p:cNvPr id="400" name="Google Shape;400;p68"/>
          <p:cNvPicPr preferRelativeResize="0"/>
          <p:nvPr/>
        </p:nvPicPr>
        <p:blipFill>
          <a:blip r:embed="rId3">
            <a:alphaModFix/>
          </a:blip>
          <a:stretch>
            <a:fillRect/>
          </a:stretch>
        </p:blipFill>
        <p:spPr>
          <a:xfrm>
            <a:off x="1765125" y="1214500"/>
            <a:ext cx="5303050" cy="1898675"/>
          </a:xfrm>
          <a:prstGeom prst="rect">
            <a:avLst/>
          </a:prstGeom>
          <a:noFill/>
          <a:ln>
            <a:noFill/>
          </a:ln>
        </p:spPr>
      </p:pic>
      <p:pic>
        <p:nvPicPr>
          <p:cNvPr id="401" name="Google Shape;401;p68"/>
          <p:cNvPicPr preferRelativeResize="0"/>
          <p:nvPr/>
        </p:nvPicPr>
        <p:blipFill>
          <a:blip r:embed="rId4">
            <a:alphaModFix/>
          </a:blip>
          <a:stretch>
            <a:fillRect/>
          </a:stretch>
        </p:blipFill>
        <p:spPr>
          <a:xfrm>
            <a:off x="1570137" y="3240927"/>
            <a:ext cx="6003726" cy="1653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Section</a:t>
            </a:r>
            <a:endParaRPr/>
          </a:p>
        </p:txBody>
      </p:sp>
      <p:pic>
        <p:nvPicPr>
          <p:cNvPr id="407" name="Google Shape;407;p69"/>
          <p:cNvPicPr preferRelativeResize="0"/>
          <p:nvPr/>
        </p:nvPicPr>
        <p:blipFill>
          <a:blip r:embed="rId3">
            <a:alphaModFix/>
          </a:blip>
          <a:stretch>
            <a:fillRect/>
          </a:stretch>
        </p:blipFill>
        <p:spPr>
          <a:xfrm>
            <a:off x="1094825" y="1147225"/>
            <a:ext cx="7524929" cy="369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Section</a:t>
            </a:r>
            <a:endParaRPr/>
          </a:p>
        </p:txBody>
      </p:sp>
      <p:pic>
        <p:nvPicPr>
          <p:cNvPr id="413" name="Google Shape;413;p70"/>
          <p:cNvPicPr preferRelativeResize="0"/>
          <p:nvPr/>
        </p:nvPicPr>
        <p:blipFill>
          <a:blip r:embed="rId3">
            <a:alphaModFix/>
          </a:blip>
          <a:stretch>
            <a:fillRect/>
          </a:stretch>
        </p:blipFill>
        <p:spPr>
          <a:xfrm>
            <a:off x="1745225" y="1147225"/>
            <a:ext cx="6111356" cy="3691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Section</a:t>
            </a:r>
            <a:endParaRPr/>
          </a:p>
        </p:txBody>
      </p:sp>
      <p:pic>
        <p:nvPicPr>
          <p:cNvPr id="419" name="Google Shape;419;p71"/>
          <p:cNvPicPr preferRelativeResize="0"/>
          <p:nvPr/>
        </p:nvPicPr>
        <p:blipFill>
          <a:blip r:embed="rId3">
            <a:alphaModFix/>
          </a:blip>
          <a:stretch>
            <a:fillRect/>
          </a:stretch>
        </p:blipFill>
        <p:spPr>
          <a:xfrm>
            <a:off x="1503463" y="1147225"/>
            <a:ext cx="6137077" cy="3691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Section</a:t>
            </a:r>
            <a:endParaRPr/>
          </a:p>
        </p:txBody>
      </p:sp>
      <p:pic>
        <p:nvPicPr>
          <p:cNvPr id="425" name="Google Shape;425;p72"/>
          <p:cNvPicPr preferRelativeResize="0"/>
          <p:nvPr/>
        </p:nvPicPr>
        <p:blipFill>
          <a:blip r:embed="rId3">
            <a:alphaModFix/>
          </a:blip>
          <a:stretch>
            <a:fillRect/>
          </a:stretch>
        </p:blipFill>
        <p:spPr>
          <a:xfrm>
            <a:off x="1260750" y="1147225"/>
            <a:ext cx="6375470" cy="3691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Questions Section</a:t>
            </a:r>
            <a:endParaRPr dirty="0"/>
          </a:p>
        </p:txBody>
      </p:sp>
      <p:pic>
        <p:nvPicPr>
          <p:cNvPr id="431" name="Google Shape;431;p73"/>
          <p:cNvPicPr preferRelativeResize="0"/>
          <p:nvPr/>
        </p:nvPicPr>
        <p:blipFill>
          <a:blip r:embed="rId3">
            <a:alphaModFix/>
          </a:blip>
          <a:stretch>
            <a:fillRect/>
          </a:stretch>
        </p:blipFill>
        <p:spPr>
          <a:xfrm>
            <a:off x="1259925" y="1266450"/>
            <a:ext cx="7572375" cy="3390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Section</a:t>
            </a:r>
            <a:endParaRPr/>
          </a:p>
        </p:txBody>
      </p:sp>
      <p:pic>
        <p:nvPicPr>
          <p:cNvPr id="437" name="Google Shape;437;p74"/>
          <p:cNvPicPr preferRelativeResize="0"/>
          <p:nvPr/>
        </p:nvPicPr>
        <p:blipFill>
          <a:blip r:embed="rId3">
            <a:alphaModFix/>
          </a:blip>
          <a:stretch>
            <a:fillRect/>
          </a:stretch>
        </p:blipFill>
        <p:spPr>
          <a:xfrm>
            <a:off x="790575" y="1186800"/>
            <a:ext cx="7562850" cy="3648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75"/>
          <p:cNvPicPr preferRelativeResize="0"/>
          <p:nvPr/>
        </p:nvPicPr>
        <p:blipFill>
          <a:blip r:embed="rId3">
            <a:alphaModFix/>
          </a:blip>
          <a:stretch>
            <a:fillRect/>
          </a:stretch>
        </p:blipFill>
        <p:spPr>
          <a:xfrm>
            <a:off x="1048350" y="638175"/>
            <a:ext cx="7648575" cy="386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8"/>
        <p:cNvGrpSpPr/>
        <p:nvPr/>
      </p:nvGrpSpPr>
      <p:grpSpPr>
        <a:xfrm>
          <a:off x="0" y="0"/>
          <a:ext cx="0" cy="0"/>
          <a:chOff x="0" y="0"/>
          <a:chExt cx="0" cy="0"/>
        </a:xfrm>
      </p:grpSpPr>
      <p:sp useBgFill="1">
        <p:nvSpPr>
          <p:cNvPr id="306" name="Rectangle 30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Freeform: Shape 30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9" name="Google Shape;299;p53"/>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400" kern="1200">
                <a:solidFill>
                  <a:schemeClr val="tx1"/>
                </a:solidFill>
                <a:latin typeface="+mj-lt"/>
                <a:ea typeface="+mj-ea"/>
                <a:cs typeface="+mj-cs"/>
              </a:rPr>
              <a:t>SQS Standard </a:t>
            </a:r>
          </a:p>
        </p:txBody>
      </p:sp>
      <p:sp>
        <p:nvSpPr>
          <p:cNvPr id="300" name="Google Shape;300;p53"/>
          <p:cNvSpPr txBox="1">
            <a:spLocks noGrp="1"/>
          </p:cNvSpPr>
          <p:nvPr>
            <p:ph sz="half"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chemeClr val="dk1"/>
              </a:buClr>
              <a:buSzPts val="1100"/>
            </a:pPr>
            <a:r>
              <a:rPr lang="en-US" sz="1200" dirty="0">
                <a:sym typeface="Arial"/>
              </a:rPr>
              <a:t>Amazon SQS offers standard as the default queue type. </a:t>
            </a:r>
          </a:p>
          <a:p>
            <a:pPr marL="0" lvl="0" indent="-228600" defTabSz="914400">
              <a:spcBef>
                <a:spcPts val="0"/>
              </a:spcBef>
              <a:spcAft>
                <a:spcPts val="0"/>
              </a:spcAft>
              <a:buClr>
                <a:schemeClr val="dk1"/>
              </a:buClr>
              <a:buSzPts val="1100"/>
            </a:pPr>
            <a:endParaRPr lang="en-US" sz="1200" dirty="0">
              <a:sym typeface="Arial"/>
            </a:endParaRPr>
          </a:p>
          <a:p>
            <a:pPr marL="0" lvl="0" indent="-228600" defTabSz="914400">
              <a:spcBef>
                <a:spcPts val="0"/>
              </a:spcBef>
              <a:spcAft>
                <a:spcPts val="0"/>
              </a:spcAft>
              <a:buClr>
                <a:schemeClr val="dk1"/>
              </a:buClr>
              <a:buSzPts val="1100"/>
            </a:pPr>
            <a:r>
              <a:rPr lang="en-US" sz="1200" dirty="0">
                <a:sym typeface="Arial"/>
              </a:rPr>
              <a:t>Standard queues support a nearly unlimited number of API calls per second, per API action (</a:t>
            </a:r>
            <a:r>
              <a:rPr lang="en-US" sz="1200" dirty="0" err="1">
                <a:sym typeface="Arial"/>
              </a:rPr>
              <a:t>SendMessage</a:t>
            </a:r>
            <a:r>
              <a:rPr lang="en-US" sz="1200" dirty="0">
                <a:sym typeface="Arial"/>
              </a:rPr>
              <a:t>, </a:t>
            </a:r>
            <a:r>
              <a:rPr lang="en-US" sz="1200" dirty="0" err="1">
                <a:sym typeface="Arial"/>
              </a:rPr>
              <a:t>ReceiveMessage</a:t>
            </a:r>
            <a:r>
              <a:rPr lang="en-US" sz="1200" dirty="0">
                <a:sym typeface="Arial"/>
              </a:rPr>
              <a:t>, or </a:t>
            </a:r>
            <a:r>
              <a:rPr lang="en-US" sz="1200" dirty="0" err="1">
                <a:sym typeface="Arial"/>
              </a:rPr>
              <a:t>DeleteMessage</a:t>
            </a:r>
            <a:r>
              <a:rPr lang="en-US" sz="1200" dirty="0">
                <a:sym typeface="Arial"/>
              </a:rPr>
              <a:t>).</a:t>
            </a:r>
          </a:p>
          <a:p>
            <a:pPr marL="0" lvl="0" indent="-228600" defTabSz="914400">
              <a:spcBef>
                <a:spcPts val="0"/>
              </a:spcBef>
              <a:spcAft>
                <a:spcPts val="0"/>
              </a:spcAft>
              <a:buClr>
                <a:schemeClr val="dk1"/>
              </a:buClr>
              <a:buSzPts val="1100"/>
            </a:pPr>
            <a:endParaRPr lang="en-US" sz="1200" dirty="0">
              <a:sym typeface="Arial"/>
            </a:endParaRPr>
          </a:p>
          <a:p>
            <a:pPr marL="0" lvl="0" indent="-228600" defTabSz="914400">
              <a:spcBef>
                <a:spcPts val="0"/>
              </a:spcBef>
              <a:spcAft>
                <a:spcPts val="0"/>
              </a:spcAft>
              <a:buClr>
                <a:schemeClr val="dk1"/>
              </a:buClr>
              <a:buSzPts val="1100"/>
            </a:pPr>
            <a:r>
              <a:rPr lang="en-US" sz="1200" dirty="0">
                <a:sym typeface="Arial"/>
              </a:rPr>
              <a:t>Standard queues support </a:t>
            </a:r>
            <a:r>
              <a:rPr lang="en-US" sz="1200" dirty="0">
                <a:highlight>
                  <a:srgbClr val="FFFF00"/>
                </a:highlight>
                <a:sym typeface="Arial"/>
              </a:rPr>
              <a:t>at-least-once message delivery. </a:t>
            </a:r>
          </a:p>
          <a:p>
            <a:pPr marL="0" lvl="0" indent="-228600" defTabSz="914400">
              <a:spcBef>
                <a:spcPts val="800"/>
              </a:spcBef>
              <a:spcAft>
                <a:spcPts val="0"/>
              </a:spcAft>
              <a:buClr>
                <a:schemeClr val="dk1"/>
              </a:buClr>
              <a:buSzPts val="1100"/>
            </a:pPr>
            <a:r>
              <a:rPr lang="en-US" sz="1200" dirty="0">
                <a:sym typeface="Arial"/>
              </a:rPr>
              <a:t>However, occasionally (because of the highly distributed architecture that allows nearly unlimited throughput), </a:t>
            </a:r>
            <a:r>
              <a:rPr lang="en-US" sz="1200" b="1" u="sng" dirty="0">
                <a:sym typeface="Arial"/>
              </a:rPr>
              <a:t>more than one copy of a message might be delivered out of order. </a:t>
            </a:r>
          </a:p>
          <a:p>
            <a:pPr marL="0" lvl="0" indent="-228600" defTabSz="914400">
              <a:spcBef>
                <a:spcPts val="800"/>
              </a:spcBef>
              <a:spcAft>
                <a:spcPts val="0"/>
              </a:spcAft>
              <a:buClr>
                <a:schemeClr val="dk1"/>
              </a:buClr>
              <a:buSzPts val="1100"/>
            </a:pPr>
            <a:r>
              <a:rPr lang="en-US" sz="1200" dirty="0">
                <a:sym typeface="Arial"/>
              </a:rPr>
              <a:t>Standard queues provide best-effort ordering which ensures that messages are generally delivered in the same order as they're sent.</a:t>
            </a:r>
          </a:p>
          <a:p>
            <a:pPr marL="0" lvl="0" indent="-228600" defTabSz="914400">
              <a:spcBef>
                <a:spcPts val="800"/>
              </a:spcBef>
              <a:spcAft>
                <a:spcPts val="1200"/>
              </a:spcAft>
              <a:buClr>
                <a:schemeClr val="dk1"/>
              </a:buClr>
              <a:buSzPts val="1100"/>
            </a:pPr>
            <a:endParaRPr lang="en-US" sz="1200" dirty="0">
              <a:sym typeface="Arial"/>
            </a:endParaRPr>
          </a:p>
        </p:txBody>
      </p:sp>
      <p:pic>
        <p:nvPicPr>
          <p:cNvPr id="301" name="Google Shape;301;p53"/>
          <p:cNvPicPr preferRelativeResize="0">
            <a:picLocks noGrp="1"/>
          </p:cNvPicPr>
          <p:nvPr>
            <p:ph sz="half" idx="2"/>
          </p:nvPr>
        </p:nvPicPr>
        <p:blipFill rotWithShape="1">
          <a:blip r:embed="rId3"/>
          <a:stretch/>
        </p:blipFill>
        <p:spPr>
          <a:xfrm>
            <a:off x="5039525" y="1651005"/>
            <a:ext cx="3591379" cy="2792296"/>
          </a:xfrm>
          <a:prstGeom prst="rect">
            <a:avLst/>
          </a:prstGeom>
          <a:noFill/>
        </p:spPr>
      </p:pic>
      <p:sp>
        <p:nvSpPr>
          <p:cNvPr id="310" name="Freeform: Shape 30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5"/>
        <p:cNvGrpSpPr/>
        <p:nvPr/>
      </p:nvGrpSpPr>
      <p:grpSpPr>
        <a:xfrm>
          <a:off x="0" y="0"/>
          <a:ext cx="0" cy="0"/>
          <a:chOff x="0" y="0"/>
          <a:chExt cx="0" cy="0"/>
        </a:xfrm>
      </p:grpSpPr>
      <p:sp useBgFill="1">
        <p:nvSpPr>
          <p:cNvPr id="312" name="Rectangle 3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Google Shape;306;p54"/>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SQS </a:t>
            </a:r>
            <a:r>
              <a:rPr lang="en-US" sz="4100" b="1" u="sng" kern="1200">
                <a:solidFill>
                  <a:schemeClr val="tx1"/>
                </a:solidFill>
                <a:latin typeface="+mj-lt"/>
                <a:ea typeface="+mj-ea"/>
                <a:cs typeface="+mj-cs"/>
              </a:rPr>
              <a:t>Standard </a:t>
            </a:r>
            <a:r>
              <a:rPr lang="en-US" sz="4100" kern="1200">
                <a:solidFill>
                  <a:schemeClr val="tx1"/>
                </a:solidFill>
                <a:latin typeface="+mj-lt"/>
                <a:ea typeface="+mj-ea"/>
                <a:cs typeface="+mj-cs"/>
              </a:rPr>
              <a:t>Scenarios</a:t>
            </a:r>
          </a:p>
        </p:txBody>
      </p:sp>
      <p:sp>
        <p:nvSpPr>
          <p:cNvPr id="3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Google Shape;307;p54"/>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chemeClr val="dk1"/>
              </a:buClr>
              <a:buSzPts val="1100"/>
            </a:pPr>
            <a:r>
              <a:rPr lang="en-US" sz="1400" dirty="0"/>
              <a:t>You can use standard message queues in many scenarios, as long as your application can process messages that arrive more than once and out of order, for example:</a:t>
            </a:r>
          </a:p>
          <a:p>
            <a:pPr marL="177800" lvl="0" indent="-228600" defTabSz="914400">
              <a:spcBef>
                <a:spcPts val="800"/>
              </a:spcBef>
              <a:spcAft>
                <a:spcPts val="0"/>
              </a:spcAft>
              <a:buClr>
                <a:schemeClr val="dk1"/>
              </a:buClr>
              <a:buSzPts val="1100"/>
            </a:pPr>
            <a:r>
              <a:rPr lang="en-US" sz="1400" b="1" dirty="0"/>
              <a:t>Decouple live user requests from intensive background work</a:t>
            </a:r>
            <a:r>
              <a:rPr lang="en-US" sz="1400" dirty="0"/>
              <a:t> – Let users upload media while resizing or encoding it.</a:t>
            </a:r>
          </a:p>
          <a:p>
            <a:pPr marL="177800" lvl="0" indent="-228600" defTabSz="914400">
              <a:spcBef>
                <a:spcPts val="800"/>
              </a:spcBef>
              <a:spcAft>
                <a:spcPts val="0"/>
              </a:spcAft>
              <a:buClr>
                <a:schemeClr val="dk1"/>
              </a:buClr>
              <a:buSzPts val="1100"/>
            </a:pPr>
            <a:r>
              <a:rPr lang="en-US" sz="1400" b="1" dirty="0"/>
              <a:t>Allocate tasks to multiple worker nodes</a:t>
            </a:r>
            <a:r>
              <a:rPr lang="en-US" sz="1400" dirty="0"/>
              <a:t> – Process a high number of credit card validation requests.</a:t>
            </a:r>
          </a:p>
          <a:p>
            <a:pPr marL="177800" lvl="0" indent="-228600" defTabSz="914400">
              <a:spcBef>
                <a:spcPts val="800"/>
              </a:spcBef>
              <a:spcAft>
                <a:spcPts val="0"/>
              </a:spcAft>
              <a:buClr>
                <a:schemeClr val="dk1"/>
              </a:buClr>
              <a:buSzPts val="1100"/>
            </a:pPr>
            <a:r>
              <a:rPr lang="en-US" sz="1400" b="1" dirty="0"/>
              <a:t>Batch messages for future processing</a:t>
            </a:r>
            <a:r>
              <a:rPr lang="en-US" sz="1400" dirty="0"/>
              <a:t> – Schedule multiple entries to be added to a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1"/>
        <p:cNvGrpSpPr/>
        <p:nvPr/>
      </p:nvGrpSpPr>
      <p:grpSpPr>
        <a:xfrm>
          <a:off x="0" y="0"/>
          <a:ext cx="0" cy="0"/>
          <a:chOff x="0" y="0"/>
          <a:chExt cx="0" cy="0"/>
        </a:xfrm>
      </p:grpSpPr>
      <p:sp useBgFill="1">
        <p:nvSpPr>
          <p:cNvPr id="330" name="Rectangle 32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Google Shape;312;p55"/>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SQS FIFO</a:t>
            </a:r>
          </a:p>
        </p:txBody>
      </p:sp>
      <p:sp>
        <p:nvSpPr>
          <p:cNvPr id="33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Google Shape;313;p55"/>
          <p:cNvSpPr txBox="1">
            <a:spLocks noGrp="1"/>
          </p:cNvSpPr>
          <p:nvPr>
            <p:ph sz="half" idx="1"/>
          </p:nvPr>
        </p:nvSpPr>
        <p:spPr>
          <a:xfrm>
            <a:off x="473201" y="1995678"/>
            <a:ext cx="4333030" cy="2968314"/>
          </a:xfrm>
          <a:prstGeom prst="rect">
            <a:avLst/>
          </a:prstGeom>
        </p:spPr>
        <p:txBody>
          <a:bodyPr spcFirstLastPara="1" vert="horz" lIns="91440" tIns="45720" rIns="91440" bIns="45720" rtlCol="0" anchor="t" anchorCtr="0">
            <a:noAutofit/>
          </a:bodyPr>
          <a:lstStyle/>
          <a:p>
            <a:pPr marL="0" lvl="0" indent="-228600" defTabSz="914400">
              <a:spcBef>
                <a:spcPts val="0"/>
              </a:spcBef>
              <a:spcAft>
                <a:spcPts val="0"/>
              </a:spcAft>
              <a:buClr>
                <a:srgbClr val="FF0000"/>
              </a:buClr>
              <a:buSzPts val="1100"/>
            </a:pPr>
            <a:r>
              <a:rPr lang="en-US" sz="900" dirty="0"/>
              <a:t>Amazon SQS FIFO (</a:t>
            </a:r>
            <a:r>
              <a:rPr lang="en-US" sz="900" b="1" dirty="0">
                <a:highlight>
                  <a:srgbClr val="FFFF00"/>
                </a:highlight>
              </a:rPr>
              <a:t>First-In-First-Out</a:t>
            </a:r>
            <a:r>
              <a:rPr lang="en-US" sz="900" dirty="0"/>
              <a:t>) queues have all the capabilities of the standard queues, but </a:t>
            </a:r>
            <a:r>
              <a:rPr lang="en-US" sz="900" b="1" dirty="0">
                <a:highlight>
                  <a:srgbClr val="FFFF00"/>
                </a:highlight>
              </a:rPr>
              <a:t>designed to enhance messaging between applications when the order of operations and events is critical</a:t>
            </a:r>
            <a:r>
              <a:rPr lang="en-US" sz="900" dirty="0"/>
              <a:t>, or where duplicates can't be tolerated.</a:t>
            </a:r>
          </a:p>
          <a:p>
            <a:pPr marL="0" lvl="0" indent="-228600" defTabSz="914400">
              <a:spcBef>
                <a:spcPts val="800"/>
              </a:spcBef>
              <a:spcAft>
                <a:spcPts val="0"/>
              </a:spcAft>
              <a:buClr>
                <a:schemeClr val="dk1"/>
              </a:buClr>
              <a:buSzPts val="1100"/>
            </a:pPr>
            <a:r>
              <a:rPr lang="en-US" sz="900" dirty="0"/>
              <a:t>Examples of situations where you might use FIFO queues include the following:</a:t>
            </a:r>
          </a:p>
          <a:p>
            <a:pPr marL="177800" lvl="0" indent="-228600" defTabSz="914400">
              <a:spcBef>
                <a:spcPts val="800"/>
              </a:spcBef>
              <a:spcAft>
                <a:spcPts val="0"/>
              </a:spcAft>
              <a:buClr>
                <a:schemeClr val="dk1"/>
              </a:buClr>
              <a:buSzPts val="1000"/>
            </a:pPr>
            <a:r>
              <a:rPr lang="en-US" sz="900" b="1" dirty="0">
                <a:highlight>
                  <a:srgbClr val="FFFF00"/>
                </a:highlight>
              </a:rPr>
              <a:t>E-commerce order management system where order is critical</a:t>
            </a:r>
          </a:p>
          <a:p>
            <a:pPr marL="177800" lvl="0" indent="-228600" defTabSz="914400">
              <a:spcBef>
                <a:spcPts val="800"/>
              </a:spcBef>
              <a:spcAft>
                <a:spcPts val="0"/>
              </a:spcAft>
              <a:buClr>
                <a:schemeClr val="dk1"/>
              </a:buClr>
              <a:buSzPts val="1000"/>
            </a:pPr>
            <a:r>
              <a:rPr lang="en-US" sz="900" b="1" dirty="0">
                <a:highlight>
                  <a:srgbClr val="FFFF00"/>
                </a:highlight>
              </a:rPr>
              <a:t>Integrating with a third-party systems where events need to be processed in order</a:t>
            </a:r>
          </a:p>
          <a:p>
            <a:pPr marL="177800" lvl="0" indent="-228600" defTabSz="914400">
              <a:spcBef>
                <a:spcPts val="800"/>
              </a:spcBef>
              <a:spcAft>
                <a:spcPts val="0"/>
              </a:spcAft>
              <a:buClr>
                <a:schemeClr val="dk1"/>
              </a:buClr>
              <a:buSzPts val="1000"/>
            </a:pPr>
            <a:r>
              <a:rPr lang="en-US" sz="900" b="1" dirty="0">
                <a:highlight>
                  <a:srgbClr val="FFFF00"/>
                </a:highlight>
              </a:rPr>
              <a:t>Processing user-entered inputs in the order entered</a:t>
            </a:r>
          </a:p>
          <a:p>
            <a:pPr marL="177800" lvl="0" indent="-228600" defTabSz="914400">
              <a:spcBef>
                <a:spcPts val="800"/>
              </a:spcBef>
              <a:spcAft>
                <a:spcPts val="0"/>
              </a:spcAft>
              <a:buClr>
                <a:schemeClr val="dk1"/>
              </a:buClr>
              <a:buSzPts val="1000"/>
            </a:pPr>
            <a:r>
              <a:rPr lang="en-US" sz="900" b="1" dirty="0">
                <a:highlight>
                  <a:srgbClr val="FFFF00"/>
                </a:highlight>
              </a:rPr>
              <a:t>Communications and networking – Sending and receiving data and information in the same order</a:t>
            </a:r>
          </a:p>
          <a:p>
            <a:pPr marL="177800" lvl="0" indent="-228600" defTabSz="914400">
              <a:spcBef>
                <a:spcPts val="800"/>
              </a:spcBef>
              <a:spcAft>
                <a:spcPts val="0"/>
              </a:spcAft>
              <a:buClr>
                <a:schemeClr val="dk1"/>
              </a:buClr>
              <a:buSzPts val="1000"/>
            </a:pPr>
            <a:r>
              <a:rPr lang="en-US" sz="900" b="1" dirty="0">
                <a:highlight>
                  <a:srgbClr val="FFFF00"/>
                </a:highlight>
              </a:rPr>
              <a:t>Computer systems – Making sure that user-entered commands are run in the right order</a:t>
            </a:r>
          </a:p>
          <a:p>
            <a:pPr marL="177800" lvl="0" indent="-228600" defTabSz="914400">
              <a:spcBef>
                <a:spcPts val="800"/>
              </a:spcBef>
              <a:spcAft>
                <a:spcPts val="0"/>
              </a:spcAft>
              <a:buClr>
                <a:schemeClr val="dk1"/>
              </a:buClr>
              <a:buSzPts val="1000"/>
            </a:pPr>
            <a:r>
              <a:rPr lang="en-US" sz="900" b="1" dirty="0">
                <a:highlight>
                  <a:srgbClr val="FFFF00"/>
                </a:highlight>
              </a:rPr>
              <a:t>Educational institutes – Preventing a student from enrolling in a course before registering for an account</a:t>
            </a:r>
          </a:p>
          <a:p>
            <a:pPr marL="177800" lvl="0" indent="-228600" defTabSz="914400">
              <a:spcBef>
                <a:spcPts val="800"/>
              </a:spcBef>
              <a:spcAft>
                <a:spcPts val="0"/>
              </a:spcAft>
              <a:buClr>
                <a:schemeClr val="dk1"/>
              </a:buClr>
              <a:buSzPts val="1000"/>
            </a:pPr>
            <a:r>
              <a:rPr lang="en-US" sz="900" b="1" dirty="0">
                <a:highlight>
                  <a:srgbClr val="FFFF00"/>
                </a:highlight>
              </a:rPr>
              <a:t>Online ticketing system – Where tickets are distributed on a first come first serve basis</a:t>
            </a:r>
          </a:p>
        </p:txBody>
      </p:sp>
      <p:pic>
        <p:nvPicPr>
          <p:cNvPr id="314" name="Google Shape;314;p55"/>
          <p:cNvPicPr preferRelativeResize="0">
            <a:picLocks noGrp="1"/>
          </p:cNvPicPr>
          <p:nvPr>
            <p:ph sz="half" idx="2"/>
          </p:nvPr>
        </p:nvPicPr>
        <p:blipFill rotWithShape="1">
          <a:blip r:embed="rId3"/>
          <a:stretch/>
        </p:blipFill>
        <p:spPr>
          <a:xfrm>
            <a:off x="4903109" y="1087593"/>
            <a:ext cx="4094226" cy="296831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8"/>
        <p:cNvGrpSpPr/>
        <p:nvPr/>
      </p:nvGrpSpPr>
      <p:grpSpPr>
        <a:xfrm>
          <a:off x="0" y="0"/>
          <a:ext cx="0" cy="0"/>
          <a:chOff x="0" y="0"/>
          <a:chExt cx="0" cy="0"/>
        </a:xfrm>
      </p:grpSpPr>
      <p:sp>
        <p:nvSpPr>
          <p:cNvPr id="325" name="Rectangle 3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Google Shape;319;p56"/>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400" kern="1200" dirty="0">
                <a:solidFill>
                  <a:schemeClr val="bg1"/>
                </a:solidFill>
                <a:latin typeface="+mn-lt"/>
                <a:ea typeface="+mj-ea"/>
                <a:cs typeface="+mj-cs"/>
              </a:rPr>
              <a:t>FIFO Example with SNS &amp; SQS</a:t>
            </a:r>
          </a:p>
        </p:txBody>
      </p:sp>
      <p:pic>
        <p:nvPicPr>
          <p:cNvPr id="320" name="Google Shape;320;p56"/>
          <p:cNvPicPr preferRelativeResize="0"/>
          <p:nvPr/>
        </p:nvPicPr>
        <p:blipFill>
          <a:blip r:embed="rId3"/>
          <a:stretch>
            <a:fillRect/>
          </a:stretch>
        </p:blipFill>
        <p:spPr>
          <a:xfrm>
            <a:off x="1642534" y="1256420"/>
            <a:ext cx="5858931" cy="329564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4"/>
        <p:cNvGrpSpPr/>
        <p:nvPr/>
      </p:nvGrpSpPr>
      <p:grpSpPr>
        <a:xfrm>
          <a:off x="0" y="0"/>
          <a:ext cx="0" cy="0"/>
          <a:chOff x="0" y="0"/>
          <a:chExt cx="0" cy="0"/>
        </a:xfrm>
      </p:grpSpPr>
      <p:sp useBgFill="1">
        <p:nvSpPr>
          <p:cNvPr id="332" name="Rectangle 33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Freeform: Shape 33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5" name="Google Shape;325;p57"/>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br>
              <a:rPr lang="en-US" sz="2100" kern="1200">
                <a:solidFill>
                  <a:schemeClr val="tx1"/>
                </a:solidFill>
                <a:latin typeface="+mj-lt"/>
                <a:ea typeface="+mj-ea"/>
                <a:cs typeface="+mj-cs"/>
              </a:rPr>
            </a:br>
            <a:r>
              <a:rPr lang="en-US" sz="2100" kern="1200">
                <a:solidFill>
                  <a:schemeClr val="tx1"/>
                </a:solidFill>
                <a:latin typeface="+mj-lt"/>
                <a:ea typeface="+mj-ea"/>
                <a:cs typeface="+mj-cs"/>
              </a:rPr>
              <a:t>SQS - Visibility timeout</a:t>
            </a:r>
            <a:br>
              <a:rPr lang="en-US" sz="2100" kern="1200">
                <a:solidFill>
                  <a:schemeClr val="tx1"/>
                </a:solidFill>
                <a:latin typeface="+mj-lt"/>
                <a:ea typeface="+mj-ea"/>
                <a:cs typeface="+mj-cs"/>
              </a:rPr>
            </a:br>
            <a:endParaRPr lang="en-US" sz="2100" kern="1200">
              <a:solidFill>
                <a:schemeClr val="tx1"/>
              </a:solidFill>
              <a:latin typeface="+mj-lt"/>
              <a:ea typeface="+mj-ea"/>
              <a:cs typeface="+mj-cs"/>
            </a:endParaRPr>
          </a:p>
        </p:txBody>
      </p:sp>
      <p:sp>
        <p:nvSpPr>
          <p:cNvPr id="326" name="Google Shape;326;p57"/>
          <p:cNvSpPr txBox="1">
            <a:spLocks noGrp="1"/>
          </p:cNvSpPr>
          <p:nvPr>
            <p:ph sz="half"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chemeClr val="dk1"/>
              </a:buClr>
              <a:buSzPts val="1100"/>
            </a:pPr>
            <a:r>
              <a:rPr lang="en-US" sz="1100" b="1" u="sng" dirty="0"/>
              <a:t>The amount of time a message is invisible in the queue after a reader picks it up.</a:t>
            </a:r>
          </a:p>
          <a:p>
            <a:pPr marL="0" lvl="0" indent="-228600" defTabSz="914400">
              <a:spcBef>
                <a:spcPts val="0"/>
              </a:spcBef>
              <a:spcAft>
                <a:spcPts val="0"/>
              </a:spcAft>
              <a:buClr>
                <a:schemeClr val="dk1"/>
              </a:buClr>
              <a:buSzPts val="1100"/>
            </a:pPr>
            <a:endParaRPr lang="en-US" sz="1100" b="1" u="sng" dirty="0"/>
          </a:p>
          <a:p>
            <a:pPr marL="177800" lvl="0" indent="-228600" defTabSz="914400">
              <a:spcBef>
                <a:spcPts val="800"/>
              </a:spcBef>
              <a:spcAft>
                <a:spcPts val="0"/>
              </a:spcAft>
              <a:buClr>
                <a:schemeClr val="dk1"/>
              </a:buClr>
              <a:buSzPts val="1100"/>
            </a:pPr>
            <a:r>
              <a:rPr lang="en-US" sz="1100" dirty="0"/>
              <a:t>Provided the job is processed before the visibility timeout expires, the message will then be deleted from the queue.</a:t>
            </a:r>
          </a:p>
          <a:p>
            <a:pPr marL="177800" lvl="0" indent="-228600" defTabSz="914400">
              <a:spcBef>
                <a:spcPts val="800"/>
              </a:spcBef>
              <a:spcAft>
                <a:spcPts val="0"/>
              </a:spcAft>
              <a:buClr>
                <a:schemeClr val="dk1"/>
              </a:buClr>
              <a:buSzPts val="1100"/>
            </a:pPr>
            <a:r>
              <a:rPr lang="en-US" sz="1100" dirty="0"/>
              <a:t>If the job is not processed within the visibility timeout, the message will become visible again and another reader will process it.</a:t>
            </a:r>
          </a:p>
          <a:p>
            <a:pPr marL="177800" lvl="0" indent="-228600" defTabSz="914400">
              <a:spcBef>
                <a:spcPts val="800"/>
              </a:spcBef>
              <a:spcAft>
                <a:spcPts val="0"/>
              </a:spcAft>
              <a:buClr>
                <a:schemeClr val="dk1"/>
              </a:buClr>
              <a:buSzPts val="1100"/>
            </a:pPr>
            <a:r>
              <a:rPr lang="en-US" sz="1100" dirty="0"/>
              <a:t>This could result in the same message being delivered twice.</a:t>
            </a:r>
          </a:p>
          <a:p>
            <a:pPr marL="177800" lvl="0" indent="-228600" defTabSz="914400">
              <a:spcBef>
                <a:spcPts val="800"/>
              </a:spcBef>
              <a:spcAft>
                <a:spcPts val="0"/>
              </a:spcAft>
              <a:buClr>
                <a:schemeClr val="dk1"/>
              </a:buClr>
              <a:buSzPts val="1100"/>
            </a:pPr>
            <a:r>
              <a:rPr lang="en-US" sz="1100" dirty="0"/>
              <a:t>The default visibility timeout is 30 seconds.</a:t>
            </a:r>
          </a:p>
          <a:p>
            <a:pPr marL="177800" lvl="0" indent="-228600" defTabSz="914400">
              <a:spcBef>
                <a:spcPts val="800"/>
              </a:spcBef>
              <a:spcAft>
                <a:spcPts val="0"/>
              </a:spcAft>
              <a:buClr>
                <a:schemeClr val="dk1"/>
              </a:buClr>
              <a:buSzPts val="1100"/>
            </a:pPr>
            <a:r>
              <a:rPr lang="en-US" sz="1100" dirty="0"/>
              <a:t>Increase it if your task takes &gt; 30 seconds.</a:t>
            </a:r>
          </a:p>
          <a:p>
            <a:pPr marL="177800" lvl="0" indent="-228600" defTabSz="914400">
              <a:spcBef>
                <a:spcPts val="800"/>
              </a:spcBef>
              <a:spcAft>
                <a:spcPts val="1200"/>
              </a:spcAft>
              <a:buClr>
                <a:schemeClr val="dk1"/>
              </a:buClr>
              <a:buSzPts val="1100"/>
            </a:pPr>
            <a:r>
              <a:rPr lang="en-US" sz="1100" dirty="0"/>
              <a:t>The maximum is 12 hours.</a:t>
            </a:r>
          </a:p>
        </p:txBody>
      </p:sp>
      <p:pic>
        <p:nvPicPr>
          <p:cNvPr id="327" name="Google Shape;327;p57"/>
          <p:cNvPicPr preferRelativeResize="0">
            <a:picLocks noGrp="1"/>
          </p:cNvPicPr>
          <p:nvPr>
            <p:ph sz="half" idx="2"/>
          </p:nvPr>
        </p:nvPicPr>
        <p:blipFill rotWithShape="1">
          <a:blip r:embed="rId3"/>
          <a:stretch/>
        </p:blipFill>
        <p:spPr>
          <a:xfrm>
            <a:off x="5039525" y="2037077"/>
            <a:ext cx="3591379" cy="2020151"/>
          </a:xfrm>
          <a:prstGeom prst="rect">
            <a:avLst/>
          </a:prstGeom>
          <a:noFill/>
        </p:spPr>
      </p:pic>
      <p:sp>
        <p:nvSpPr>
          <p:cNvPr id="336" name="Freeform: Shape 33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1"/>
        <p:cNvGrpSpPr/>
        <p:nvPr/>
      </p:nvGrpSpPr>
      <p:grpSpPr>
        <a:xfrm>
          <a:off x="0" y="0"/>
          <a:ext cx="0" cy="0"/>
          <a:chOff x="0" y="0"/>
          <a:chExt cx="0" cy="0"/>
        </a:xfrm>
      </p:grpSpPr>
      <p:sp useBgFill="1">
        <p:nvSpPr>
          <p:cNvPr id="339" name="Rectangle 33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Google Shape;332;p58"/>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SQS Polling: Short and Long polling</a:t>
            </a:r>
          </a:p>
        </p:txBody>
      </p:sp>
      <p:sp>
        <p:nvSpPr>
          <p:cNvPr id="34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Google Shape;333;p58"/>
          <p:cNvSpPr txBox="1">
            <a:spLocks noGrp="1"/>
          </p:cNvSpPr>
          <p:nvPr>
            <p:ph sz="half" idx="1"/>
          </p:nvPr>
        </p:nvSpPr>
        <p:spPr>
          <a:xfrm>
            <a:off x="473201" y="1995678"/>
            <a:ext cx="3756461"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Clr>
                <a:schemeClr val="dk1"/>
              </a:buClr>
              <a:buSzPts val="1100"/>
            </a:pPr>
            <a:r>
              <a:rPr lang="en-US" sz="1050" dirty="0">
                <a:sym typeface="Arial"/>
              </a:rPr>
              <a:t>SQS uses </a:t>
            </a:r>
            <a:r>
              <a:rPr lang="en-US" sz="1050" b="1" dirty="0">
                <a:highlight>
                  <a:srgbClr val="FFFF00"/>
                </a:highlight>
                <a:sym typeface="Arial"/>
              </a:rPr>
              <a:t>short polling</a:t>
            </a:r>
            <a:r>
              <a:rPr lang="en-US" sz="1050" dirty="0">
                <a:highlight>
                  <a:srgbClr val="FFFF00"/>
                </a:highlight>
                <a:sym typeface="Arial"/>
              </a:rPr>
              <a:t> and </a:t>
            </a:r>
            <a:r>
              <a:rPr lang="en-US" sz="1050" b="1" dirty="0">
                <a:highlight>
                  <a:srgbClr val="FFFF00"/>
                </a:highlight>
                <a:sym typeface="Arial"/>
              </a:rPr>
              <a:t>long polling</a:t>
            </a:r>
            <a:r>
              <a:rPr lang="en-US" sz="1050" dirty="0">
                <a:highlight>
                  <a:srgbClr val="FFFF00"/>
                </a:highlight>
                <a:sym typeface="Arial"/>
              </a:rPr>
              <a:t>:</a:t>
            </a:r>
          </a:p>
          <a:p>
            <a:pPr marL="177800" lvl="0" indent="-228600" defTabSz="914400">
              <a:spcBef>
                <a:spcPts val="800"/>
              </a:spcBef>
              <a:spcAft>
                <a:spcPts val="0"/>
              </a:spcAft>
              <a:buClr>
                <a:schemeClr val="dk1"/>
              </a:buClr>
              <a:buSzPts val="1100"/>
            </a:pPr>
            <a:r>
              <a:rPr lang="en-US" sz="1050" dirty="0">
                <a:sym typeface="Arial"/>
              </a:rPr>
              <a:t>Amazon SQS long polling is a way to retrieve messages from SQS queues.</a:t>
            </a:r>
          </a:p>
          <a:p>
            <a:pPr marL="177800" lvl="0" indent="-228600" defTabSz="914400">
              <a:spcBef>
                <a:spcPts val="800"/>
              </a:spcBef>
              <a:spcAft>
                <a:spcPts val="0"/>
              </a:spcAft>
              <a:buClr>
                <a:schemeClr val="dk1"/>
              </a:buClr>
              <a:buSzPts val="1100"/>
            </a:pPr>
            <a:r>
              <a:rPr lang="en-US" sz="1050" b="1" dirty="0">
                <a:highlight>
                  <a:srgbClr val="FFFF00"/>
                </a:highlight>
                <a:sym typeface="Arial"/>
              </a:rPr>
              <a:t>Short polling returns immediately </a:t>
            </a:r>
            <a:r>
              <a:rPr lang="en-US" sz="1050" dirty="0">
                <a:sym typeface="Arial"/>
              </a:rPr>
              <a:t>(even if the message queue is empty).</a:t>
            </a:r>
          </a:p>
          <a:p>
            <a:pPr marL="177800" lvl="0" indent="-228600" defTabSz="914400">
              <a:spcBef>
                <a:spcPts val="800"/>
              </a:spcBef>
              <a:spcAft>
                <a:spcPts val="0"/>
              </a:spcAft>
              <a:buClr>
                <a:schemeClr val="dk1"/>
              </a:buClr>
              <a:buSzPts val="1100"/>
            </a:pPr>
            <a:r>
              <a:rPr lang="en-US" sz="1050" b="1" dirty="0">
                <a:highlight>
                  <a:srgbClr val="FFFF00"/>
                </a:highlight>
                <a:sym typeface="Arial"/>
              </a:rPr>
              <a:t>Long polling doesn’t return a response until a message arrives in the message queue or the long poll times out</a:t>
            </a:r>
            <a:r>
              <a:rPr lang="en-US" sz="1050" dirty="0">
                <a:sym typeface="Arial"/>
              </a:rPr>
              <a:t>.</a:t>
            </a:r>
          </a:p>
          <a:p>
            <a:pPr marL="177800" lvl="0" indent="-228600" defTabSz="914400">
              <a:spcBef>
                <a:spcPts val="800"/>
              </a:spcBef>
              <a:spcAft>
                <a:spcPts val="0"/>
              </a:spcAft>
              <a:buClr>
                <a:schemeClr val="dk1"/>
              </a:buClr>
              <a:buSzPts val="1100"/>
            </a:pPr>
            <a:r>
              <a:rPr lang="en-US" sz="1050" dirty="0">
                <a:sym typeface="Arial"/>
              </a:rPr>
              <a:t>Long polling can be enabled at the queue level or at the API level using </a:t>
            </a:r>
            <a:r>
              <a:rPr lang="en-US" sz="1050" dirty="0" err="1">
                <a:sym typeface="Arial"/>
              </a:rPr>
              <a:t>WaitTimeSeconds</a:t>
            </a:r>
            <a:r>
              <a:rPr lang="en-US" sz="1050" dirty="0">
                <a:sym typeface="Arial"/>
              </a:rPr>
              <a:t>.</a:t>
            </a:r>
          </a:p>
          <a:p>
            <a:pPr marL="177800" lvl="0" indent="-228600" defTabSz="914400">
              <a:spcBef>
                <a:spcPts val="800"/>
              </a:spcBef>
              <a:spcAft>
                <a:spcPts val="1200"/>
              </a:spcAft>
              <a:buClr>
                <a:schemeClr val="dk1"/>
              </a:buClr>
              <a:buSzPts val="1100"/>
            </a:pPr>
            <a:r>
              <a:rPr lang="en-US" sz="1050" dirty="0">
                <a:sym typeface="Arial"/>
              </a:rPr>
              <a:t>Long polling is in effect when the Receive Message Wait Time is a value greater than 0 seconds and up to 20 seconds.</a:t>
            </a:r>
          </a:p>
        </p:txBody>
      </p:sp>
      <p:pic>
        <p:nvPicPr>
          <p:cNvPr id="334" name="Google Shape;334;p58"/>
          <p:cNvPicPr preferRelativeResize="0">
            <a:picLocks noGrp="1"/>
          </p:cNvPicPr>
          <p:nvPr>
            <p:ph sz="half" idx="2"/>
          </p:nvPr>
        </p:nvPicPr>
        <p:blipFill rotWithShape="1">
          <a:blip r:embed="rId3"/>
          <a:stretch/>
        </p:blipFill>
        <p:spPr>
          <a:xfrm>
            <a:off x="4574286" y="1215538"/>
            <a:ext cx="4094226" cy="271242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8"/>
        <p:cNvGrpSpPr/>
        <p:nvPr/>
      </p:nvGrpSpPr>
      <p:grpSpPr>
        <a:xfrm>
          <a:off x="0" y="0"/>
          <a:ext cx="0" cy="0"/>
          <a:chOff x="0" y="0"/>
          <a:chExt cx="0" cy="0"/>
        </a:xfrm>
      </p:grpSpPr>
      <p:sp>
        <p:nvSpPr>
          <p:cNvPr id="346" name="Rectangle 345">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51435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9" name="Google Shape;339;p59"/>
          <p:cNvSpPr txBox="1">
            <a:spLocks noGrp="1"/>
          </p:cNvSpPr>
          <p:nvPr>
            <p:ph type="title"/>
          </p:nvPr>
        </p:nvSpPr>
        <p:spPr>
          <a:xfrm>
            <a:off x="628650" y="1059366"/>
            <a:ext cx="2174391" cy="3272883"/>
          </a:xfrm>
          <a:prstGeom prst="rect">
            <a:avLst/>
          </a:prstGeom>
        </p:spPr>
        <p:txBody>
          <a:bodyPr spcFirstLastPara="1" lIns="68575" tIns="34275" rIns="68575" bIns="34275" anchor="t" anchorCtr="0">
            <a:normAutofit/>
          </a:bodyPr>
          <a:lstStyle/>
          <a:p>
            <a:pPr marL="0" lvl="0" indent="0" rtl="0">
              <a:spcBef>
                <a:spcPts val="0"/>
              </a:spcBef>
              <a:spcAft>
                <a:spcPts val="0"/>
              </a:spcAft>
              <a:buClr>
                <a:schemeClr val="dk1"/>
              </a:buClr>
              <a:buSzPts val="2400"/>
              <a:buFont typeface="Calibri"/>
              <a:buNone/>
            </a:pPr>
            <a:r>
              <a:rPr lang="en-GB" sz="3000">
                <a:solidFill>
                  <a:srgbClr val="FFFFFF"/>
                </a:solidFill>
              </a:rPr>
              <a:t>SQS Polling</a:t>
            </a:r>
          </a:p>
        </p:txBody>
      </p:sp>
      <p:sp>
        <p:nvSpPr>
          <p:cNvPr id="340" name="Google Shape;340;p59"/>
          <p:cNvSpPr txBox="1">
            <a:spLocks noGrp="1"/>
          </p:cNvSpPr>
          <p:nvPr>
            <p:ph sz="half" idx="1"/>
          </p:nvPr>
        </p:nvSpPr>
        <p:spPr>
          <a:xfrm>
            <a:off x="3285586" y="887375"/>
            <a:ext cx="2570462" cy="2545004"/>
          </a:xfrm>
          <a:prstGeom prst="rect">
            <a:avLst/>
          </a:prstGeom>
        </p:spPr>
        <p:txBody>
          <a:bodyPr spcFirstLastPara="1" lIns="68575" tIns="34275" rIns="68575" bIns="34275" anchorCtr="0">
            <a:normAutofit lnSpcReduction="10000"/>
          </a:bodyPr>
          <a:lstStyle/>
          <a:p>
            <a:pPr marL="0" lvl="0" indent="0" rtl="0">
              <a:spcBef>
                <a:spcPts val="0"/>
              </a:spcBef>
              <a:spcAft>
                <a:spcPts val="0"/>
              </a:spcAft>
              <a:buClr>
                <a:srgbClr val="FF0000"/>
              </a:buClr>
              <a:buSzPts val="1100"/>
              <a:buNone/>
            </a:pPr>
            <a:r>
              <a:rPr lang="en-GB" sz="1200" b="1" dirty="0">
                <a:highlight>
                  <a:srgbClr val="FFFF00"/>
                </a:highlight>
                <a:latin typeface="Arial"/>
                <a:ea typeface="Arial"/>
                <a:cs typeface="Arial"/>
                <a:sym typeface="Arial"/>
              </a:rPr>
              <a:t>Short polling</a:t>
            </a:r>
            <a:r>
              <a:rPr lang="en-GB" sz="1200" dirty="0">
                <a:latin typeface="Arial"/>
                <a:ea typeface="Arial"/>
                <a:cs typeface="Arial"/>
                <a:sym typeface="Arial"/>
              </a:rPr>
              <a:t>:</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Does not wait for messages to appear in the queue.</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It queries only a subset of the available servers for messages (based on weighted random execution).</a:t>
            </a:r>
          </a:p>
          <a:p>
            <a:pPr marL="177800" lvl="0" indent="-190500" rtl="0">
              <a:spcBef>
                <a:spcPts val="800"/>
              </a:spcBef>
              <a:spcAft>
                <a:spcPts val="0"/>
              </a:spcAft>
              <a:buClr>
                <a:schemeClr val="dk1"/>
              </a:buClr>
              <a:buSzPts val="1200"/>
              <a:buFont typeface="Arial"/>
              <a:buChar char="●"/>
            </a:pPr>
            <a:r>
              <a:rPr lang="en-GB" sz="1200" b="1" dirty="0">
                <a:latin typeface="Arial"/>
                <a:ea typeface="Arial"/>
                <a:cs typeface="Arial"/>
                <a:sym typeface="Arial"/>
              </a:rPr>
              <a:t>Short polling is the default</a:t>
            </a:r>
            <a:r>
              <a:rPr lang="en-GB" sz="1200" dirty="0">
                <a:latin typeface="Arial"/>
                <a:ea typeface="Arial"/>
                <a:cs typeface="Arial"/>
                <a:sym typeface="Arial"/>
              </a:rPr>
              <a:t>.</a:t>
            </a:r>
          </a:p>
          <a:p>
            <a:pPr marL="177800" lvl="0" indent="-190500" rtl="0">
              <a:spcBef>
                <a:spcPts val="800"/>
              </a:spcBef>
              <a:spcAft>
                <a:spcPts val="0"/>
              </a:spcAft>
              <a:buClr>
                <a:schemeClr val="dk1"/>
              </a:buClr>
              <a:buSzPts val="1200"/>
              <a:buFont typeface="Arial"/>
              <a:buChar char="●"/>
            </a:pPr>
            <a:r>
              <a:rPr lang="en-GB" sz="1200" dirty="0" err="1">
                <a:latin typeface="Arial"/>
                <a:ea typeface="Arial"/>
                <a:cs typeface="Arial"/>
                <a:sym typeface="Arial"/>
              </a:rPr>
              <a:t>ReceiveMessageWaitTime</a:t>
            </a:r>
            <a:r>
              <a:rPr lang="en-GB" sz="1200" dirty="0">
                <a:latin typeface="Arial"/>
                <a:ea typeface="Arial"/>
                <a:cs typeface="Arial"/>
                <a:sym typeface="Arial"/>
              </a:rPr>
              <a:t> is set to 0.</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More requests are used, which implies higher cost.</a:t>
            </a:r>
          </a:p>
        </p:txBody>
      </p:sp>
      <p:cxnSp>
        <p:nvCxnSpPr>
          <p:cNvPr id="348" name="Straight Connector 347">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059366"/>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1" name="Google Shape;341;p59"/>
          <p:cNvSpPr txBox="1">
            <a:spLocks noGrp="1"/>
          </p:cNvSpPr>
          <p:nvPr>
            <p:ph sz="half" idx="2"/>
          </p:nvPr>
        </p:nvSpPr>
        <p:spPr>
          <a:xfrm>
            <a:off x="6338759" y="439086"/>
            <a:ext cx="2746739" cy="4513442"/>
          </a:xfrm>
          <a:prstGeom prst="rect">
            <a:avLst/>
          </a:prstGeom>
        </p:spPr>
        <p:txBody>
          <a:bodyPr spcFirstLastPara="1" lIns="68575" tIns="34275" rIns="68575" bIns="34275" anchorCtr="0">
            <a:noAutofit/>
          </a:bodyPr>
          <a:lstStyle/>
          <a:p>
            <a:pPr marL="0" lvl="0" indent="0" rtl="0">
              <a:spcBef>
                <a:spcPts val="0"/>
              </a:spcBef>
              <a:spcAft>
                <a:spcPts val="0"/>
              </a:spcAft>
              <a:buClr>
                <a:srgbClr val="FF0000"/>
              </a:buClr>
              <a:buSzPts val="1100"/>
              <a:buNone/>
            </a:pPr>
            <a:r>
              <a:rPr lang="en-GB" sz="1200" b="1" dirty="0">
                <a:highlight>
                  <a:srgbClr val="FFFF00"/>
                </a:highlight>
                <a:latin typeface="Arial"/>
                <a:ea typeface="Arial"/>
                <a:cs typeface="Arial"/>
                <a:sym typeface="Arial"/>
              </a:rPr>
              <a:t>Long polling</a:t>
            </a:r>
            <a:r>
              <a:rPr lang="en-GB" sz="1200" dirty="0">
                <a:latin typeface="Arial"/>
                <a:ea typeface="Arial"/>
                <a:cs typeface="Arial"/>
                <a:sym typeface="Arial"/>
              </a:rPr>
              <a:t>:</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Uses fewer requests and reduces cost.</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Eliminates false empty responses by querying all servers.</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SQS waits until a message is available in the queue before sending a response.</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Requests contain at least one of the available messages up to the maximum number of messages specified in the </a:t>
            </a:r>
            <a:r>
              <a:rPr lang="en-GB" sz="1200" dirty="0" err="1">
                <a:latin typeface="Arial"/>
                <a:ea typeface="Arial"/>
                <a:cs typeface="Arial"/>
                <a:sym typeface="Arial"/>
              </a:rPr>
              <a:t>ReceiveMessage</a:t>
            </a:r>
            <a:r>
              <a:rPr lang="en-GB" sz="1200" dirty="0">
                <a:latin typeface="Arial"/>
                <a:ea typeface="Arial"/>
                <a:cs typeface="Arial"/>
                <a:sym typeface="Arial"/>
              </a:rPr>
              <a:t> action.</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Shouldn’t be used if your application expects an immediate response to receive message calls.</a:t>
            </a:r>
          </a:p>
          <a:p>
            <a:pPr marL="177800" lvl="0" indent="-190500" rtl="0">
              <a:spcBef>
                <a:spcPts val="800"/>
              </a:spcBef>
              <a:spcAft>
                <a:spcPts val="0"/>
              </a:spcAft>
              <a:buClr>
                <a:schemeClr val="dk1"/>
              </a:buClr>
              <a:buSzPts val="1200"/>
              <a:buFont typeface="Arial"/>
              <a:buChar char="●"/>
            </a:pPr>
            <a:r>
              <a:rPr lang="en-GB" sz="1200" dirty="0" err="1">
                <a:latin typeface="Arial"/>
                <a:ea typeface="Arial"/>
                <a:cs typeface="Arial"/>
                <a:sym typeface="Arial"/>
              </a:rPr>
              <a:t>ReceiveMessageWaitTime</a:t>
            </a:r>
            <a:r>
              <a:rPr lang="en-GB" sz="1200" dirty="0">
                <a:latin typeface="Arial"/>
                <a:ea typeface="Arial"/>
                <a:cs typeface="Arial"/>
                <a:sym typeface="Arial"/>
              </a:rPr>
              <a:t> is set to a non-zero value (up to 20 seconds).</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Same charge per million requests as short polling.</a:t>
            </a:r>
          </a:p>
          <a:p>
            <a:pPr marL="0" lvl="0" indent="0" rtl="0">
              <a:spcBef>
                <a:spcPts val="800"/>
              </a:spcBef>
              <a:spcAft>
                <a:spcPts val="1200"/>
              </a:spcAft>
              <a:buClr>
                <a:schemeClr val="dk1"/>
              </a:buClr>
              <a:buSzPts val="1100"/>
              <a:buNone/>
            </a:pPr>
            <a:endParaRPr lang="en-GB" sz="120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2023</Words>
  <Application>Microsoft Macintosh PowerPoint</Application>
  <PresentationFormat>On-screen Show (16:9)</PresentationFormat>
  <Paragraphs>165</Paragraphs>
  <Slides>27</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Helvetica Neue</vt:lpstr>
      <vt:lpstr>Calibri Light</vt:lpstr>
      <vt:lpstr>Arial</vt:lpstr>
      <vt:lpstr>Calibri</vt:lpstr>
      <vt:lpstr>Office Theme</vt:lpstr>
      <vt:lpstr>SQS</vt:lpstr>
      <vt:lpstr>SQS</vt:lpstr>
      <vt:lpstr>SQS Standard </vt:lpstr>
      <vt:lpstr>SQS Standard Scenarios</vt:lpstr>
      <vt:lpstr>SQS FIFO</vt:lpstr>
      <vt:lpstr>FIFO Example with SNS &amp; SQS</vt:lpstr>
      <vt:lpstr> SQS - Visibility timeout </vt:lpstr>
      <vt:lpstr>SQS Polling: Short and Long polling</vt:lpstr>
      <vt:lpstr>SQS Polling</vt:lpstr>
      <vt:lpstr> SQS - Dead-Letter Queue </vt:lpstr>
      <vt:lpstr> SQS - Dead-Letter Queue </vt:lpstr>
      <vt:lpstr>SQS Delay Queues</vt:lpstr>
      <vt:lpstr>SQS Message lifecycle</vt:lpstr>
      <vt:lpstr>SQS Monitoring</vt:lpstr>
      <vt:lpstr>SQS Security</vt:lpstr>
      <vt:lpstr>SQS Recap</vt:lpstr>
      <vt:lpstr>FIFO VS Standard</vt:lpstr>
      <vt:lpstr>Differences between Amazon SQS, Amazon MQ, and Amazon SNS </vt:lpstr>
      <vt:lpstr>Hands one!!!</vt:lpstr>
      <vt:lpstr>Hands On</vt:lpstr>
      <vt:lpstr>Questions Section</vt:lpstr>
      <vt:lpstr>Questions Section</vt:lpstr>
      <vt:lpstr>Questions Section</vt:lpstr>
      <vt:lpstr>Questions Section</vt:lpstr>
      <vt:lpstr>Questions Section</vt:lpstr>
      <vt:lpstr>Questions Section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dc:title>
  <cp:lastModifiedBy>Ilya Chakun</cp:lastModifiedBy>
  <cp:revision>12</cp:revision>
  <dcterms:modified xsi:type="dcterms:W3CDTF">2024-01-06T17:02:53Z</dcterms:modified>
</cp:coreProperties>
</file>