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59"/>
    <p:restoredTop sz="94720"/>
  </p:normalViewPr>
  <p:slideViewPr>
    <p:cSldViewPr snapToGrid="0">
      <p:cViewPr varScale="1">
        <p:scale>
          <a:sx n="211" d="100"/>
          <a:sy n="211" d="100"/>
        </p:scale>
        <p:origin x="1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06A2-302F-E11D-3D7E-CE855F5A4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4FCD2896-F71B-B3EF-9C18-7843A1399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14B673E-86BE-1662-6BA7-E48576E3F6CA}"/>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5" name="Footer Placeholder 4">
            <a:extLst>
              <a:ext uri="{FF2B5EF4-FFF2-40B4-BE49-F238E27FC236}">
                <a16:creationId xmlns:a16="http://schemas.microsoft.com/office/drawing/2014/main" id="{091264AA-578E-4964-53AF-D958071D9B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8E000D1-2E27-BC3E-FC8A-E0E32B0FE040}"/>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297634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47BF-C0E7-AC7D-09C6-1857241E72E0}"/>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C4EE0586-9209-AF7B-0FD4-15ECF19A490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7F9A5CC-E62D-E871-23ED-6445C263F5C1}"/>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5" name="Footer Placeholder 4">
            <a:extLst>
              <a:ext uri="{FF2B5EF4-FFF2-40B4-BE49-F238E27FC236}">
                <a16:creationId xmlns:a16="http://schemas.microsoft.com/office/drawing/2014/main" id="{33C4B625-392A-6F34-AA80-E9CEA19E1D1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6D7D121-BF3B-CC4F-EFFF-964099C0CC53}"/>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16987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0E0A6-949D-2E7A-8B3A-4AB53A3823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7E068F4-CB57-700F-E995-91A1C066611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775FF6D-6239-E917-CE4D-5A91A7FC2AE9}"/>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5" name="Footer Placeholder 4">
            <a:extLst>
              <a:ext uri="{FF2B5EF4-FFF2-40B4-BE49-F238E27FC236}">
                <a16:creationId xmlns:a16="http://schemas.microsoft.com/office/drawing/2014/main" id="{CF7457CE-9431-1755-60D6-FD83547752C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C8B95B6-AFDF-C577-41AD-EE60FFBCD76A}"/>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232574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F37C-D8F8-7D7C-59A0-5B8A782122C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AF2FB81-3E55-0F5A-755D-A720F4C8F0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519C1DA-E85C-298D-BC0E-90A03E1EBB4C}"/>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5" name="Footer Placeholder 4">
            <a:extLst>
              <a:ext uri="{FF2B5EF4-FFF2-40B4-BE49-F238E27FC236}">
                <a16:creationId xmlns:a16="http://schemas.microsoft.com/office/drawing/2014/main" id="{552DD8FC-ED60-ED56-10FC-11B43DB619C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0B134EB-9D8B-88CF-D16F-F887F4871019}"/>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358723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FA1F-6D06-3689-8927-189BDC1532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EE9DBD63-07D4-9E4F-013F-DD23A980C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7E60F0-4875-9BCB-85AD-55BC4CB7A27C}"/>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5" name="Footer Placeholder 4">
            <a:extLst>
              <a:ext uri="{FF2B5EF4-FFF2-40B4-BE49-F238E27FC236}">
                <a16:creationId xmlns:a16="http://schemas.microsoft.com/office/drawing/2014/main" id="{B39DAB7C-8876-2C8C-8C2E-33DDCE04D6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A0E2D99-55FA-0BD0-568D-9BC46F5AE3E4}"/>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131707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18A-B485-D1A2-303A-01952FF03B0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3276B99-5CB5-ECD7-B4F1-37D76AF46D9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93EA5A15-69EF-EB9F-B6A1-7E4C27E80BE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BD3FD37-743D-3609-A1DE-057B693254F7}"/>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6" name="Footer Placeholder 5">
            <a:extLst>
              <a:ext uri="{FF2B5EF4-FFF2-40B4-BE49-F238E27FC236}">
                <a16:creationId xmlns:a16="http://schemas.microsoft.com/office/drawing/2014/main" id="{C0E078C9-0059-B8DF-03AE-47EB02EF38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D389AEC-5372-A6B0-1994-C7FA6B8EDF54}"/>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428238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18CA-A229-D478-4510-A3C7B7CA04E9}"/>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68C75EE-7BC3-843A-F042-C3FF1A489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ECD362-0EF5-659F-C21D-1DD538C7B19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10278417-DE64-38A5-10B7-65E98A729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28A6B0-A2D1-3B67-C1F3-7D1CD895DD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4425A083-9E84-8979-62F0-F53786E4692E}"/>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8" name="Footer Placeholder 7">
            <a:extLst>
              <a:ext uri="{FF2B5EF4-FFF2-40B4-BE49-F238E27FC236}">
                <a16:creationId xmlns:a16="http://schemas.microsoft.com/office/drawing/2014/main" id="{81D1CE65-D7B9-916C-7892-085249EFF7F0}"/>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B8A20EE-7D0D-EF5E-2A2B-69DC6A0600D7}"/>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32843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6543-29C5-1CBA-001B-E5A0F573FAA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D627946-30D8-9507-AF94-B7784DA61A53}"/>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4" name="Footer Placeholder 3">
            <a:extLst>
              <a:ext uri="{FF2B5EF4-FFF2-40B4-BE49-F238E27FC236}">
                <a16:creationId xmlns:a16="http://schemas.microsoft.com/office/drawing/2014/main" id="{7AB4C274-730C-A2B1-D808-F866D9A68F5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3628528-2D88-274F-7FE5-5E39C34B2991}"/>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7659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40FC7-FBC8-D492-6FDB-0F268E366702}"/>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3" name="Footer Placeholder 2">
            <a:extLst>
              <a:ext uri="{FF2B5EF4-FFF2-40B4-BE49-F238E27FC236}">
                <a16:creationId xmlns:a16="http://schemas.microsoft.com/office/drawing/2014/main" id="{6FE1966A-0831-A9AA-5B2B-2E03235B07B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228A1735-E989-109E-BBDF-6BD390DD5230}"/>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181323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ED99-228A-D04A-0231-14FB324E29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AE0B25B-308B-0014-7DBE-BD9089849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B400A36C-CFF9-2C7E-1893-38A1BC695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368985-D598-3436-425A-394F6CAA6E3A}"/>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6" name="Footer Placeholder 5">
            <a:extLst>
              <a:ext uri="{FF2B5EF4-FFF2-40B4-BE49-F238E27FC236}">
                <a16:creationId xmlns:a16="http://schemas.microsoft.com/office/drawing/2014/main" id="{0CDEFD06-1ACC-CE87-B503-18CC486AC8D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71AE66B-78E5-9492-8945-B718AFC94B49}"/>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216660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FBA3-EDC6-0A64-6022-0AA4F49553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A47067A-279D-F253-958D-C51830E1F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DFE4621F-7457-1055-C898-D8AED286E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71810A-4636-EE3F-6FD5-D90476CC2FE5}"/>
              </a:ext>
            </a:extLst>
          </p:cNvPr>
          <p:cNvSpPr>
            <a:spLocks noGrp="1"/>
          </p:cNvSpPr>
          <p:nvPr>
            <p:ph type="dt" sz="half" idx="10"/>
          </p:nvPr>
        </p:nvSpPr>
        <p:spPr/>
        <p:txBody>
          <a:bodyPr/>
          <a:lstStyle/>
          <a:p>
            <a:fld id="{C40E7208-E1BE-1541-80F7-44E6E2DB0904}" type="datetimeFigureOut">
              <a:rPr lang="en-CH" smtClean="0"/>
              <a:t>06.01.2024</a:t>
            </a:fld>
            <a:endParaRPr lang="en-CH"/>
          </a:p>
        </p:txBody>
      </p:sp>
      <p:sp>
        <p:nvSpPr>
          <p:cNvPr id="6" name="Footer Placeholder 5">
            <a:extLst>
              <a:ext uri="{FF2B5EF4-FFF2-40B4-BE49-F238E27FC236}">
                <a16:creationId xmlns:a16="http://schemas.microsoft.com/office/drawing/2014/main" id="{FA2B9385-B29D-C064-F74D-F22E5385EF4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86ABA73-96F0-E273-93E4-935A26D9E99C}"/>
              </a:ext>
            </a:extLst>
          </p:cNvPr>
          <p:cNvSpPr>
            <a:spLocks noGrp="1"/>
          </p:cNvSpPr>
          <p:nvPr>
            <p:ph type="sldNum" sz="quarter" idx="12"/>
          </p:nvPr>
        </p:nvSpPr>
        <p:spPr/>
        <p:txBody>
          <a:bodyPr/>
          <a:lstStyle/>
          <a:p>
            <a:fld id="{5C6D2CD5-913A-F642-98BC-B886D82AF58D}" type="slidenum">
              <a:rPr lang="en-CH" smtClean="0"/>
              <a:t>‹#›</a:t>
            </a:fld>
            <a:endParaRPr lang="en-CH"/>
          </a:p>
        </p:txBody>
      </p:sp>
    </p:spTree>
    <p:extLst>
      <p:ext uri="{BB962C8B-B14F-4D97-AF65-F5344CB8AC3E}">
        <p14:creationId xmlns:p14="http://schemas.microsoft.com/office/powerpoint/2010/main" val="340099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39723-557F-266D-A414-ED96AA783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322BB899-C7F1-7E85-2DF1-070AB5050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0312B4D-8C9A-E4BC-B441-6B3322F82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E7208-E1BE-1541-80F7-44E6E2DB0904}" type="datetimeFigureOut">
              <a:rPr lang="en-CH" smtClean="0"/>
              <a:t>06.01.2024</a:t>
            </a:fld>
            <a:endParaRPr lang="en-CH"/>
          </a:p>
        </p:txBody>
      </p:sp>
      <p:sp>
        <p:nvSpPr>
          <p:cNvPr id="5" name="Footer Placeholder 4">
            <a:extLst>
              <a:ext uri="{FF2B5EF4-FFF2-40B4-BE49-F238E27FC236}">
                <a16:creationId xmlns:a16="http://schemas.microsoft.com/office/drawing/2014/main" id="{EDE50CB9-10B2-2956-AA20-CDB41C6AB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79F4DC38-CE48-3B51-8C72-2F5E53DE3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D2CD5-913A-F642-98BC-B886D82AF58D}" type="slidenum">
              <a:rPr lang="en-CH" smtClean="0"/>
              <a:t>‹#›</a:t>
            </a:fld>
            <a:endParaRPr lang="en-CH"/>
          </a:p>
        </p:txBody>
      </p:sp>
    </p:spTree>
    <p:extLst>
      <p:ext uri="{BB962C8B-B14F-4D97-AF65-F5344CB8AC3E}">
        <p14:creationId xmlns:p14="http://schemas.microsoft.com/office/powerpoint/2010/main" val="256373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64E3D-A341-3054-C8E7-9615A1EDB4AA}"/>
              </a:ext>
            </a:extLst>
          </p:cNvPr>
          <p:cNvSpPr>
            <a:spLocks noGrp="1"/>
          </p:cNvSpPr>
          <p:nvPr>
            <p:ph type="ctrTitle"/>
          </p:nvPr>
        </p:nvSpPr>
        <p:spPr>
          <a:xfrm>
            <a:off x="838199" y="1093788"/>
            <a:ext cx="10506455" cy="2967208"/>
          </a:xfrm>
        </p:spPr>
        <p:txBody>
          <a:bodyPr>
            <a:normAutofit/>
          </a:bodyPr>
          <a:lstStyle/>
          <a:p>
            <a:pPr algn="l"/>
            <a:r>
              <a:rPr lang="en-CH" sz="8000"/>
              <a:t>AWS CDK</a:t>
            </a:r>
          </a:p>
        </p:txBody>
      </p:sp>
      <p:sp>
        <p:nvSpPr>
          <p:cNvPr id="3" name="Subtitle 2">
            <a:extLst>
              <a:ext uri="{FF2B5EF4-FFF2-40B4-BE49-F238E27FC236}">
                <a16:creationId xmlns:a16="http://schemas.microsoft.com/office/drawing/2014/main" id="{36709510-0D7D-4EA1-BE58-ADFBA990C00E}"/>
              </a:ext>
            </a:extLst>
          </p:cNvPr>
          <p:cNvSpPr>
            <a:spLocks noGrp="1"/>
          </p:cNvSpPr>
          <p:nvPr>
            <p:ph type="subTitle" idx="1"/>
          </p:nvPr>
        </p:nvSpPr>
        <p:spPr>
          <a:xfrm>
            <a:off x="7400924" y="4619624"/>
            <a:ext cx="3946779" cy="1038225"/>
          </a:xfrm>
        </p:spPr>
        <p:txBody>
          <a:bodyPr>
            <a:normAutofit/>
          </a:bodyPr>
          <a:lstStyle/>
          <a:p>
            <a:pPr algn="r"/>
            <a:r>
              <a:rPr lang="en-CH" dirty="0"/>
              <a:t>Cloud Development Kit</a:t>
            </a:r>
            <a:endParaRPr lang="en-CH"/>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6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71E353-C64D-A014-15D5-FCF78C0F8E5A}"/>
              </a:ext>
            </a:extLst>
          </p:cNvPr>
          <p:cNvSpPr>
            <a:spLocks noGrp="1"/>
          </p:cNvSpPr>
          <p:nvPr>
            <p:ph type="title"/>
          </p:nvPr>
        </p:nvSpPr>
        <p:spPr>
          <a:xfrm>
            <a:off x="1137034" y="609597"/>
            <a:ext cx="9392421" cy="1330841"/>
          </a:xfrm>
        </p:spPr>
        <p:txBody>
          <a:bodyPr>
            <a:normAutofit/>
          </a:bodyPr>
          <a:lstStyle/>
          <a:p>
            <a:r>
              <a:rPr lang="en-CH" dirty="0"/>
              <a:t>AWS CDK</a:t>
            </a:r>
          </a:p>
        </p:txBody>
      </p:sp>
      <p:sp>
        <p:nvSpPr>
          <p:cNvPr id="3" name="Content Placeholder 2">
            <a:extLst>
              <a:ext uri="{FF2B5EF4-FFF2-40B4-BE49-F238E27FC236}">
                <a16:creationId xmlns:a16="http://schemas.microsoft.com/office/drawing/2014/main" id="{B0A1A3C2-4735-74B6-949D-B6C0509BE1FC}"/>
              </a:ext>
            </a:extLst>
          </p:cNvPr>
          <p:cNvSpPr>
            <a:spLocks noGrp="1"/>
          </p:cNvSpPr>
          <p:nvPr>
            <p:ph idx="1"/>
          </p:nvPr>
        </p:nvSpPr>
        <p:spPr>
          <a:xfrm>
            <a:off x="1137034" y="2198362"/>
            <a:ext cx="4958966" cy="3917773"/>
          </a:xfrm>
        </p:spPr>
        <p:txBody>
          <a:bodyPr>
            <a:normAutofit/>
          </a:bodyPr>
          <a:lstStyle/>
          <a:p>
            <a:r>
              <a:rPr lang="en-GB" sz="1100" b="0" i="0" dirty="0">
                <a:effectLst/>
              </a:rPr>
              <a:t>The AWS Cloud Development Kit (AWS CDK) is an open-source software development framework for defining cloud infrastructure in code and provisioning it through AWS CloudFormation. </a:t>
            </a:r>
          </a:p>
          <a:p>
            <a:r>
              <a:rPr lang="en-GB" sz="1100" b="0" i="0" dirty="0">
                <a:effectLst/>
              </a:rPr>
              <a:t>It allows developers to define their cloud resources using familiar programming languages, bringing the benefits of software development practices like version control, code review, and continuous integration/continuous deployment (CI/CD) to cloud infrastructure management.</a:t>
            </a:r>
          </a:p>
          <a:p>
            <a:r>
              <a:rPr lang="en-GB" sz="1100" b="1" i="0" dirty="0">
                <a:effectLst/>
              </a:rPr>
              <a:t>Benefits</a:t>
            </a:r>
            <a:r>
              <a:rPr lang="en-GB" sz="1100" b="0" i="0" dirty="0">
                <a:effectLst/>
              </a:rPr>
              <a:t>:</a:t>
            </a:r>
          </a:p>
          <a:p>
            <a:pPr lvl="1"/>
            <a:r>
              <a:rPr lang="en-GB" sz="1100" b="1" i="0" dirty="0">
                <a:effectLst/>
              </a:rPr>
              <a:t>Productivity</a:t>
            </a:r>
            <a:r>
              <a:rPr lang="en-GB" sz="1100" b="0" i="0" dirty="0">
                <a:effectLst/>
              </a:rPr>
              <a:t>: Write less code to define cloud resources.</a:t>
            </a:r>
          </a:p>
          <a:p>
            <a:pPr lvl="1"/>
            <a:r>
              <a:rPr lang="en-GB" sz="1100" b="1" i="0" dirty="0">
                <a:effectLst/>
              </a:rPr>
              <a:t>Reusability</a:t>
            </a:r>
            <a:r>
              <a:rPr lang="en-GB" sz="1100" b="0" i="0" dirty="0">
                <a:effectLst/>
              </a:rPr>
              <a:t>: Share and reuse cloud patterns.</a:t>
            </a:r>
          </a:p>
          <a:p>
            <a:pPr lvl="1"/>
            <a:r>
              <a:rPr lang="en-GB" sz="1100" b="1" i="0" dirty="0">
                <a:effectLst/>
              </a:rPr>
              <a:t>Safety and Security</a:t>
            </a:r>
            <a:r>
              <a:rPr lang="en-GB" sz="1100" b="0" i="0" dirty="0">
                <a:effectLst/>
              </a:rPr>
              <a:t>: Utilize the safety of statically typed languages.</a:t>
            </a:r>
          </a:p>
          <a:p>
            <a:pPr lvl="1"/>
            <a:r>
              <a:rPr lang="en-GB" sz="1100" b="1" i="0" dirty="0">
                <a:effectLst/>
              </a:rPr>
              <a:t>Best Practices</a:t>
            </a:r>
            <a:r>
              <a:rPr lang="en-GB" sz="1100" b="0" i="0" dirty="0">
                <a:effectLst/>
              </a:rPr>
              <a:t>: Embed best practices into constructs.</a:t>
            </a:r>
          </a:p>
          <a:p>
            <a:r>
              <a:rPr lang="en-GB" sz="1100" b="1" i="0" dirty="0">
                <a:effectLst/>
              </a:rPr>
              <a:t>Use Cases</a:t>
            </a:r>
            <a:r>
              <a:rPr lang="en-GB" sz="1100" b="0" i="0" dirty="0">
                <a:effectLst/>
              </a:rPr>
              <a:t>:</a:t>
            </a:r>
          </a:p>
          <a:p>
            <a:pPr lvl="1"/>
            <a:r>
              <a:rPr lang="en-GB" sz="1100" b="0" i="0" dirty="0">
                <a:effectLst/>
              </a:rPr>
              <a:t>Ideal for managing complex cloud infrastructures, building reusable cloud components, and integrating cloud resources with application code.</a:t>
            </a:r>
          </a:p>
        </p:txBody>
      </p:sp>
      <p:pic>
        <p:nvPicPr>
          <p:cNvPr id="1026" name="Picture 2" descr="A screen shot of a computer&#10;&#10;Description automatically generated">
            <a:extLst>
              <a:ext uri="{FF2B5EF4-FFF2-40B4-BE49-F238E27FC236}">
                <a16:creationId xmlns:a16="http://schemas.microsoft.com/office/drawing/2014/main" id="{8AC73944-CE57-2F7A-E991-899E2F05E4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81102"/>
            <a:ext cx="4788505" cy="3563538"/>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0523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44D18-9EE9-C570-65C7-8014771DAA19}"/>
              </a:ext>
            </a:extLst>
          </p:cNvPr>
          <p:cNvSpPr>
            <a:spLocks noGrp="1"/>
          </p:cNvSpPr>
          <p:nvPr>
            <p:ph type="title"/>
          </p:nvPr>
        </p:nvSpPr>
        <p:spPr>
          <a:xfrm>
            <a:off x="838200" y="365125"/>
            <a:ext cx="10515600" cy="1325563"/>
          </a:xfrm>
        </p:spPr>
        <p:txBody>
          <a:bodyPr>
            <a:normAutofit/>
          </a:bodyPr>
          <a:lstStyle/>
          <a:p>
            <a:r>
              <a:rPr lang="en-CH" sz="5400" dirty="0"/>
              <a:t>AWS CDK Key Concepts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05DFDB-094A-2C67-E4B8-3D0D213F64FF}"/>
              </a:ext>
            </a:extLst>
          </p:cNvPr>
          <p:cNvSpPr>
            <a:spLocks noGrp="1"/>
          </p:cNvSpPr>
          <p:nvPr>
            <p:ph idx="1"/>
          </p:nvPr>
        </p:nvSpPr>
        <p:spPr>
          <a:xfrm>
            <a:off x="838200" y="1929383"/>
            <a:ext cx="10515600" cy="4563491"/>
          </a:xfrm>
        </p:spPr>
        <p:txBody>
          <a:bodyPr>
            <a:normAutofit lnSpcReduction="10000"/>
          </a:bodyPr>
          <a:lstStyle/>
          <a:p>
            <a:r>
              <a:rPr lang="en-GB" sz="1000" b="1" i="0" dirty="0">
                <a:effectLst/>
              </a:rPr>
              <a:t>Infrastructure as Code (</a:t>
            </a:r>
            <a:r>
              <a:rPr lang="en-GB" sz="1000" b="1" i="0" dirty="0" err="1">
                <a:effectLst/>
              </a:rPr>
              <a:t>IaC</a:t>
            </a:r>
            <a:r>
              <a:rPr lang="en-GB" sz="1000" b="1" i="0" dirty="0">
                <a:effectLst/>
              </a:rPr>
              <a:t>)</a:t>
            </a:r>
            <a:r>
              <a:rPr lang="en-GB" sz="1000" b="0" i="0" dirty="0">
                <a:effectLst/>
              </a:rPr>
              <a:t>:</a:t>
            </a:r>
          </a:p>
          <a:p>
            <a:pPr lvl="1"/>
            <a:r>
              <a:rPr lang="en-GB" sz="1000" b="0" i="0" dirty="0">
                <a:effectLst/>
              </a:rPr>
              <a:t>The AWS CDK enables defining cloud infrastructure using code. This approach, known as Infrastructure as Code, allows for more repeatable, consistent, and scalable deployments.</a:t>
            </a:r>
          </a:p>
          <a:p>
            <a:r>
              <a:rPr lang="en-GB" sz="1000" b="1" i="0" dirty="0">
                <a:effectLst/>
              </a:rPr>
              <a:t>Support for Multiple Languages</a:t>
            </a:r>
            <a:r>
              <a:rPr lang="en-GB" sz="1000" b="0" i="0" dirty="0">
                <a:effectLst/>
              </a:rPr>
              <a:t>:</a:t>
            </a:r>
          </a:p>
          <a:p>
            <a:pPr lvl="1"/>
            <a:r>
              <a:rPr lang="en-GB" sz="1000" b="0" i="0" dirty="0">
                <a:effectLst/>
              </a:rPr>
              <a:t>The CDK supports several programming languages, including </a:t>
            </a:r>
            <a:r>
              <a:rPr lang="en-GB" sz="1000" b="1" i="0" dirty="0">
                <a:effectLst/>
              </a:rPr>
              <a:t>TypeScript, JavaScript, Python, Java, C#, and (in developer preview) Go</a:t>
            </a:r>
            <a:r>
              <a:rPr lang="en-GB" sz="1000" b="0" i="0" dirty="0">
                <a:effectLst/>
              </a:rPr>
              <a:t>. This allows developers to use a language they are comfortable with to define cloud resources.</a:t>
            </a:r>
          </a:p>
          <a:p>
            <a:r>
              <a:rPr lang="en-GB" sz="1000" b="1" i="0" dirty="0">
                <a:effectLst/>
              </a:rPr>
              <a:t>Components of AWS CDK</a:t>
            </a:r>
            <a:r>
              <a:rPr lang="en-GB" sz="1000" b="0" i="0" dirty="0">
                <a:effectLst/>
              </a:rPr>
              <a:t>:</a:t>
            </a:r>
          </a:p>
          <a:p>
            <a:pPr lvl="1"/>
            <a:r>
              <a:rPr lang="en-GB" sz="1000" b="1" i="0" dirty="0">
                <a:effectLst/>
              </a:rPr>
              <a:t>CDK Applications</a:t>
            </a:r>
            <a:r>
              <a:rPr lang="en-GB" sz="1000" b="0" i="0" dirty="0">
                <a:effectLst/>
              </a:rPr>
              <a:t>: The root construct representing an AWS CDK app. It's an entry point for your infrastructure definition.</a:t>
            </a:r>
          </a:p>
          <a:p>
            <a:pPr lvl="1"/>
            <a:r>
              <a:rPr lang="en-GB" sz="1000" b="1" i="0" dirty="0">
                <a:effectLst/>
              </a:rPr>
              <a:t>Stacks</a:t>
            </a:r>
            <a:r>
              <a:rPr lang="en-GB" sz="1000" b="0" i="0" dirty="0">
                <a:effectLst/>
              </a:rPr>
              <a:t>: Logical units within a CDK application. Each stack represents a collection of AWS resources that are deployed as a single unit.</a:t>
            </a:r>
          </a:p>
          <a:p>
            <a:pPr lvl="1"/>
            <a:r>
              <a:rPr lang="en-GB" sz="1000" b="1" i="0" dirty="0">
                <a:effectLst/>
              </a:rPr>
              <a:t>Constructs</a:t>
            </a:r>
            <a:r>
              <a:rPr lang="en-GB" sz="1000" b="0" i="0" dirty="0">
                <a:effectLst/>
              </a:rPr>
              <a:t>: Basic building blocks of AWS CDK applications. Constructs represent abstract cloud resources (like a virtual private cloud, a database, or a serverless function). They can be composed to define complex cloud infrastructures.</a:t>
            </a:r>
          </a:p>
          <a:p>
            <a:r>
              <a:rPr lang="en-GB" sz="1000" b="1" i="0" dirty="0">
                <a:effectLst/>
              </a:rPr>
              <a:t>High-Level Constructs (L3)</a:t>
            </a:r>
            <a:r>
              <a:rPr lang="en-GB" sz="1000" b="0" i="0" dirty="0">
                <a:effectLst/>
              </a:rPr>
              <a:t>:</a:t>
            </a:r>
          </a:p>
          <a:p>
            <a:pPr lvl="1"/>
            <a:r>
              <a:rPr lang="en-GB" sz="1000" b="0" i="0" dirty="0">
                <a:effectLst/>
              </a:rPr>
              <a:t>AWS CDK provides high-level constructs known as L3 constructs, which offer pre-configured templates for commonly used cloud resources and patterns, simplifying the development process.</a:t>
            </a:r>
          </a:p>
          <a:p>
            <a:r>
              <a:rPr lang="en-GB" sz="1000" b="1" i="0" dirty="0">
                <a:effectLst/>
              </a:rPr>
              <a:t>Reusable Components</a:t>
            </a:r>
            <a:r>
              <a:rPr lang="en-GB" sz="1000" b="0" i="0" dirty="0">
                <a:effectLst/>
              </a:rPr>
              <a:t>:</a:t>
            </a:r>
          </a:p>
          <a:p>
            <a:pPr lvl="1"/>
            <a:r>
              <a:rPr lang="en-GB" sz="1000" b="0" i="0" dirty="0">
                <a:effectLst/>
              </a:rPr>
              <a:t>With the CDK, you can define custom reusable cloud components called constructs, which can encapsulate common cloud patterns and share them like any other software library.</a:t>
            </a:r>
          </a:p>
          <a:p>
            <a:r>
              <a:rPr lang="en-GB" sz="1000" b="1" i="0" dirty="0">
                <a:effectLst/>
              </a:rPr>
              <a:t>Integration with AWS Services</a:t>
            </a:r>
            <a:r>
              <a:rPr lang="en-GB" sz="1000" b="0" i="0" dirty="0">
                <a:effectLst/>
              </a:rPr>
              <a:t>:</a:t>
            </a:r>
          </a:p>
          <a:p>
            <a:pPr lvl="1"/>
            <a:r>
              <a:rPr lang="en-GB" sz="1000" b="0" i="0" dirty="0">
                <a:effectLst/>
              </a:rPr>
              <a:t>The CDK seamlessly integrates with a wide range of AWS services, allowing for the creation, configuration, and composition of any AWS resource that CloudFormation supports.</a:t>
            </a:r>
          </a:p>
          <a:p>
            <a:r>
              <a:rPr lang="en-GB" sz="1000" b="1" i="0" dirty="0">
                <a:effectLst/>
              </a:rPr>
              <a:t>CDK CLI</a:t>
            </a:r>
            <a:r>
              <a:rPr lang="en-GB" sz="1000" b="0" i="0" dirty="0">
                <a:effectLst/>
              </a:rPr>
              <a:t>:</a:t>
            </a:r>
          </a:p>
          <a:p>
            <a:pPr lvl="1"/>
            <a:r>
              <a:rPr lang="en-GB" sz="1000" b="0" i="0" dirty="0">
                <a:effectLst/>
              </a:rPr>
              <a:t>The AWS CDK comes with a command-line interface (CLI) tool that aids in interacting with CDK applications. It provides commands for synthesizing CloudFormation templates from CDK code, deploying stacks, and more.</a:t>
            </a:r>
          </a:p>
          <a:p>
            <a:r>
              <a:rPr lang="en-GB" sz="1000" b="1" i="0" dirty="0">
                <a:effectLst/>
                <a:highlight>
                  <a:srgbClr val="FFFF00"/>
                </a:highlight>
              </a:rPr>
              <a:t>Synthesis to AWS CloudFormation</a:t>
            </a:r>
            <a:r>
              <a:rPr lang="en-GB" sz="1000" b="0" i="0" dirty="0">
                <a:effectLst/>
                <a:highlight>
                  <a:srgbClr val="FFFF00"/>
                </a:highlight>
              </a:rPr>
              <a:t>:</a:t>
            </a:r>
          </a:p>
          <a:p>
            <a:pPr lvl="1"/>
            <a:r>
              <a:rPr lang="en-GB" sz="1000" b="0" i="0" dirty="0">
                <a:effectLst/>
                <a:highlight>
                  <a:srgbClr val="FFFF00"/>
                </a:highlight>
              </a:rPr>
              <a:t>The CDK synthesizes your application into an AWS CloudFormation template. This means you can leverage the full power of CloudFormation, including change sets, drift detection, and rollbacks.</a:t>
            </a:r>
          </a:p>
        </p:txBody>
      </p:sp>
    </p:spTree>
    <p:extLst>
      <p:ext uri="{BB962C8B-B14F-4D97-AF65-F5344CB8AC3E}">
        <p14:creationId xmlns:p14="http://schemas.microsoft.com/office/powerpoint/2010/main" val="17118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B5D96-1A85-70FE-19CD-24CAAFED6A5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CDK Deploy to multiple accounts</a:t>
            </a:r>
          </a:p>
        </p:txBody>
      </p:sp>
      <p:pic>
        <p:nvPicPr>
          <p:cNvPr id="2050" name="Picture 2">
            <a:extLst>
              <a:ext uri="{FF2B5EF4-FFF2-40B4-BE49-F238E27FC236}">
                <a16:creationId xmlns:a16="http://schemas.microsoft.com/office/drawing/2014/main" id="{037D1E8D-A4D9-B7B9-CF86-58475AD977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55014" y="1675227"/>
            <a:ext cx="7881971"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42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B5D96-1A85-70FE-19CD-24CAAFED6A5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AWS CDK Deploy coding best practices</a:t>
            </a:r>
          </a:p>
        </p:txBody>
      </p:sp>
      <p:pic>
        <p:nvPicPr>
          <p:cNvPr id="4098" name="Picture 2" descr="A green cube with white text&#10;&#10;Description automatically generated">
            <a:extLst>
              <a:ext uri="{FF2B5EF4-FFF2-40B4-BE49-F238E27FC236}">
                <a16:creationId xmlns:a16="http://schemas.microsoft.com/office/drawing/2014/main" id="{B173E77B-A6B4-9BAD-4791-9C5DD88985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86511"/>
            <a:ext cx="10905066" cy="297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82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6DF5B-4C5F-40AC-C2C8-620E3495E2AB}"/>
              </a:ext>
            </a:extLst>
          </p:cNvPr>
          <p:cNvSpPr>
            <a:spLocks noGrp="1"/>
          </p:cNvSpPr>
          <p:nvPr>
            <p:ph type="title"/>
          </p:nvPr>
        </p:nvSpPr>
        <p:spPr>
          <a:xfrm>
            <a:off x="838200" y="365125"/>
            <a:ext cx="10515600" cy="1325563"/>
          </a:xfrm>
        </p:spPr>
        <p:txBody>
          <a:bodyPr>
            <a:normAutofit/>
          </a:bodyPr>
          <a:lstStyle/>
          <a:p>
            <a:r>
              <a:rPr lang="en-CH" sz="5400"/>
              <a:t>AWS CDK Exam Take Away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1F8A58-A9FA-9833-C670-9ECEE7F84977}"/>
              </a:ext>
            </a:extLst>
          </p:cNvPr>
          <p:cNvSpPr>
            <a:spLocks noGrp="1"/>
          </p:cNvSpPr>
          <p:nvPr>
            <p:ph idx="1"/>
          </p:nvPr>
        </p:nvSpPr>
        <p:spPr>
          <a:xfrm>
            <a:off x="838200" y="1929384"/>
            <a:ext cx="10515600" cy="4251960"/>
          </a:xfrm>
        </p:spPr>
        <p:txBody>
          <a:bodyPr>
            <a:normAutofit/>
          </a:bodyPr>
          <a:lstStyle/>
          <a:p>
            <a:pPr lvl="1"/>
            <a:r>
              <a:rPr lang="en-GB" sz="1400" b="0" dirty="0">
                <a:effectLst/>
              </a:rPr>
              <a:t>CDK constructs come in three levels of abstraction:</a:t>
            </a:r>
            <a:endParaRPr lang="en-GB" sz="1400" dirty="0">
              <a:effectLst/>
            </a:endParaRPr>
          </a:p>
          <a:p>
            <a:pPr lvl="2"/>
            <a:r>
              <a:rPr lang="en-GB" sz="1400" b="1" dirty="0">
                <a:effectLst/>
              </a:rPr>
              <a:t>L1 constructs (also called CFN resources)</a:t>
            </a:r>
            <a:r>
              <a:rPr lang="en-GB" sz="1400" b="0" dirty="0">
                <a:effectLst/>
              </a:rPr>
              <a:t> are low-level constructs that map directly to components that are available in CloudFormation. For example, a security group, S3 bucket, or a DynamoDB table.</a:t>
            </a:r>
          </a:p>
          <a:p>
            <a:pPr lvl="2"/>
            <a:r>
              <a:rPr lang="en-GB" sz="1400" b="1" i="0" dirty="0">
                <a:effectLst/>
              </a:rPr>
              <a:t>L2 constructs </a:t>
            </a:r>
            <a:r>
              <a:rPr lang="en-GB" sz="1400" b="0" i="0" dirty="0">
                <a:effectLst/>
              </a:rPr>
              <a:t>provide the same functionality as CloudFormation resources but with added convenience by including the default settings, repetitive code, and connecting logic that you would otherwise have to write with a native CloudFormation resource.</a:t>
            </a:r>
          </a:p>
          <a:p>
            <a:pPr lvl="2"/>
            <a:r>
              <a:rPr lang="en-GB" sz="1400" b="1" i="0" dirty="0">
                <a:effectLst/>
              </a:rPr>
              <a:t>L3 constructs (also called patterns) </a:t>
            </a:r>
            <a:r>
              <a:rPr lang="en-GB" sz="1400" b="0" i="0" dirty="0">
                <a:effectLst/>
              </a:rPr>
              <a:t>define infrastructure that follows best practices and conventions, which can help you improve the structure and maintainability of your CDK apps. For example, you can easily build an API Gateway API backed by a Lambda function using the </a:t>
            </a:r>
            <a:r>
              <a:rPr lang="en-GB" sz="1400" b="0" i="1" dirty="0" err="1">
                <a:effectLst/>
              </a:rPr>
              <a:t>aws-apigateway.LambdaRestApi</a:t>
            </a:r>
            <a:r>
              <a:rPr lang="en-GB" sz="1400" b="0" i="0" dirty="0">
                <a:effectLst/>
              </a:rPr>
              <a:t> construct.</a:t>
            </a:r>
          </a:p>
          <a:p>
            <a:pPr>
              <a:buFont typeface="Arial" panose="020B0604020202020204" pitchFamily="34" charset="0"/>
              <a:buChar char="•"/>
            </a:pPr>
            <a:r>
              <a:rPr lang="en-GB" sz="1400" b="1" i="0" dirty="0">
                <a:effectLst/>
                <a:highlight>
                  <a:srgbClr val="FFFF00"/>
                </a:highlight>
              </a:rPr>
              <a:t>Stack drift</a:t>
            </a:r>
          </a:p>
          <a:p>
            <a:pPr marL="742950" lvl="1" indent="-285750">
              <a:buFont typeface="Arial" panose="020B0604020202020204" pitchFamily="34" charset="0"/>
              <a:buChar char="•"/>
            </a:pPr>
            <a:r>
              <a:rPr lang="en-GB" sz="1400" b="0" i="0" dirty="0">
                <a:effectLst/>
              </a:rPr>
              <a:t>a feature that allows you to detect and compare the actual stack resources to the expected stack resources in your CloudFormation template.</a:t>
            </a:r>
          </a:p>
          <a:p>
            <a:r>
              <a:rPr lang="en-GB" sz="1400" b="1" i="0" dirty="0">
                <a:effectLst/>
                <a:highlight>
                  <a:srgbClr val="FFFF00"/>
                </a:highlight>
              </a:rPr>
              <a:t>AWS CDK at no extra cost</a:t>
            </a:r>
            <a:r>
              <a:rPr lang="en-GB" sz="1400" b="0" i="0" dirty="0">
                <a:effectLst/>
              </a:rPr>
              <a:t>, you will be billed for the AWS resources created by CDK in the same way as if you had created them manually.</a:t>
            </a:r>
          </a:p>
          <a:p>
            <a:r>
              <a:rPr lang="en-GB" sz="1400" b="0" i="0" dirty="0">
                <a:effectLst/>
              </a:rPr>
              <a:t>It uses familiar programming languages such as </a:t>
            </a:r>
            <a:r>
              <a:rPr lang="en-GB" sz="1400" b="1" i="1" dirty="0">
                <a:effectLst/>
                <a:highlight>
                  <a:srgbClr val="FFFF00"/>
                </a:highlight>
              </a:rPr>
              <a:t>TypeScript</a:t>
            </a:r>
            <a:r>
              <a:rPr lang="en-GB" sz="1400" b="1" i="0" dirty="0">
                <a:effectLst/>
                <a:highlight>
                  <a:srgbClr val="FFFF00"/>
                </a:highlight>
              </a:rPr>
              <a:t>, </a:t>
            </a:r>
            <a:r>
              <a:rPr lang="en-GB" sz="1400" b="1" i="1" dirty="0">
                <a:effectLst/>
                <a:highlight>
                  <a:srgbClr val="FFFF00"/>
                </a:highlight>
              </a:rPr>
              <a:t>JavaScript</a:t>
            </a:r>
            <a:r>
              <a:rPr lang="en-GB" sz="1400" b="1" i="0" dirty="0">
                <a:effectLst/>
                <a:highlight>
                  <a:srgbClr val="FFFF00"/>
                </a:highlight>
              </a:rPr>
              <a:t>, </a:t>
            </a:r>
            <a:r>
              <a:rPr lang="en-GB" sz="1400" b="1" i="1" dirty="0">
                <a:effectLst/>
                <a:highlight>
                  <a:srgbClr val="FFFF00"/>
                </a:highlight>
              </a:rPr>
              <a:t>Python</a:t>
            </a:r>
            <a:r>
              <a:rPr lang="en-GB" sz="1400" b="1" i="0" dirty="0">
                <a:effectLst/>
                <a:highlight>
                  <a:srgbClr val="FFFF00"/>
                </a:highlight>
              </a:rPr>
              <a:t>, </a:t>
            </a:r>
            <a:r>
              <a:rPr lang="en-GB" sz="1400" b="1" i="1" dirty="0">
                <a:effectLst/>
                <a:highlight>
                  <a:srgbClr val="FFFF00"/>
                </a:highlight>
              </a:rPr>
              <a:t>C#</a:t>
            </a:r>
            <a:r>
              <a:rPr lang="en-GB" sz="1400" b="1" i="0" dirty="0">
                <a:effectLst/>
                <a:highlight>
                  <a:srgbClr val="FFFF00"/>
                </a:highlight>
              </a:rPr>
              <a:t>, </a:t>
            </a:r>
            <a:r>
              <a:rPr lang="en-GB" sz="1400" b="1" i="1" dirty="0" err="1">
                <a:effectLst/>
                <a:highlight>
                  <a:srgbClr val="FFFF00"/>
                </a:highlight>
              </a:rPr>
              <a:t>.Net</a:t>
            </a:r>
            <a:r>
              <a:rPr lang="en-GB" sz="1400" b="1" i="0" dirty="0">
                <a:effectLst/>
                <a:highlight>
                  <a:srgbClr val="FFFF00"/>
                </a:highlight>
              </a:rPr>
              <a:t>, </a:t>
            </a:r>
            <a:r>
              <a:rPr lang="en-GB" sz="1400" b="1" i="1" dirty="0">
                <a:effectLst/>
                <a:highlight>
                  <a:srgbClr val="FFFF00"/>
                </a:highlight>
              </a:rPr>
              <a:t>Java</a:t>
            </a:r>
            <a:r>
              <a:rPr lang="en-GB" sz="1400" b="1" i="0" dirty="0">
                <a:effectLst/>
                <a:highlight>
                  <a:srgbClr val="FFFF00"/>
                </a:highlight>
              </a:rPr>
              <a:t>, and </a:t>
            </a:r>
            <a:r>
              <a:rPr lang="en-GB" sz="1400" b="1" i="1" dirty="0">
                <a:effectLst/>
                <a:highlight>
                  <a:srgbClr val="FFFF00"/>
                </a:highlight>
              </a:rPr>
              <a:t>Go </a:t>
            </a:r>
            <a:r>
              <a:rPr lang="en-GB" sz="1400" b="0" i="0" dirty="0">
                <a:effectLst/>
              </a:rPr>
              <a:t>and deploys everything as CloudFormation stacks. </a:t>
            </a:r>
          </a:p>
          <a:p>
            <a:endParaRPr lang="en-GB" sz="1400" dirty="0">
              <a:effectLst/>
            </a:endParaRPr>
          </a:p>
          <a:p>
            <a:endParaRPr lang="en-CH" sz="1400" dirty="0"/>
          </a:p>
        </p:txBody>
      </p:sp>
    </p:spTree>
    <p:extLst>
      <p:ext uri="{BB962C8B-B14F-4D97-AF65-F5344CB8AC3E}">
        <p14:creationId xmlns:p14="http://schemas.microsoft.com/office/powerpoint/2010/main" val="147645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C8D0C-A5E0-89DE-5E6B-CABB8B71716A}"/>
              </a:ext>
            </a:extLst>
          </p:cNvPr>
          <p:cNvSpPr>
            <a:spLocks noGrp="1"/>
          </p:cNvSpPr>
          <p:nvPr>
            <p:ph type="ctrTitle"/>
          </p:nvPr>
        </p:nvSpPr>
        <p:spPr>
          <a:xfrm>
            <a:off x="838200" y="451381"/>
            <a:ext cx="10512552" cy="4066540"/>
          </a:xfrm>
        </p:spPr>
        <p:txBody>
          <a:bodyPr anchor="b">
            <a:normAutofit/>
          </a:bodyPr>
          <a:lstStyle/>
          <a:p>
            <a:pPr algn="l"/>
            <a:r>
              <a:rPr lang="en-GB" sz="6600" b="0" i="0">
                <a:effectLst/>
                <a:latin typeface="+mn-lt"/>
              </a:rPr>
              <a:t>AWS SDK</a:t>
            </a:r>
            <a:endParaRPr lang="en-CH" sz="6600">
              <a:latin typeface="+mn-lt"/>
            </a:endParaRPr>
          </a:p>
        </p:txBody>
      </p:sp>
      <p:sp>
        <p:nvSpPr>
          <p:cNvPr id="3" name="Subtitle 2">
            <a:extLst>
              <a:ext uri="{FF2B5EF4-FFF2-40B4-BE49-F238E27FC236}">
                <a16:creationId xmlns:a16="http://schemas.microsoft.com/office/drawing/2014/main" id="{A82A9A21-FD13-C253-3546-66B575E8CD76}"/>
              </a:ext>
            </a:extLst>
          </p:cNvPr>
          <p:cNvSpPr>
            <a:spLocks noGrp="1"/>
          </p:cNvSpPr>
          <p:nvPr>
            <p:ph type="subTitle" idx="1"/>
          </p:nvPr>
        </p:nvSpPr>
        <p:spPr>
          <a:xfrm>
            <a:off x="838199" y="4983276"/>
            <a:ext cx="10512552" cy="1126680"/>
          </a:xfrm>
        </p:spPr>
        <p:txBody>
          <a:bodyPr>
            <a:normAutofit/>
          </a:bodyPr>
          <a:lstStyle/>
          <a:p>
            <a:pPr algn="l"/>
            <a:r>
              <a:rPr lang="en-GB" b="0" i="0" dirty="0">
                <a:effectLst/>
              </a:rPr>
              <a:t>Software Development Kit</a:t>
            </a:r>
            <a:endParaRPr lang="en-CH"/>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97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0F49A7-2C4B-D23D-9B02-12968318D1CA}"/>
              </a:ext>
            </a:extLst>
          </p:cNvPr>
          <p:cNvSpPr>
            <a:spLocks noGrp="1"/>
          </p:cNvSpPr>
          <p:nvPr>
            <p:ph type="title"/>
          </p:nvPr>
        </p:nvSpPr>
        <p:spPr>
          <a:xfrm>
            <a:off x="1137034" y="609597"/>
            <a:ext cx="9392421" cy="1330841"/>
          </a:xfrm>
        </p:spPr>
        <p:txBody>
          <a:bodyPr>
            <a:normAutofit/>
          </a:bodyPr>
          <a:lstStyle/>
          <a:p>
            <a:r>
              <a:rPr lang="en-CH"/>
              <a:t>AWS SDK</a:t>
            </a:r>
            <a:endParaRPr lang="en-CH" dirty="0"/>
          </a:p>
        </p:txBody>
      </p:sp>
      <p:sp>
        <p:nvSpPr>
          <p:cNvPr id="3" name="Content Placeholder 2">
            <a:extLst>
              <a:ext uri="{FF2B5EF4-FFF2-40B4-BE49-F238E27FC236}">
                <a16:creationId xmlns:a16="http://schemas.microsoft.com/office/drawing/2014/main" id="{EE1839E5-70A1-2FEF-EEE3-00E7893DAE11}"/>
              </a:ext>
            </a:extLst>
          </p:cNvPr>
          <p:cNvSpPr>
            <a:spLocks noGrp="1"/>
          </p:cNvSpPr>
          <p:nvPr>
            <p:ph idx="1"/>
          </p:nvPr>
        </p:nvSpPr>
        <p:spPr>
          <a:xfrm>
            <a:off x="266448" y="2198361"/>
            <a:ext cx="6394744" cy="4250883"/>
          </a:xfrm>
        </p:spPr>
        <p:txBody>
          <a:bodyPr>
            <a:normAutofit lnSpcReduction="10000"/>
          </a:bodyPr>
          <a:lstStyle/>
          <a:p>
            <a:pPr>
              <a:spcBef>
                <a:spcPts val="400"/>
              </a:spcBef>
              <a:spcAft>
                <a:spcPts val="400"/>
              </a:spcAft>
            </a:pPr>
            <a:r>
              <a:rPr lang="en-GB" sz="1050" b="0" i="0" dirty="0">
                <a:effectLst/>
              </a:rPr>
              <a:t>The AWS SDK (Software Development Kit) is a collection of tools and libraries that enable developers to </a:t>
            </a:r>
            <a:r>
              <a:rPr lang="en-GB" sz="1050" b="1" i="0" dirty="0">
                <a:effectLst/>
              </a:rPr>
              <a:t>interact programmatically with AWS services</a:t>
            </a:r>
            <a:r>
              <a:rPr lang="en-GB" sz="1050" b="0" i="0" dirty="0">
                <a:effectLst/>
              </a:rPr>
              <a:t>. </a:t>
            </a:r>
          </a:p>
          <a:p>
            <a:pPr>
              <a:spcBef>
                <a:spcPts val="400"/>
              </a:spcBef>
              <a:spcAft>
                <a:spcPts val="400"/>
              </a:spcAft>
            </a:pPr>
            <a:r>
              <a:rPr lang="en-GB" sz="1050" b="0" i="0" dirty="0">
                <a:effectLst/>
              </a:rPr>
              <a:t>These SDKs provide an abstracted way to access AWS resources and services, allowing developers to integrate their applications with AWS without having to deal with low-level API calls directly.</a:t>
            </a:r>
          </a:p>
          <a:p>
            <a:pPr>
              <a:spcBef>
                <a:spcPts val="400"/>
              </a:spcBef>
              <a:spcAft>
                <a:spcPts val="400"/>
              </a:spcAft>
            </a:pPr>
            <a:r>
              <a:rPr lang="en-GB" sz="1050" b="0" i="0" dirty="0">
                <a:effectLst/>
              </a:rPr>
              <a:t>Key aspects of the AWS SDK include:</a:t>
            </a:r>
          </a:p>
          <a:p>
            <a:pPr>
              <a:spcBef>
                <a:spcPts val="400"/>
              </a:spcBef>
              <a:spcAft>
                <a:spcPts val="400"/>
              </a:spcAft>
            </a:pPr>
            <a:r>
              <a:rPr lang="en-GB" sz="1050" b="1" i="0" dirty="0">
                <a:effectLst/>
              </a:rPr>
              <a:t>Language-Specific Libraries</a:t>
            </a:r>
            <a:r>
              <a:rPr lang="en-GB" sz="1050" b="0" i="0" dirty="0">
                <a:effectLst/>
              </a:rPr>
              <a:t>:</a:t>
            </a:r>
          </a:p>
          <a:p>
            <a:pPr lvl="1">
              <a:spcBef>
                <a:spcPts val="400"/>
              </a:spcBef>
              <a:spcAft>
                <a:spcPts val="400"/>
              </a:spcAft>
            </a:pPr>
            <a:r>
              <a:rPr lang="en-GB" sz="1050" b="0" i="0" dirty="0">
                <a:effectLst/>
              </a:rPr>
              <a:t>AWS provides SDKs for various programming languages and platforms, including Java, Python (Boto3), JavaScript (Node.js), .NET, Go, Ruby, PHP, C++, and others. This means developers can work with AWS services in their preferred programming environment.</a:t>
            </a:r>
          </a:p>
          <a:p>
            <a:pPr>
              <a:spcBef>
                <a:spcPts val="400"/>
              </a:spcBef>
              <a:spcAft>
                <a:spcPts val="400"/>
              </a:spcAft>
            </a:pPr>
            <a:r>
              <a:rPr lang="en-GB" sz="1050" b="1" i="0" dirty="0">
                <a:effectLst/>
              </a:rPr>
              <a:t>Ease of Use</a:t>
            </a:r>
            <a:r>
              <a:rPr lang="en-GB" sz="1050" b="0" i="0" dirty="0">
                <a:effectLst/>
              </a:rPr>
              <a:t>:</a:t>
            </a:r>
          </a:p>
          <a:p>
            <a:pPr lvl="1">
              <a:spcBef>
                <a:spcPts val="400"/>
              </a:spcBef>
              <a:spcAft>
                <a:spcPts val="400"/>
              </a:spcAft>
            </a:pPr>
            <a:r>
              <a:rPr lang="en-GB" sz="1050" b="0" i="0" dirty="0">
                <a:effectLst/>
              </a:rPr>
              <a:t>The SDKs simplify the process of making API calls to AWS services by providing pre-built methods and classes. This abstracts away the complexity of directly handling API requests and parsing responses.</a:t>
            </a:r>
          </a:p>
          <a:p>
            <a:pPr>
              <a:spcBef>
                <a:spcPts val="400"/>
              </a:spcBef>
              <a:spcAft>
                <a:spcPts val="400"/>
              </a:spcAft>
            </a:pPr>
            <a:r>
              <a:rPr lang="en-GB" sz="1050" b="1" i="0" dirty="0">
                <a:effectLst/>
              </a:rPr>
              <a:t>Functionality</a:t>
            </a:r>
            <a:r>
              <a:rPr lang="en-GB" sz="1050" b="0" i="0" dirty="0">
                <a:effectLst/>
              </a:rPr>
              <a:t>:</a:t>
            </a:r>
          </a:p>
          <a:p>
            <a:pPr lvl="1">
              <a:spcBef>
                <a:spcPts val="400"/>
              </a:spcBef>
              <a:spcAft>
                <a:spcPts val="400"/>
              </a:spcAft>
            </a:pPr>
            <a:r>
              <a:rPr lang="en-GB" sz="1050" b="0" i="0" dirty="0">
                <a:effectLst/>
              </a:rPr>
              <a:t>SDKs offer functionality across the entire AWS platform, covering services like Amazon S3 (Simple Storage Service), EC2 (Elastic Compute Cloud), DynamoDB, and more. They allow for operations such as creating and managing resources, querying services, and handling user authentication.</a:t>
            </a:r>
          </a:p>
          <a:p>
            <a:pPr>
              <a:spcBef>
                <a:spcPts val="400"/>
              </a:spcBef>
              <a:spcAft>
                <a:spcPts val="400"/>
              </a:spcAft>
            </a:pPr>
            <a:r>
              <a:rPr lang="en-GB" sz="1050" b="1" i="0" dirty="0">
                <a:effectLst/>
              </a:rPr>
              <a:t>Efficient Development</a:t>
            </a:r>
            <a:r>
              <a:rPr lang="en-GB" sz="1050" b="0" i="0" dirty="0">
                <a:effectLst/>
              </a:rPr>
              <a:t>:</a:t>
            </a:r>
          </a:p>
          <a:p>
            <a:pPr lvl="1">
              <a:spcBef>
                <a:spcPts val="400"/>
              </a:spcBef>
              <a:spcAft>
                <a:spcPts val="400"/>
              </a:spcAft>
            </a:pPr>
            <a:r>
              <a:rPr lang="en-GB" sz="1050" b="0" i="0" dirty="0">
                <a:effectLst/>
              </a:rPr>
              <a:t>They facilitate efficient development practices by providing features like automatic retries, error handling, and pagination. This makes it easier to build robust and scalable applications.</a:t>
            </a:r>
          </a:p>
          <a:p>
            <a:pPr>
              <a:spcBef>
                <a:spcPts val="400"/>
              </a:spcBef>
              <a:spcAft>
                <a:spcPts val="400"/>
              </a:spcAft>
            </a:pPr>
            <a:r>
              <a:rPr lang="en-GB" sz="1050" b="1" i="0" dirty="0">
                <a:effectLst/>
              </a:rPr>
              <a:t>Authentication and Authorization</a:t>
            </a:r>
            <a:r>
              <a:rPr lang="en-GB" sz="1050" b="0" i="0" dirty="0">
                <a:effectLst/>
              </a:rPr>
              <a:t>:</a:t>
            </a:r>
          </a:p>
          <a:p>
            <a:pPr lvl="1">
              <a:spcBef>
                <a:spcPts val="400"/>
              </a:spcBef>
              <a:spcAft>
                <a:spcPts val="400"/>
              </a:spcAft>
            </a:pPr>
            <a:r>
              <a:rPr lang="en-GB" sz="1050" b="0" i="0" dirty="0">
                <a:effectLst/>
              </a:rPr>
              <a:t>AWS SDKs integrate seamlessly with AWS IAM (Identity and Access Management), allowing developers to manage user authentication and authorization securely.</a:t>
            </a:r>
          </a:p>
        </p:txBody>
      </p:sp>
      <p:pic>
        <p:nvPicPr>
          <p:cNvPr id="1026" name="Picture 2" descr="Modular AWS SDK for JavaScript is now generally available | AWS Developer  Tools Blog">
            <a:extLst>
              <a:ext uri="{FF2B5EF4-FFF2-40B4-BE49-F238E27FC236}">
                <a16:creationId xmlns:a16="http://schemas.microsoft.com/office/drawing/2014/main" id="{29F6F64F-584D-279E-9BB6-E901AD4FBE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0986" y="2740186"/>
            <a:ext cx="4788505" cy="2669592"/>
          </a:xfrm>
          <a:prstGeom prst="rect">
            <a:avLst/>
          </a:prstGeom>
          <a:noFill/>
          <a:extLst>
            <a:ext uri="{909E8E84-426E-40DD-AFC4-6F175D3DCCD1}">
              <a14:hiddenFill xmlns:a14="http://schemas.microsoft.com/office/drawing/2010/main">
                <a:solidFill>
                  <a:srgbClr val="FFFFFF"/>
                </a:solidFill>
              </a14:hiddenFill>
            </a:ext>
          </a:extLst>
        </p:spPr>
      </p:pic>
      <p:sp>
        <p:nvSpPr>
          <p:cNvPr id="1042"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4918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F49A7-2C4B-D23D-9B02-12968318D1CA}"/>
              </a:ext>
            </a:extLst>
          </p:cNvPr>
          <p:cNvSpPr>
            <a:spLocks noGrp="1"/>
          </p:cNvSpPr>
          <p:nvPr>
            <p:ph type="title"/>
          </p:nvPr>
        </p:nvSpPr>
        <p:spPr>
          <a:xfrm>
            <a:off x="630936" y="640080"/>
            <a:ext cx="4818888" cy="1481328"/>
          </a:xfrm>
        </p:spPr>
        <p:txBody>
          <a:bodyPr anchor="b">
            <a:normAutofit/>
          </a:bodyPr>
          <a:lstStyle/>
          <a:p>
            <a:r>
              <a:rPr lang="en-CH" sz="5400"/>
              <a:t>AWS SDK</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1839E5-70A1-2FEF-EEE3-00E7893DAE11}"/>
              </a:ext>
            </a:extLst>
          </p:cNvPr>
          <p:cNvSpPr>
            <a:spLocks noGrp="1"/>
          </p:cNvSpPr>
          <p:nvPr>
            <p:ph idx="1"/>
          </p:nvPr>
        </p:nvSpPr>
        <p:spPr>
          <a:xfrm>
            <a:off x="630936" y="2660904"/>
            <a:ext cx="4818888" cy="3547872"/>
          </a:xfrm>
        </p:spPr>
        <p:txBody>
          <a:bodyPr anchor="t">
            <a:normAutofit/>
          </a:bodyPr>
          <a:lstStyle/>
          <a:p>
            <a:pPr>
              <a:spcBef>
                <a:spcPts val="400"/>
              </a:spcBef>
              <a:spcAft>
                <a:spcPts val="400"/>
              </a:spcAft>
              <a:buFont typeface="+mj-lt"/>
              <a:buAutoNum type="arabicPeriod"/>
            </a:pPr>
            <a:r>
              <a:rPr lang="en-GB" sz="1000" b="1" i="0" dirty="0">
                <a:effectLst/>
              </a:rPr>
              <a:t>AWS Service Integration</a:t>
            </a:r>
            <a:r>
              <a:rPr lang="en-GB" sz="1000" b="0" i="0" dirty="0">
                <a:effectLst/>
              </a:rPr>
              <a:t>:</a:t>
            </a:r>
          </a:p>
          <a:p>
            <a:pPr marL="742950" lvl="1" indent="-285750">
              <a:spcBef>
                <a:spcPts val="400"/>
              </a:spcBef>
              <a:spcAft>
                <a:spcPts val="400"/>
              </a:spcAft>
              <a:buFont typeface="+mj-lt"/>
              <a:buAutoNum type="arabicPeriod"/>
            </a:pPr>
            <a:r>
              <a:rPr lang="en-GB" sz="1000" b="0" i="0" dirty="0">
                <a:effectLst/>
              </a:rPr>
              <a:t>The SDKs are designed to work with a wide range of AWS services, ensuring that applications can leverage the full breadth of AWS offerings, including newer services and features.</a:t>
            </a:r>
          </a:p>
          <a:p>
            <a:pPr>
              <a:spcBef>
                <a:spcPts val="400"/>
              </a:spcBef>
              <a:spcAft>
                <a:spcPts val="400"/>
              </a:spcAft>
              <a:buFont typeface="+mj-lt"/>
              <a:buAutoNum type="arabicPeriod"/>
            </a:pPr>
            <a:r>
              <a:rPr lang="en-GB" sz="1000" b="1" i="0" dirty="0">
                <a:effectLst/>
              </a:rPr>
              <a:t>Resource Management</a:t>
            </a:r>
            <a:r>
              <a:rPr lang="en-GB" sz="1000" b="0" i="0" dirty="0">
                <a:effectLst/>
              </a:rPr>
              <a:t>:</a:t>
            </a:r>
          </a:p>
          <a:p>
            <a:pPr marL="742950" lvl="1" indent="-285750">
              <a:spcBef>
                <a:spcPts val="400"/>
              </a:spcBef>
              <a:spcAft>
                <a:spcPts val="400"/>
              </a:spcAft>
              <a:buFont typeface="+mj-lt"/>
              <a:buAutoNum type="arabicPeriod"/>
            </a:pPr>
            <a:r>
              <a:rPr lang="en-GB" sz="1000" b="0" i="0" dirty="0">
                <a:effectLst/>
              </a:rPr>
              <a:t>They provide an easier way to manage resources, perform CRUD operations (Create, Read, Update, Delete), and execute service-specific tasks.</a:t>
            </a:r>
          </a:p>
          <a:p>
            <a:pPr>
              <a:spcBef>
                <a:spcPts val="400"/>
              </a:spcBef>
              <a:spcAft>
                <a:spcPts val="400"/>
              </a:spcAft>
              <a:buFont typeface="+mj-lt"/>
              <a:buAutoNum type="arabicPeriod"/>
            </a:pPr>
            <a:r>
              <a:rPr lang="en-GB" sz="1000" b="1" i="0" dirty="0">
                <a:effectLst/>
              </a:rPr>
              <a:t>Community and Documentation</a:t>
            </a:r>
            <a:r>
              <a:rPr lang="en-GB" sz="1000" b="0" i="0" dirty="0">
                <a:effectLst/>
              </a:rPr>
              <a:t>:</a:t>
            </a:r>
          </a:p>
          <a:p>
            <a:pPr marL="742950" lvl="1" indent="-285750">
              <a:spcBef>
                <a:spcPts val="400"/>
              </a:spcBef>
              <a:spcAft>
                <a:spcPts val="400"/>
              </a:spcAft>
              <a:buFont typeface="+mj-lt"/>
              <a:buAutoNum type="arabicPeriod"/>
            </a:pPr>
            <a:r>
              <a:rPr lang="en-GB" sz="1000" b="0" i="0" dirty="0">
                <a:effectLst/>
              </a:rPr>
              <a:t>AWS SDKs are well-documented with comprehensive guides, API references, and sample code. Many of the SDKs are open source, with active community contributions.</a:t>
            </a:r>
          </a:p>
          <a:p>
            <a:pPr>
              <a:spcBef>
                <a:spcPts val="400"/>
              </a:spcBef>
              <a:spcAft>
                <a:spcPts val="400"/>
              </a:spcAft>
              <a:buFont typeface="+mj-lt"/>
              <a:buAutoNum type="arabicPeriod"/>
            </a:pPr>
            <a:r>
              <a:rPr lang="en-GB" sz="1000" b="1" i="0" dirty="0">
                <a:effectLst/>
              </a:rPr>
              <a:t>Mobile and IoT Specific SDKs</a:t>
            </a:r>
            <a:r>
              <a:rPr lang="en-GB" sz="1000" b="0" i="0" dirty="0">
                <a:effectLst/>
              </a:rPr>
              <a:t>:</a:t>
            </a:r>
          </a:p>
          <a:p>
            <a:pPr marL="742950" lvl="1" indent="-285750">
              <a:spcBef>
                <a:spcPts val="400"/>
              </a:spcBef>
              <a:spcAft>
                <a:spcPts val="400"/>
              </a:spcAft>
              <a:buFont typeface="+mj-lt"/>
              <a:buAutoNum type="arabicPeriod"/>
            </a:pPr>
            <a:r>
              <a:rPr lang="en-GB" sz="1000" b="0" i="0" dirty="0">
                <a:effectLst/>
              </a:rPr>
              <a:t>Apart from general-purpose SDKs, AWS also offers SDKs specifically for mobile development (AWS Amplify, AWS Mobile SDK) and IoT.</a:t>
            </a:r>
          </a:p>
          <a:p>
            <a:pPr>
              <a:spcBef>
                <a:spcPts val="400"/>
              </a:spcBef>
              <a:spcAft>
                <a:spcPts val="400"/>
              </a:spcAft>
              <a:buFont typeface="+mj-lt"/>
              <a:buAutoNum type="arabicPeriod"/>
            </a:pPr>
            <a:r>
              <a:rPr lang="en-GB" sz="1000" b="1" i="0" dirty="0">
                <a:effectLst/>
              </a:rPr>
              <a:t>Integration with Development Tools</a:t>
            </a:r>
            <a:r>
              <a:rPr lang="en-GB" sz="1000" b="0" i="0" dirty="0">
                <a:effectLst/>
              </a:rPr>
              <a:t>:</a:t>
            </a:r>
          </a:p>
          <a:p>
            <a:pPr marL="742950" lvl="1" indent="-285750">
              <a:spcBef>
                <a:spcPts val="400"/>
              </a:spcBef>
              <a:spcAft>
                <a:spcPts val="400"/>
              </a:spcAft>
              <a:buFont typeface="+mj-lt"/>
              <a:buAutoNum type="arabicPeriod"/>
            </a:pPr>
            <a:r>
              <a:rPr lang="en-GB" sz="1000" b="0" i="0" dirty="0">
                <a:effectLst/>
              </a:rPr>
              <a:t>These SDKs can be integrated into popular IDEs (Integrated Development Environments) and are compatible with various build tools and platforms.</a:t>
            </a:r>
          </a:p>
        </p:txBody>
      </p:sp>
      <p:pic>
        <p:nvPicPr>
          <p:cNvPr id="2050" name="Picture 2" descr="An Overview of AWS SDK and Toolkit | A Complete Guide with Best Practices">
            <a:extLst>
              <a:ext uri="{FF2B5EF4-FFF2-40B4-BE49-F238E27FC236}">
                <a16:creationId xmlns:a16="http://schemas.microsoft.com/office/drawing/2014/main" id="{C7C35A97-654A-FD18-013D-8FF8150CAB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2159790"/>
            <a:ext cx="5458968" cy="253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828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1162</Words>
  <Application>Microsoft Macintosh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AWS CDK</vt:lpstr>
      <vt:lpstr>AWS CDK</vt:lpstr>
      <vt:lpstr>AWS CDK Key Concepts</vt:lpstr>
      <vt:lpstr>AWS CDK Deploy to multiple accounts</vt:lpstr>
      <vt:lpstr>AWS CDK Deploy coding best practices</vt:lpstr>
      <vt:lpstr>AWS CDK Exam Take Away</vt:lpstr>
      <vt:lpstr>AWS SDK</vt:lpstr>
      <vt:lpstr>AWS SDK</vt:lpstr>
      <vt:lpstr>AWS SDK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CDK</dc:title>
  <dc:creator>Ilya Chakun</dc:creator>
  <cp:lastModifiedBy>Ilya Chakun</cp:lastModifiedBy>
  <cp:revision>9</cp:revision>
  <dcterms:created xsi:type="dcterms:W3CDTF">2024-01-06T17:16:03Z</dcterms:created>
  <dcterms:modified xsi:type="dcterms:W3CDTF">2024-01-06T17:25:40Z</dcterms:modified>
</cp:coreProperties>
</file>