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371" r:id="rId3"/>
    <p:sldId id="374" r:id="rId4"/>
    <p:sldId id="378" r:id="rId5"/>
    <p:sldId id="372" r:id="rId6"/>
    <p:sldId id="396" r:id="rId7"/>
    <p:sldId id="379" r:id="rId8"/>
    <p:sldId id="380" r:id="rId9"/>
    <p:sldId id="381" r:id="rId10"/>
    <p:sldId id="382" r:id="rId11"/>
    <p:sldId id="383" r:id="rId12"/>
    <p:sldId id="384" r:id="rId13"/>
    <p:sldId id="385" r:id="rId14"/>
    <p:sldId id="386" r:id="rId15"/>
    <p:sldId id="387" r:id="rId16"/>
    <p:sldId id="395" r:id="rId17"/>
    <p:sldId id="388" r:id="rId18"/>
    <p:sldId id="389" r:id="rId19"/>
    <p:sldId id="390" r:id="rId20"/>
    <p:sldId id="391" r:id="rId21"/>
    <p:sldId id="392" r:id="rId22"/>
    <p:sldId id="393" r:id="rId23"/>
    <p:sldId id="394" r:id="rId2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8"/>
    <p:restoredTop sz="94720"/>
  </p:normalViewPr>
  <p:slideViewPr>
    <p:cSldViewPr snapToGrid="0">
      <p:cViewPr varScale="1">
        <p:scale>
          <a:sx n="211" d="100"/>
          <a:sy n="211" d="100"/>
        </p:scale>
        <p:origin x="12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378A5-C82F-BB4B-A658-8508A68CEEB4}" type="datetimeFigureOut">
              <a:rPr lang="en-CH" smtClean="0"/>
              <a:t>07.01.2024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0FD93-3303-C648-B072-2F83533DED6B}" type="slidenum">
              <a:rPr lang="en-CH" smtClean="0"/>
              <a:t>‹#›</a:t>
            </a:fld>
            <a:endParaRPr lang="en-CH"/>
          </a:p>
        </p:txBody>
      </p:sp>
    </p:spTree>
    <p:extLst>
      <p:ext uri="{BB962C8B-B14F-4D97-AF65-F5344CB8AC3E}">
        <p14:creationId xmlns:p14="http://schemas.microsoft.com/office/powerpoint/2010/main" val="105711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5f373bdc3b_0_2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5f373bdc3b_0_2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38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5f373bdc3b_0_2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5f373bdc3b_0_2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99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6313-C7E1-1108-180A-F01711B9BC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686A1050-4AFE-E35F-C407-1B9D5CE9D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89DD42C-AA94-1153-DBE8-52446D89BD05}"/>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5" name="Footer Placeholder 4">
            <a:extLst>
              <a:ext uri="{FF2B5EF4-FFF2-40B4-BE49-F238E27FC236}">
                <a16:creationId xmlns:a16="http://schemas.microsoft.com/office/drawing/2014/main" id="{E44D7C4C-96FA-F175-BD2C-05959675235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FA6E27C-51EF-11CE-A549-F8AB0E9B6F33}"/>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44897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9E0A-BEA0-84F9-3BE4-8AE4A92EF3F6}"/>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382095A-B3E8-1E08-11B8-B0296830E1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A38F5CF-ED0C-FDC1-73A9-90351359BDF3}"/>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5" name="Footer Placeholder 4">
            <a:extLst>
              <a:ext uri="{FF2B5EF4-FFF2-40B4-BE49-F238E27FC236}">
                <a16:creationId xmlns:a16="http://schemas.microsoft.com/office/drawing/2014/main" id="{AAA331E8-393A-2BB1-E46C-464064CC6C7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B16CAB7-541F-8177-39C3-0A846950C80F}"/>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63488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AB5D4-CEE8-77AF-15C3-F7E7D0E930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2C795A2-CED8-A2A1-8688-E3683AE49E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AC4039D-7BF4-4A0C-31B5-050B981430BC}"/>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5" name="Footer Placeholder 4">
            <a:extLst>
              <a:ext uri="{FF2B5EF4-FFF2-40B4-BE49-F238E27FC236}">
                <a16:creationId xmlns:a16="http://schemas.microsoft.com/office/drawing/2014/main" id="{C26F2CF6-C04B-503B-62D3-529576D1232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23D3BAC-F27D-9DA9-C587-2D4BB12BA9E0}"/>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90423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7D31-C92C-D307-50F6-A6B4C54C4FF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46CF091-1970-2E4B-0488-AFC80FA3D79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D71480C-0387-E42B-2B07-BE25F9C52C56}"/>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5" name="Footer Placeholder 4">
            <a:extLst>
              <a:ext uri="{FF2B5EF4-FFF2-40B4-BE49-F238E27FC236}">
                <a16:creationId xmlns:a16="http://schemas.microsoft.com/office/drawing/2014/main" id="{5E8FCF67-F6C2-E766-54C4-01C7FF3C705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CE94EBA-178B-51A5-78FE-523D8F0B8C53}"/>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348119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3ABB-8FE7-C1B1-48F6-D69BDC33C60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1D90346C-0C22-960D-AE28-7E35C9429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3763ED-4138-93AF-E83F-B866AF200387}"/>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5" name="Footer Placeholder 4">
            <a:extLst>
              <a:ext uri="{FF2B5EF4-FFF2-40B4-BE49-F238E27FC236}">
                <a16:creationId xmlns:a16="http://schemas.microsoft.com/office/drawing/2014/main" id="{662D65CA-C84F-2D76-79CD-6EBCDF815F6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EBC7C35-B376-6D40-15E5-A91D577FAA0B}"/>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170408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15AE-30E8-CB3D-A05C-2B27DDDA0FD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44B0A26-535C-6A07-217B-0640FAF9DD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476858D-7063-BCCC-1EF3-93B2FB3F2B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B9F7D89-6785-9399-02AC-2299412F186F}"/>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6" name="Footer Placeholder 5">
            <a:extLst>
              <a:ext uri="{FF2B5EF4-FFF2-40B4-BE49-F238E27FC236}">
                <a16:creationId xmlns:a16="http://schemas.microsoft.com/office/drawing/2014/main" id="{F10CEC4D-6F53-43B2-5A79-984A592849A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ADF67A6-7E64-553D-C13A-E469C8C592FD}"/>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313631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B030-8AE4-CD16-ECAB-C7A08197B3DB}"/>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397E911-334E-0121-BA21-D7D039A66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3AE24B-8B6E-1378-6940-744D14E33C7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F0C24D6-F0FC-FD4D-020F-407E0C6AC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5AF572F-CECD-6B04-293D-18270743495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6FBC674-E0FE-A946-0A0A-87719078771A}"/>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8" name="Footer Placeholder 7">
            <a:extLst>
              <a:ext uri="{FF2B5EF4-FFF2-40B4-BE49-F238E27FC236}">
                <a16:creationId xmlns:a16="http://schemas.microsoft.com/office/drawing/2014/main" id="{D76E90C9-6195-FABE-111F-7C3DF64B6804}"/>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CD7C578-5659-275A-050C-699A015711AD}"/>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25275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00B6-7D1D-2580-AD31-38281EBDE02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C61A4C07-289C-D5E0-8A63-C8380927D139}"/>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4" name="Footer Placeholder 3">
            <a:extLst>
              <a:ext uri="{FF2B5EF4-FFF2-40B4-BE49-F238E27FC236}">
                <a16:creationId xmlns:a16="http://schemas.microsoft.com/office/drawing/2014/main" id="{B03BC445-9E8F-F0DF-D2A1-5A40055011D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91A34A1-0C2C-26F7-4368-4F52B89C8C84}"/>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200512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787E9-3069-8BDB-6B0E-87E4C5385E56}"/>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3" name="Footer Placeholder 2">
            <a:extLst>
              <a:ext uri="{FF2B5EF4-FFF2-40B4-BE49-F238E27FC236}">
                <a16:creationId xmlns:a16="http://schemas.microsoft.com/office/drawing/2014/main" id="{0C0CAF77-6D49-30BE-D13D-095F1D146CF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DF7B43-4782-E335-DC1C-3D953EAF8CB5}"/>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236413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9E51-23A0-3B64-FCBF-568A9DD99F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536CEAC-E29A-DF0C-728A-1621DA8A3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9B4EFA-E32D-54E0-8D57-95B291117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8C0E9C-27FB-2EAF-2070-7FABBF8E0B10}"/>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6" name="Footer Placeholder 5">
            <a:extLst>
              <a:ext uri="{FF2B5EF4-FFF2-40B4-BE49-F238E27FC236}">
                <a16:creationId xmlns:a16="http://schemas.microsoft.com/office/drawing/2014/main" id="{0808D919-20C2-82B5-A140-91AD5F3511E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F4F37FD-F3AB-A4E6-B7C3-F7467A99104D}"/>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160247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50DB-BD9B-7EA7-4ADE-81F4DFAC570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5DCEC30-5B4A-3CDF-9FBA-09E7940A5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FE1601AF-2E39-A87C-DE27-2B14EA203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EAF0D7-2F95-BC2A-6134-CEA1C7D4190A}"/>
              </a:ext>
            </a:extLst>
          </p:cNvPr>
          <p:cNvSpPr>
            <a:spLocks noGrp="1"/>
          </p:cNvSpPr>
          <p:nvPr>
            <p:ph type="dt" sz="half" idx="10"/>
          </p:nvPr>
        </p:nvSpPr>
        <p:spPr/>
        <p:txBody>
          <a:bodyPr/>
          <a:lstStyle/>
          <a:p>
            <a:fld id="{FABEE332-89AF-294F-8B6E-DD71B1AAD717}" type="datetimeFigureOut">
              <a:rPr lang="en-CH" smtClean="0"/>
              <a:t>07.01.2024</a:t>
            </a:fld>
            <a:endParaRPr lang="en-CH"/>
          </a:p>
        </p:txBody>
      </p:sp>
      <p:sp>
        <p:nvSpPr>
          <p:cNvPr id="6" name="Footer Placeholder 5">
            <a:extLst>
              <a:ext uri="{FF2B5EF4-FFF2-40B4-BE49-F238E27FC236}">
                <a16:creationId xmlns:a16="http://schemas.microsoft.com/office/drawing/2014/main" id="{F84A865B-9F17-1E27-C5C4-D418A70F3AA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C060930-06A9-3F7D-60F8-9436279CD47A}"/>
              </a:ext>
            </a:extLst>
          </p:cNvPr>
          <p:cNvSpPr>
            <a:spLocks noGrp="1"/>
          </p:cNvSpPr>
          <p:nvPr>
            <p:ph type="sldNum" sz="quarter" idx="12"/>
          </p:nvPr>
        </p:nvSpPr>
        <p:spPr/>
        <p:txBody>
          <a:bodyPr/>
          <a:lstStyle/>
          <a:p>
            <a:fld id="{BA83A030-B0A8-284B-B8C1-17D471783465}" type="slidenum">
              <a:rPr lang="en-CH" smtClean="0"/>
              <a:t>‹#›</a:t>
            </a:fld>
            <a:endParaRPr lang="en-CH"/>
          </a:p>
        </p:txBody>
      </p:sp>
    </p:spTree>
    <p:extLst>
      <p:ext uri="{BB962C8B-B14F-4D97-AF65-F5344CB8AC3E}">
        <p14:creationId xmlns:p14="http://schemas.microsoft.com/office/powerpoint/2010/main" val="150565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12238-5824-459F-49FA-59F9D276B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BDDA238-329F-4C47-F27B-B871E67CA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2BA131-290E-93F2-DA60-B324847F8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EE332-89AF-294F-8B6E-DD71B1AAD717}" type="datetimeFigureOut">
              <a:rPr lang="en-CH" smtClean="0"/>
              <a:t>07.01.2024</a:t>
            </a:fld>
            <a:endParaRPr lang="en-CH"/>
          </a:p>
        </p:txBody>
      </p:sp>
      <p:sp>
        <p:nvSpPr>
          <p:cNvPr id="5" name="Footer Placeholder 4">
            <a:extLst>
              <a:ext uri="{FF2B5EF4-FFF2-40B4-BE49-F238E27FC236}">
                <a16:creationId xmlns:a16="http://schemas.microsoft.com/office/drawing/2014/main" id="{7722109D-0556-BF34-976E-A51AC410C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71D49DC-7156-6EF3-1C42-A075F91B5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3A030-B0A8-284B-B8C1-17D471783465}" type="slidenum">
              <a:rPr lang="en-CH" smtClean="0"/>
              <a:t>‹#›</a:t>
            </a:fld>
            <a:endParaRPr lang="en-CH"/>
          </a:p>
        </p:txBody>
      </p:sp>
    </p:spTree>
    <p:extLst>
      <p:ext uri="{BB962C8B-B14F-4D97-AF65-F5344CB8AC3E}">
        <p14:creationId xmlns:p14="http://schemas.microsoft.com/office/powerpoint/2010/main" val="151804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C668B-92A5-497A-5263-E8F0C50EE2FC}"/>
              </a:ext>
            </a:extLst>
          </p:cNvPr>
          <p:cNvSpPr>
            <a:spLocks noGrp="1"/>
          </p:cNvSpPr>
          <p:nvPr>
            <p:ph type="ctrTitle"/>
          </p:nvPr>
        </p:nvSpPr>
        <p:spPr>
          <a:xfrm>
            <a:off x="838200" y="451381"/>
            <a:ext cx="10512552" cy="4066540"/>
          </a:xfrm>
        </p:spPr>
        <p:txBody>
          <a:bodyPr anchor="b">
            <a:normAutofit/>
          </a:bodyPr>
          <a:lstStyle/>
          <a:p>
            <a:pPr algn="l"/>
            <a:r>
              <a:rPr lang="en-CH" sz="6600"/>
              <a:t>AWS Site-to-Site VPN</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16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FFA99-9B06-A55D-D201-AEB4ADF15B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VPN Route Propagations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921092-DC7A-A0DA-D473-88C955FE3E36}"/>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400" b="1" dirty="0"/>
              <a:t>Static Routing</a:t>
            </a:r>
            <a:r>
              <a:rPr lang="en-US" sz="1400" dirty="0"/>
              <a:t>:</a:t>
            </a:r>
          </a:p>
          <a:p>
            <a:pPr lvl="1"/>
            <a:r>
              <a:rPr lang="en-US" sz="1400" dirty="0"/>
              <a:t> Create static route in corporate data center for 10.0.0.1/24 through the CGW </a:t>
            </a:r>
          </a:p>
          <a:p>
            <a:pPr lvl="1"/>
            <a:r>
              <a:rPr lang="en-US" sz="1400" dirty="0"/>
              <a:t>Create static route in AWS for 10.3.0.0/20 through the VGW </a:t>
            </a:r>
          </a:p>
          <a:p>
            <a:r>
              <a:rPr lang="en-US" sz="1400" b="1" dirty="0"/>
              <a:t>Dynamic Routing (BGP): </a:t>
            </a:r>
          </a:p>
          <a:p>
            <a:pPr lvl="1"/>
            <a:r>
              <a:rPr lang="en-US" sz="1400" dirty="0"/>
              <a:t>Uses BGP (Border Gateway Protocol) to share routes automatically (eBGP for internet)  </a:t>
            </a:r>
          </a:p>
          <a:p>
            <a:pPr lvl="1"/>
            <a:r>
              <a:rPr lang="en-US" sz="1400" dirty="0"/>
              <a:t>We don’t need to update the routing tables, it will be done for us dynamically </a:t>
            </a:r>
          </a:p>
          <a:p>
            <a:pPr lvl="1"/>
            <a:r>
              <a:rPr lang="en-US" sz="1400" dirty="0"/>
              <a:t>Just need to specify the ASN (Autonomous System Number) of the CGW and VGW</a:t>
            </a:r>
          </a:p>
          <a:p>
            <a:r>
              <a:rPr lang="en-GB" sz="1400" dirty="0"/>
              <a:t>AWS route table cannot have more than 100 propagated routes. Hence you need to make sure you don’t publish more than 100 routes from on-premises network</a:t>
            </a:r>
            <a:endParaRPr lang="en-US" sz="1400" dirty="0"/>
          </a:p>
        </p:txBody>
      </p:sp>
      <p:pic>
        <p:nvPicPr>
          <p:cNvPr id="5" name="Picture 4" descr="A screenshot of a computer&#10;&#10;Description automatically generated">
            <a:extLst>
              <a:ext uri="{FF2B5EF4-FFF2-40B4-BE49-F238E27FC236}">
                <a16:creationId xmlns:a16="http://schemas.microsoft.com/office/drawing/2014/main" id="{0B9AB755-F9E2-B415-964A-8AD753E5365F}"/>
              </a:ext>
            </a:extLst>
          </p:cNvPr>
          <p:cNvPicPr>
            <a:picLocks noChangeAspect="1"/>
          </p:cNvPicPr>
          <p:nvPr/>
        </p:nvPicPr>
        <p:blipFill>
          <a:blip r:embed="rId2"/>
          <a:stretch>
            <a:fillRect/>
          </a:stretch>
        </p:blipFill>
        <p:spPr>
          <a:xfrm>
            <a:off x="6099048" y="3005930"/>
            <a:ext cx="5458968" cy="846140"/>
          </a:xfrm>
          <a:prstGeom prst="rect">
            <a:avLst/>
          </a:prstGeom>
        </p:spPr>
      </p:pic>
    </p:spTree>
    <p:extLst>
      <p:ext uri="{BB962C8B-B14F-4D97-AF65-F5344CB8AC3E}">
        <p14:creationId xmlns:p14="http://schemas.microsoft.com/office/powerpoint/2010/main" val="246987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3110A-CCC8-7806-BB26-2A6FFA53B4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Site to site VPN and Internet Access</a:t>
            </a:r>
          </a:p>
        </p:txBody>
      </p:sp>
      <p:pic>
        <p:nvPicPr>
          <p:cNvPr id="5" name="Picture 4" descr="A screenshot of a computer&#10;&#10;Description automatically generated">
            <a:extLst>
              <a:ext uri="{FF2B5EF4-FFF2-40B4-BE49-F238E27FC236}">
                <a16:creationId xmlns:a16="http://schemas.microsoft.com/office/drawing/2014/main" id="{1DB937EC-9505-7087-64E5-7A70D65D7F0B}"/>
              </a:ext>
            </a:extLst>
          </p:cNvPr>
          <p:cNvPicPr>
            <a:picLocks noChangeAspect="1"/>
          </p:cNvPicPr>
          <p:nvPr/>
        </p:nvPicPr>
        <p:blipFill>
          <a:blip r:embed="rId2"/>
          <a:stretch>
            <a:fillRect/>
          </a:stretch>
        </p:blipFill>
        <p:spPr>
          <a:xfrm>
            <a:off x="643467" y="2427405"/>
            <a:ext cx="10905066" cy="2889843"/>
          </a:xfrm>
          <a:prstGeom prst="rect">
            <a:avLst/>
          </a:prstGeom>
        </p:spPr>
      </p:pic>
    </p:spTree>
    <p:extLst>
      <p:ext uri="{BB962C8B-B14F-4D97-AF65-F5344CB8AC3E}">
        <p14:creationId xmlns:p14="http://schemas.microsoft.com/office/powerpoint/2010/main" val="101179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3110A-CCC8-7806-BB26-2A6FFA53B4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Site to site VPN and VPC Gateway Endpoint</a:t>
            </a:r>
          </a:p>
        </p:txBody>
      </p:sp>
      <p:pic>
        <p:nvPicPr>
          <p:cNvPr id="3" name="Picture 2">
            <a:extLst>
              <a:ext uri="{FF2B5EF4-FFF2-40B4-BE49-F238E27FC236}">
                <a16:creationId xmlns:a16="http://schemas.microsoft.com/office/drawing/2014/main" id="{2BA79A3E-4DE3-3BA1-3C38-2504B7562774}"/>
              </a:ext>
            </a:extLst>
          </p:cNvPr>
          <p:cNvPicPr>
            <a:picLocks noChangeAspect="1"/>
          </p:cNvPicPr>
          <p:nvPr/>
        </p:nvPicPr>
        <p:blipFill>
          <a:blip r:embed="rId2"/>
          <a:stretch>
            <a:fillRect/>
          </a:stretch>
        </p:blipFill>
        <p:spPr>
          <a:xfrm>
            <a:off x="643467" y="2522824"/>
            <a:ext cx="10905066" cy="2699004"/>
          </a:xfrm>
          <a:prstGeom prst="rect">
            <a:avLst/>
          </a:prstGeom>
        </p:spPr>
      </p:pic>
    </p:spTree>
    <p:extLst>
      <p:ext uri="{BB962C8B-B14F-4D97-AF65-F5344CB8AC3E}">
        <p14:creationId xmlns:p14="http://schemas.microsoft.com/office/powerpoint/2010/main" val="33339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3110A-CCC8-7806-BB26-2A6FFA53B4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Site to site VPN and VPC Interface Endpoint</a:t>
            </a:r>
          </a:p>
        </p:txBody>
      </p:sp>
      <p:pic>
        <p:nvPicPr>
          <p:cNvPr id="4" name="Picture 3">
            <a:extLst>
              <a:ext uri="{FF2B5EF4-FFF2-40B4-BE49-F238E27FC236}">
                <a16:creationId xmlns:a16="http://schemas.microsoft.com/office/drawing/2014/main" id="{F54F9712-BC73-20EC-3DE5-C2A7B5091AA6}"/>
              </a:ext>
            </a:extLst>
          </p:cNvPr>
          <p:cNvPicPr>
            <a:picLocks noChangeAspect="1"/>
          </p:cNvPicPr>
          <p:nvPr/>
        </p:nvPicPr>
        <p:blipFill>
          <a:blip r:embed="rId2"/>
          <a:stretch>
            <a:fillRect/>
          </a:stretch>
        </p:blipFill>
        <p:spPr>
          <a:xfrm>
            <a:off x="2209800" y="2199148"/>
            <a:ext cx="7772400" cy="2459704"/>
          </a:xfrm>
          <a:prstGeom prst="rect">
            <a:avLst/>
          </a:prstGeom>
        </p:spPr>
      </p:pic>
    </p:spTree>
    <p:extLst>
      <p:ext uri="{BB962C8B-B14F-4D97-AF65-F5344CB8AC3E}">
        <p14:creationId xmlns:p14="http://schemas.microsoft.com/office/powerpoint/2010/main" val="166387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3110A-CCC8-7806-BB26-2A6FFA53B4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Site to site VPN and VPC </a:t>
            </a:r>
            <a:r>
              <a:rPr lang="en-US" sz="3200" dirty="0">
                <a:solidFill>
                  <a:schemeClr val="bg1"/>
                </a:solidFill>
              </a:rPr>
              <a:t>Peering</a:t>
            </a:r>
            <a:endParaRPr lang="en-US" sz="3200"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C6A7E0EE-F2F5-FD3E-C28E-E911CEF816B1}"/>
              </a:ext>
            </a:extLst>
          </p:cNvPr>
          <p:cNvPicPr>
            <a:picLocks noChangeAspect="1"/>
          </p:cNvPicPr>
          <p:nvPr/>
        </p:nvPicPr>
        <p:blipFill>
          <a:blip r:embed="rId2"/>
          <a:stretch>
            <a:fillRect/>
          </a:stretch>
        </p:blipFill>
        <p:spPr>
          <a:xfrm>
            <a:off x="643467" y="2659138"/>
            <a:ext cx="10905066" cy="2426377"/>
          </a:xfrm>
          <a:prstGeom prst="rect">
            <a:avLst/>
          </a:prstGeom>
        </p:spPr>
      </p:pic>
    </p:spTree>
    <p:extLst>
      <p:ext uri="{BB962C8B-B14F-4D97-AF65-F5344CB8AC3E}">
        <p14:creationId xmlns:p14="http://schemas.microsoft.com/office/powerpoint/2010/main" val="342640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5D55-21EC-3472-863B-8F6FE85AF412}"/>
              </a:ext>
            </a:extLst>
          </p:cNvPr>
          <p:cNvSpPr>
            <a:spLocks noGrp="1"/>
          </p:cNvSpPr>
          <p:nvPr>
            <p:ph type="title"/>
          </p:nvPr>
        </p:nvSpPr>
        <p:spPr/>
        <p:txBody>
          <a:bodyPr/>
          <a:lstStyle/>
          <a:p>
            <a:r>
              <a:rPr lang="en-CH" dirty="0"/>
              <a:t>VPN Transitive Routing Summary</a:t>
            </a:r>
          </a:p>
        </p:txBody>
      </p:sp>
      <p:sp>
        <p:nvSpPr>
          <p:cNvPr id="3" name="Content Placeholder 2">
            <a:extLst>
              <a:ext uri="{FF2B5EF4-FFF2-40B4-BE49-F238E27FC236}">
                <a16:creationId xmlns:a16="http://schemas.microsoft.com/office/drawing/2014/main" id="{7E826AA3-036C-B8C7-F94E-04C8C3DD4061}"/>
              </a:ext>
            </a:extLst>
          </p:cNvPr>
          <p:cNvSpPr>
            <a:spLocks noGrp="1"/>
          </p:cNvSpPr>
          <p:nvPr>
            <p:ph sz="half" idx="1"/>
          </p:nvPr>
        </p:nvSpPr>
        <p:spPr>
          <a:xfrm>
            <a:off x="838200" y="1825625"/>
            <a:ext cx="10170934" cy="4351338"/>
          </a:xfrm>
        </p:spPr>
        <p:txBody>
          <a:bodyPr>
            <a:normAutofit/>
          </a:bodyPr>
          <a:lstStyle/>
          <a:p>
            <a:r>
              <a:rPr lang="en-GB" sz="1600" dirty="0"/>
              <a:t>From on-premises to AWS via Virtual Private Gateway:  </a:t>
            </a:r>
          </a:p>
          <a:p>
            <a:pPr lvl="1"/>
            <a:r>
              <a:rPr lang="en-GB" sz="1600" dirty="0"/>
              <a:t>You cannot access Internet through VPC attached Internet Gateway  </a:t>
            </a:r>
          </a:p>
          <a:p>
            <a:pPr lvl="1"/>
            <a:r>
              <a:rPr lang="en-GB" sz="1600" dirty="0"/>
              <a:t>You cannot access Internet through NAT Gateway in Public subnet </a:t>
            </a:r>
          </a:p>
          <a:p>
            <a:pPr lvl="1"/>
            <a:r>
              <a:rPr lang="en-GB" sz="1600" dirty="0"/>
              <a:t>You cannot access peered VPC resources through VPC peering connection via the AWS VGW  </a:t>
            </a:r>
          </a:p>
          <a:p>
            <a:pPr lvl="1"/>
            <a:r>
              <a:rPr lang="en-GB" sz="1600" dirty="0"/>
              <a:t>You cannot access S3, DynamoDB via the VPC gateway endpoint </a:t>
            </a:r>
          </a:p>
          <a:p>
            <a:pPr lvl="1"/>
            <a:r>
              <a:rPr lang="en-GB" sz="1600" dirty="0"/>
              <a:t>You can access AWS services endpoint </a:t>
            </a:r>
            <a:r>
              <a:rPr lang="en-GB" sz="1600" dirty="0" err="1"/>
              <a:t>e.g</a:t>
            </a:r>
            <a:r>
              <a:rPr lang="en-GB" sz="1600" dirty="0"/>
              <a:t> API gateway, SQS and customer endpoint services (powered by </a:t>
            </a:r>
            <a:r>
              <a:rPr lang="en-GB" sz="1600" dirty="0" err="1"/>
              <a:t>Privatelink</a:t>
            </a:r>
            <a:r>
              <a:rPr lang="en-GB" sz="1600" dirty="0"/>
              <a:t>) via VPC interface endpoint  </a:t>
            </a:r>
          </a:p>
          <a:p>
            <a:pPr lvl="1"/>
            <a:r>
              <a:rPr lang="en-GB" sz="1600" dirty="0"/>
              <a:t>You can access Internet through NAT EC2 instance in Public subnet  </a:t>
            </a:r>
          </a:p>
          <a:p>
            <a:r>
              <a:rPr lang="en-GB" sz="1600" dirty="0"/>
              <a:t>From AWS to on-premises via customer gateway  </a:t>
            </a:r>
          </a:p>
          <a:p>
            <a:pPr lvl="1"/>
            <a:r>
              <a:rPr lang="en-GB" sz="1600" dirty="0"/>
              <a:t>You can access Internet and other network endpoints based on routing rules setup on CGW in on-premises network</a:t>
            </a:r>
            <a:endParaRPr lang="en-CH" sz="1600" dirty="0"/>
          </a:p>
        </p:txBody>
      </p:sp>
    </p:spTree>
    <p:extLst>
      <p:ext uri="{BB962C8B-B14F-4D97-AF65-F5344CB8AC3E}">
        <p14:creationId xmlns:p14="http://schemas.microsoft.com/office/powerpoint/2010/main" val="236079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54E9C-D8FF-9010-A587-A32EB5196D3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VPN Monitoring with CloudWatch</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089BB0-2A03-FDDC-8F82-BE5838C0D249}"/>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b="1" dirty="0" err="1"/>
              <a:t>TunnelState</a:t>
            </a:r>
            <a:r>
              <a:rPr lang="en-US" sz="2200" dirty="0"/>
              <a:t>: The state of the tunnel. </a:t>
            </a:r>
          </a:p>
          <a:p>
            <a:pPr lvl="1"/>
            <a:r>
              <a:rPr lang="en-US" sz="1800" dirty="0"/>
              <a:t>0 indicates DOWN and 1 indicates UP. </a:t>
            </a:r>
          </a:p>
          <a:p>
            <a:pPr lvl="1"/>
            <a:r>
              <a:rPr lang="en-US" sz="1800" dirty="0"/>
              <a:t>Value between 0 and 1 indicates that at least 1 tunnel is not UP.  </a:t>
            </a:r>
          </a:p>
          <a:p>
            <a:r>
              <a:rPr lang="en-US" sz="2200" b="1" dirty="0" err="1"/>
              <a:t>TunnelDataIn</a:t>
            </a:r>
            <a:r>
              <a:rPr lang="en-US" sz="2200" dirty="0"/>
              <a:t>: The bytes received through the VPN tunnel  </a:t>
            </a:r>
          </a:p>
          <a:p>
            <a:r>
              <a:rPr lang="en-US" sz="2200" b="1" dirty="0" err="1"/>
              <a:t>TunnelDataOut</a:t>
            </a:r>
            <a:r>
              <a:rPr lang="en-US" sz="2200" dirty="0"/>
              <a:t>: The bytes sent through the VPN tunnel</a:t>
            </a:r>
          </a:p>
        </p:txBody>
      </p:sp>
      <p:pic>
        <p:nvPicPr>
          <p:cNvPr id="5" name="Picture 4" descr="A screen shot of a device&#10;&#10;Description automatically generated">
            <a:extLst>
              <a:ext uri="{FF2B5EF4-FFF2-40B4-BE49-F238E27FC236}">
                <a16:creationId xmlns:a16="http://schemas.microsoft.com/office/drawing/2014/main" id="{85659474-F30B-98A2-CEC4-8DD2E85D6210}"/>
              </a:ext>
            </a:extLst>
          </p:cNvPr>
          <p:cNvPicPr>
            <a:picLocks noChangeAspect="1"/>
          </p:cNvPicPr>
          <p:nvPr/>
        </p:nvPicPr>
        <p:blipFill>
          <a:blip r:embed="rId2"/>
          <a:stretch>
            <a:fillRect/>
          </a:stretch>
        </p:blipFill>
        <p:spPr>
          <a:xfrm>
            <a:off x="6099048" y="2896751"/>
            <a:ext cx="5458968" cy="1064498"/>
          </a:xfrm>
          <a:prstGeom prst="rect">
            <a:avLst/>
          </a:prstGeom>
        </p:spPr>
      </p:pic>
    </p:spTree>
    <p:extLst>
      <p:ext uri="{BB962C8B-B14F-4D97-AF65-F5344CB8AC3E}">
        <p14:creationId xmlns:p14="http://schemas.microsoft.com/office/powerpoint/2010/main" val="98141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67B8-4CF0-34F5-EEF6-1C458CA69A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Single Site-to-Site VPN Connection using VGW</a:t>
            </a:r>
          </a:p>
        </p:txBody>
      </p:sp>
      <p:pic>
        <p:nvPicPr>
          <p:cNvPr id="5" name="Picture 4">
            <a:extLst>
              <a:ext uri="{FF2B5EF4-FFF2-40B4-BE49-F238E27FC236}">
                <a16:creationId xmlns:a16="http://schemas.microsoft.com/office/drawing/2014/main" id="{89DEC3DF-4922-8B26-A6AB-C0277C2C7C7C}"/>
              </a:ext>
            </a:extLst>
          </p:cNvPr>
          <p:cNvPicPr>
            <a:picLocks noChangeAspect="1"/>
          </p:cNvPicPr>
          <p:nvPr/>
        </p:nvPicPr>
        <p:blipFill>
          <a:blip r:embed="rId2"/>
          <a:stretch>
            <a:fillRect/>
          </a:stretch>
        </p:blipFill>
        <p:spPr>
          <a:xfrm>
            <a:off x="643467" y="1704944"/>
            <a:ext cx="10905066" cy="4334764"/>
          </a:xfrm>
          <a:prstGeom prst="rect">
            <a:avLst/>
          </a:prstGeom>
        </p:spPr>
      </p:pic>
    </p:spTree>
    <p:extLst>
      <p:ext uri="{BB962C8B-B14F-4D97-AF65-F5344CB8AC3E}">
        <p14:creationId xmlns:p14="http://schemas.microsoft.com/office/powerpoint/2010/main" val="26473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067B8-4CF0-34F5-EEF6-1C458CA69A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Single Site-to-Site VPN Connection using TGW</a:t>
            </a:r>
          </a:p>
        </p:txBody>
      </p:sp>
      <p:pic>
        <p:nvPicPr>
          <p:cNvPr id="3" name="Picture 2" descr="A screenshot of a computer&#10;&#10;Description automatically generated">
            <a:extLst>
              <a:ext uri="{FF2B5EF4-FFF2-40B4-BE49-F238E27FC236}">
                <a16:creationId xmlns:a16="http://schemas.microsoft.com/office/drawing/2014/main" id="{2E8D7084-B94A-E25A-E8EA-E876BAF5BDA0}"/>
              </a:ext>
            </a:extLst>
          </p:cNvPr>
          <p:cNvPicPr>
            <a:picLocks noChangeAspect="1"/>
          </p:cNvPicPr>
          <p:nvPr/>
        </p:nvPicPr>
        <p:blipFill>
          <a:blip r:embed="rId2"/>
          <a:stretch>
            <a:fillRect/>
          </a:stretch>
        </p:blipFill>
        <p:spPr>
          <a:xfrm>
            <a:off x="643467" y="1718576"/>
            <a:ext cx="10905066" cy="4307500"/>
          </a:xfrm>
          <a:prstGeom prst="rect">
            <a:avLst/>
          </a:prstGeom>
        </p:spPr>
      </p:pic>
    </p:spTree>
    <p:extLst>
      <p:ext uri="{BB962C8B-B14F-4D97-AF65-F5344CB8AC3E}">
        <p14:creationId xmlns:p14="http://schemas.microsoft.com/office/powerpoint/2010/main" val="3199095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BDE87-0E27-9A83-26C5-1DB44A573A5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Redundant VPN connections for HA</a:t>
            </a:r>
          </a:p>
        </p:txBody>
      </p:sp>
      <p:pic>
        <p:nvPicPr>
          <p:cNvPr id="5" name="Picture 4" descr="A diagram of a tunnel&#10;&#10;Description automatically generated">
            <a:extLst>
              <a:ext uri="{FF2B5EF4-FFF2-40B4-BE49-F238E27FC236}">
                <a16:creationId xmlns:a16="http://schemas.microsoft.com/office/drawing/2014/main" id="{02596ECD-1D6A-1124-31CB-31A1214E44C6}"/>
              </a:ext>
            </a:extLst>
          </p:cNvPr>
          <p:cNvPicPr>
            <a:picLocks noChangeAspect="1"/>
          </p:cNvPicPr>
          <p:nvPr/>
        </p:nvPicPr>
        <p:blipFill>
          <a:blip r:embed="rId2"/>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419939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93"/>
        <p:cNvGrpSpPr/>
        <p:nvPr/>
      </p:nvGrpSpPr>
      <p:grpSpPr>
        <a:xfrm>
          <a:off x="0" y="0"/>
          <a:ext cx="0" cy="0"/>
          <a:chOff x="0" y="0"/>
          <a:chExt cx="0" cy="0"/>
        </a:xfrm>
      </p:grpSpPr>
      <p:sp useBgFill="1">
        <p:nvSpPr>
          <p:cNvPr id="501" name="Rectangle 50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Google Shape;494;p82"/>
          <p:cNvSpPr txBox="1">
            <a:spLocks noGrp="1"/>
          </p:cNvSpPr>
          <p:nvPr>
            <p:ph type="title"/>
          </p:nvPr>
        </p:nvSpPr>
        <p:spPr>
          <a:xfrm>
            <a:off x="572493" y="238539"/>
            <a:ext cx="11018520" cy="1434415"/>
          </a:xfrm>
          <a:prstGeom prst="rect">
            <a:avLst/>
          </a:prstGeom>
        </p:spPr>
        <p:txBody>
          <a:bodyPr spcFirstLastPara="1" vert="horz" lIns="91440" tIns="45720" rIns="91440" bIns="45720" rtlCol="0" anchor="b" anchorCtr="0">
            <a:normAutofit/>
          </a:bodyPr>
          <a:lstStyle/>
          <a:p>
            <a:pPr>
              <a:spcAft>
                <a:spcPts val="1600"/>
              </a:spcAft>
            </a:pPr>
            <a:r>
              <a:rPr lang="en-US" sz="5400" b="1">
                <a:sym typeface="Roboto"/>
              </a:rPr>
              <a:t>What is an autonomous system?</a:t>
            </a:r>
            <a:endParaRPr lang="en-US" sz="5400"/>
          </a:p>
        </p:txBody>
      </p:sp>
      <p:sp>
        <p:nvSpPr>
          <p:cNvPr id="50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Google Shape;495;p82"/>
          <p:cNvSpPr txBox="1">
            <a:spLocks noGrp="1"/>
          </p:cNvSpPr>
          <p:nvPr>
            <p:ph sz="half" idx="1"/>
          </p:nvPr>
        </p:nvSpPr>
        <p:spPr>
          <a:xfrm>
            <a:off x="572493" y="2071316"/>
            <a:ext cx="6713552" cy="4119172"/>
          </a:xfrm>
          <a:prstGeom prst="rect">
            <a:avLst/>
          </a:prstGeom>
        </p:spPr>
        <p:txBody>
          <a:bodyPr spcFirstLastPara="1" vert="horz" lIns="91440" tIns="45720" rIns="91440" bIns="45720" rtlCol="0" anchor="t" anchorCtr="0">
            <a:normAutofit/>
          </a:bodyPr>
          <a:lstStyle/>
          <a:p>
            <a:pPr marL="0">
              <a:spcBef>
                <a:spcPts val="0"/>
              </a:spcBef>
            </a:pPr>
            <a:r>
              <a:rPr lang="en-US" sz="1500">
                <a:sym typeface="Arial"/>
              </a:rPr>
              <a:t>The Internet is a network of networks, and autonomous systems are the big networks that make up the Internet.</a:t>
            </a:r>
          </a:p>
          <a:p>
            <a:pPr marL="0">
              <a:spcBef>
                <a:spcPts val="533"/>
              </a:spcBef>
            </a:pPr>
            <a:r>
              <a:rPr lang="en-US" sz="1500">
                <a:sym typeface="Arial"/>
              </a:rPr>
              <a:t>Assigned by IANA(</a:t>
            </a:r>
            <a:r>
              <a:rPr lang="en-US" sz="1500" b="1">
                <a:sym typeface="Arial"/>
              </a:rPr>
              <a:t>Internet Assigned Numbers Authority </a:t>
            </a:r>
            <a:r>
              <a:rPr lang="en-US" sz="1500">
                <a:sym typeface="Arial"/>
              </a:rPr>
              <a:t>) for Public ASN (1-64495)</a:t>
            </a:r>
          </a:p>
          <a:p>
            <a:pPr marL="457189" lvl="1">
              <a:spcBef>
                <a:spcPts val="533"/>
              </a:spcBef>
            </a:pPr>
            <a:r>
              <a:rPr lang="en-US" sz="1500"/>
              <a:t>Each Public ASN is unique globally, ensuring that each Autonomous System can be distinctly identified on the internet.</a:t>
            </a:r>
            <a:endParaRPr lang="en-US" sz="1500">
              <a:sym typeface="Arial"/>
            </a:endParaRPr>
          </a:p>
          <a:p>
            <a:pPr marL="0">
              <a:spcBef>
                <a:spcPts val="533"/>
              </a:spcBef>
            </a:pPr>
            <a:r>
              <a:rPr lang="en-US" sz="1500"/>
              <a:t>Private ASN (64512-65534)</a:t>
            </a:r>
          </a:p>
          <a:p>
            <a:pPr marL="457189" lvl="1">
              <a:spcBef>
                <a:spcPts val="533"/>
              </a:spcBef>
            </a:pPr>
            <a:r>
              <a:rPr lang="en-US" sz="1500"/>
              <a:t>These do not require allocation from a regional internet registry and can be used by any organization internally.</a:t>
            </a:r>
            <a:endParaRPr lang="en-US" sz="1500">
              <a:sym typeface="Arial"/>
            </a:endParaRPr>
          </a:p>
          <a:p>
            <a:pPr marL="0">
              <a:spcBef>
                <a:spcPts val="0"/>
              </a:spcBef>
            </a:pPr>
            <a:endParaRPr lang="en-US" sz="1500">
              <a:sym typeface="Arial"/>
            </a:endParaRPr>
          </a:p>
          <a:p>
            <a:pPr marL="0">
              <a:spcBef>
                <a:spcPts val="0"/>
              </a:spcBef>
            </a:pPr>
            <a:r>
              <a:rPr lang="en-US" sz="1500">
                <a:sym typeface="Arial"/>
              </a:rPr>
              <a:t>More specifically, an </a:t>
            </a:r>
            <a:r>
              <a:rPr lang="en-US" sz="1500" b="1">
                <a:highlight>
                  <a:srgbClr val="FFFF00"/>
                </a:highlight>
                <a:sym typeface="Arial"/>
              </a:rPr>
              <a:t>autonomous system </a:t>
            </a:r>
            <a:r>
              <a:rPr lang="en-US" sz="1500" b="1">
                <a:sym typeface="Arial"/>
              </a:rPr>
              <a:t>(AS) is a large network or group of networks that has a </a:t>
            </a:r>
            <a:r>
              <a:rPr lang="en-US" sz="1500" b="1">
                <a:highlight>
                  <a:srgbClr val="FFFF00"/>
                </a:highlight>
                <a:sym typeface="Arial"/>
              </a:rPr>
              <a:t>unified routing policy</a:t>
            </a:r>
            <a:r>
              <a:rPr lang="en-US" sz="1500" b="1">
                <a:sym typeface="Arial"/>
              </a:rPr>
              <a:t>.</a:t>
            </a:r>
          </a:p>
          <a:p>
            <a:pPr marL="0">
              <a:spcBef>
                <a:spcPts val="0"/>
              </a:spcBef>
            </a:pPr>
            <a:endParaRPr lang="en-US" sz="1500">
              <a:sym typeface="Arial"/>
            </a:endParaRPr>
          </a:p>
          <a:p>
            <a:pPr marL="0">
              <a:spcBef>
                <a:spcPts val="0"/>
              </a:spcBef>
            </a:pPr>
            <a:r>
              <a:rPr lang="en-US" sz="1500">
                <a:sym typeface="Arial"/>
              </a:rPr>
              <a:t>Every computer or device that connects to the Internet is connected to an AS.</a:t>
            </a:r>
          </a:p>
          <a:p>
            <a:pPr marL="0">
              <a:spcBef>
                <a:spcPts val="0"/>
              </a:spcBef>
            </a:pPr>
            <a:endParaRPr lang="en-US" sz="1500">
              <a:sym typeface="Arial"/>
            </a:endParaRPr>
          </a:p>
          <a:p>
            <a:pPr marL="0">
              <a:spcBef>
                <a:spcPts val="0"/>
              </a:spcBef>
            </a:pPr>
            <a:r>
              <a:rPr lang="en-US" sz="1500">
                <a:sym typeface="Roboto"/>
              </a:rPr>
              <a:t>An AS routing policy is a list of the IP address space that the AS controls, plus a list of the other ASes to which it connects.</a:t>
            </a:r>
          </a:p>
          <a:p>
            <a:pPr marL="0">
              <a:spcBef>
                <a:spcPts val="0"/>
              </a:spcBef>
            </a:pPr>
            <a:endParaRPr lang="en-US" sz="1500">
              <a:sym typeface="Arial"/>
            </a:endParaRPr>
          </a:p>
        </p:txBody>
      </p:sp>
      <p:pic>
        <p:nvPicPr>
          <p:cNvPr id="496" name="Google Shape;496;p82"/>
          <p:cNvPicPr preferRelativeResize="0"/>
          <p:nvPr/>
        </p:nvPicPr>
        <p:blipFill rotWithShape="1">
          <a:blip r:embed="rId3"/>
          <a:srcRect l="7637" r="6116" b="-1"/>
          <a:stretch/>
        </p:blipFill>
        <p:spPr>
          <a:xfrm>
            <a:off x="7675658" y="2093976"/>
            <a:ext cx="3941064" cy="4096512"/>
          </a:xfrm>
          <a:prstGeom prst="rect">
            <a:avLst/>
          </a:prstGeom>
          <a:noFill/>
        </p:spPr>
      </p:pic>
    </p:spTree>
    <p:extLst>
      <p:ext uri="{BB962C8B-B14F-4D97-AF65-F5344CB8AC3E}">
        <p14:creationId xmlns:p14="http://schemas.microsoft.com/office/powerpoint/2010/main" val="362501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09B2-1CA2-5067-C9BD-2884FF69BDAF}"/>
              </a:ext>
            </a:extLst>
          </p:cNvPr>
          <p:cNvSpPr>
            <a:spLocks noGrp="1"/>
          </p:cNvSpPr>
          <p:nvPr>
            <p:ph type="title"/>
          </p:nvPr>
        </p:nvSpPr>
        <p:spPr/>
        <p:txBody>
          <a:bodyPr/>
          <a:lstStyle/>
          <a:p>
            <a:r>
              <a:rPr lang="en-GB" dirty="0"/>
              <a:t>Site to Site VPN Summary</a:t>
            </a:r>
            <a:endParaRPr lang="en-CH" dirty="0"/>
          </a:p>
        </p:txBody>
      </p:sp>
      <p:sp>
        <p:nvSpPr>
          <p:cNvPr id="3" name="Content Placeholder 2">
            <a:extLst>
              <a:ext uri="{FF2B5EF4-FFF2-40B4-BE49-F238E27FC236}">
                <a16:creationId xmlns:a16="http://schemas.microsoft.com/office/drawing/2014/main" id="{F2447058-34D6-D492-32E8-201F5497AA0E}"/>
              </a:ext>
            </a:extLst>
          </p:cNvPr>
          <p:cNvSpPr>
            <a:spLocks noGrp="1"/>
          </p:cNvSpPr>
          <p:nvPr>
            <p:ph sz="half" idx="1"/>
          </p:nvPr>
        </p:nvSpPr>
        <p:spPr>
          <a:xfrm>
            <a:off x="838200" y="1825625"/>
            <a:ext cx="10515600" cy="4351338"/>
          </a:xfrm>
        </p:spPr>
        <p:txBody>
          <a:bodyPr>
            <a:normAutofit/>
          </a:bodyPr>
          <a:lstStyle/>
          <a:p>
            <a:r>
              <a:rPr lang="en-GB" sz="1400" dirty="0"/>
              <a:t>VPN comes into 2 categories – Site to Site and Client to Site  </a:t>
            </a:r>
          </a:p>
          <a:p>
            <a:r>
              <a:rPr lang="en-GB" sz="1400" dirty="0"/>
              <a:t>AWS has fully managed VPN solution for Site-to-Site VPN. On AWS side, VPN terminates at Virtual Private Gateway (VGW) • AWS supports </a:t>
            </a:r>
            <a:r>
              <a:rPr lang="en-GB" sz="1400" dirty="0" err="1"/>
              <a:t>IPSec</a:t>
            </a:r>
            <a:r>
              <a:rPr lang="en-GB" sz="1400" dirty="0"/>
              <a:t> Site-to-Site (S2S) VPN  </a:t>
            </a:r>
          </a:p>
          <a:p>
            <a:r>
              <a:rPr lang="en-GB" sz="1400" dirty="0"/>
              <a:t>AWS S2S VPN creates 2 tunnels for high availability  </a:t>
            </a:r>
          </a:p>
          <a:p>
            <a:r>
              <a:rPr lang="en-GB" sz="1400" dirty="0"/>
              <a:t>After successful VPN setup, the traffic should be initiated from the customer end. VGW never initiates the traffic. (was true until Feb 2021)  </a:t>
            </a:r>
          </a:p>
          <a:p>
            <a:r>
              <a:rPr lang="en-GB" sz="1400" dirty="0"/>
              <a:t>The VGW has the aggregate bandwidth limit of 1.25 Gbps  </a:t>
            </a:r>
          </a:p>
          <a:p>
            <a:r>
              <a:rPr lang="en-GB" sz="1400" dirty="0"/>
              <a:t>AWS S2S VPN supports static and dynamic routing using BGP  </a:t>
            </a:r>
          </a:p>
          <a:p>
            <a:r>
              <a:rPr lang="en-GB" sz="1400" dirty="0"/>
              <a:t>You can not publish more than 100 routes towards VGW. You can consolidate CIDRs in case you are hitting the limit</a:t>
            </a:r>
          </a:p>
          <a:p>
            <a:r>
              <a:rPr lang="en-GB" sz="1400" dirty="0"/>
              <a:t>AWS managed VPN supports only </a:t>
            </a:r>
            <a:r>
              <a:rPr lang="en-GB" sz="1400" dirty="0" err="1"/>
              <a:t>IPSec</a:t>
            </a:r>
            <a:r>
              <a:rPr lang="en-GB" sz="1400" dirty="0"/>
              <a:t> protocol</a:t>
            </a:r>
          </a:p>
          <a:p>
            <a:r>
              <a:rPr lang="en-GB" sz="1400" dirty="0"/>
              <a:t>You can monitor the tunnel status with AWS CloudWatch metrics like </a:t>
            </a:r>
            <a:r>
              <a:rPr lang="en-GB" sz="1400" dirty="0" err="1"/>
              <a:t>TunnelState</a:t>
            </a:r>
            <a:r>
              <a:rPr lang="en-GB" sz="1400" dirty="0"/>
              <a:t>, </a:t>
            </a:r>
            <a:r>
              <a:rPr lang="en-GB" sz="1400" dirty="0" err="1"/>
              <a:t>TunnelDataIn</a:t>
            </a:r>
            <a:r>
              <a:rPr lang="en-GB" sz="1400" dirty="0"/>
              <a:t>, </a:t>
            </a:r>
            <a:r>
              <a:rPr lang="en-GB" sz="1400" dirty="0" err="1"/>
              <a:t>TunnelDataOut</a:t>
            </a:r>
            <a:endParaRPr lang="en-CH" sz="1400" dirty="0"/>
          </a:p>
        </p:txBody>
      </p:sp>
    </p:spTree>
    <p:extLst>
      <p:ext uri="{BB962C8B-B14F-4D97-AF65-F5344CB8AC3E}">
        <p14:creationId xmlns:p14="http://schemas.microsoft.com/office/powerpoint/2010/main" val="52471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B77E1-EDDF-49AF-1EAB-42920194162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Client VPN</a:t>
            </a:r>
          </a:p>
        </p:txBody>
      </p:sp>
      <p:pic>
        <p:nvPicPr>
          <p:cNvPr id="5" name="Picture 4">
            <a:extLst>
              <a:ext uri="{FF2B5EF4-FFF2-40B4-BE49-F238E27FC236}">
                <a16:creationId xmlns:a16="http://schemas.microsoft.com/office/drawing/2014/main" id="{9287F18E-CBCF-EE0D-916A-981904FB6217}"/>
              </a:ext>
            </a:extLst>
          </p:cNvPr>
          <p:cNvPicPr>
            <a:picLocks noChangeAspect="1"/>
          </p:cNvPicPr>
          <p:nvPr/>
        </p:nvPicPr>
        <p:blipFill>
          <a:blip r:embed="rId2"/>
          <a:stretch>
            <a:fillRect/>
          </a:stretch>
        </p:blipFill>
        <p:spPr>
          <a:xfrm>
            <a:off x="986466" y="1675227"/>
            <a:ext cx="10219067" cy="4394199"/>
          </a:xfrm>
          <a:prstGeom prst="rect">
            <a:avLst/>
          </a:prstGeom>
        </p:spPr>
      </p:pic>
    </p:spTree>
    <p:extLst>
      <p:ext uri="{BB962C8B-B14F-4D97-AF65-F5344CB8AC3E}">
        <p14:creationId xmlns:p14="http://schemas.microsoft.com/office/powerpoint/2010/main" val="46142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A3487-6F34-8D0D-5C1F-2B034A8AC5C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Client to Site VPN using EC2</a:t>
            </a:r>
          </a:p>
        </p:txBody>
      </p:sp>
      <p:pic>
        <p:nvPicPr>
          <p:cNvPr id="5" name="Picture 4" descr="A diagram of a network&#10;&#10;Description automatically generated">
            <a:extLst>
              <a:ext uri="{FF2B5EF4-FFF2-40B4-BE49-F238E27FC236}">
                <a16:creationId xmlns:a16="http://schemas.microsoft.com/office/drawing/2014/main" id="{D63D3F0F-E07F-F779-233C-3AD1D6035694}"/>
              </a:ext>
            </a:extLst>
          </p:cNvPr>
          <p:cNvPicPr>
            <a:picLocks noChangeAspect="1"/>
          </p:cNvPicPr>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1706369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B86FA-5EB5-B1A5-E047-51A9532527C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AWS Managed Client VPN</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53A305-2775-CA42-BADB-8F9312CAA42B}"/>
              </a:ext>
            </a:extLst>
          </p:cNvPr>
          <p:cNvSpPr>
            <a:spLocks noGrp="1"/>
          </p:cNvSpPr>
          <p:nvPr>
            <p:ph sz="half" idx="1"/>
          </p:nvPr>
        </p:nvSpPr>
        <p:spPr>
          <a:xfrm>
            <a:off x="630935" y="2701772"/>
            <a:ext cx="4540571" cy="3892566"/>
          </a:xfrm>
        </p:spPr>
        <p:txBody>
          <a:bodyPr vert="horz" lIns="91440" tIns="45720" rIns="91440" bIns="45720" rtlCol="0" anchor="t">
            <a:noAutofit/>
          </a:bodyPr>
          <a:lstStyle/>
          <a:p>
            <a:r>
              <a:rPr lang="en-GB" sz="1000" b="0" i="0" dirty="0">
                <a:effectLst/>
              </a:rPr>
              <a:t>AWS Managed Client VPN is a cloud service provided by AWS that enables you to securely connect your users to AWS or on-premises networks. </a:t>
            </a:r>
          </a:p>
          <a:p>
            <a:r>
              <a:rPr lang="en-GB" sz="1000" b="0" i="0" dirty="0">
                <a:effectLst/>
              </a:rPr>
              <a:t>It establishes a secure and private tunnel from their devices to the AWS network, which is useful for remote workers, branch offices, or for anyone who needs secure access to your AWS resources and applications.</a:t>
            </a:r>
          </a:p>
          <a:p>
            <a:pPr algn="l">
              <a:buFont typeface="Arial" panose="020B0604020202020204" pitchFamily="34" charset="0"/>
              <a:buChar char="•"/>
            </a:pPr>
            <a:r>
              <a:rPr lang="en-GB" sz="1000" b="1" i="0" dirty="0">
                <a:effectLst/>
              </a:rPr>
              <a:t>Secure Access</a:t>
            </a:r>
            <a:r>
              <a:rPr lang="en-GB" sz="1000" b="0" i="0" dirty="0">
                <a:effectLst/>
              </a:rPr>
              <a:t>: It uses OpenVPN-based clients, which are widely known for providing secure access over the internet.</a:t>
            </a:r>
          </a:p>
          <a:p>
            <a:pPr algn="l">
              <a:buFont typeface="Arial" panose="020B0604020202020204" pitchFamily="34" charset="0"/>
              <a:buChar char="•"/>
            </a:pPr>
            <a:r>
              <a:rPr lang="en-GB" sz="1000" b="1" i="0" dirty="0">
                <a:effectLst/>
              </a:rPr>
              <a:t>Authentication</a:t>
            </a:r>
            <a:r>
              <a:rPr lang="en-GB" sz="1000" b="0" i="0" dirty="0">
                <a:effectLst/>
              </a:rPr>
              <a:t>: It supports various types of authentication mechanisms, including Active Directory, certificate-based authentication, and multi-factor authentication.</a:t>
            </a:r>
          </a:p>
          <a:p>
            <a:pPr algn="l">
              <a:buFont typeface="Arial" panose="020B0604020202020204" pitchFamily="34" charset="0"/>
              <a:buChar char="•"/>
            </a:pPr>
            <a:r>
              <a:rPr lang="en-GB" sz="1000" b="1" i="0" dirty="0">
                <a:effectLst/>
              </a:rPr>
              <a:t>Managed Service</a:t>
            </a:r>
            <a:r>
              <a:rPr lang="en-GB" sz="1000" b="0" i="0" dirty="0">
                <a:effectLst/>
              </a:rPr>
              <a:t>: As a fully managed service, AWS takes care of the deployment, scaling, and management of the VPN infrastructure, reducing the need for manual setup and maintenance.</a:t>
            </a:r>
          </a:p>
          <a:p>
            <a:pPr algn="l">
              <a:buFont typeface="Arial" panose="020B0604020202020204" pitchFamily="34" charset="0"/>
              <a:buChar char="•"/>
            </a:pPr>
            <a:r>
              <a:rPr lang="en-GB" sz="1000" b="1" i="0" dirty="0">
                <a:effectLst/>
              </a:rPr>
              <a:t>Encryption</a:t>
            </a:r>
            <a:r>
              <a:rPr lang="en-GB" sz="1000" b="0" i="0" dirty="0">
                <a:effectLst/>
              </a:rPr>
              <a:t>: All data transferred over the VPN is encrypted, ensuring the security of the communication.</a:t>
            </a:r>
          </a:p>
          <a:p>
            <a:r>
              <a:rPr lang="en-GB" sz="1000" b="1" i="0" dirty="0">
                <a:effectLst/>
              </a:rPr>
              <a:t>Split-</a:t>
            </a:r>
            <a:r>
              <a:rPr lang="en-GB" sz="1000" b="1" i="0" dirty="0" err="1">
                <a:effectLst/>
              </a:rPr>
              <a:t>tunneling</a:t>
            </a:r>
            <a:r>
              <a:rPr lang="en-GB" sz="1000" b="0" i="0" dirty="0">
                <a:effectLst/>
              </a:rPr>
              <a:t>: This feature allows users to access the internet directly while connected to the VPN, instead of routing all traffic through the VPN tunnel.</a:t>
            </a:r>
          </a:p>
          <a:p>
            <a:r>
              <a:rPr lang="en-GB" sz="1000" b="1" i="0" dirty="0">
                <a:effectLst/>
              </a:rPr>
              <a:t>High Availability</a:t>
            </a:r>
            <a:r>
              <a:rPr lang="en-GB" sz="1000" b="0" i="0" dirty="0">
                <a:effectLst/>
              </a:rPr>
              <a:t>: AWS Client VPN is designed to be highly available and automatically scales to provide the capacity you need, which is particularly important for handling peak times when many users connect simultaneously.</a:t>
            </a:r>
            <a:endParaRPr lang="en-US" sz="1000" dirty="0"/>
          </a:p>
        </p:txBody>
      </p:sp>
      <p:pic>
        <p:nvPicPr>
          <p:cNvPr id="2050" name="Picture 2" descr="Using AWS Client VPN to scale your work from home capacity | Networking &amp;  Content Delivery">
            <a:extLst>
              <a:ext uri="{FF2B5EF4-FFF2-40B4-BE49-F238E27FC236}">
                <a16:creationId xmlns:a16="http://schemas.microsoft.com/office/drawing/2014/main" id="{A0C8270F-2C9B-891E-D1CE-450DE705CA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8280" y="1634033"/>
            <a:ext cx="6903720" cy="358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08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EA44-597C-BD24-6E0A-649B5A592D96}"/>
              </a:ext>
            </a:extLst>
          </p:cNvPr>
          <p:cNvSpPr>
            <a:spLocks noGrp="1"/>
          </p:cNvSpPr>
          <p:nvPr>
            <p:ph type="title"/>
          </p:nvPr>
        </p:nvSpPr>
        <p:spPr>
          <a:xfrm>
            <a:off x="638881" y="639193"/>
            <a:ext cx="3571811" cy="3573516"/>
          </a:xfrm>
        </p:spPr>
        <p:txBody>
          <a:bodyPr vert="horz" lIns="121920" tIns="60960" rIns="121920" bIns="60960" rtlCol="0" anchor="b">
            <a:normAutofit/>
          </a:bodyPr>
          <a:lstStyle/>
          <a:p>
            <a:pPr defTabSz="1219170"/>
            <a:r>
              <a:rPr lang="en-US" sz="6667" dirty="0"/>
              <a:t>Static&amp; Dynamic Routing</a:t>
            </a:r>
          </a:p>
        </p:txBody>
      </p:sp>
      <p:pic>
        <p:nvPicPr>
          <p:cNvPr id="5" name="Picture 4" descr="A computer screen shot of a cloud computing diagram&#10;&#10;Description automatically generated">
            <a:extLst>
              <a:ext uri="{FF2B5EF4-FFF2-40B4-BE49-F238E27FC236}">
                <a16:creationId xmlns:a16="http://schemas.microsoft.com/office/drawing/2014/main" id="{F7CF0C08-4FEA-B28B-AE40-1667AA62C31E}"/>
              </a:ext>
            </a:extLst>
          </p:cNvPr>
          <p:cNvPicPr>
            <a:picLocks noChangeAspect="1"/>
          </p:cNvPicPr>
          <p:nvPr/>
        </p:nvPicPr>
        <p:blipFill>
          <a:blip r:embed="rId2"/>
          <a:stretch>
            <a:fillRect/>
          </a:stretch>
        </p:blipFill>
        <p:spPr>
          <a:xfrm>
            <a:off x="4654296" y="1417143"/>
            <a:ext cx="7214616" cy="3805709"/>
          </a:xfrm>
          <a:prstGeom prst="rect">
            <a:avLst/>
          </a:prstGeom>
        </p:spPr>
      </p:pic>
      <p:sp>
        <p:nvSpPr>
          <p:cNvPr id="6" name="TextBox 5">
            <a:extLst>
              <a:ext uri="{FF2B5EF4-FFF2-40B4-BE49-F238E27FC236}">
                <a16:creationId xmlns:a16="http://schemas.microsoft.com/office/drawing/2014/main" id="{F2D92A80-19F7-5B23-3CBA-66123FED9977}"/>
              </a:ext>
            </a:extLst>
          </p:cNvPr>
          <p:cNvSpPr txBox="1"/>
          <p:nvPr/>
        </p:nvSpPr>
        <p:spPr>
          <a:xfrm>
            <a:off x="4654296" y="466558"/>
            <a:ext cx="6451766" cy="461665"/>
          </a:xfrm>
          <a:prstGeom prst="rect">
            <a:avLst/>
          </a:prstGeom>
          <a:noFill/>
        </p:spPr>
        <p:txBody>
          <a:bodyPr wrap="none" rtlCol="0">
            <a:spAutoFit/>
          </a:bodyPr>
          <a:lstStyle/>
          <a:p>
            <a:r>
              <a:rPr lang="en-CH" sz="2400" dirty="0"/>
              <a:t>Static Routing = Add Route to route table explicitly</a:t>
            </a:r>
          </a:p>
        </p:txBody>
      </p:sp>
      <p:sp>
        <p:nvSpPr>
          <p:cNvPr id="7" name="TextBox 6">
            <a:extLst>
              <a:ext uri="{FF2B5EF4-FFF2-40B4-BE49-F238E27FC236}">
                <a16:creationId xmlns:a16="http://schemas.microsoft.com/office/drawing/2014/main" id="{C1B2E804-BA86-B3DE-AFD2-E7B41225FD15}"/>
              </a:ext>
            </a:extLst>
          </p:cNvPr>
          <p:cNvSpPr txBox="1"/>
          <p:nvPr/>
        </p:nvSpPr>
        <p:spPr>
          <a:xfrm>
            <a:off x="4654296" y="5841849"/>
            <a:ext cx="7225248" cy="461665"/>
          </a:xfrm>
          <a:prstGeom prst="rect">
            <a:avLst/>
          </a:prstGeom>
          <a:noFill/>
        </p:spPr>
        <p:txBody>
          <a:bodyPr wrap="none" rtlCol="0">
            <a:spAutoFit/>
          </a:bodyPr>
          <a:lstStyle/>
          <a:p>
            <a:r>
              <a:rPr lang="en-CH" sz="2400" dirty="0"/>
              <a:t>In Dynamic Routing the routes propagated automatically</a:t>
            </a:r>
          </a:p>
        </p:txBody>
      </p:sp>
    </p:spTree>
    <p:extLst>
      <p:ext uri="{BB962C8B-B14F-4D97-AF65-F5344CB8AC3E}">
        <p14:creationId xmlns:p14="http://schemas.microsoft.com/office/powerpoint/2010/main" val="57726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9EA44-597C-BD24-6E0A-649B5A592D9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Static vs Dynamic Routing</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text on it&#10;&#10;Description automatically generated">
            <a:extLst>
              <a:ext uri="{FF2B5EF4-FFF2-40B4-BE49-F238E27FC236}">
                <a16:creationId xmlns:a16="http://schemas.microsoft.com/office/drawing/2014/main" id="{96F71729-7164-16D9-BB26-744808D7593F}"/>
              </a:ext>
            </a:extLst>
          </p:cNvPr>
          <p:cNvPicPr>
            <a:picLocks noChangeAspect="1"/>
          </p:cNvPicPr>
          <p:nvPr/>
        </p:nvPicPr>
        <p:blipFill>
          <a:blip r:embed="rId2"/>
          <a:stretch>
            <a:fillRect/>
          </a:stretch>
        </p:blipFill>
        <p:spPr>
          <a:xfrm>
            <a:off x="2863528" y="2633472"/>
            <a:ext cx="6461896" cy="3586353"/>
          </a:xfrm>
          <a:prstGeom prst="rect">
            <a:avLst/>
          </a:prstGeom>
        </p:spPr>
      </p:pic>
    </p:spTree>
    <p:extLst>
      <p:ext uri="{BB962C8B-B14F-4D97-AF65-F5344CB8AC3E}">
        <p14:creationId xmlns:p14="http://schemas.microsoft.com/office/powerpoint/2010/main" val="71885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0"/>
        <p:cNvGrpSpPr/>
        <p:nvPr/>
      </p:nvGrpSpPr>
      <p:grpSpPr>
        <a:xfrm>
          <a:off x="0" y="0"/>
          <a:ext cx="0" cy="0"/>
          <a:chOff x="0" y="0"/>
          <a:chExt cx="0" cy="0"/>
        </a:xfrm>
      </p:grpSpPr>
      <p:sp useBgFill="1">
        <p:nvSpPr>
          <p:cNvPr id="508" name="Rectangle 50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Google Shape;501;p83"/>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BGP Border Gateway Protocol (BGP)</a:t>
            </a:r>
          </a:p>
        </p:txBody>
      </p:sp>
      <p:sp>
        <p:nvSpPr>
          <p:cNvPr id="5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C4635E-6139-D651-C433-A990F274884C}"/>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Bef>
                <a:spcPts val="512"/>
              </a:spcBef>
              <a:buFont typeface="Arial" panose="020B0604020202020204" pitchFamily="34" charset="0"/>
              <a:buChar char="•"/>
            </a:pPr>
            <a:r>
              <a:rPr lang="en-US" sz="1900" b="1">
                <a:highlight>
                  <a:srgbClr val="FFFF00"/>
                </a:highlight>
                <a:sym typeface="Arial"/>
              </a:rPr>
              <a:t>Border Gateway Protocol (BGP) </a:t>
            </a:r>
            <a:r>
              <a:rPr lang="en-US" sz="1900">
                <a:highlight>
                  <a:srgbClr val="FFFF00"/>
                </a:highlight>
                <a:sym typeface="Arial"/>
              </a:rPr>
              <a:t>is the </a:t>
            </a:r>
            <a:r>
              <a:rPr lang="en-US" sz="1900" b="1">
                <a:highlight>
                  <a:srgbClr val="FFFF00"/>
                </a:highlight>
                <a:sym typeface="Arial"/>
              </a:rPr>
              <a:t>postal service of the Internet.</a:t>
            </a:r>
          </a:p>
          <a:p>
            <a:pPr indent="-228600">
              <a:lnSpc>
                <a:spcPct val="90000"/>
              </a:lnSpc>
              <a:spcBef>
                <a:spcPts val="768"/>
              </a:spcBef>
              <a:spcAft>
                <a:spcPts val="768"/>
              </a:spcAft>
              <a:buFont typeface="Arial" panose="020B0604020202020204" pitchFamily="34" charset="0"/>
              <a:buChar char="•"/>
            </a:pPr>
            <a:r>
              <a:rPr lang="en-US" sz="1900">
                <a:sym typeface="Arial"/>
              </a:rPr>
              <a:t>BGP is the protocol that makes the Internet work by enabling data routing.</a:t>
            </a:r>
          </a:p>
          <a:p>
            <a:pPr indent="-228600">
              <a:lnSpc>
                <a:spcPct val="90000"/>
              </a:lnSpc>
              <a:spcAft>
                <a:spcPts val="800"/>
              </a:spcAft>
              <a:buFont typeface="Arial" panose="020B0604020202020204" pitchFamily="34" charset="0"/>
              <a:buChar char="•"/>
            </a:pPr>
            <a:endParaRPr lang="en-US" sz="1900"/>
          </a:p>
          <a:p>
            <a:pPr indent="-228600">
              <a:lnSpc>
                <a:spcPct val="90000"/>
              </a:lnSpc>
              <a:spcAft>
                <a:spcPts val="800"/>
              </a:spcAft>
              <a:buFont typeface="Arial" panose="020B0604020202020204" pitchFamily="34" charset="0"/>
              <a:buChar char="•"/>
            </a:pPr>
            <a:r>
              <a:rPr lang="en-US" sz="1900" b="1" u="sng"/>
              <a:t>Why is BGP routing necessary? </a:t>
            </a:r>
          </a:p>
          <a:p>
            <a:pPr indent="-228600">
              <a:lnSpc>
                <a:spcPct val="90000"/>
              </a:lnSpc>
              <a:spcAft>
                <a:spcPts val="800"/>
              </a:spcAft>
              <a:buFont typeface="Arial" panose="020B0604020202020204" pitchFamily="34" charset="0"/>
              <a:buChar char="•"/>
            </a:pPr>
            <a:endParaRPr lang="en-US" sz="1900"/>
          </a:p>
          <a:p>
            <a:pPr indent="-228600">
              <a:lnSpc>
                <a:spcPct val="90000"/>
              </a:lnSpc>
              <a:spcAft>
                <a:spcPts val="800"/>
              </a:spcAft>
              <a:buFont typeface="Arial" panose="020B0604020202020204" pitchFamily="34" charset="0"/>
              <a:buChar char="•"/>
            </a:pPr>
            <a:r>
              <a:rPr lang="en-US" sz="1900"/>
              <a:t>Isn't IP used for routing? </a:t>
            </a:r>
          </a:p>
          <a:p>
            <a:pPr indent="-228600">
              <a:lnSpc>
                <a:spcPct val="90000"/>
              </a:lnSpc>
              <a:spcAft>
                <a:spcPts val="800"/>
              </a:spcAft>
              <a:buFont typeface="Arial" panose="020B0604020202020204" pitchFamily="34" charset="0"/>
              <a:buChar char="•"/>
            </a:pPr>
            <a:r>
              <a:rPr lang="en-US" sz="1900"/>
              <a:t>IP, or the Internet Protocol, is indeed used for routing in that it specifies which destination each packet is going to. </a:t>
            </a:r>
          </a:p>
          <a:p>
            <a:pPr indent="-228600">
              <a:lnSpc>
                <a:spcPct val="90000"/>
              </a:lnSpc>
              <a:spcAft>
                <a:spcPts val="800"/>
              </a:spcAft>
              <a:buFont typeface="Arial" panose="020B0604020202020204" pitchFamily="34" charset="0"/>
              <a:buChar char="•"/>
            </a:pPr>
            <a:r>
              <a:rPr lang="en-US" sz="1900" b="1">
                <a:highlight>
                  <a:srgbClr val="FFFF00"/>
                </a:highlight>
              </a:rPr>
              <a:t>BGP is responsible for directing packets on the fastest route to their destination. </a:t>
            </a:r>
          </a:p>
          <a:p>
            <a:pPr indent="-228600">
              <a:lnSpc>
                <a:spcPct val="90000"/>
              </a:lnSpc>
              <a:spcAft>
                <a:spcPts val="800"/>
              </a:spcAft>
              <a:buFont typeface="Arial" panose="020B0604020202020204" pitchFamily="34" charset="0"/>
              <a:buChar char="•"/>
            </a:pPr>
            <a:endParaRPr lang="en-US" sz="1900"/>
          </a:p>
          <a:p>
            <a:pPr indent="-228600">
              <a:lnSpc>
                <a:spcPct val="90000"/>
              </a:lnSpc>
              <a:spcAft>
                <a:spcPts val="800"/>
              </a:spcAft>
              <a:buFont typeface="Arial" panose="020B0604020202020204" pitchFamily="34" charset="0"/>
              <a:buChar char="•"/>
            </a:pPr>
            <a:r>
              <a:rPr lang="en-US" sz="1900"/>
              <a:t>Without BGP, IP packets would bounce around the Internet randomly from AS to AS, like a driver trying to reach their destination by guessing which roads to take.</a:t>
            </a:r>
          </a:p>
        </p:txBody>
      </p:sp>
      <p:sp>
        <p:nvSpPr>
          <p:cNvPr id="503" name="Google Shape;503;p83"/>
          <p:cNvSpPr/>
          <p:nvPr/>
        </p:nvSpPr>
        <p:spPr>
          <a:xfrm>
            <a:off x="5992968" y="1236095"/>
            <a:ext cx="6056633" cy="2736133"/>
          </a:xfrm>
          <a:prstGeom prst="rect">
            <a:avLst/>
          </a:prstGeom>
          <a:noFill/>
          <a:ln>
            <a:noFill/>
          </a:ln>
        </p:spPr>
        <p:txBody>
          <a:bodyPr/>
          <a:lstStyle/>
          <a:p>
            <a:endParaRPr lang="en-CH" sz="2400"/>
          </a:p>
        </p:txBody>
      </p:sp>
    </p:spTree>
    <p:extLst>
      <p:ext uri="{BB962C8B-B14F-4D97-AF65-F5344CB8AC3E}">
        <p14:creationId xmlns:p14="http://schemas.microsoft.com/office/powerpoint/2010/main" val="188779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blue circles and orange dots&#10;&#10;Description automatically generated">
            <a:extLst>
              <a:ext uri="{FF2B5EF4-FFF2-40B4-BE49-F238E27FC236}">
                <a16:creationId xmlns:a16="http://schemas.microsoft.com/office/drawing/2014/main" id="{68A9A164-E4D7-3E39-556B-F713387C3C49}"/>
              </a:ext>
            </a:extLst>
          </p:cNvPr>
          <p:cNvPicPr>
            <a:picLocks noChangeAspect="1"/>
          </p:cNvPicPr>
          <p:nvPr/>
        </p:nvPicPr>
        <p:blipFill>
          <a:blip r:embed="rId2"/>
          <a:stretch>
            <a:fillRect/>
          </a:stretch>
        </p:blipFill>
        <p:spPr>
          <a:xfrm>
            <a:off x="1257108" y="914400"/>
            <a:ext cx="9601584" cy="4968819"/>
          </a:xfrm>
          <a:prstGeom prst="rect">
            <a:avLst/>
          </a:prstGeom>
        </p:spPr>
      </p:pic>
    </p:spTree>
    <p:extLst>
      <p:ext uri="{BB962C8B-B14F-4D97-AF65-F5344CB8AC3E}">
        <p14:creationId xmlns:p14="http://schemas.microsoft.com/office/powerpoint/2010/main" val="52889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01A3-4312-D435-39B2-4F349A13F0DE}"/>
              </a:ext>
            </a:extLst>
          </p:cNvPr>
          <p:cNvSpPr>
            <a:spLocks noGrp="1"/>
          </p:cNvSpPr>
          <p:nvPr>
            <p:ph type="title"/>
          </p:nvPr>
        </p:nvSpPr>
        <p:spPr/>
        <p:txBody>
          <a:bodyPr/>
          <a:lstStyle/>
          <a:p>
            <a:r>
              <a:rPr lang="en-GB" dirty="0"/>
              <a:t>VPN Basics</a:t>
            </a:r>
            <a:endParaRPr lang="en-CH" dirty="0"/>
          </a:p>
        </p:txBody>
      </p:sp>
      <p:sp>
        <p:nvSpPr>
          <p:cNvPr id="3" name="Content Placeholder 2">
            <a:extLst>
              <a:ext uri="{FF2B5EF4-FFF2-40B4-BE49-F238E27FC236}">
                <a16:creationId xmlns:a16="http://schemas.microsoft.com/office/drawing/2014/main" id="{DDCEDBE5-0C7F-DC18-8614-5B1DC8D11B84}"/>
              </a:ext>
            </a:extLst>
          </p:cNvPr>
          <p:cNvSpPr>
            <a:spLocks noGrp="1"/>
          </p:cNvSpPr>
          <p:nvPr>
            <p:ph sz="half" idx="1"/>
          </p:nvPr>
        </p:nvSpPr>
        <p:spPr>
          <a:xfrm>
            <a:off x="838199" y="1825625"/>
            <a:ext cx="10703829" cy="4351338"/>
          </a:xfrm>
        </p:spPr>
        <p:txBody>
          <a:bodyPr>
            <a:normAutofit/>
          </a:bodyPr>
          <a:lstStyle/>
          <a:p>
            <a:r>
              <a:rPr lang="en-GB" sz="2000" dirty="0"/>
              <a:t>VPN allows hosts to communicate privately over an untrusted intermediary network like internet, in encrypted form  </a:t>
            </a:r>
          </a:p>
          <a:p>
            <a:r>
              <a:rPr lang="en-GB" sz="2000" dirty="0"/>
              <a:t>AWS supports Layer 3 VPN (not Layer 2)  </a:t>
            </a:r>
          </a:p>
          <a:p>
            <a:r>
              <a:rPr lang="en-GB" sz="2000" dirty="0"/>
              <a:t>VPN has 2 forms – Site to Site VPN and Client to Site VPN  </a:t>
            </a:r>
          </a:p>
          <a:p>
            <a:pPr lvl="1"/>
            <a:r>
              <a:rPr lang="en-GB" sz="1800" dirty="0"/>
              <a:t>Site to Site VPN connects 2 different networks. </a:t>
            </a:r>
          </a:p>
          <a:p>
            <a:pPr lvl="1"/>
            <a:r>
              <a:rPr lang="en-GB" sz="1800" dirty="0"/>
              <a:t>Client to Site VPN connects the client device like laptop to the private network  </a:t>
            </a:r>
          </a:p>
          <a:p>
            <a:r>
              <a:rPr lang="en-GB" sz="2000" dirty="0"/>
              <a:t>VPN types  </a:t>
            </a:r>
          </a:p>
          <a:p>
            <a:pPr lvl="1"/>
            <a:r>
              <a:rPr lang="en-GB" sz="1800" dirty="0" err="1"/>
              <a:t>IPSec</a:t>
            </a:r>
            <a:r>
              <a:rPr lang="en-GB" sz="1800" dirty="0"/>
              <a:t> (IP Security) VPN which is supported by AWS managed VPN  </a:t>
            </a:r>
          </a:p>
          <a:p>
            <a:pPr lvl="1"/>
            <a:r>
              <a:rPr lang="en-GB" sz="1800" dirty="0"/>
              <a:t>Other VPNs like GRE and DMVPN are not supported by AWS managed VPN. </a:t>
            </a:r>
            <a:endParaRPr lang="en-CH" sz="1800" dirty="0"/>
          </a:p>
        </p:txBody>
      </p:sp>
    </p:spTree>
    <p:extLst>
      <p:ext uri="{BB962C8B-B14F-4D97-AF65-F5344CB8AC3E}">
        <p14:creationId xmlns:p14="http://schemas.microsoft.com/office/powerpoint/2010/main" val="185277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A6734-1A46-120C-F949-80F8C69FCCD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AWS Site-to-Site VPN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48E8F7-BFEA-0745-0070-AC07D1F8A852}"/>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GB" sz="1600" dirty="0"/>
              <a:t>VPN connection terminated at Virtual Private Gateway (VGW) on AWS side </a:t>
            </a:r>
          </a:p>
          <a:p>
            <a:r>
              <a:rPr lang="en-GB" sz="1600" dirty="0"/>
              <a:t>VGW creates 2 Tunnel endpoints in different AZs for High Availability</a:t>
            </a:r>
            <a:endParaRPr lang="en-US" sz="2200" dirty="0"/>
          </a:p>
        </p:txBody>
      </p:sp>
      <p:pic>
        <p:nvPicPr>
          <p:cNvPr id="5" name="Picture 4" descr="A diagram of a cloud with a cloud and a lock&#10;&#10;Description automatically generated with medium confidence">
            <a:extLst>
              <a:ext uri="{FF2B5EF4-FFF2-40B4-BE49-F238E27FC236}">
                <a16:creationId xmlns:a16="http://schemas.microsoft.com/office/drawing/2014/main" id="{9D7A0A4C-9DA6-B6CE-9286-47A191EB0A92}"/>
              </a:ext>
            </a:extLst>
          </p:cNvPr>
          <p:cNvPicPr>
            <a:picLocks noChangeAspect="1"/>
          </p:cNvPicPr>
          <p:nvPr/>
        </p:nvPicPr>
        <p:blipFill>
          <a:blip r:embed="rId2"/>
          <a:stretch>
            <a:fillRect/>
          </a:stretch>
        </p:blipFill>
        <p:spPr>
          <a:xfrm>
            <a:off x="4654296" y="2100034"/>
            <a:ext cx="6903720" cy="2657931"/>
          </a:xfrm>
          <a:prstGeom prst="rect">
            <a:avLst/>
          </a:prstGeom>
        </p:spPr>
      </p:pic>
    </p:spTree>
    <p:extLst>
      <p:ext uri="{BB962C8B-B14F-4D97-AF65-F5344CB8AC3E}">
        <p14:creationId xmlns:p14="http://schemas.microsoft.com/office/powerpoint/2010/main" val="219309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A5A86-CE87-7E0C-6C1D-E1BA00986CB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Virtual Private Gateway (VGW)</a:t>
            </a:r>
          </a:p>
        </p:txBody>
      </p:sp>
      <p:sp>
        <p:nvSpPr>
          <p:cNvPr id="103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E3939E-4588-1681-B9CC-E3B200A7F6C7}"/>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700" b="1" dirty="0"/>
              <a:t>Managed gateway endpoint for the VPC </a:t>
            </a:r>
          </a:p>
          <a:p>
            <a:r>
              <a:rPr lang="en-US" sz="1700" dirty="0"/>
              <a:t>Only one VGW can be attached to VPC at a time </a:t>
            </a:r>
          </a:p>
          <a:p>
            <a:r>
              <a:rPr lang="en-US" sz="1700" dirty="0"/>
              <a:t>VGW supports both Static Routing and Dynamic routing using Border gateway protocol (BGP) </a:t>
            </a:r>
          </a:p>
          <a:p>
            <a:r>
              <a:rPr lang="en-US" sz="1700" dirty="0"/>
              <a:t>For BGP, you can assign the private ASN (Autonomous System Number) to VGW in the range of 64512 to 65534  </a:t>
            </a:r>
          </a:p>
          <a:p>
            <a:r>
              <a:rPr lang="en-US" sz="1700" dirty="0"/>
              <a:t>If you don’t define ASN, AWS assigns default ASN. ASN cannot be modified once assigned (default 64512)  </a:t>
            </a:r>
          </a:p>
          <a:p>
            <a:r>
              <a:rPr lang="en-US" sz="1700" dirty="0"/>
              <a:t>VGW Supports AES-256 and SHA-2 for encryption and data integrity</a:t>
            </a:r>
          </a:p>
        </p:txBody>
      </p:sp>
      <p:pic>
        <p:nvPicPr>
          <p:cNvPr id="1026" name="Picture 2" descr="How to set up a Site-to-Site VPN connection - The Scale Factory">
            <a:extLst>
              <a:ext uri="{FF2B5EF4-FFF2-40B4-BE49-F238E27FC236}">
                <a16:creationId xmlns:a16="http://schemas.microsoft.com/office/drawing/2014/main" id="{811C82A7-785B-63DF-1897-8B2D054A06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607070"/>
            <a:ext cx="5458968" cy="364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642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1224</Words>
  <Application>Microsoft Macintosh PowerPoint</Application>
  <PresentationFormat>Widescreen</PresentationFormat>
  <Paragraphs>100</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Roboto</vt:lpstr>
      <vt:lpstr>Office Theme</vt:lpstr>
      <vt:lpstr>AWS Site-to-Site VPN</vt:lpstr>
      <vt:lpstr>What is an autonomous system?</vt:lpstr>
      <vt:lpstr>Static&amp; Dynamic Routing</vt:lpstr>
      <vt:lpstr>Static vs Dynamic Routing</vt:lpstr>
      <vt:lpstr>BGP Border Gateway Protocol (BGP)</vt:lpstr>
      <vt:lpstr>PowerPoint Presentation</vt:lpstr>
      <vt:lpstr>VPN Basics</vt:lpstr>
      <vt:lpstr>AWS Site-to-Site VPN</vt:lpstr>
      <vt:lpstr>Virtual Private Gateway (VGW)</vt:lpstr>
      <vt:lpstr>VPN Route Propagations</vt:lpstr>
      <vt:lpstr>Site to site VPN and Internet Access</vt:lpstr>
      <vt:lpstr>Site to site VPN and VPC Gateway Endpoint</vt:lpstr>
      <vt:lpstr>Site to site VPN and VPC Interface Endpoint</vt:lpstr>
      <vt:lpstr>Site to site VPN and VPC Peering</vt:lpstr>
      <vt:lpstr>VPN Transitive Routing Summary</vt:lpstr>
      <vt:lpstr>VPN Monitoring with CloudWatch</vt:lpstr>
      <vt:lpstr>Single Site-to-Site VPN Connection using VGW</vt:lpstr>
      <vt:lpstr>Single Site-to-Site VPN Connection using TGW</vt:lpstr>
      <vt:lpstr>Redundant VPN connections for HA</vt:lpstr>
      <vt:lpstr>Site to Site VPN Summary</vt:lpstr>
      <vt:lpstr>AWS Client VPN</vt:lpstr>
      <vt:lpstr>Client to Site VPN using EC2</vt:lpstr>
      <vt:lpstr>AWS Managed Client VPN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Site-to-Site VPN</dc:title>
  <dc:creator>Ilya Chakun</dc:creator>
  <cp:lastModifiedBy>Ilya Chakun</cp:lastModifiedBy>
  <cp:revision>14</cp:revision>
  <dcterms:created xsi:type="dcterms:W3CDTF">2024-01-07T15:55:26Z</dcterms:created>
  <dcterms:modified xsi:type="dcterms:W3CDTF">2024-01-07T16:30:52Z</dcterms:modified>
</cp:coreProperties>
</file>