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5" r:id="rId2"/>
    <p:sldId id="336" r:id="rId3"/>
    <p:sldId id="337" r:id="rId4"/>
    <p:sldId id="338" r:id="rId5"/>
    <p:sldId id="339" r:id="rId6"/>
    <p:sldId id="340" r:id="rId7"/>
    <p:sldId id="330" r:id="rId8"/>
    <p:sldId id="331" r:id="rId9"/>
    <p:sldId id="332" r:id="rId10"/>
    <p:sldId id="341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8486-2ECD-4C4F-9374-D126C6F1E9D3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EE24-F77B-D14A-BAD0-24B03D5718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62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f373bdc3b_0_2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f373bdc3b_0_2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5f373bdc3b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5f373bdc3b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f373bdc3b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5f373bdc3b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539-46E5-6FA7-7EC7-27B821C6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D553-0960-656F-CF58-067875CCC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D197-64D7-DFED-B86F-C9AFC4BD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91E5-0014-EB99-0D43-DDF96E9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2A85-40AC-4336-A546-ED48B11A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28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15A1-5F6F-6707-A9C7-F134D3F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C7EC-BDA1-4869-98D4-311C4831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46E3-8FDE-1D85-75B1-B27FAA1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AED6-36B1-7527-4B2F-74CFC2F6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1E41-469D-7BE1-5463-3E67C96D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94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65B52-974E-8691-A001-B728653E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7CED0-C8FB-E31F-92D8-64836A19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DA73-F163-85D5-DFAC-7161CD97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D1AA-6BAA-0B9A-286E-55BC786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296A-9361-E5C6-3DCD-85D38654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94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95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89A0-72FA-D399-4A1F-1233D9A1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3573-9722-72EE-E02E-04F39AFE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74C6-3A81-006E-99D8-FF657BBA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4E-1B37-1E67-17B0-C52DCF50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8E13-588F-0FE8-F013-670FEC45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338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BD01-ACF9-3987-2615-99245048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13C7-57FD-A1B2-0A15-041719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C807-2E53-373D-A84D-03350375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1683-9ED7-A54F-9D1E-EACC5933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E0CC-379A-7666-2917-E40F7AD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67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9A8-465B-85BF-48C4-8E247FD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B302-EDA0-0C76-D10A-5A75C780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2F82-A54E-A0A2-058E-2AB6E5A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F7F0-5B88-3325-17F4-DFD94A4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2B1A-36F5-3E7B-9B6A-71F132E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06DE-E652-4CC9-ED8A-E770E86D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F9F2-E02F-D785-0FBD-4A74FD0B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8B3B-ACBF-273F-990D-B0194CD1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5119-08AA-CBFB-EAE4-93F921D8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3FBD-73D4-476A-4ED1-C804370E2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87EF-C88B-07F4-B404-BD8AEA82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38661-7F4A-ADFB-6428-D7175E4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0426E-0656-965D-70EB-00A7E05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54C0C-DC80-85F0-8E3B-DD468509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76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ABE-6081-998A-674C-017D53C1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9E6B-20C5-35A8-A07E-A02CACDE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A185-D7EC-A64E-AA7F-D968C895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595E4-0123-AFEA-5BD2-2AD02388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8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42EE-536E-892A-472D-100A7C9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B670D-8831-0631-742D-E727104C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7587-F65D-9618-BCA4-A408C37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94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C563-E690-FA01-1CD0-DB0CC1F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2557-0177-89C1-DF89-72E2640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DC9E-0734-E992-58DD-A52A1983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7E9C-5492-4B26-C113-F4E317E9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8DB2-B9C7-F68F-0C74-5CE6279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FD2E-2190-DD78-ED93-935C235D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04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9C2-78DB-A172-F093-09950EC7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0697E-32F4-C801-5FA8-83245532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F371-3DD8-8669-9902-402A631B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8039-0520-8224-447D-A176337F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934E0-3A27-37F8-1EAB-39BA0037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B0FA-F5EE-9470-8F56-2A6653F6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31E29-C790-2763-A188-115FD334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8280-B2B1-61CE-1A86-FD7A5543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DE31-E96F-417F-C9EA-AF66C01C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7292-BECC-D249-89D1-64671E37D8F2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814C-1322-7B66-FFD1-8B25BA22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227C-C1D9-F62E-1E0B-8B512BEDA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61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DC100-2820-139F-2E67-50538FD2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H" sz="7200"/>
              <a:t>Enhanced Networking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8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2C0BC-C236-341F-E92C-0B63D138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 vs ENA vs EFA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501D-A902-C814-5208-62D710B7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036" y="1808269"/>
            <a:ext cx="11042944" cy="479842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highlight>
                  <a:srgbClr val="FFFF00"/>
                </a:highlight>
              </a:rPr>
              <a:t>ENI (Elastic Network Interface)</a:t>
            </a:r>
            <a:r>
              <a:rPr lang="en-US" sz="1100" b="0" i="0" dirty="0">
                <a:effectLst/>
                <a:highlight>
                  <a:srgbClr val="FFFF00"/>
                </a:highlight>
              </a:rPr>
              <a:t>: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An ENI is a virtual network interface that you can attach to an instance in a VPC.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ENIs are the standard network adapter that provides the basic networking capabilities for EC2 instances.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Each instance comes with a default ENI (the primary network interface), and you can attach additional ENIs to an instance.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ENIs can be used to create dual-homed instances with multiple private IP addresses, Elastic IPs, internal IPv4/IPv6 addresses, security groups, and MAC addresses.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ENIs can be detached from an instance and attached to another, allowing for network configurations to be easily moved.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</a:rPr>
              <a:t>up to 10 Gbps</a:t>
            </a:r>
            <a:endParaRPr lang="en-US" sz="1100" b="0" i="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highlight>
                  <a:srgbClr val="FFFF00"/>
                </a:highlight>
              </a:rPr>
              <a:t>ENA (Elastic Network Adapter)</a:t>
            </a:r>
            <a:r>
              <a:rPr lang="en-US" sz="1100" b="0" i="0" dirty="0">
                <a:effectLst/>
                <a:highlight>
                  <a:srgbClr val="FFFF00"/>
                </a:highlight>
              </a:rPr>
              <a:t>: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ENA is a newer network interface model that provides enhanced networking capabilities for EC2 instances.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It supports higher bandwidth, higher packet per second (PPS) performance, and lower latency than ENIs.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ENA is designed to be scalable and supports networking speeds of up to 100 Gbps on supported instance types.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It is ideal for demanding applications, such as high-performance computing, machine learning, data analytics, and many more.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ENA also supports stateless offloads, which help to reduce CPU utilization for network packet processing.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highlight>
                  <a:srgbClr val="FFFF00"/>
                </a:highlight>
              </a:rPr>
              <a:t>EFA (Elastic Fabric Adapter)</a:t>
            </a:r>
            <a:r>
              <a:rPr lang="en-US" sz="1100" b="0" i="0" dirty="0">
                <a:effectLst/>
                <a:highlight>
                  <a:srgbClr val="FFFF00"/>
                </a:highlight>
              </a:rPr>
              <a:t>: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EFA is a network device that you can attach to your EC2 instance to accelerate High Performance Computing (HPC) and machine learning applications.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It provides the capabilities of ENA and adds the ability to support reliable, scalable, low-latency inter-node communication that is commonly needed for HPC applications.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EFA is designed to bypass the OS network stack to provide lower and more consistent latency and higher throughput than traditional TCP channels.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It supports OS-bypass capabilities (</a:t>
            </a:r>
            <a:r>
              <a:rPr lang="en-US" sz="1100" b="0" i="0" dirty="0" err="1">
                <a:effectLst/>
              </a:rPr>
              <a:t>userspace</a:t>
            </a:r>
            <a:r>
              <a:rPr lang="en-US" sz="1100" b="0" i="0" dirty="0">
                <a:effectLst/>
              </a:rPr>
              <a:t> networking) which is particularly beneficial for applications that use Message Passing Interface (MPI).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EFA is used for tightly-coupled workloads where nodes need to communicate frequently, such as computational fluid dynamics, weather modeling, reservoir simulation, etc.</a:t>
            </a:r>
          </a:p>
          <a:p>
            <a:pPr marL="8001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</a:rPr>
              <a:t>On supported instances, EFA can provide bandwidth of up to 100 Gbps.</a:t>
            </a:r>
            <a:endParaRPr lang="en-US" sz="1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0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47B9-B463-BC6A-96D7-FD496E2B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H" sz="3800"/>
              <a:t>What is Enhanced networking?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2BE8-5A3F-12C4-809D-5E3840F7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91" y="2682643"/>
            <a:ext cx="6643026" cy="3869547"/>
          </a:xfrm>
        </p:spPr>
        <p:txBody>
          <a:bodyPr anchor="t">
            <a:normAutofit/>
          </a:bodyPr>
          <a:lstStyle/>
          <a:p>
            <a:r>
              <a:rPr lang="en-CH" sz="1200" dirty="0"/>
              <a:t>Reduces instance-to-instance latencies</a:t>
            </a:r>
          </a:p>
          <a:p>
            <a:r>
              <a:rPr lang="en-CH" sz="1200" dirty="0"/>
              <a:t>Passtrhough hypervisor</a:t>
            </a:r>
          </a:p>
          <a:p>
            <a:r>
              <a:rPr lang="en-CH" sz="1200" dirty="0"/>
              <a:t>Enabled using Elastic Network Adapter (ENA), Elastic Fabric Adapter (EFA) or ixbevf driver</a:t>
            </a:r>
          </a:p>
          <a:p>
            <a:r>
              <a:rPr lang="en-GB" sz="1200" dirty="0"/>
              <a:t>SR-IOV (Single-root input/output virtualization) and PCI (I/O bus) passthrough are methods of device virtualization that provide higher I/O performance and lower CPU utilization  </a:t>
            </a:r>
          </a:p>
          <a:p>
            <a:r>
              <a:rPr lang="en-GB" sz="1200" dirty="0"/>
              <a:t>SR-IOV allows a single physical NIC (Network Interface Card) to present itself as multiple </a:t>
            </a:r>
            <a:r>
              <a:rPr lang="en-GB" sz="1200" dirty="0" err="1"/>
              <a:t>vNICs</a:t>
            </a:r>
            <a:r>
              <a:rPr lang="en-GB" sz="1200" dirty="0"/>
              <a:t>  </a:t>
            </a:r>
          </a:p>
          <a:p>
            <a:r>
              <a:rPr lang="en-GB" sz="1200" dirty="0"/>
              <a:t>PCI passthrough enables PCI devices such as ENI to appear as if they are physically attached to the guest operating system bypassing hypervisor  </a:t>
            </a:r>
          </a:p>
          <a:p>
            <a:r>
              <a:rPr lang="en-GB" sz="1200" dirty="0"/>
              <a:t>Ultimately in combination this allows low latency, high rate data transfer (&gt;1 M PPS)</a:t>
            </a:r>
          </a:p>
          <a:p>
            <a:pPr marL="0" indent="-304792" defTabSz="1219170">
              <a:spcBef>
                <a:spcPts val="400"/>
              </a:spcBef>
            </a:pPr>
            <a:r>
              <a:rPr lang="en-US" sz="1200" dirty="0">
                <a:sym typeface="Arial"/>
              </a:rPr>
              <a:t>With enhanced networking it “owns” it own network interface, which means it can send traffic without using Hen hypervisor</a:t>
            </a:r>
          </a:p>
          <a:p>
            <a:pPr marL="0" indent="-304792" defTabSz="1219170">
              <a:spcBef>
                <a:spcPts val="400"/>
              </a:spcBef>
            </a:pPr>
            <a:r>
              <a:rPr lang="en-US" sz="1200" dirty="0">
                <a:sym typeface="Arial"/>
              </a:rPr>
              <a:t>Benefits:</a:t>
            </a:r>
          </a:p>
          <a:p>
            <a:pPr marL="609585" indent="-304792" defTabSz="1219170">
              <a:spcBef>
                <a:spcPts val="400"/>
              </a:spcBef>
              <a:buSzPts val="1200"/>
            </a:pPr>
            <a:r>
              <a:rPr lang="en-US" sz="1200" dirty="0">
                <a:sym typeface="Arial"/>
              </a:rPr>
              <a:t>Higher bandwidth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200" dirty="0">
                <a:sym typeface="Arial"/>
              </a:rPr>
              <a:t>Higher PSS performance (packet per second)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200" dirty="0">
                <a:sym typeface="Arial"/>
              </a:rPr>
              <a:t>Lower inter-instance latency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200" dirty="0">
                <a:sym typeface="Arial"/>
              </a:rPr>
              <a:t>Around 8% gain in throughput</a:t>
            </a:r>
            <a:endParaRPr lang="en-CH" sz="1200" dirty="0"/>
          </a:p>
        </p:txBody>
      </p:sp>
      <p:pic>
        <p:nvPicPr>
          <p:cNvPr id="4" name="Picture 3" descr="A blue arrow with white text&#10;&#10;Description automatically generated">
            <a:extLst>
              <a:ext uri="{FF2B5EF4-FFF2-40B4-BE49-F238E27FC236}">
                <a16:creationId xmlns:a16="http://schemas.microsoft.com/office/drawing/2014/main" id="{A303808B-C5F1-5F0C-331A-986B3B87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76" y="2682644"/>
            <a:ext cx="4990834" cy="24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0538C-4D64-C33D-F024-BCE75937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Enhanced Networking pre-requisites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D96D-F7BF-1D16-A67D-1872B24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Depending on Instance Type, Enhanced Networking can be enabled using one of the following Network drivers </a:t>
            </a:r>
          </a:p>
          <a:p>
            <a:pPr lvl="1"/>
            <a:r>
              <a:rPr lang="en-GB" sz="2200"/>
              <a:t>Option 1: Intel 82599 VF up to 10 Gbps (VF uses ixgbevf driver)  </a:t>
            </a:r>
          </a:p>
          <a:p>
            <a:pPr lvl="1"/>
            <a:r>
              <a:rPr lang="en-GB" sz="2200"/>
              <a:t>Option 2: Elastic Network Adapter (ENA) up to 100 Gbps  </a:t>
            </a:r>
          </a:p>
          <a:p>
            <a:r>
              <a:rPr lang="en-GB" sz="2200"/>
              <a:t>The eligible EC2 instance families support one of the above two drivers </a:t>
            </a:r>
          </a:p>
          <a:p>
            <a:r>
              <a:rPr lang="en-GB" sz="2200"/>
              <a:t>Remember: For Enhanced Networking, it requires support from both EC2 operating system (AMI) and Instance Type that is flagged for Enhanced Networking</a:t>
            </a:r>
          </a:p>
          <a:p>
            <a:r>
              <a:rPr lang="en-GB" sz="2200"/>
              <a:t>• Instances supporting Elastic Network Adapter (ENA) for speed upto 100 Gbps </a:t>
            </a:r>
          </a:p>
          <a:p>
            <a:pPr lvl="1"/>
            <a:r>
              <a:rPr lang="en-GB" sz="2200"/>
              <a:t>A1, C5, C5a, C5d, C5n, C6g, F1, G3, G4, H1, I3, I3en etc  </a:t>
            </a:r>
          </a:p>
          <a:p>
            <a:r>
              <a:rPr lang="en-GB" sz="2200"/>
              <a:t>Instances supporting Intel 82599 Virtual Function (VF) interface for speed upto 10 Gbps  </a:t>
            </a:r>
          </a:p>
          <a:p>
            <a:pPr lvl="1"/>
            <a:r>
              <a:rPr lang="en-GB" sz="2200"/>
              <a:t>C3, C4, D2, I2, M4 (excluding m4.16xlarge), and R3 etc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165790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5472-F0A7-75C4-1BBA-5A1016A3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5000" dirty="0"/>
              <a:t>Ec2 Networking Default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A4C5-C07F-2840-EA7A-7F83FD76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CH" sz="2200" dirty="0"/>
              <a:t>Hypervisor -&gt; virtualization layer -&gt; hardware NIC (Network Interface Card) -&gt; Communication between two phyzical controllers</a:t>
            </a:r>
          </a:p>
          <a:p>
            <a:r>
              <a:rPr lang="en-CH" sz="2200" dirty="0"/>
              <a:t>Default bandwidth – 5 Gbps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F64AA-A03F-6EC2-DBB8-301E0687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05443"/>
            <a:ext cx="5458968" cy="20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5472-F0A7-75C4-1BBA-5A1016A3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CH" sz="3800" dirty="0"/>
              <a:t>Ec2 Networking </a:t>
            </a:r>
            <a:br>
              <a:rPr lang="en-CH" sz="3800" dirty="0"/>
            </a:br>
            <a:r>
              <a:rPr lang="en-CH" sz="3800" dirty="0"/>
              <a:t>With Intel VF </a:t>
            </a:r>
            <a:br>
              <a:rPr lang="en-CH" sz="3800" dirty="0"/>
            </a:br>
            <a:r>
              <a:rPr lang="en-CH" sz="3800" dirty="0"/>
              <a:t>(Virtual Fuction)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A4C5-C07F-2840-EA7A-7F83FD76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B</a:t>
            </a:r>
            <a:r>
              <a:rPr lang="en-CH" sz="2200" dirty="0"/>
              <a:t>y using Enhanced networking virtualization layer removed from the flow – Bypass Vrtuazalition Layer</a:t>
            </a:r>
          </a:p>
          <a:p>
            <a:r>
              <a:rPr lang="en-CH" sz="2200" dirty="0"/>
              <a:t>By using this driver you directly talking to Hardware Network Interface Card</a:t>
            </a:r>
          </a:p>
          <a:p>
            <a:r>
              <a:rPr lang="en-CH" sz="2200" dirty="0"/>
              <a:t>Maximum of 10 Gbps bandwidth</a:t>
            </a:r>
          </a:p>
          <a:p>
            <a:endParaRPr lang="en-CH" sz="2200" dirty="0"/>
          </a:p>
        </p:txBody>
      </p:sp>
      <p:pic>
        <p:nvPicPr>
          <p:cNvPr id="5" name="Picture 4" descr="A diagram of a virtualization layer&#10;&#10;Description automatically generated">
            <a:extLst>
              <a:ext uri="{FF2B5EF4-FFF2-40B4-BE49-F238E27FC236}">
                <a16:creationId xmlns:a16="http://schemas.microsoft.com/office/drawing/2014/main" id="{102F239A-91FD-B4E0-38A6-5B9C4FA8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96264"/>
            <a:ext cx="5458968" cy="2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4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5472-F0A7-75C4-1BBA-5A1016A3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3000"/>
              <a:t>Ec2 Networking</a:t>
            </a:r>
            <a:br>
              <a:rPr lang="en-CH" sz="3000"/>
            </a:br>
            <a:r>
              <a:rPr lang="en-CH" sz="3000"/>
              <a:t>With ENA </a:t>
            </a:r>
            <a:br>
              <a:rPr lang="en-CH" sz="3000"/>
            </a:br>
            <a:r>
              <a:rPr lang="en-CH" sz="3000"/>
              <a:t>(Elastic Network Adapter)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A4C5-C07F-2840-EA7A-7F83FD76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916020" cy="3673162"/>
          </a:xfrm>
        </p:spPr>
        <p:txBody>
          <a:bodyPr anchor="t">
            <a:noAutofit/>
          </a:bodyPr>
          <a:lstStyle/>
          <a:p>
            <a:r>
              <a:rPr lang="en-CH" sz="1600" dirty="0"/>
              <a:t>Same Enhanced networking -&gt; bypass virtualization layer</a:t>
            </a:r>
          </a:p>
          <a:p>
            <a:r>
              <a:rPr lang="en-CH" sz="1600" b="1" dirty="0"/>
              <a:t>Maximum of 100 Gbps But..</a:t>
            </a:r>
          </a:p>
          <a:p>
            <a:pPr lvl="1"/>
            <a:r>
              <a:rPr lang="en-CH" sz="1600" dirty="0"/>
              <a:t>It is not bandwidth per flow ( flow == connection between two machines (source ip, destination ip, source port, destination port, protocol)</a:t>
            </a:r>
          </a:p>
          <a:p>
            <a:pPr lvl="1"/>
            <a:r>
              <a:rPr lang="en-CH" sz="1600" dirty="0"/>
              <a:t>To archive it, you need to use multiple parallel connections between machines</a:t>
            </a:r>
          </a:p>
          <a:p>
            <a:pPr lvl="1"/>
            <a:r>
              <a:rPr lang="en-GB" sz="1600" dirty="0"/>
              <a:t>S</a:t>
            </a:r>
            <a:r>
              <a:rPr lang="en-CH" sz="1600" dirty="0"/>
              <a:t>ingle flow = 10 Gbps maximum only if machines are part of Cluster Placement Group</a:t>
            </a:r>
          </a:p>
          <a:p>
            <a:pPr lvl="1"/>
            <a:r>
              <a:rPr lang="en-CH" sz="1600" dirty="0"/>
              <a:t>If not than maximum is 5 Gpbs</a:t>
            </a:r>
          </a:p>
          <a:p>
            <a:pPr lvl="1"/>
            <a:r>
              <a:rPr lang="en-CH" sz="1600" dirty="0"/>
              <a:t>If you want to have 100 Gbps -&gt; use Multiple Flow -&gt; means multiple parallel connections.</a:t>
            </a:r>
          </a:p>
          <a:p>
            <a:endParaRPr lang="en-CH" sz="1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2A2310-E965-2EEA-AB17-AA209021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73680"/>
            <a:ext cx="5458968" cy="19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8" name="Rectangle 6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Google Shape;631;p102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ENA</a:t>
            </a:r>
          </a:p>
        </p:txBody>
      </p:sp>
      <p:sp>
        <p:nvSpPr>
          <p:cNvPr id="6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Google Shape;632;p102"/>
          <p:cNvSpPr txBox="1">
            <a:spLocks noGrp="1"/>
          </p:cNvSpPr>
          <p:nvPr>
            <p:ph sz="half" idx="1"/>
          </p:nvPr>
        </p:nvSpPr>
        <p:spPr>
          <a:xfrm>
            <a:off x="630936" y="2660903"/>
            <a:ext cx="5115856" cy="38608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>
              <a:spcBef>
                <a:spcPts val="1067"/>
              </a:spcBef>
            </a:pPr>
            <a:r>
              <a:rPr lang="en-US" sz="1200" dirty="0">
                <a:sym typeface="Arial"/>
              </a:rPr>
              <a:t>The Elastic Network Adapter (ENA) is designed to provide </a:t>
            </a:r>
            <a:r>
              <a:rPr lang="en-US" sz="1200" b="1" u="sng" dirty="0">
                <a:sym typeface="Arial"/>
              </a:rPr>
              <a:t>Enhanced Networking</a:t>
            </a:r>
            <a:r>
              <a:rPr lang="en-US" sz="1200" dirty="0">
                <a:sym typeface="Arial"/>
              </a:rPr>
              <a:t> to your EC2 instances.</a:t>
            </a:r>
          </a:p>
          <a:p>
            <a:pPr marL="0">
              <a:spcBef>
                <a:spcPts val="1600"/>
              </a:spcBef>
            </a:pPr>
            <a:r>
              <a:rPr lang="en-US" sz="1200" dirty="0">
                <a:sym typeface="Arial"/>
              </a:rPr>
              <a:t>With ENA, you can expect high throughput and packet per second (</a:t>
            </a:r>
            <a:r>
              <a:rPr lang="en-US" sz="1200" b="1" dirty="0">
                <a:sym typeface="Arial"/>
              </a:rPr>
              <a:t>PPS</a:t>
            </a:r>
            <a:r>
              <a:rPr lang="en-US" sz="1200" dirty="0">
                <a:sym typeface="Arial"/>
              </a:rPr>
              <a:t>) performance, as well as consistently low latencies on Amazon EC2 instances. </a:t>
            </a:r>
          </a:p>
          <a:p>
            <a:pPr marL="0">
              <a:spcBef>
                <a:spcPts val="1600"/>
              </a:spcBef>
            </a:pPr>
            <a:r>
              <a:rPr lang="en-US" sz="1200" dirty="0">
                <a:sym typeface="Arial"/>
              </a:rPr>
              <a:t>Using ENA, you can utilize </a:t>
            </a:r>
            <a:r>
              <a:rPr lang="en-US" sz="1200" b="1" dirty="0">
                <a:sym typeface="Arial"/>
              </a:rPr>
              <a:t>up to 100 Gbps of network</a:t>
            </a:r>
            <a:r>
              <a:rPr lang="en-US" sz="1200" dirty="0">
                <a:sym typeface="Arial"/>
              </a:rPr>
              <a:t> bandwidth on certain EC2 instance types – massively improving your networking throughput compared to other EC2 instances, or on premises machines. </a:t>
            </a:r>
          </a:p>
          <a:p>
            <a:pPr marL="0">
              <a:spcBef>
                <a:spcPts val="1600"/>
              </a:spcBef>
            </a:pPr>
            <a:r>
              <a:rPr lang="en-US" sz="1200" dirty="0">
                <a:sym typeface="Arial"/>
              </a:rPr>
              <a:t>In the above diagram we see that sorting and queue assignment happens at networking device and VM directly get the message. </a:t>
            </a: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r>
              <a:rPr lang="en-US" sz="1200" dirty="0">
                <a:sym typeface="Arial"/>
              </a:rPr>
              <a:t>There is no hypervisor switch involved in this. Also all VMs process packets from their own dedicated queue in parallel.</a:t>
            </a:r>
          </a:p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1200" b="1" i="0" dirty="0">
                <a:effectLst/>
              </a:rPr>
              <a:t>Jumbo Frames</a:t>
            </a:r>
            <a:r>
              <a:rPr lang="en-GB" sz="1200" b="0" i="0" dirty="0">
                <a:effectLst/>
              </a:rPr>
              <a:t>: ENAs support jumbo frames (MTU of 9001 bytes), which are larger than the standard Ethernet frame size, to improve network efficiency for large data packet</a:t>
            </a:r>
            <a:endParaRPr lang="en-US" sz="1200" dirty="0">
              <a:sym typeface="Arial"/>
            </a:endParaRPr>
          </a:p>
        </p:txBody>
      </p:sp>
      <p:pic>
        <p:nvPicPr>
          <p:cNvPr id="633" name="Google Shape;633;p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1552480"/>
            <a:ext cx="5458968" cy="3753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" name="Rectangle 64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Google Shape;638;p103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EFA</a:t>
            </a:r>
          </a:p>
        </p:txBody>
      </p:sp>
      <p:sp>
        <p:nvSpPr>
          <p:cNvPr id="64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Google Shape;639;p103"/>
          <p:cNvSpPr txBox="1"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EFAs are Elastic Network Adapters (ENAs) with additional OS-bypass capabilities. 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ym typeface="Arial"/>
              </a:rPr>
              <a:t>AWS Elastic Fabric Adapter (EFA) is a specialized network interface for Amazon EC2 instances that allows customers to run high levels of inter-instance communication, such as HPC applications on AWS at scale on. 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ym typeface="Arial"/>
              </a:rPr>
              <a:t>AWS EFA is often used in conjunction with </a:t>
            </a:r>
            <a:r>
              <a:rPr lang="en-US" sz="1400" b="1" dirty="0">
                <a:sym typeface="Arial"/>
              </a:rPr>
              <a:t>Cluster placement groups</a:t>
            </a:r>
            <a:r>
              <a:rPr lang="en-US" sz="1400" dirty="0">
                <a:sym typeface="Arial"/>
              </a:rPr>
              <a:t> – which allow physical hosts to be placed much closer together within an AZ to decrease latency even more.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Due to </a:t>
            </a:r>
            <a:r>
              <a:rPr lang="en-US" sz="1400" b="1" dirty="0">
                <a:sym typeface="Arial"/>
              </a:rPr>
              <a:t>EFA’s support for </a:t>
            </a:r>
            <a:r>
              <a:rPr lang="en-US" sz="1400" b="1">
                <a:sym typeface="Arial"/>
              </a:rPr>
              <a:t>libfabric</a:t>
            </a:r>
            <a:r>
              <a:rPr lang="en-US" sz="1400" b="1" dirty="0">
                <a:sym typeface="Arial"/>
              </a:rPr>
              <a:t> APIs</a:t>
            </a:r>
            <a:r>
              <a:rPr lang="en-US" sz="1400" dirty="0">
                <a:sym typeface="Arial"/>
              </a:rPr>
              <a:t>, applications using a supported MPI library can be easily migrated to AWS without having to make any changes to their existing code. 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Provides OS bypass functionality for Linux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For windows instance it acts just as ENA</a:t>
            </a:r>
            <a:endParaRPr lang="en-US" sz="1400">
              <a:sym typeface="Arial"/>
            </a:endParaRPr>
          </a:p>
          <a:p>
            <a:pPr mar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/>
              <a:t>c5n.18xlarge, p3dn.24xlarge</a:t>
            </a:r>
            <a:endParaRPr lang="en-US" sz="1400">
              <a:sym typeface="Arial"/>
            </a:endParaRPr>
          </a:p>
        </p:txBody>
      </p:sp>
      <p:pic>
        <p:nvPicPr>
          <p:cNvPr id="640" name="Google Shape;640;p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2562390"/>
            <a:ext cx="5458968" cy="1733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1" name="Rectangle 6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Google Shape;645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EFA Limitations</a:t>
            </a:r>
          </a:p>
        </p:txBody>
      </p:sp>
      <p:sp>
        <p:nvSpPr>
          <p:cNvPr id="65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Google Shape;646;p104"/>
          <p:cNvSpPr txBox="1"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200" b="1">
                <a:highlight>
                  <a:srgbClr val="FFFFFF"/>
                </a:highlight>
                <a:sym typeface="Arial"/>
              </a:rPr>
              <a:t>Elastic Fabric Adapter Limitations</a:t>
            </a:r>
          </a:p>
          <a:p>
            <a:pPr marL="1219170" lvl="1">
              <a:spcBef>
                <a:spcPts val="1467"/>
              </a:spcBef>
              <a:buClr>
                <a:srgbClr val="44413D"/>
              </a:buClr>
              <a:buSzPts val="1150"/>
            </a:pPr>
            <a:r>
              <a:rPr lang="en-US" sz="2200">
                <a:highlight>
                  <a:srgbClr val="FFFFFF"/>
                </a:highlight>
                <a:sym typeface="Arial"/>
              </a:rPr>
              <a:t>You can attach only </a:t>
            </a:r>
            <a:r>
              <a:rPr lang="en-US" sz="2200" b="1">
                <a:highlight>
                  <a:srgbClr val="FFFFFF"/>
                </a:highlight>
                <a:sym typeface="Arial"/>
              </a:rPr>
              <a:t>one</a:t>
            </a:r>
            <a:r>
              <a:rPr lang="en-US" sz="2200">
                <a:highlight>
                  <a:srgbClr val="FFFFFF"/>
                </a:highlight>
                <a:sym typeface="Arial"/>
              </a:rPr>
              <a:t> EFA per instance.</a:t>
            </a:r>
          </a:p>
          <a:p>
            <a:pPr marL="1219170" lvl="1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2200">
                <a:highlight>
                  <a:srgbClr val="FFFFFF"/>
                </a:highlight>
                <a:sym typeface="Arial"/>
              </a:rPr>
              <a:t>EFA OS-bypass traffic is </a:t>
            </a:r>
            <a:r>
              <a:rPr lang="en-US" sz="2200" b="1">
                <a:highlight>
                  <a:srgbClr val="FFFFFF"/>
                </a:highlight>
                <a:sym typeface="Arial"/>
              </a:rPr>
              <a:t>limited to a single subnet</a:t>
            </a:r>
            <a:r>
              <a:rPr lang="en-US" sz="2200">
                <a:highlight>
                  <a:srgbClr val="FFFFFF"/>
                </a:highlight>
                <a:sym typeface="Arial"/>
              </a:rPr>
              <a:t>. EFA traffic cannot be sent from one subnet to another. Normal IP traffic from the EFA can be sent from one subnet to another.</a:t>
            </a:r>
          </a:p>
          <a:p>
            <a:pPr marL="1219170" lvl="1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2200">
                <a:highlight>
                  <a:srgbClr val="FFFFFF"/>
                </a:highlight>
                <a:sym typeface="Arial"/>
              </a:rPr>
              <a:t>EFA OS-bypass traffic is </a:t>
            </a:r>
            <a:r>
              <a:rPr lang="en-US" sz="2200" b="1">
                <a:highlight>
                  <a:srgbClr val="FFFFFF"/>
                </a:highlight>
                <a:sym typeface="Arial"/>
              </a:rPr>
              <a:t>not routable</a:t>
            </a:r>
            <a:r>
              <a:rPr lang="en-US" sz="2200">
                <a:highlight>
                  <a:srgbClr val="FFFFFF"/>
                </a:highlight>
                <a:sym typeface="Arial"/>
              </a:rPr>
              <a:t>. Normal IP traffic from the EFA remains routable.</a:t>
            </a:r>
          </a:p>
          <a:p>
            <a:pPr marL="1219170" lvl="1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2200">
                <a:highlight>
                  <a:srgbClr val="FFFFFF"/>
                </a:highlight>
                <a:sym typeface="Arial"/>
              </a:rPr>
              <a:t>The EFA must be a member of a security group that allows all inbound and outbound traffic to and from the security group itself.</a:t>
            </a:r>
            <a:endParaRPr lang="en-US" sz="2200"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1245</Words>
  <Application>Microsoft Macintosh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Enhanced Networking</vt:lpstr>
      <vt:lpstr>What is Enhanced networking?</vt:lpstr>
      <vt:lpstr>Enhanced Networking pre-requisites</vt:lpstr>
      <vt:lpstr>Ec2 Networking Default</vt:lpstr>
      <vt:lpstr>Ec2 Networking  With Intel VF  (Virtual Fuction)</vt:lpstr>
      <vt:lpstr>Ec2 Networking With ENA  (Elastic Network Adapter)</vt:lpstr>
      <vt:lpstr>ENA</vt:lpstr>
      <vt:lpstr>EFA</vt:lpstr>
      <vt:lpstr>EFA Limitations</vt:lpstr>
      <vt:lpstr>ENI vs ENA vs EFA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Network Interface </dc:title>
  <dc:creator>Ilya Chakun</dc:creator>
  <cp:lastModifiedBy>Ilya Chakun</cp:lastModifiedBy>
  <cp:revision>4</cp:revision>
  <dcterms:created xsi:type="dcterms:W3CDTF">2024-01-03T16:10:35Z</dcterms:created>
  <dcterms:modified xsi:type="dcterms:W3CDTF">2024-01-07T15:44:38Z</dcterms:modified>
</cp:coreProperties>
</file>