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42" r:id="rId3"/>
    <p:sldId id="354" r:id="rId4"/>
    <p:sldId id="355" r:id="rId5"/>
    <p:sldId id="360" r:id="rId6"/>
    <p:sldId id="357" r:id="rId7"/>
    <p:sldId id="358" r:id="rId8"/>
    <p:sldId id="359" r:id="rId9"/>
    <p:sldId id="361" r:id="rId10"/>
    <p:sldId id="362" r:id="rId11"/>
    <p:sldId id="364" r:id="rId12"/>
    <p:sldId id="343" r:id="rId13"/>
    <p:sldId id="365" r:id="rId14"/>
    <p:sldId id="366" r:id="rId15"/>
    <p:sldId id="367" r:id="rId16"/>
    <p:sldId id="352" r:id="rId17"/>
    <p:sldId id="368" r:id="rId18"/>
    <p:sldId id="369" r:id="rId19"/>
    <p:sldId id="370" r:id="rId20"/>
    <p:sldId id="371" r:id="rId21"/>
    <p:sldId id="372" r:id="rId22"/>
    <p:sldId id="373" r:id="rId23"/>
    <p:sldId id="374" r:id="rId24"/>
    <p:sldId id="353" r:id="rId25"/>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9"/>
    <p:restoredTop sz="94720"/>
  </p:normalViewPr>
  <p:slideViewPr>
    <p:cSldViewPr snapToGrid="0">
      <p:cViewPr varScale="1">
        <p:scale>
          <a:sx n="211" d="100"/>
          <a:sy n="211" d="100"/>
        </p:scale>
        <p:origin x="18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7T14:00:15.376"/>
    </inkml:context>
    <inkml:brush xml:id="br0">
      <inkml:brushProperty name="width" value="0.035" units="cm"/>
      <inkml:brushProperty name="height" value="0.035" units="cm"/>
      <inkml:brushProperty name="color" value="#DA0C07"/>
      <inkml:brushProperty name="inkEffects" value="lava"/>
      <inkml:brushProperty name="anchorX" value="-121045.35938"/>
      <inkml:brushProperty name="anchorY" value="-38268.73438"/>
      <inkml:brushProperty name="scaleFactor" value="0.5"/>
    </inkml:brush>
  </inkml:definitions>
  <inkml:trace contextRef="#ctx0" brushRef="#br0">1 243 19011,'10'-1'0,"-4"0"2562,16-2-2562,-11 2 948,7-2-948,-4 3 0,-5-2 0,18 0 0,-18 2 0,25-2 0,-24 2 0,31 0 0,-28-2 0,41 2 0,-39-2 0,48 2 0,-45-2-5774,56 2 5774,-51-3 0,56 1 860,-56 2-860,75-5-706,-71 5 706,25-1 0,-2 0 0,-26 1 0,59-3 0,-61 2 0,42-2 0,4 0 0,-17 2 0,4-2 0,-2 0 0,-16 2 0,22-2 0,8 0 0,-8 1 0,-2 0-664,-5 0 1,3 1 663,33-1 0,-9 1 0,-35 1 0,30-2 0,-1 1 0,-32 0 0,33 0 0,0-1 0,-24-2 0,27 2 0,2 0 0,-25-2 0,24 1 0,-1 0 0,-27-1 0,31 1 0,-2-1 0,-35-3 0,33 4 0,0 0 0,-34-4 0,34 3 0,0 1 3571,-33-1-3571,19 1 0,5 0 0,4-1 0,-11 1 0,0-1 0,15 1 0,-5-1 0,-6 2 0,-22 1 0,31-1 0,1 1 0,-33 1 0,48 0 0,-1 0 0,-45 0 0,46 0 0,-2 0 0,-51 0 0,31 0 0,0 0 0,-28 0 0,15 0 0,2 0 0,-2 0 0,10 1 0,0 1 0,-4-1 0,6 0 0,-3 1 0,-26-2 0,22 1 0,0 0 0,-26-1 0,31 3 0,1 0 0,-24-3 0,14 2 0,-2-1 0,-19-1 0,54 0 0,-63 0 0,70 0-2433,-72 0 2433,34 0-2445,-36 0 2445,1 0 0,35-2 0,-34 2 0,41-2 1175,-47 2-1175,47-3 0,-41 3 0,62-2 0,-67 2 0,57-2 0,-57 1 0,52-3 1595,-50 3-1595,43-3 0,-47 4 0,41-3 0,-45 2 0,42-2 0,-42 2 0,31-3 0,-26 4 0,32-4 0,-26 4 0,25-4 0,-35 4 2706,7-2-2706,-3 0 4832,-7 2-4832,27-5 0,-27 4 0,24-4 0,-30 5 0,15-4 0,-10 2 0,7-3 0,-7 2 0,-1-2 0,-7 3 0,0-2 0,-4 2 0,0-1 0,-2 2 0,-1-1 0,-1 1 0,-2 0 0,2 0 0,0 1 0,1 0 0,0 0 0,0 0 0,1 0 0,0 0 0,2-2 0,0 1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7T14:00:17.118"/>
    </inkml:context>
    <inkml:brush xml:id="br0">
      <inkml:brushProperty name="width" value="0.035" units="cm"/>
      <inkml:brushProperty name="height" value="0.035" units="cm"/>
      <inkml:brushProperty name="color" value="#DA0C07"/>
      <inkml:brushProperty name="inkEffects" value="lava"/>
      <inkml:brushProperty name="anchorX" value="-150209.5"/>
      <inkml:brushProperty name="anchorY" value="-46859.5"/>
      <inkml:brushProperty name="scaleFactor" value="0.5"/>
    </inkml:brush>
  </inkml:definitions>
  <inkml:trace contextRef="#ctx0" brushRef="#br0">253 1 24575,'-4'6'0,"2"-2"0,-2 0 0,4-1 0,-3-2 0,2 2 0,-14 8 0,9-7 0,-10 8 0,13-10 0,-5 4 0,4-4 0,-9 5 0,8-4 0,-9 4 0,8-4 0,-8 5 0,9-6 0,-9 8 0,9-7 0,-9 6 0,10-5 0,-8 4 0,9-6 0,-10 7 0,8-8 0,-7 8 0,7-7 0,-4 6 0,3-6 0,0 5 0,0-6 0,1 6 0,2-4 0,0 2 0,1-3 0,2 2 0,-2-2 0,4 4 0,0-4 0,2 2 0,1-4 0,-1 1 0,2 1 0,-2 2 0,-1 0 0,3 0 0,8 3 0,-4-4 0,4 4 0,-8-6 0,-1 2 0,1-2 0,4 2 0,-1-1 0,11 2 0,-10-2 0,8 0 0,3 3 0,-10-4 0,14 6 0,-19-6 0,8 2 0,-8-2 0,10 2 0,-11-2 0,7 0 0,-7 1 0,7-2 0,-7 2 0,6 0 0,-7-2 0,1 4 0,-1-4 0,0 2 0,-4-2 0,2-2 0,-6 2 0,4-2 0,-2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7T14:00:18.241"/>
    </inkml:context>
    <inkml:brush xml:id="br0">
      <inkml:brushProperty name="width" value="0.035" units="cm"/>
      <inkml:brushProperty name="height" value="0.035" units="cm"/>
      <inkml:brushProperty name="color" value="#DA0C07"/>
      <inkml:brushProperty name="inkEffects" value="lava"/>
      <inkml:brushProperty name="anchorX" value="-172570.45313"/>
      <inkml:brushProperty name="anchorY" value="-55788.59375"/>
      <inkml:brushProperty name="scaleFactor" value="0.5"/>
    </inkml:brush>
  </inkml:definitions>
  <inkml:trace contextRef="#ctx0" brushRef="#br0">0 1 24575,'2'3'0,"-2"1"0,2 0 0,0-2 0,-2 2 0,2-2 0,-2 2 0,1-2 0,0 1 0,1 0 0,-2 0 0,1 1 0,0 0 0,0 0 0,1-2 0,-1 5 0,2-6 0,-3 6 0,2-5 0,-2 2 0,2 2 0,-2 0 0,2 0 0,1 3 0,-2-4 0,4 4 0,-3-5 0,0 2 0,0-2 0,0 1 0,-2 0 0,2 0 0,0-1 0,-2 0 0,2 3 0,-1-4 0,0 4 0,0-5 0,-1 2 0,2 2 0,-1-2 0,0 2 0,1-2 0,-2-1 0,2 1 0,0 2 0,-2-2 0,2 2 0,-2-2 0,2 0 0,-2-1 0,2 1 0,-2 0 0,0 2 0,1-4 0,0 4 0,1-4 0,-2 2 0,0 1 0,0-1 0,0 2 0,1-4 0,0 2 0,0-2 0,1 0 0,-2 1 0,2 0 0,-2 0 0,0 0 0,0-2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8E34A-5B7C-444C-A1BF-840B63FDC979}" type="datetimeFigureOut">
              <a:rPr lang="en-CH" smtClean="0"/>
              <a:t>07.01.2024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77553-2BC1-2449-965F-74593450FEFD}" type="slidenum">
              <a:rPr lang="en-CH" smtClean="0"/>
              <a:t>‹#›</a:t>
            </a:fld>
            <a:endParaRPr lang="en-CH"/>
          </a:p>
        </p:txBody>
      </p:sp>
    </p:spTree>
    <p:extLst>
      <p:ext uri="{BB962C8B-B14F-4D97-AF65-F5344CB8AC3E}">
        <p14:creationId xmlns:p14="http://schemas.microsoft.com/office/powerpoint/2010/main" val="71069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25f373bdc3b_0_2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1" name="Google Shape;711;g25f373bdc3b_0_2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25f373bdc3b_0_2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25f373bdc3b_0_2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8BB77553-2BC1-2449-965F-74593450FEFD}" type="slidenum">
              <a:rPr lang="en-CH" smtClean="0"/>
              <a:t>15</a:t>
            </a:fld>
            <a:endParaRPr lang="en-CH"/>
          </a:p>
        </p:txBody>
      </p:sp>
    </p:spTree>
    <p:extLst>
      <p:ext uri="{BB962C8B-B14F-4D97-AF65-F5344CB8AC3E}">
        <p14:creationId xmlns:p14="http://schemas.microsoft.com/office/powerpoint/2010/main" val="2347703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25f373bdc3b_0_2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0" name="Google Shape;770;g25f373bdc3b_0_2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25f373bdc3b_0_2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25f373bdc3b_0_2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B0D9-F77F-484E-0B47-931B55885E5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6DC7302D-E726-3DB8-EA97-36BED2E76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2DDCA617-34CB-701F-653F-47F82A4000C3}"/>
              </a:ext>
            </a:extLst>
          </p:cNvPr>
          <p:cNvSpPr>
            <a:spLocks noGrp="1"/>
          </p:cNvSpPr>
          <p:nvPr>
            <p:ph type="dt" sz="half" idx="10"/>
          </p:nvPr>
        </p:nvSpPr>
        <p:spPr/>
        <p:txBody>
          <a:bodyPr/>
          <a:lstStyle/>
          <a:p>
            <a:fld id="{193991BD-E94F-3D44-85C0-1CD78775C3FB}" type="datetimeFigureOut">
              <a:rPr lang="en-CH" smtClean="0"/>
              <a:t>07.01.2024</a:t>
            </a:fld>
            <a:endParaRPr lang="en-CH"/>
          </a:p>
        </p:txBody>
      </p:sp>
      <p:sp>
        <p:nvSpPr>
          <p:cNvPr id="5" name="Footer Placeholder 4">
            <a:extLst>
              <a:ext uri="{FF2B5EF4-FFF2-40B4-BE49-F238E27FC236}">
                <a16:creationId xmlns:a16="http://schemas.microsoft.com/office/drawing/2014/main" id="{C9506005-6C45-432F-5269-5D530004AA2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990A388-2261-683E-0CFC-1CABD703D233}"/>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18564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94BD-A161-AE88-71F6-DF6031A35B90}"/>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A52EDFE9-021D-BB8F-9281-43E09CD65CF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B925952-E3D6-55EE-6753-80BBB7648137}"/>
              </a:ext>
            </a:extLst>
          </p:cNvPr>
          <p:cNvSpPr>
            <a:spLocks noGrp="1"/>
          </p:cNvSpPr>
          <p:nvPr>
            <p:ph type="dt" sz="half" idx="10"/>
          </p:nvPr>
        </p:nvSpPr>
        <p:spPr/>
        <p:txBody>
          <a:bodyPr/>
          <a:lstStyle/>
          <a:p>
            <a:fld id="{193991BD-E94F-3D44-85C0-1CD78775C3FB}" type="datetimeFigureOut">
              <a:rPr lang="en-CH" smtClean="0"/>
              <a:t>07.01.2024</a:t>
            </a:fld>
            <a:endParaRPr lang="en-CH"/>
          </a:p>
        </p:txBody>
      </p:sp>
      <p:sp>
        <p:nvSpPr>
          <p:cNvPr id="5" name="Footer Placeholder 4">
            <a:extLst>
              <a:ext uri="{FF2B5EF4-FFF2-40B4-BE49-F238E27FC236}">
                <a16:creationId xmlns:a16="http://schemas.microsoft.com/office/drawing/2014/main" id="{9FAE705E-201F-09FD-1A7E-E390910CCBD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681F599-BAFE-3A71-21F9-EAAF1751D29F}"/>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01268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7A70C3-C2A4-011F-6DA5-A111038833B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3C89F5A8-DC0C-4E13-E002-99885F98A66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7E58C43-89C1-224D-8372-EB417D4F0704}"/>
              </a:ext>
            </a:extLst>
          </p:cNvPr>
          <p:cNvSpPr>
            <a:spLocks noGrp="1"/>
          </p:cNvSpPr>
          <p:nvPr>
            <p:ph type="dt" sz="half" idx="10"/>
          </p:nvPr>
        </p:nvSpPr>
        <p:spPr/>
        <p:txBody>
          <a:bodyPr/>
          <a:lstStyle/>
          <a:p>
            <a:fld id="{193991BD-E94F-3D44-85C0-1CD78775C3FB}" type="datetimeFigureOut">
              <a:rPr lang="en-CH" smtClean="0"/>
              <a:t>07.01.2024</a:t>
            </a:fld>
            <a:endParaRPr lang="en-CH"/>
          </a:p>
        </p:txBody>
      </p:sp>
      <p:sp>
        <p:nvSpPr>
          <p:cNvPr id="5" name="Footer Placeholder 4">
            <a:extLst>
              <a:ext uri="{FF2B5EF4-FFF2-40B4-BE49-F238E27FC236}">
                <a16:creationId xmlns:a16="http://schemas.microsoft.com/office/drawing/2014/main" id="{CDED2C3B-B132-4936-BB8B-96FFEFC52D8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7D1B553-AC78-4A4E-37BF-A02AFCFFBE6B}"/>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7094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3EEB-1AA2-F23B-2412-B66B90D5AF8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361E72A-4DF0-89C2-0E28-5F91952FE6C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B26297B-A38B-3254-9A5F-5E74A94BA640}"/>
              </a:ext>
            </a:extLst>
          </p:cNvPr>
          <p:cNvSpPr>
            <a:spLocks noGrp="1"/>
          </p:cNvSpPr>
          <p:nvPr>
            <p:ph type="dt" sz="half" idx="10"/>
          </p:nvPr>
        </p:nvSpPr>
        <p:spPr/>
        <p:txBody>
          <a:bodyPr/>
          <a:lstStyle/>
          <a:p>
            <a:fld id="{193991BD-E94F-3D44-85C0-1CD78775C3FB}" type="datetimeFigureOut">
              <a:rPr lang="en-CH" smtClean="0"/>
              <a:t>07.01.2024</a:t>
            </a:fld>
            <a:endParaRPr lang="en-CH"/>
          </a:p>
        </p:txBody>
      </p:sp>
      <p:sp>
        <p:nvSpPr>
          <p:cNvPr id="5" name="Footer Placeholder 4">
            <a:extLst>
              <a:ext uri="{FF2B5EF4-FFF2-40B4-BE49-F238E27FC236}">
                <a16:creationId xmlns:a16="http://schemas.microsoft.com/office/drawing/2014/main" id="{713ACD68-E6D5-2D16-798C-4EA8A85E84F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99373A1-BD4B-FCAA-FC05-4C44E410C322}"/>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90810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89C-EE39-FBF9-1F34-A55CDCE9AD2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DA086506-EE66-B8DE-D63A-E9133CAC7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B7D13F8-807A-80A2-CEE2-8DD9A748EC69}"/>
              </a:ext>
            </a:extLst>
          </p:cNvPr>
          <p:cNvSpPr>
            <a:spLocks noGrp="1"/>
          </p:cNvSpPr>
          <p:nvPr>
            <p:ph type="dt" sz="half" idx="10"/>
          </p:nvPr>
        </p:nvSpPr>
        <p:spPr/>
        <p:txBody>
          <a:bodyPr/>
          <a:lstStyle/>
          <a:p>
            <a:fld id="{193991BD-E94F-3D44-85C0-1CD78775C3FB}" type="datetimeFigureOut">
              <a:rPr lang="en-CH" smtClean="0"/>
              <a:t>07.01.2024</a:t>
            </a:fld>
            <a:endParaRPr lang="en-CH"/>
          </a:p>
        </p:txBody>
      </p:sp>
      <p:sp>
        <p:nvSpPr>
          <p:cNvPr id="5" name="Footer Placeholder 4">
            <a:extLst>
              <a:ext uri="{FF2B5EF4-FFF2-40B4-BE49-F238E27FC236}">
                <a16:creationId xmlns:a16="http://schemas.microsoft.com/office/drawing/2014/main" id="{E740AFE4-49EB-2BDF-EA09-45FD8E0B0B5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EFAC983-4C0C-D750-B028-9BB0CBE92F54}"/>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74633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F229-5B2B-DFCE-BDE4-35629802B99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89B168AB-E050-B7DC-0F77-F2BAC87806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EB09E521-2F21-01B5-E801-CB04192DE9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2830B64C-BF8D-635E-6448-401BCE8E3258}"/>
              </a:ext>
            </a:extLst>
          </p:cNvPr>
          <p:cNvSpPr>
            <a:spLocks noGrp="1"/>
          </p:cNvSpPr>
          <p:nvPr>
            <p:ph type="dt" sz="half" idx="10"/>
          </p:nvPr>
        </p:nvSpPr>
        <p:spPr/>
        <p:txBody>
          <a:bodyPr/>
          <a:lstStyle/>
          <a:p>
            <a:fld id="{193991BD-E94F-3D44-85C0-1CD78775C3FB}" type="datetimeFigureOut">
              <a:rPr lang="en-CH" smtClean="0"/>
              <a:t>07.01.2024</a:t>
            </a:fld>
            <a:endParaRPr lang="en-CH"/>
          </a:p>
        </p:txBody>
      </p:sp>
      <p:sp>
        <p:nvSpPr>
          <p:cNvPr id="6" name="Footer Placeholder 5">
            <a:extLst>
              <a:ext uri="{FF2B5EF4-FFF2-40B4-BE49-F238E27FC236}">
                <a16:creationId xmlns:a16="http://schemas.microsoft.com/office/drawing/2014/main" id="{7E7A2A4F-DE0D-B86A-E60B-B332A39D461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0DD127A-5224-D38C-07DC-877928E75FD0}"/>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4016296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0E4E-9FE3-8091-68F0-85189E12F290}"/>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E3F8AA0-11DC-917F-67FE-ABC9B8FCE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FAF16A3-6466-B7AC-0659-865C33E4A6C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853FA7CE-69C4-DCB0-2F34-565C2DA70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3E49EA-162E-DF2C-39BC-4DEB04A39CC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3A4FC67E-9E16-8772-EB92-057B65377C8A}"/>
              </a:ext>
            </a:extLst>
          </p:cNvPr>
          <p:cNvSpPr>
            <a:spLocks noGrp="1"/>
          </p:cNvSpPr>
          <p:nvPr>
            <p:ph type="dt" sz="half" idx="10"/>
          </p:nvPr>
        </p:nvSpPr>
        <p:spPr/>
        <p:txBody>
          <a:bodyPr/>
          <a:lstStyle/>
          <a:p>
            <a:fld id="{193991BD-E94F-3D44-85C0-1CD78775C3FB}" type="datetimeFigureOut">
              <a:rPr lang="en-CH" smtClean="0"/>
              <a:t>07.01.2024</a:t>
            </a:fld>
            <a:endParaRPr lang="en-CH"/>
          </a:p>
        </p:txBody>
      </p:sp>
      <p:sp>
        <p:nvSpPr>
          <p:cNvPr id="8" name="Footer Placeholder 7">
            <a:extLst>
              <a:ext uri="{FF2B5EF4-FFF2-40B4-BE49-F238E27FC236}">
                <a16:creationId xmlns:a16="http://schemas.microsoft.com/office/drawing/2014/main" id="{70D03C32-2374-F3D6-C179-151D63F7E48C}"/>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0B792138-ABDE-8980-DA3B-8615B9B4C22F}"/>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406299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1DF5-26D6-E579-5E4A-2E3409861EDA}"/>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860B299-B5C3-5629-09D6-1BB5659F32B8}"/>
              </a:ext>
            </a:extLst>
          </p:cNvPr>
          <p:cNvSpPr>
            <a:spLocks noGrp="1"/>
          </p:cNvSpPr>
          <p:nvPr>
            <p:ph type="dt" sz="half" idx="10"/>
          </p:nvPr>
        </p:nvSpPr>
        <p:spPr/>
        <p:txBody>
          <a:bodyPr/>
          <a:lstStyle/>
          <a:p>
            <a:fld id="{193991BD-E94F-3D44-85C0-1CD78775C3FB}" type="datetimeFigureOut">
              <a:rPr lang="en-CH" smtClean="0"/>
              <a:t>07.01.2024</a:t>
            </a:fld>
            <a:endParaRPr lang="en-CH"/>
          </a:p>
        </p:txBody>
      </p:sp>
      <p:sp>
        <p:nvSpPr>
          <p:cNvPr id="4" name="Footer Placeholder 3">
            <a:extLst>
              <a:ext uri="{FF2B5EF4-FFF2-40B4-BE49-F238E27FC236}">
                <a16:creationId xmlns:a16="http://schemas.microsoft.com/office/drawing/2014/main" id="{D2A0ED18-FC1B-9C47-F51C-66D83B7CC15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8406275F-ADE0-A5FF-221C-774B61D23371}"/>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95637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EBC282-5008-68D9-A8ED-35B3B74F3F9D}"/>
              </a:ext>
            </a:extLst>
          </p:cNvPr>
          <p:cNvSpPr>
            <a:spLocks noGrp="1"/>
          </p:cNvSpPr>
          <p:nvPr>
            <p:ph type="dt" sz="half" idx="10"/>
          </p:nvPr>
        </p:nvSpPr>
        <p:spPr/>
        <p:txBody>
          <a:bodyPr/>
          <a:lstStyle/>
          <a:p>
            <a:fld id="{193991BD-E94F-3D44-85C0-1CD78775C3FB}" type="datetimeFigureOut">
              <a:rPr lang="en-CH" smtClean="0"/>
              <a:t>07.01.2024</a:t>
            </a:fld>
            <a:endParaRPr lang="en-CH"/>
          </a:p>
        </p:txBody>
      </p:sp>
      <p:sp>
        <p:nvSpPr>
          <p:cNvPr id="3" name="Footer Placeholder 2">
            <a:extLst>
              <a:ext uri="{FF2B5EF4-FFF2-40B4-BE49-F238E27FC236}">
                <a16:creationId xmlns:a16="http://schemas.microsoft.com/office/drawing/2014/main" id="{AF39D551-A7F8-53E0-E8ED-95DA66D0686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06036D6-496C-3AF2-90D3-FA5502008D03}"/>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52485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FF8A-26F8-2E74-804A-1963CFFBE8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824A1FD-85B5-FA43-2A1D-A627A61448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4F46B8FD-9AFC-B5E9-C91C-896B0BB7C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055C8D-C40E-B973-103B-9A6B9DE58F8A}"/>
              </a:ext>
            </a:extLst>
          </p:cNvPr>
          <p:cNvSpPr>
            <a:spLocks noGrp="1"/>
          </p:cNvSpPr>
          <p:nvPr>
            <p:ph type="dt" sz="half" idx="10"/>
          </p:nvPr>
        </p:nvSpPr>
        <p:spPr/>
        <p:txBody>
          <a:bodyPr/>
          <a:lstStyle/>
          <a:p>
            <a:fld id="{193991BD-E94F-3D44-85C0-1CD78775C3FB}" type="datetimeFigureOut">
              <a:rPr lang="en-CH" smtClean="0"/>
              <a:t>07.01.2024</a:t>
            </a:fld>
            <a:endParaRPr lang="en-CH"/>
          </a:p>
        </p:txBody>
      </p:sp>
      <p:sp>
        <p:nvSpPr>
          <p:cNvPr id="6" name="Footer Placeholder 5">
            <a:extLst>
              <a:ext uri="{FF2B5EF4-FFF2-40B4-BE49-F238E27FC236}">
                <a16:creationId xmlns:a16="http://schemas.microsoft.com/office/drawing/2014/main" id="{9EADAF2E-42B8-88DB-CFBA-0DFE0DF3627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FB2C26F-2E44-5991-AA16-2020068093DD}"/>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301160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C629-34D0-FF38-613C-19175F77A9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2AD2B52-2AF6-7347-82E5-8F6CF0CAC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0FFEA963-5330-BFE7-6D7D-13ADD43C4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CF19FA-B767-DA1F-88D7-E3E3C3DA7388}"/>
              </a:ext>
            </a:extLst>
          </p:cNvPr>
          <p:cNvSpPr>
            <a:spLocks noGrp="1"/>
          </p:cNvSpPr>
          <p:nvPr>
            <p:ph type="dt" sz="half" idx="10"/>
          </p:nvPr>
        </p:nvSpPr>
        <p:spPr/>
        <p:txBody>
          <a:bodyPr/>
          <a:lstStyle/>
          <a:p>
            <a:fld id="{193991BD-E94F-3D44-85C0-1CD78775C3FB}" type="datetimeFigureOut">
              <a:rPr lang="en-CH" smtClean="0"/>
              <a:t>07.01.2024</a:t>
            </a:fld>
            <a:endParaRPr lang="en-CH"/>
          </a:p>
        </p:txBody>
      </p:sp>
      <p:sp>
        <p:nvSpPr>
          <p:cNvPr id="6" name="Footer Placeholder 5">
            <a:extLst>
              <a:ext uri="{FF2B5EF4-FFF2-40B4-BE49-F238E27FC236}">
                <a16:creationId xmlns:a16="http://schemas.microsoft.com/office/drawing/2014/main" id="{6FF7C123-1F0A-3DCE-83C7-E48EBC57D07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4F72C76-A158-689D-E4DF-43AFCA94EBCC}"/>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86739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82AF2-69FD-06C7-40C6-B2DFCADCA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D641412D-B4BE-3DC5-70EB-D71AD3CEF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9B6A9D4-D12E-2E02-92D1-9F3503F77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991BD-E94F-3D44-85C0-1CD78775C3FB}" type="datetimeFigureOut">
              <a:rPr lang="en-CH" smtClean="0"/>
              <a:t>07.01.2024</a:t>
            </a:fld>
            <a:endParaRPr lang="en-CH"/>
          </a:p>
        </p:txBody>
      </p:sp>
      <p:sp>
        <p:nvSpPr>
          <p:cNvPr id="5" name="Footer Placeholder 4">
            <a:extLst>
              <a:ext uri="{FF2B5EF4-FFF2-40B4-BE49-F238E27FC236}">
                <a16:creationId xmlns:a16="http://schemas.microsoft.com/office/drawing/2014/main" id="{C585D89A-27C6-7BB4-2887-230AAEFA8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1E83511C-52AE-44F6-2D91-7F5647EA8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7A12B-7728-8D40-B1EF-43366691C526}" type="slidenum">
              <a:rPr lang="en-CH" smtClean="0"/>
              <a:t>‹#›</a:t>
            </a:fld>
            <a:endParaRPr lang="en-CH"/>
          </a:p>
        </p:txBody>
      </p:sp>
    </p:spTree>
    <p:extLst>
      <p:ext uri="{BB962C8B-B14F-4D97-AF65-F5344CB8AC3E}">
        <p14:creationId xmlns:p14="http://schemas.microsoft.com/office/powerpoint/2010/main" val="192299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F392C-3BF1-997B-1F9C-FAD5C59681B1}"/>
              </a:ext>
            </a:extLst>
          </p:cNvPr>
          <p:cNvSpPr>
            <a:spLocks noGrp="1"/>
          </p:cNvSpPr>
          <p:nvPr>
            <p:ph type="ctrTitle"/>
          </p:nvPr>
        </p:nvSpPr>
        <p:spPr>
          <a:xfrm>
            <a:off x="1524003" y="1999615"/>
            <a:ext cx="9144000" cy="2764028"/>
          </a:xfrm>
        </p:spPr>
        <p:txBody>
          <a:bodyPr anchor="ctr">
            <a:normAutofit/>
          </a:bodyPr>
          <a:lstStyle/>
          <a:p>
            <a:r>
              <a:rPr lang="en-CH" sz="7200"/>
              <a:t>VPC Endpoints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07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65F1BF-DB6D-40A8-0316-DB3929D14005}"/>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a:solidFill>
                  <a:schemeClr val="tx1"/>
                </a:solidFill>
                <a:latin typeface="+mj-lt"/>
                <a:ea typeface="+mj-ea"/>
                <a:cs typeface="+mj-cs"/>
              </a:rPr>
              <a:t>VPC Interface Endpoint</a:t>
            </a:r>
          </a:p>
        </p:txBody>
      </p:sp>
      <p:sp>
        <p:nvSpPr>
          <p:cNvPr id="3" name="Content Placeholder 2">
            <a:extLst>
              <a:ext uri="{FF2B5EF4-FFF2-40B4-BE49-F238E27FC236}">
                <a16:creationId xmlns:a16="http://schemas.microsoft.com/office/drawing/2014/main" id="{96EA3626-27EA-ABE4-A329-2D1C105C45D4}"/>
              </a:ext>
            </a:extLst>
          </p:cNvPr>
          <p:cNvSpPr>
            <a:spLocks noGrp="1"/>
          </p:cNvSpPr>
          <p:nvPr>
            <p:ph sz="half" idx="1"/>
          </p:nvPr>
        </p:nvSpPr>
        <p:spPr>
          <a:xfrm>
            <a:off x="1137034" y="2198362"/>
            <a:ext cx="4958966" cy="3917773"/>
          </a:xfrm>
        </p:spPr>
        <p:txBody>
          <a:bodyPr vert="horz" lIns="91440" tIns="45720" rIns="91440" bIns="45720" rtlCol="0">
            <a:normAutofit/>
          </a:bodyPr>
          <a:lstStyle/>
          <a:p>
            <a:r>
              <a:rPr lang="en-US" sz="1700"/>
              <a:t>Interface endpoints create local IP addresses (using ENI) in your VPC</a:t>
            </a:r>
          </a:p>
          <a:p>
            <a:r>
              <a:rPr lang="en-US" sz="1700"/>
              <a:t>You create one interface endpoint per Availability zone for high availability </a:t>
            </a:r>
          </a:p>
          <a:p>
            <a:r>
              <a:rPr lang="en-US" sz="1700"/>
              <a:t>There is per hour cost (~$0.01/hr per AZ) and data processing cost (~$0.01/GB) </a:t>
            </a:r>
          </a:p>
          <a:p>
            <a:r>
              <a:rPr lang="en-US" sz="1700"/>
              <a:t>Uses Security Groups – inbound rules </a:t>
            </a:r>
          </a:p>
          <a:p>
            <a:r>
              <a:rPr lang="en-US" sz="1700"/>
              <a:t>For interface endpoints, AWS creates Regional and zonal DNS entries that resolves to private IP address of interface endpoint. </a:t>
            </a:r>
          </a:p>
          <a:p>
            <a:r>
              <a:rPr lang="en-US" sz="1700"/>
              <a:t>Interface endpoint supports only IPv4 traffic. </a:t>
            </a:r>
          </a:p>
          <a:p>
            <a:r>
              <a:rPr lang="en-US" sz="1700"/>
              <a:t>Interface VPC endpoints support traffic only over TCP</a:t>
            </a:r>
          </a:p>
        </p:txBody>
      </p:sp>
      <p:pic>
        <p:nvPicPr>
          <p:cNvPr id="5" name="Picture 4" descr="A diagram of a computer network&#10;&#10;Description automatically generated with medium confidence">
            <a:extLst>
              <a:ext uri="{FF2B5EF4-FFF2-40B4-BE49-F238E27FC236}">
                <a16:creationId xmlns:a16="http://schemas.microsoft.com/office/drawing/2014/main" id="{46B266B3-15E2-D337-DF0F-7EDA0EB67D54}"/>
              </a:ext>
            </a:extLst>
          </p:cNvPr>
          <p:cNvPicPr>
            <a:picLocks noChangeAspect="1"/>
          </p:cNvPicPr>
          <p:nvPr/>
        </p:nvPicPr>
        <p:blipFill>
          <a:blip r:embed="rId2"/>
          <a:stretch>
            <a:fillRect/>
          </a:stretch>
        </p:blipFill>
        <p:spPr>
          <a:xfrm>
            <a:off x="6719367" y="2805889"/>
            <a:ext cx="4788505" cy="251396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6657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28740-438C-322F-191B-48F8252D321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VPC Interface SQS Endpoint</a:t>
            </a:r>
          </a:p>
        </p:txBody>
      </p:sp>
      <p:pic>
        <p:nvPicPr>
          <p:cNvPr id="5" name="Picture 4">
            <a:extLst>
              <a:ext uri="{FF2B5EF4-FFF2-40B4-BE49-F238E27FC236}">
                <a16:creationId xmlns:a16="http://schemas.microsoft.com/office/drawing/2014/main" id="{DCB6062B-E402-4065-BB9C-A81404D8D2F9}"/>
              </a:ext>
            </a:extLst>
          </p:cNvPr>
          <p:cNvPicPr>
            <a:picLocks noChangeAspect="1"/>
          </p:cNvPicPr>
          <p:nvPr/>
        </p:nvPicPr>
        <p:blipFill>
          <a:blip r:embed="rId2"/>
          <a:stretch>
            <a:fillRect/>
          </a:stretch>
        </p:blipFill>
        <p:spPr>
          <a:xfrm>
            <a:off x="2155014" y="1675227"/>
            <a:ext cx="7881971" cy="4394199"/>
          </a:xfrm>
          <a:prstGeom prst="rect">
            <a:avLst/>
          </a:prstGeom>
        </p:spPr>
      </p:pic>
    </p:spTree>
    <p:extLst>
      <p:ext uri="{BB962C8B-B14F-4D97-AF65-F5344CB8AC3E}">
        <p14:creationId xmlns:p14="http://schemas.microsoft.com/office/powerpoint/2010/main" val="395479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9"/>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Google Shape;720;p115"/>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buClr>
                <a:schemeClr val="dk1"/>
              </a:buClr>
              <a:buSzPts val="2400"/>
            </a:pPr>
            <a:r>
              <a:rPr lang="en-US" sz="5400" kern="1200" dirty="0">
                <a:solidFill>
                  <a:schemeClr val="tx1"/>
                </a:solidFill>
                <a:latin typeface="+mj-lt"/>
                <a:ea typeface="+mj-ea"/>
                <a:cs typeface="+mj-cs"/>
              </a:rPr>
              <a:t>AWS </a:t>
            </a:r>
            <a:r>
              <a:rPr lang="en-US" sz="5400" kern="1200" dirty="0" err="1">
                <a:solidFill>
                  <a:schemeClr val="tx1"/>
                </a:solidFill>
                <a:latin typeface="+mj-lt"/>
                <a:ea typeface="+mj-ea"/>
                <a:cs typeface="+mj-cs"/>
              </a:rPr>
              <a:t>PrivateLink</a:t>
            </a:r>
            <a:endParaRPr lang="en-US" sz="5400" kern="1200" dirty="0">
              <a:solidFill>
                <a:schemeClr val="tx1"/>
              </a:solidFill>
              <a:latin typeface="+mj-lt"/>
              <a:ea typeface="+mj-ea"/>
              <a:cs typeface="+mj-cs"/>
            </a:endParaRPr>
          </a:p>
        </p:txBody>
      </p:sp>
      <p:sp>
        <p:nvSpPr>
          <p:cNvPr id="410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Google Shape;721;p115"/>
          <p:cNvSpPr txBox="1">
            <a:spLocks noGrp="1"/>
          </p:cNvSpPr>
          <p:nvPr>
            <p:ph sz="half" idx="1"/>
          </p:nvPr>
        </p:nvSpPr>
        <p:spPr>
          <a:xfrm>
            <a:off x="630936" y="2807208"/>
            <a:ext cx="3429000" cy="3410712"/>
          </a:xfrm>
          <a:prstGeom prst="rect">
            <a:avLst/>
          </a:prstGeom>
        </p:spPr>
        <p:txBody>
          <a:bodyPr spcFirstLastPara="1" vert="horz" lIns="91440" tIns="45720" rIns="91440" bIns="45720" rtlCol="0" anchor="t" anchorCtr="0">
            <a:normAutofit/>
          </a:bodyPr>
          <a:lstStyle/>
          <a:p>
            <a:pPr marL="0">
              <a:spcBef>
                <a:spcPts val="0"/>
              </a:spcBef>
              <a:buClr>
                <a:schemeClr val="dk1"/>
              </a:buClr>
              <a:buSzPts val="1100"/>
            </a:pPr>
            <a:r>
              <a:rPr lang="en-US" sz="1500" b="1" dirty="0">
                <a:sym typeface="Arial"/>
              </a:rPr>
              <a:t>Connect through AWS </a:t>
            </a:r>
            <a:r>
              <a:rPr lang="en-US" sz="1500" b="1" dirty="0" err="1">
                <a:sym typeface="Arial"/>
              </a:rPr>
              <a:t>PrivateLink</a:t>
            </a:r>
            <a:endParaRPr lang="en-US" sz="1500" b="1" dirty="0">
              <a:sym typeface="Arial"/>
            </a:endParaRPr>
          </a:p>
          <a:p>
            <a:pPr marL="0">
              <a:spcBef>
                <a:spcPts val="1067"/>
              </a:spcBef>
              <a:buClr>
                <a:schemeClr val="dk1"/>
              </a:buClr>
              <a:buSzPts val="1100"/>
            </a:pPr>
            <a:r>
              <a:rPr lang="en-US" sz="1500" dirty="0">
                <a:sym typeface="Arial"/>
              </a:rPr>
              <a:t>The following diagram shows how instances access AWS services through AWS </a:t>
            </a:r>
            <a:r>
              <a:rPr lang="en-US" sz="1500" dirty="0" err="1">
                <a:sym typeface="Arial"/>
              </a:rPr>
              <a:t>PrivateLink</a:t>
            </a:r>
            <a:r>
              <a:rPr lang="en-US" sz="1500" dirty="0">
                <a:sym typeface="Arial"/>
              </a:rPr>
              <a:t>. </a:t>
            </a:r>
          </a:p>
          <a:p>
            <a:pPr marL="0">
              <a:spcBef>
                <a:spcPts val="1067"/>
              </a:spcBef>
              <a:buClr>
                <a:schemeClr val="dk1"/>
              </a:buClr>
              <a:buSzPts val="1100"/>
            </a:pPr>
            <a:r>
              <a:rPr lang="en-US" sz="1500" dirty="0">
                <a:sym typeface="Arial"/>
              </a:rPr>
              <a:t>First, you create an interface VPC endpoint, which establishes connections between the subnets in your VPC and an AWS service using network interfaces. </a:t>
            </a:r>
          </a:p>
          <a:p>
            <a:pPr marL="0">
              <a:spcBef>
                <a:spcPts val="1067"/>
              </a:spcBef>
              <a:buClr>
                <a:schemeClr val="dk1"/>
              </a:buClr>
              <a:buSzPts val="1100"/>
            </a:pPr>
            <a:r>
              <a:rPr lang="en-US" sz="1500" dirty="0">
                <a:sym typeface="Arial"/>
              </a:rPr>
              <a:t>Traffic destined for the AWS service is resolved to the private IP addresses of the endpoint network interfaces using DNS, and then sent to the AWS service using the connection between the VPC endpoint and the AWS service.</a:t>
            </a:r>
          </a:p>
          <a:p>
            <a:pPr marL="0">
              <a:spcBef>
                <a:spcPts val="1067"/>
              </a:spcBef>
              <a:spcAft>
                <a:spcPts val="1600"/>
              </a:spcAft>
              <a:buClr>
                <a:schemeClr val="dk1"/>
              </a:buClr>
              <a:buSzPts val="1100"/>
            </a:pPr>
            <a:endParaRPr lang="en-US" sz="1500" dirty="0">
              <a:sym typeface="Arial"/>
            </a:endParaRPr>
          </a:p>
        </p:txBody>
      </p:sp>
      <p:pic>
        <p:nvPicPr>
          <p:cNvPr id="4098" name="Picture 2" descr="&#10;   Using interface VPC endpoints to access an AWS service, an endpoint&#10;    service hosted by another AWS account, and a partner service from&#10;    AWS Marketplace.&#10;  ">
            <a:extLst>
              <a:ext uri="{FF2B5EF4-FFF2-40B4-BE49-F238E27FC236}">
                <a16:creationId xmlns:a16="http://schemas.microsoft.com/office/drawing/2014/main" id="{760CD39D-A26A-A018-BA98-1B35B4BDD4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855305"/>
            <a:ext cx="6903720" cy="51473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74C51-FB8B-ACA2-08AC-F3D43408803C}"/>
              </a:ext>
            </a:extLst>
          </p:cNvPr>
          <p:cNvSpPr>
            <a:spLocks noGrp="1"/>
          </p:cNvSpPr>
          <p:nvPr>
            <p:ph type="title"/>
          </p:nvPr>
        </p:nvSpPr>
        <p:spPr>
          <a:xfrm>
            <a:off x="630936" y="640080"/>
            <a:ext cx="4818888" cy="1481328"/>
          </a:xfrm>
        </p:spPr>
        <p:txBody>
          <a:bodyPr vert="horz" lIns="91440" tIns="45720" rIns="91440" bIns="45720" rtlCol="0" anchor="b">
            <a:normAutofit fontScale="90000"/>
          </a:bodyPr>
          <a:lstStyle/>
          <a:p>
            <a:r>
              <a:rPr lang="en-US" sz="4200" kern="1200" dirty="0">
                <a:solidFill>
                  <a:schemeClr val="tx1"/>
                </a:solidFill>
                <a:latin typeface="+mj-lt"/>
                <a:ea typeface="+mj-ea"/>
                <a:cs typeface="+mj-cs"/>
              </a:rPr>
              <a:t>AWS </a:t>
            </a:r>
            <a:r>
              <a:rPr lang="en-US" sz="4200" kern="1200" dirty="0" err="1">
                <a:solidFill>
                  <a:schemeClr val="tx1"/>
                </a:solidFill>
                <a:latin typeface="+mj-lt"/>
                <a:ea typeface="+mj-ea"/>
                <a:cs typeface="+mj-cs"/>
              </a:rPr>
              <a:t>PrivateLink</a:t>
            </a:r>
            <a:r>
              <a:rPr lang="en-US" sz="4200" kern="1200" dirty="0">
                <a:solidFill>
                  <a:schemeClr val="tx1"/>
                </a:solidFill>
                <a:latin typeface="+mj-lt"/>
                <a:ea typeface="+mj-ea"/>
                <a:cs typeface="+mj-cs"/>
              </a:rPr>
              <a:t> </a:t>
            </a:r>
            <a:br>
              <a:rPr lang="en-US" sz="4200" kern="1200" dirty="0">
                <a:solidFill>
                  <a:schemeClr val="tx1"/>
                </a:solidFill>
                <a:latin typeface="+mj-lt"/>
                <a:ea typeface="+mj-ea"/>
                <a:cs typeface="+mj-cs"/>
              </a:rPr>
            </a:br>
            <a:r>
              <a:rPr lang="en-US" sz="4200" kern="1200" dirty="0">
                <a:solidFill>
                  <a:schemeClr val="tx1"/>
                </a:solidFill>
                <a:latin typeface="+mj-lt"/>
                <a:ea typeface="+mj-ea"/>
                <a:cs typeface="+mj-cs"/>
              </a:rPr>
              <a:t>(VPC Endpoint Services)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7A434A-4FDE-B624-F742-9C768411E09E}"/>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200" dirty="0"/>
              <a:t>Most secure &amp; scalable way to expose a service to many VPC (own or other accounts) </a:t>
            </a:r>
          </a:p>
          <a:p>
            <a:r>
              <a:rPr lang="en-US" sz="2200" dirty="0"/>
              <a:t>Does not require VPC peering, internet gateway, NAT, route tables</a:t>
            </a:r>
          </a:p>
          <a:p>
            <a:r>
              <a:rPr lang="en-US" sz="2200" dirty="0"/>
              <a:t>Requires a network load balancer (Service VPC) and ENI (Customer VPC) </a:t>
            </a:r>
          </a:p>
          <a:p>
            <a:r>
              <a:rPr lang="en-US" sz="2200" dirty="0"/>
              <a:t>If the NLB is in multiple AZ, and the ENI in multiple AZ, the solution is fault tolerant</a:t>
            </a:r>
          </a:p>
        </p:txBody>
      </p:sp>
      <p:pic>
        <p:nvPicPr>
          <p:cNvPr id="5" name="Picture 4" descr="A close-up of a link&#10;&#10;Description automatically generated">
            <a:extLst>
              <a:ext uri="{FF2B5EF4-FFF2-40B4-BE49-F238E27FC236}">
                <a16:creationId xmlns:a16="http://schemas.microsoft.com/office/drawing/2014/main" id="{B992B803-F682-4E72-2BDA-B2370C9A80B3}"/>
              </a:ext>
            </a:extLst>
          </p:cNvPr>
          <p:cNvPicPr>
            <a:picLocks noChangeAspect="1"/>
          </p:cNvPicPr>
          <p:nvPr/>
        </p:nvPicPr>
        <p:blipFill>
          <a:blip r:embed="rId2"/>
          <a:stretch>
            <a:fillRect/>
          </a:stretch>
        </p:blipFill>
        <p:spPr>
          <a:xfrm>
            <a:off x="6099048" y="2685216"/>
            <a:ext cx="5458968" cy="1487568"/>
          </a:xfrm>
          <a:prstGeom prst="rect">
            <a:avLst/>
          </a:prstGeom>
        </p:spPr>
      </p:pic>
    </p:spTree>
    <p:extLst>
      <p:ext uri="{BB962C8B-B14F-4D97-AF65-F5344CB8AC3E}">
        <p14:creationId xmlns:p14="http://schemas.microsoft.com/office/powerpoint/2010/main" val="26097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EFE55-0C5B-7C7D-1F9E-E33133448CE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Interface VPC Endpoint – Accessing Customer VPC services</a:t>
            </a:r>
          </a:p>
        </p:txBody>
      </p:sp>
      <p:pic>
        <p:nvPicPr>
          <p:cNvPr id="5" name="Picture 4">
            <a:extLst>
              <a:ext uri="{FF2B5EF4-FFF2-40B4-BE49-F238E27FC236}">
                <a16:creationId xmlns:a16="http://schemas.microsoft.com/office/drawing/2014/main" id="{7A60F1CC-1D88-A1B3-DC14-3D960CE763F6}"/>
              </a:ext>
            </a:extLst>
          </p:cNvPr>
          <p:cNvPicPr>
            <a:picLocks noChangeAspect="1"/>
          </p:cNvPicPr>
          <p:nvPr/>
        </p:nvPicPr>
        <p:blipFill>
          <a:blip r:embed="rId2"/>
          <a:stretch>
            <a:fillRect/>
          </a:stretch>
        </p:blipFill>
        <p:spPr>
          <a:xfrm>
            <a:off x="1421319" y="1675227"/>
            <a:ext cx="9349361" cy="4394199"/>
          </a:xfrm>
          <a:prstGeom prst="rect">
            <a:avLst/>
          </a:prstGeom>
        </p:spPr>
      </p:pic>
    </p:spTree>
    <p:extLst>
      <p:ext uri="{BB962C8B-B14F-4D97-AF65-F5344CB8AC3E}">
        <p14:creationId xmlns:p14="http://schemas.microsoft.com/office/powerpoint/2010/main" val="126529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9BF6A-38EF-3A80-C028-6E48E8CE945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Interface VPC Endpoint – Accessing Customer On-premises services</a:t>
            </a:r>
          </a:p>
        </p:txBody>
      </p:sp>
      <p:pic>
        <p:nvPicPr>
          <p:cNvPr id="5" name="Picture 4" descr="A diagram of a network connection&#10;&#10;Description automatically generated">
            <a:extLst>
              <a:ext uri="{FF2B5EF4-FFF2-40B4-BE49-F238E27FC236}">
                <a16:creationId xmlns:a16="http://schemas.microsoft.com/office/drawing/2014/main" id="{F0F2662D-36EE-D2B2-ED32-5D4A557E8A29}"/>
              </a:ext>
            </a:extLst>
          </p:cNvPr>
          <p:cNvPicPr>
            <a:picLocks noChangeAspect="1"/>
          </p:cNvPicPr>
          <p:nvPr/>
        </p:nvPicPr>
        <p:blipFill>
          <a:blip r:embed="rId3"/>
          <a:stretch>
            <a:fillRect/>
          </a:stretch>
        </p:blipFill>
        <p:spPr>
          <a:xfrm>
            <a:off x="1293596" y="1675227"/>
            <a:ext cx="9604808" cy="4394199"/>
          </a:xfrm>
          <a:prstGeom prst="rect">
            <a:avLst/>
          </a:prstGeom>
        </p:spPr>
      </p:pic>
    </p:spTree>
    <p:extLst>
      <p:ext uri="{BB962C8B-B14F-4D97-AF65-F5344CB8AC3E}">
        <p14:creationId xmlns:p14="http://schemas.microsoft.com/office/powerpoint/2010/main" val="2921326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1"/>
        <p:cNvGrpSpPr/>
        <p:nvPr/>
      </p:nvGrpSpPr>
      <p:grpSpPr>
        <a:xfrm>
          <a:off x="0" y="0"/>
          <a:ext cx="0" cy="0"/>
          <a:chOff x="0" y="0"/>
          <a:chExt cx="0" cy="0"/>
        </a:xfrm>
      </p:grpSpPr>
      <p:sp useBgFill="1">
        <p:nvSpPr>
          <p:cNvPr id="779" name="Rectangle 77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Freeform: Shape 78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2" name="Google Shape;772;p124"/>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Autofit/>
          </a:bodyPr>
          <a:lstStyle/>
          <a:p>
            <a:pPr>
              <a:buClr>
                <a:schemeClr val="dk1"/>
              </a:buClr>
              <a:buSzPts val="2400"/>
            </a:pPr>
            <a:r>
              <a:rPr lang="en-US" sz="3200" kern="1200" dirty="0">
                <a:solidFill>
                  <a:schemeClr val="tx1"/>
                </a:solidFill>
                <a:latin typeface="+mj-lt"/>
                <a:ea typeface="+mj-ea"/>
                <a:cs typeface="+mj-cs"/>
              </a:rPr>
              <a:t>VPC endpoint services</a:t>
            </a:r>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Gateway ELB</a:t>
            </a:r>
          </a:p>
        </p:txBody>
      </p:sp>
      <p:sp>
        <p:nvSpPr>
          <p:cNvPr id="773" name="Google Shape;773;p124"/>
          <p:cNvSpPr txBox="1">
            <a:spLocks noGrp="1"/>
          </p:cNvSpPr>
          <p:nvPr>
            <p:ph sz="half" idx="1"/>
          </p:nvPr>
        </p:nvSpPr>
        <p:spPr>
          <a:xfrm>
            <a:off x="838200" y="2200157"/>
            <a:ext cx="3576354" cy="4249088"/>
          </a:xfrm>
          <a:prstGeom prst="rect">
            <a:avLst/>
          </a:prstGeom>
        </p:spPr>
        <p:txBody>
          <a:bodyPr spcFirstLastPara="1" vert="horz" lIns="91440" tIns="45720" rIns="91440" bIns="45720" rtlCol="0" anchorCtr="0">
            <a:normAutofit/>
          </a:bodyPr>
          <a:lstStyle/>
          <a:p>
            <a:pPr marL="0">
              <a:spcBef>
                <a:spcPts val="0"/>
              </a:spcBef>
              <a:buClr>
                <a:schemeClr val="dk1"/>
              </a:buClr>
              <a:buSzPts val="1100"/>
            </a:pPr>
            <a:r>
              <a:rPr lang="en-US" sz="1400" dirty="0">
                <a:sym typeface="Arial"/>
              </a:rPr>
              <a:t>The following diagram shows how application servers access security appliances through AWS </a:t>
            </a:r>
            <a:r>
              <a:rPr lang="en-US" sz="1400" dirty="0" err="1">
                <a:sym typeface="Arial"/>
              </a:rPr>
              <a:t>PrivateLink</a:t>
            </a:r>
            <a:r>
              <a:rPr lang="en-US" sz="1400" dirty="0">
                <a:sym typeface="Arial"/>
              </a:rPr>
              <a:t>. </a:t>
            </a:r>
          </a:p>
          <a:p>
            <a:pPr marL="0">
              <a:spcBef>
                <a:spcPts val="1600"/>
              </a:spcBef>
              <a:buClr>
                <a:schemeClr val="dk1"/>
              </a:buClr>
              <a:buSzPts val="1100"/>
            </a:pPr>
            <a:r>
              <a:rPr lang="en-US" sz="1400" dirty="0">
                <a:sym typeface="Arial"/>
              </a:rPr>
              <a:t>The application servers run in a subnet of the service consumer VPC. </a:t>
            </a:r>
          </a:p>
          <a:p>
            <a:pPr marL="0">
              <a:spcBef>
                <a:spcPts val="1600"/>
              </a:spcBef>
              <a:buClr>
                <a:schemeClr val="dk1"/>
              </a:buClr>
              <a:buSzPts val="1100"/>
            </a:pPr>
            <a:r>
              <a:rPr lang="en-US" sz="1400" dirty="0">
                <a:sym typeface="Arial"/>
              </a:rPr>
              <a:t>You create a Gateway Load Balancer endpoint in another subnet of the same VPC. </a:t>
            </a:r>
          </a:p>
          <a:p>
            <a:pPr marL="0">
              <a:spcBef>
                <a:spcPts val="1600"/>
              </a:spcBef>
              <a:buClr>
                <a:schemeClr val="dk1"/>
              </a:buClr>
              <a:buSzPts val="1100"/>
            </a:pPr>
            <a:r>
              <a:rPr lang="en-US" sz="1400" dirty="0">
                <a:sym typeface="Arial"/>
              </a:rPr>
              <a:t>All traffic entering the service consumer VPC through the internet gateway is first routed to the Gateway Load Balancer endpoint for inspection and then routed to the destination subnet. </a:t>
            </a:r>
          </a:p>
          <a:p>
            <a:pPr marL="0">
              <a:spcBef>
                <a:spcPts val="1600"/>
              </a:spcBef>
              <a:spcAft>
                <a:spcPts val="1600"/>
              </a:spcAft>
              <a:buClr>
                <a:schemeClr val="dk1"/>
              </a:buClr>
              <a:buSzPts val="1100"/>
            </a:pPr>
            <a:r>
              <a:rPr lang="en-US" sz="1400" dirty="0">
                <a:sym typeface="Arial"/>
              </a:rPr>
              <a:t>Similarly, all traffic leaving the application servers is routed to the Gateway Load Balancer endpoint for inspection before it is routed back through the internet gateway.</a:t>
            </a:r>
          </a:p>
        </p:txBody>
      </p:sp>
      <p:pic>
        <p:nvPicPr>
          <p:cNvPr id="774" name="Google Shape;774;p124"/>
          <p:cNvPicPr preferRelativeResize="0">
            <a:picLocks noGrp="1"/>
          </p:cNvPicPr>
          <p:nvPr>
            <p:ph sz="half" idx="2"/>
          </p:nvPr>
        </p:nvPicPr>
        <p:blipFill rotWithShape="1">
          <a:blip r:embed="rId3"/>
          <a:stretch/>
        </p:blipFill>
        <p:spPr>
          <a:xfrm>
            <a:off x="5445457" y="1825146"/>
            <a:ext cx="6155141" cy="323144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FF2BF-1F24-D4A9-C08A-CE80220F25B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200" kern="1200">
                <a:solidFill>
                  <a:schemeClr val="tx1"/>
                </a:solidFill>
                <a:latin typeface="+mj-lt"/>
                <a:ea typeface="+mj-ea"/>
                <a:cs typeface="+mj-cs"/>
              </a:rPr>
              <a:t>VPC Interface Endpoint: Hostnames 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DDEEAD-4120-570D-A2C1-90C18F1F9EC7}"/>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1900" b="1"/>
              <a:t>Provisions an ENI that will have a private endpoint interface hostname </a:t>
            </a:r>
          </a:p>
          <a:p>
            <a:r>
              <a:rPr lang="en-US" sz="1900" b="1">
                <a:highlight>
                  <a:srgbClr val="FFFF00"/>
                </a:highlight>
              </a:rPr>
              <a:t>Private DNS settings for Interface endpoint  (resolves to private IP inside VPC)</a:t>
            </a:r>
          </a:p>
          <a:p>
            <a:pPr lvl="1"/>
            <a:r>
              <a:rPr lang="en-US" sz="1900" b="1"/>
              <a:t>The public hostname of a service will resolve to the private Endpoint Interface hostname</a:t>
            </a:r>
          </a:p>
          <a:p>
            <a:pPr lvl="1"/>
            <a:r>
              <a:rPr lang="en-US" sz="1900"/>
              <a:t> </a:t>
            </a:r>
            <a:r>
              <a:rPr lang="en-US" sz="1900">
                <a:highlight>
                  <a:srgbClr val="FFFF00"/>
                </a:highlight>
              </a:rPr>
              <a:t>VPC Setting: “</a:t>
            </a:r>
            <a:r>
              <a:rPr lang="en-US" sz="1900" b="1">
                <a:highlight>
                  <a:srgbClr val="FFFF00"/>
                </a:highlight>
              </a:rPr>
              <a:t>Enable DNS hostnames</a:t>
            </a:r>
            <a:r>
              <a:rPr lang="en-US" sz="1900">
                <a:highlight>
                  <a:srgbClr val="FFFF00"/>
                </a:highlight>
              </a:rPr>
              <a:t>” and “</a:t>
            </a:r>
            <a:r>
              <a:rPr lang="en-US" sz="1900" b="1">
                <a:highlight>
                  <a:srgbClr val="FFFF00"/>
                </a:highlight>
              </a:rPr>
              <a:t>Enable DNS Support</a:t>
            </a:r>
            <a:r>
              <a:rPr lang="en-US" sz="1900">
                <a:highlight>
                  <a:srgbClr val="FFFF00"/>
                </a:highlight>
              </a:rPr>
              <a:t>” must be 'true’</a:t>
            </a:r>
          </a:p>
          <a:p>
            <a:pPr lvl="1"/>
            <a:r>
              <a:rPr lang="en-US" sz="1900"/>
              <a:t> Example for SQS: </a:t>
            </a:r>
          </a:p>
          <a:p>
            <a:pPr lvl="2"/>
            <a:r>
              <a:rPr lang="en-US" sz="1900" b="1"/>
              <a:t>Regional</a:t>
            </a:r>
            <a:r>
              <a:rPr lang="en-US" sz="1900"/>
              <a:t>: vpce-0b7d2995e9dfe5418-mwrths3x.sqs.</a:t>
            </a:r>
            <a:r>
              <a:rPr lang="en-US" sz="1900" b="1">
                <a:highlight>
                  <a:srgbClr val="FFFF00"/>
                </a:highlight>
              </a:rPr>
              <a:t>us-east-1</a:t>
            </a:r>
            <a:r>
              <a:rPr lang="en-US" sz="1900"/>
              <a:t>.vpce.amazonaws.com </a:t>
            </a:r>
          </a:p>
          <a:p>
            <a:pPr lvl="2"/>
            <a:r>
              <a:rPr lang="en-US" sz="1900" b="1"/>
              <a:t>Zonal</a:t>
            </a:r>
            <a:r>
              <a:rPr lang="en-US" sz="1900"/>
              <a:t>: vpce-0b7d2995e9dfe5418-mwrths3x-us-east-</a:t>
            </a:r>
            <a:r>
              <a:rPr lang="en-US" sz="1900" b="1">
                <a:highlight>
                  <a:srgbClr val="FFFF00"/>
                </a:highlight>
              </a:rPr>
              <a:t>1a</a:t>
            </a:r>
            <a:r>
              <a:rPr lang="en-US" sz="1900"/>
              <a:t>.sqs.us-east-1.vpce.amazonaws.com </a:t>
            </a:r>
          </a:p>
          <a:p>
            <a:pPr lvl="2"/>
            <a:r>
              <a:rPr lang="en-US" sz="1900" b="1"/>
              <a:t>Zonal</a:t>
            </a:r>
            <a:r>
              <a:rPr lang="en-US" sz="1900"/>
              <a:t>: vpce-0b7d2995e9dfe5418-mwrths3x-us-east-</a:t>
            </a:r>
            <a:r>
              <a:rPr lang="en-US" sz="1900" b="1">
                <a:highlight>
                  <a:srgbClr val="FFFF00"/>
                </a:highlight>
              </a:rPr>
              <a:t>1b</a:t>
            </a:r>
            <a:r>
              <a:rPr lang="en-US" sz="1900"/>
              <a:t>.sqs.us-east-1.vpce.amazonaws.com </a:t>
            </a:r>
          </a:p>
          <a:p>
            <a:pPr lvl="2"/>
            <a:r>
              <a:rPr lang="en-US" sz="1900" b="1"/>
              <a:t>Service</a:t>
            </a:r>
            <a:r>
              <a:rPr lang="en-US" sz="1900"/>
              <a:t> DNS: sqs.us-east-1.amazonaws.com (private DNS name)  (which will be resolved to YOUR ENI)</a:t>
            </a:r>
          </a:p>
          <a:p>
            <a:r>
              <a:rPr lang="en-US" sz="1900"/>
              <a:t>With Private DNS enabled, the consumer VPC can access the endpoint services using Service’s default DNS e.g ec2.us-east-1.amazonaws.com instead of using endpoint specific DNS e.g vpce-12345-ab.ec2.us-east-1.vpce.amazonaws.com </a:t>
            </a:r>
          </a:p>
        </p:txBody>
      </p:sp>
    </p:spTree>
    <p:extLst>
      <p:ext uri="{BB962C8B-B14F-4D97-AF65-F5344CB8AC3E}">
        <p14:creationId xmlns:p14="http://schemas.microsoft.com/office/powerpoint/2010/main" val="2996826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A5E95-3385-525D-1DF0-ACC9A4B14D4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800" kern="1200">
                <a:solidFill>
                  <a:schemeClr val="tx1"/>
                </a:solidFill>
                <a:latin typeface="+mj-lt"/>
                <a:ea typeface="+mj-ea"/>
                <a:cs typeface="+mj-cs"/>
              </a:rPr>
              <a:t>VPC Interface Endpoint DNS Resolution</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522BF0-5732-57F7-3FAC-FB81E64BAC28}"/>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200" dirty="0"/>
              <a:t>For your VPC Endpoint, Private Hosted Zone will be created</a:t>
            </a:r>
          </a:p>
          <a:p>
            <a:r>
              <a:rPr lang="en-US" sz="2200" dirty="0"/>
              <a:t>This hosted zone will resolve private IP of your ENI for your VPC Endpoint</a:t>
            </a:r>
          </a:p>
          <a:p>
            <a:r>
              <a:rPr lang="en-US" sz="2200" dirty="0"/>
              <a:t>If you have not enabled Private DNS </a:t>
            </a:r>
          </a:p>
          <a:p>
            <a:r>
              <a:rPr lang="en-US" sz="2200" dirty="0"/>
              <a:t>-&gt; public domain name of service would not be resolved to your ENI IP</a:t>
            </a:r>
          </a:p>
          <a:p>
            <a:r>
              <a:rPr lang="en-US" sz="2200" dirty="0"/>
              <a:t>-&gt; you need to use DNS name of your VPC Endpoint</a:t>
            </a:r>
          </a:p>
        </p:txBody>
      </p:sp>
      <p:pic>
        <p:nvPicPr>
          <p:cNvPr id="5" name="Picture 4" descr="A diagram of a service consumer vpc&#10;&#10;Description automatically generated">
            <a:extLst>
              <a:ext uri="{FF2B5EF4-FFF2-40B4-BE49-F238E27FC236}">
                <a16:creationId xmlns:a16="http://schemas.microsoft.com/office/drawing/2014/main" id="{6A9184A9-CB70-79EE-103A-A4C6CCD29A3B}"/>
              </a:ext>
            </a:extLst>
          </p:cNvPr>
          <p:cNvPicPr>
            <a:picLocks noChangeAspect="1"/>
          </p:cNvPicPr>
          <p:nvPr/>
        </p:nvPicPr>
        <p:blipFill>
          <a:blip r:embed="rId2"/>
          <a:stretch>
            <a:fillRect/>
          </a:stretch>
        </p:blipFill>
        <p:spPr>
          <a:xfrm>
            <a:off x="6099048" y="1143057"/>
            <a:ext cx="5458968" cy="4571885"/>
          </a:xfrm>
          <a:prstGeom prst="rect">
            <a:avLst/>
          </a:prstGeom>
        </p:spPr>
      </p:pic>
    </p:spTree>
    <p:extLst>
      <p:ext uri="{BB962C8B-B14F-4D97-AF65-F5344CB8AC3E}">
        <p14:creationId xmlns:p14="http://schemas.microsoft.com/office/powerpoint/2010/main" val="2212976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78050-86FE-1A86-68C2-F037904459B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a:solidFill>
                  <a:schemeClr val="tx1"/>
                </a:solidFill>
                <a:latin typeface="+mj-lt"/>
                <a:ea typeface="+mj-ea"/>
                <a:cs typeface="+mj-cs"/>
              </a:rPr>
              <a:t>VPC Interface Endpoint – Private DNS disabled</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8BE8ED-0F5D-88FD-DB8A-AA564A4EC481}"/>
              </a:ext>
            </a:extLst>
          </p:cNvPr>
          <p:cNvSpPr>
            <a:spLocks noGrp="1"/>
          </p:cNvSpPr>
          <p:nvPr>
            <p:ph sz="half" idx="1"/>
          </p:nvPr>
        </p:nvSpPr>
        <p:spPr>
          <a:xfrm>
            <a:off x="630935" y="2807208"/>
            <a:ext cx="3801785" cy="1994543"/>
          </a:xfrm>
        </p:spPr>
        <p:txBody>
          <a:bodyPr vert="horz" lIns="91440" tIns="45720" rIns="91440" bIns="45720" rtlCol="0" anchor="t">
            <a:normAutofit/>
          </a:bodyPr>
          <a:lstStyle/>
          <a:p>
            <a:r>
              <a:rPr lang="en-US" sz="1200" dirty="0"/>
              <a:t>Subnet 1 -&gt; kinesis.us-east-1.amazon.com -&gt; Via internet </a:t>
            </a:r>
          </a:p>
          <a:p>
            <a:r>
              <a:rPr lang="en-US" sz="1200" dirty="0"/>
              <a:t>Subnet 1 -&gt; vpce-123-ab.kinesis.us-east-1.vpce.amazonaws.com -&gt; Via Interface endpoint </a:t>
            </a:r>
          </a:p>
          <a:p>
            <a:r>
              <a:rPr lang="en-US" sz="1200" dirty="0"/>
              <a:t>Subnet 2 (No IGW) -&gt; Only option is via interface endpoint using interface-endpoint DNS</a:t>
            </a:r>
          </a:p>
        </p:txBody>
      </p:sp>
      <p:pic>
        <p:nvPicPr>
          <p:cNvPr id="6" name="Picture 5" descr="A diagram of a computer network&#10;&#10;Description automatically generated">
            <a:extLst>
              <a:ext uri="{FF2B5EF4-FFF2-40B4-BE49-F238E27FC236}">
                <a16:creationId xmlns:a16="http://schemas.microsoft.com/office/drawing/2014/main" id="{4BB13F17-78D6-F68C-CE61-EF9D00E8C5F6}"/>
              </a:ext>
            </a:extLst>
          </p:cNvPr>
          <p:cNvPicPr>
            <a:picLocks noChangeAspect="1"/>
          </p:cNvPicPr>
          <p:nvPr/>
        </p:nvPicPr>
        <p:blipFill>
          <a:blip r:embed="rId2"/>
          <a:stretch>
            <a:fillRect/>
          </a:stretch>
        </p:blipFill>
        <p:spPr>
          <a:xfrm>
            <a:off x="4654296" y="1228439"/>
            <a:ext cx="6903720" cy="4401121"/>
          </a:xfrm>
          <a:prstGeom prst="rect">
            <a:avLst/>
          </a:prstGeom>
        </p:spPr>
      </p:pic>
    </p:spTree>
    <p:extLst>
      <p:ext uri="{BB962C8B-B14F-4D97-AF65-F5344CB8AC3E}">
        <p14:creationId xmlns:p14="http://schemas.microsoft.com/office/powerpoint/2010/main" val="298004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2"/>
        <p:cNvGrpSpPr/>
        <p:nvPr/>
      </p:nvGrpSpPr>
      <p:grpSpPr>
        <a:xfrm>
          <a:off x="0" y="0"/>
          <a:ext cx="0" cy="0"/>
          <a:chOff x="0" y="0"/>
          <a:chExt cx="0" cy="0"/>
        </a:xfrm>
      </p:grpSpPr>
      <p:sp useBgFill="1">
        <p:nvSpPr>
          <p:cNvPr id="720" name="Rectangle 7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Google Shape;713;p114"/>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400" kern="1200">
                <a:solidFill>
                  <a:schemeClr val="tx1"/>
                </a:solidFill>
                <a:latin typeface="+mj-lt"/>
                <a:ea typeface="+mj-ea"/>
                <a:cs typeface="+mj-cs"/>
              </a:rPr>
              <a:t>VPC endpoints</a:t>
            </a:r>
          </a:p>
        </p:txBody>
      </p:sp>
      <p:sp>
        <p:nvSpPr>
          <p:cNvPr id="72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Google Shape;714;p114"/>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0"/>
              </a:spcBef>
              <a:buClr>
                <a:schemeClr val="dk1"/>
              </a:buClr>
              <a:buSzPts val="1100"/>
            </a:pPr>
            <a:r>
              <a:rPr lang="en-US" sz="1200" b="1" dirty="0">
                <a:sym typeface="Arial"/>
              </a:rPr>
              <a:t>Access through public service endpoints</a:t>
            </a:r>
            <a:endParaRPr lang="en-US" sz="1200" dirty="0">
              <a:sym typeface="Arial"/>
            </a:endParaRPr>
          </a:p>
          <a:p>
            <a:pPr marL="0">
              <a:spcBef>
                <a:spcPts val="1067"/>
              </a:spcBef>
              <a:buClr>
                <a:schemeClr val="dk1"/>
              </a:buClr>
              <a:buSzPts val="1100"/>
            </a:pPr>
            <a:r>
              <a:rPr lang="en-US" sz="1200" dirty="0">
                <a:sym typeface="Arial"/>
              </a:rPr>
              <a:t>The following diagram shows how instances access AWS services through the public service endpoints.</a:t>
            </a:r>
          </a:p>
          <a:p>
            <a:pPr marL="0">
              <a:spcBef>
                <a:spcPts val="1600"/>
              </a:spcBef>
              <a:buClr>
                <a:schemeClr val="dk1"/>
              </a:buClr>
              <a:buSzPts val="1100"/>
            </a:pPr>
            <a:r>
              <a:rPr lang="en-US" sz="1200" dirty="0">
                <a:sym typeface="Arial"/>
              </a:rPr>
              <a:t>Traffic to an AWS service from an instance in a public subnet is routed to the internet gateway for the VPC and then to the AWS service. </a:t>
            </a:r>
          </a:p>
          <a:p>
            <a:pPr marL="0">
              <a:spcBef>
                <a:spcPts val="1600"/>
              </a:spcBef>
              <a:buClr>
                <a:schemeClr val="dk1"/>
              </a:buClr>
              <a:buSzPts val="1100"/>
            </a:pPr>
            <a:r>
              <a:rPr lang="en-US" sz="1200" dirty="0">
                <a:sym typeface="Arial"/>
              </a:rPr>
              <a:t>Traffic to an AWS service from an instance in a private subnet is routed to a NAT gateway, then to the internet gateway for the VPC, and then to the AWS service. </a:t>
            </a:r>
          </a:p>
          <a:p>
            <a:pPr marL="0">
              <a:spcBef>
                <a:spcPts val="1600"/>
              </a:spcBef>
              <a:spcAft>
                <a:spcPts val="1600"/>
              </a:spcAft>
              <a:buClr>
                <a:schemeClr val="dk1"/>
              </a:buClr>
              <a:buSzPts val="1100"/>
            </a:pPr>
            <a:r>
              <a:rPr lang="en-US" sz="1200" dirty="0">
                <a:highlight>
                  <a:srgbClr val="FFFF00"/>
                </a:highlight>
                <a:sym typeface="Arial"/>
              </a:rPr>
              <a:t>While this traffic traverses the internet gateway, it does not leave the AWS network.</a:t>
            </a:r>
            <a:endParaRPr lang="ru-RU" sz="1200" dirty="0">
              <a:highlight>
                <a:srgbClr val="FFFF00"/>
              </a:highlight>
              <a:sym typeface="Arial"/>
            </a:endParaRPr>
          </a:p>
          <a:p>
            <a:pPr marL="0">
              <a:spcBef>
                <a:spcPts val="400"/>
              </a:spcBef>
              <a:spcAft>
                <a:spcPts val="400"/>
              </a:spcAft>
              <a:buClr>
                <a:schemeClr val="dk1"/>
              </a:buClr>
              <a:buSzPts val="1100"/>
            </a:pPr>
            <a:r>
              <a:rPr lang="en-GB" sz="1200" b="1" dirty="0"/>
              <a:t>They remove the need of IGW, NAT GW to access AWS Services</a:t>
            </a:r>
            <a:endParaRPr lang="en-US" sz="1200" b="1" dirty="0">
              <a:highlight>
                <a:srgbClr val="FFFF00"/>
              </a:highlight>
              <a:sym typeface="Arial"/>
            </a:endParaRPr>
          </a:p>
        </p:txBody>
      </p:sp>
      <p:pic>
        <p:nvPicPr>
          <p:cNvPr id="715" name="Google Shape;715;p114"/>
          <p:cNvPicPr preferRelativeResize="0">
            <a:picLocks noGrp="1"/>
          </p:cNvPicPr>
          <p:nvPr>
            <p:ph sz="half" idx="2"/>
          </p:nvPr>
        </p:nvPicPr>
        <p:blipFill rotWithShape="1">
          <a:blip r:embed="rId3"/>
          <a:stretch/>
        </p:blipFill>
        <p:spPr>
          <a:xfrm>
            <a:off x="6099048" y="849637"/>
            <a:ext cx="5458968" cy="515872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F17DC-573D-82AD-7C11-7810248421E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a:solidFill>
                  <a:schemeClr val="tx1"/>
                </a:solidFill>
                <a:latin typeface="+mj-lt"/>
                <a:ea typeface="+mj-ea"/>
                <a:cs typeface="+mj-cs"/>
              </a:rPr>
              <a:t>VPC Interface Endpoint – Private DNS enabled</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8AAD85-C902-7E10-05EB-CE6928AAD412}"/>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1800" dirty="0"/>
              <a:t>Subnet 1/2 -&gt; kinesis.us-east-1.amazon.com -&gt; Via Interface endpoint  </a:t>
            </a:r>
          </a:p>
          <a:p>
            <a:r>
              <a:rPr lang="en-US" sz="1800" dirty="0"/>
              <a:t>Subnet 1/2 -&gt; vpce-123-ab.kinesis.us-east-1.vpce.amazonaws.com -&gt; Via Interface endpoint</a:t>
            </a:r>
          </a:p>
        </p:txBody>
      </p:sp>
      <p:pic>
        <p:nvPicPr>
          <p:cNvPr id="5" name="Picture 4" descr="A diagram of a network connection&#10;&#10;Description automatically generated">
            <a:extLst>
              <a:ext uri="{FF2B5EF4-FFF2-40B4-BE49-F238E27FC236}">
                <a16:creationId xmlns:a16="http://schemas.microsoft.com/office/drawing/2014/main" id="{C91B7197-C0E9-7012-93AF-74E6DF000441}"/>
              </a:ext>
            </a:extLst>
          </p:cNvPr>
          <p:cNvPicPr>
            <a:picLocks noChangeAspect="1"/>
          </p:cNvPicPr>
          <p:nvPr/>
        </p:nvPicPr>
        <p:blipFill>
          <a:blip r:embed="rId2"/>
          <a:stretch>
            <a:fillRect/>
          </a:stretch>
        </p:blipFill>
        <p:spPr>
          <a:xfrm>
            <a:off x="4654296" y="1133513"/>
            <a:ext cx="6903720" cy="4590974"/>
          </a:xfrm>
          <a:prstGeom prst="rect">
            <a:avLst/>
          </a:prstGeom>
        </p:spPr>
      </p:pic>
    </p:spTree>
    <p:extLst>
      <p:ext uri="{BB962C8B-B14F-4D97-AF65-F5344CB8AC3E}">
        <p14:creationId xmlns:p14="http://schemas.microsoft.com/office/powerpoint/2010/main" val="3422626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EB81F-1D8B-F348-0154-BB39E0A07E5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600" kern="1200">
                <a:solidFill>
                  <a:schemeClr val="tx1"/>
                </a:solidFill>
                <a:latin typeface="+mj-lt"/>
                <a:ea typeface="+mj-ea"/>
                <a:cs typeface="+mj-cs"/>
              </a:rPr>
              <a:t>VPC endpoints DNS Resolution Summary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212F2A-016F-EEA7-FBB4-AFBC74688876}"/>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2200"/>
              <a:t>When Private DNS is enabled :</a:t>
            </a:r>
          </a:p>
          <a:p>
            <a:pPr lvl="1"/>
            <a:r>
              <a:rPr lang="en-US" sz="2200" b="1"/>
              <a:t>The public hostname of a AWS service will resolve to the private Endpoint Interface hostname (your ENI -&gt; private IP)</a:t>
            </a:r>
          </a:p>
          <a:p>
            <a:pPr lvl="1"/>
            <a:r>
              <a:rPr lang="en-US" sz="2200"/>
              <a:t>For AWS services AWS creates </a:t>
            </a:r>
            <a:r>
              <a:rPr lang="en-US" sz="2200" b="1"/>
              <a:t>Private Hosted Zone </a:t>
            </a:r>
            <a:r>
              <a:rPr lang="en-US" sz="2200"/>
              <a:t>and associate it with your VPC  (to help you resolve your private ENI)</a:t>
            </a:r>
          </a:p>
          <a:p>
            <a:pPr lvl="1"/>
            <a:r>
              <a:rPr lang="en-US" sz="2200"/>
              <a:t>Example: With Private DNS enabled, the consumer VPC can access the endpoint services using Service’s default DNS e.g ec2.us-east-1.amazonaws.com instead of using endpoint specific DNS e.g vpce-12345-ab.ec2.us-east-1.vpce.amazonaws.com </a:t>
            </a:r>
          </a:p>
          <a:p>
            <a:r>
              <a:rPr lang="en-US" sz="2200"/>
              <a:t>VPC Setting: “</a:t>
            </a:r>
            <a:r>
              <a:rPr lang="en-US" sz="2200" b="1"/>
              <a:t>Enable DNS hostnames</a:t>
            </a:r>
            <a:r>
              <a:rPr lang="en-US" sz="2200"/>
              <a:t>” and “</a:t>
            </a:r>
            <a:r>
              <a:rPr lang="en-US" sz="2200" b="1"/>
              <a:t>Enable DNS Support</a:t>
            </a:r>
            <a:r>
              <a:rPr lang="en-US" sz="2200"/>
              <a:t>” must be 'true</a:t>
            </a:r>
          </a:p>
        </p:txBody>
      </p:sp>
    </p:spTree>
    <p:extLst>
      <p:ext uri="{BB962C8B-B14F-4D97-AF65-F5344CB8AC3E}">
        <p14:creationId xmlns:p14="http://schemas.microsoft.com/office/powerpoint/2010/main" val="2477073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37A8B-23F5-0936-BCE9-BE8108AE0AD1}"/>
              </a:ext>
            </a:extLst>
          </p:cNvPr>
          <p:cNvSpPr>
            <a:spLocks noGrp="1"/>
          </p:cNvSpPr>
          <p:nvPr>
            <p:ph type="title"/>
          </p:nvPr>
        </p:nvSpPr>
        <p:spPr>
          <a:xfrm>
            <a:off x="630936" y="411904"/>
            <a:ext cx="3650394" cy="1946688"/>
          </a:xfrm>
        </p:spPr>
        <p:txBody>
          <a:bodyPr vert="horz" lIns="91440" tIns="45720" rIns="91440" bIns="45720" rtlCol="0" anchor="b">
            <a:normAutofit fontScale="90000"/>
          </a:bodyPr>
          <a:lstStyle/>
          <a:p>
            <a:r>
              <a:rPr lang="en-US" sz="3800" kern="1200" dirty="0">
                <a:solidFill>
                  <a:schemeClr val="tx1"/>
                </a:solidFill>
                <a:latin typeface="+mj-lt"/>
                <a:ea typeface="+mj-ea"/>
                <a:cs typeface="+mj-cs"/>
              </a:rPr>
              <a:t>VPC Interface Endpoint Access From </a:t>
            </a:r>
            <a:r>
              <a:rPr lang="en-US" sz="3800" dirty="0"/>
              <a:t>O</a:t>
            </a:r>
            <a:r>
              <a:rPr lang="en-US" sz="3800" kern="1200" dirty="0">
                <a:solidFill>
                  <a:schemeClr val="tx1"/>
                </a:solidFill>
                <a:latin typeface="+mj-lt"/>
                <a:ea typeface="+mj-ea"/>
                <a:cs typeface="+mj-cs"/>
              </a:rPr>
              <a:t>nPrem == Remote Network</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78127B7-749D-672B-0DC8-590F0959DA57}"/>
              </a:ext>
            </a:extLst>
          </p:cNvPr>
          <p:cNvSpPr txBox="1"/>
          <p:nvPr/>
        </p:nvSpPr>
        <p:spPr>
          <a:xfrm>
            <a:off x="630935" y="2807208"/>
            <a:ext cx="3650393" cy="3410712"/>
          </a:xfrm>
          <a:prstGeom prst="rect">
            <a:avLst/>
          </a:prstGeom>
        </p:spPr>
        <p:txBody>
          <a:bodyPr vert="horz" lIns="91440" tIns="45720" rIns="91440" bIns="45720" rtlCol="0" anchor="t">
            <a:normAutofit fontScale="92500"/>
          </a:bodyPr>
          <a:lstStyle/>
          <a:p>
            <a:pPr indent="-228600">
              <a:lnSpc>
                <a:spcPct val="90000"/>
              </a:lnSpc>
              <a:spcAft>
                <a:spcPts val="600"/>
              </a:spcAft>
              <a:buFont typeface="Arial" panose="020B0604020202020204" pitchFamily="34" charset="0"/>
              <a:buChar char="•"/>
            </a:pPr>
            <a:r>
              <a:rPr lang="en-US" sz="1400" dirty="0"/>
              <a:t>An Interface endpoint can be accessed through  </a:t>
            </a:r>
          </a:p>
          <a:p>
            <a:pPr lvl="1" indent="-228600">
              <a:lnSpc>
                <a:spcPct val="90000"/>
              </a:lnSpc>
              <a:spcAft>
                <a:spcPts val="600"/>
              </a:spcAft>
              <a:buFont typeface="Arial" panose="020B0604020202020204" pitchFamily="34" charset="0"/>
              <a:buChar char="•"/>
            </a:pPr>
            <a:r>
              <a:rPr lang="en-US" sz="1400" b="1" dirty="0"/>
              <a:t>Direct Connect  </a:t>
            </a:r>
          </a:p>
          <a:p>
            <a:pPr lvl="1" indent="-228600">
              <a:lnSpc>
                <a:spcPct val="90000"/>
              </a:lnSpc>
              <a:spcAft>
                <a:spcPts val="600"/>
              </a:spcAft>
              <a:buFont typeface="Arial" panose="020B0604020202020204" pitchFamily="34" charset="0"/>
              <a:buChar char="•"/>
            </a:pPr>
            <a:r>
              <a:rPr lang="en-US" sz="1400" b="1" dirty="0"/>
              <a:t>AWS Managed VPN </a:t>
            </a:r>
          </a:p>
          <a:p>
            <a:pPr lvl="1" indent="-228600">
              <a:lnSpc>
                <a:spcPct val="90000"/>
              </a:lnSpc>
              <a:spcAft>
                <a:spcPts val="600"/>
              </a:spcAft>
              <a:buFont typeface="Arial" panose="020B0604020202020204" pitchFamily="34" charset="0"/>
              <a:buChar char="•"/>
            </a:pPr>
            <a:r>
              <a:rPr lang="en-US" sz="1400" b="1" dirty="0"/>
              <a:t>VPC peering connection</a:t>
            </a:r>
          </a:p>
          <a:p>
            <a:pPr indent="-228600">
              <a:lnSpc>
                <a:spcPct val="90000"/>
              </a:lnSpc>
              <a:spcAft>
                <a:spcPts val="600"/>
              </a:spcAft>
              <a:buFont typeface="Arial" panose="020B0604020202020204" pitchFamily="34" charset="0"/>
              <a:buChar char="•"/>
            </a:pPr>
            <a:r>
              <a:rPr lang="en-GB" sz="1400" dirty="0"/>
              <a:t>Peered VPCs can resolve the private DNS of Interface endpoint if attached to custom Route53 Private Hosted Zone</a:t>
            </a:r>
          </a:p>
          <a:p>
            <a:pPr lvl="1" indent="-228600">
              <a:lnSpc>
                <a:spcPct val="90000"/>
              </a:lnSpc>
              <a:spcAft>
                <a:spcPts val="600"/>
              </a:spcAft>
              <a:buFont typeface="Arial" panose="020B0604020202020204" pitchFamily="34" charset="0"/>
              <a:buChar char="•"/>
            </a:pPr>
            <a:r>
              <a:rPr lang="en-GB" sz="1400" dirty="0"/>
              <a:t>You need to move Private Hosted Zone on target VPC</a:t>
            </a:r>
          </a:p>
          <a:p>
            <a:pPr lvl="1" indent="-228600">
              <a:lnSpc>
                <a:spcPct val="90000"/>
              </a:lnSpc>
              <a:spcAft>
                <a:spcPts val="600"/>
              </a:spcAft>
              <a:buFont typeface="Arial" panose="020B0604020202020204" pitchFamily="34" charset="0"/>
              <a:buChar char="•"/>
            </a:pPr>
            <a:r>
              <a:rPr lang="en-GB" sz="1400" dirty="0"/>
              <a:t>And create an alias record on public </a:t>
            </a:r>
            <a:r>
              <a:rPr lang="en-GB" sz="1400" dirty="0" err="1"/>
              <a:t>dns</a:t>
            </a:r>
            <a:r>
              <a:rPr lang="en-GB" sz="1400" dirty="0"/>
              <a:t> name to </a:t>
            </a:r>
            <a:r>
              <a:rPr lang="en-GB" sz="1400" dirty="0" err="1"/>
              <a:t>vpc</a:t>
            </a:r>
            <a:r>
              <a:rPr lang="en-GB" sz="1400" dirty="0"/>
              <a:t> endpoint </a:t>
            </a:r>
            <a:r>
              <a:rPr lang="en-GB" sz="1400" dirty="0" err="1"/>
              <a:t>dns</a:t>
            </a:r>
            <a:r>
              <a:rPr lang="en-GB" sz="1400" dirty="0"/>
              <a:t> name</a:t>
            </a:r>
          </a:p>
          <a:p>
            <a:pPr indent="-228600">
              <a:lnSpc>
                <a:spcPct val="90000"/>
              </a:lnSpc>
              <a:spcAft>
                <a:spcPts val="600"/>
              </a:spcAft>
              <a:buFont typeface="Arial" panose="020B0604020202020204" pitchFamily="34" charset="0"/>
              <a:buChar char="•"/>
            </a:pPr>
            <a:r>
              <a:rPr lang="en-GB" sz="1400" dirty="0"/>
              <a:t>For On-premise DNS resolution the DNS queries should be forwarded to custom </a:t>
            </a:r>
            <a:r>
              <a:rPr lang="en-GB" sz="1400" b="1" dirty="0"/>
              <a:t>Route53 Resolver</a:t>
            </a:r>
            <a:endParaRPr lang="en-US" sz="1400" b="1" dirty="0"/>
          </a:p>
          <a:p>
            <a:pPr lvl="1" indent="-228600">
              <a:lnSpc>
                <a:spcPct val="90000"/>
              </a:lnSpc>
              <a:spcAft>
                <a:spcPts val="600"/>
              </a:spcAft>
              <a:buFont typeface="Arial" panose="020B0604020202020204" pitchFamily="34" charset="0"/>
              <a:buChar char="•"/>
            </a:pPr>
            <a:r>
              <a:rPr lang="en-US" sz="1400" b="1" dirty="0"/>
              <a:t>Route53 Resolver will resolve your private ENI private IP Address</a:t>
            </a:r>
            <a:endParaRPr lang="en-GB" sz="1400" b="1" dirty="0"/>
          </a:p>
        </p:txBody>
      </p:sp>
      <p:pic>
        <p:nvPicPr>
          <p:cNvPr id="7" name="Picture 6" descr="A diagram of a computer network&#10;&#10;Description automatically generated">
            <a:extLst>
              <a:ext uri="{FF2B5EF4-FFF2-40B4-BE49-F238E27FC236}">
                <a16:creationId xmlns:a16="http://schemas.microsoft.com/office/drawing/2014/main" id="{73489024-2A2A-4441-A911-DC9572AD0ADB}"/>
              </a:ext>
            </a:extLst>
          </p:cNvPr>
          <p:cNvPicPr>
            <a:picLocks noChangeAspect="1"/>
          </p:cNvPicPr>
          <p:nvPr/>
        </p:nvPicPr>
        <p:blipFill>
          <a:blip r:embed="rId2"/>
          <a:stretch>
            <a:fillRect/>
          </a:stretch>
        </p:blipFill>
        <p:spPr>
          <a:xfrm>
            <a:off x="4654296" y="2229479"/>
            <a:ext cx="6903720" cy="2399042"/>
          </a:xfrm>
          <a:prstGeom prst="rect">
            <a:avLst/>
          </a:prstGeom>
        </p:spPr>
      </p:pic>
      <p:grpSp>
        <p:nvGrpSpPr>
          <p:cNvPr id="20" name="Group 19">
            <a:extLst>
              <a:ext uri="{FF2B5EF4-FFF2-40B4-BE49-F238E27FC236}">
                <a16:creationId xmlns:a16="http://schemas.microsoft.com/office/drawing/2014/main" id="{B9B5EE46-3DD8-2323-370C-750607200F87}"/>
              </a:ext>
            </a:extLst>
          </p:cNvPr>
          <p:cNvGrpSpPr/>
          <p:nvPr/>
        </p:nvGrpSpPr>
        <p:grpSpPr>
          <a:xfrm>
            <a:off x="6169184" y="2477754"/>
            <a:ext cx="2588400" cy="129600"/>
            <a:chOff x="6169184" y="2477754"/>
            <a:chExt cx="2588400" cy="12960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6" name="Ink 15">
                  <a:extLst>
                    <a:ext uri="{FF2B5EF4-FFF2-40B4-BE49-F238E27FC236}">
                      <a16:creationId xmlns:a16="http://schemas.microsoft.com/office/drawing/2014/main" id="{4F96987F-A52D-B607-94DD-4184B27901DF}"/>
                    </a:ext>
                  </a:extLst>
                </p14:cNvPr>
                <p14:cNvContentPartPr/>
                <p14:nvPr/>
              </p14:nvContentPartPr>
              <p14:xfrm>
                <a:off x="6196544" y="2477754"/>
                <a:ext cx="2561040" cy="87840"/>
              </p14:xfrm>
            </p:contentPart>
          </mc:Choice>
          <mc:Fallback xmlns="">
            <p:pic>
              <p:nvPicPr>
                <p:cNvPr id="16" name="Ink 15">
                  <a:extLst>
                    <a:ext uri="{FF2B5EF4-FFF2-40B4-BE49-F238E27FC236}">
                      <a16:creationId xmlns:a16="http://schemas.microsoft.com/office/drawing/2014/main" id="{4F96987F-A52D-B607-94DD-4184B27901DF}"/>
                    </a:ext>
                  </a:extLst>
                </p:cNvPr>
                <p:cNvPicPr/>
                <p:nvPr/>
              </p:nvPicPr>
              <p:blipFill>
                <a:blip r:embed="rId4"/>
                <a:stretch>
                  <a:fillRect/>
                </a:stretch>
              </p:blipFill>
              <p:spPr>
                <a:xfrm>
                  <a:off x="6190424" y="2471634"/>
                  <a:ext cx="2573280" cy="100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7" name="Ink 16">
                  <a:extLst>
                    <a:ext uri="{FF2B5EF4-FFF2-40B4-BE49-F238E27FC236}">
                      <a16:creationId xmlns:a16="http://schemas.microsoft.com/office/drawing/2014/main" id="{B146D3F7-040E-F914-52D1-F51D2D893A7C}"/>
                    </a:ext>
                  </a:extLst>
                </p14:cNvPr>
                <p14:cNvContentPartPr/>
                <p14:nvPr/>
              </p14:nvContentPartPr>
              <p14:xfrm>
                <a:off x="6169184" y="2498994"/>
                <a:ext cx="117720" cy="102240"/>
              </p14:xfrm>
            </p:contentPart>
          </mc:Choice>
          <mc:Fallback xmlns="">
            <p:pic>
              <p:nvPicPr>
                <p:cNvPr id="17" name="Ink 16">
                  <a:extLst>
                    <a:ext uri="{FF2B5EF4-FFF2-40B4-BE49-F238E27FC236}">
                      <a16:creationId xmlns:a16="http://schemas.microsoft.com/office/drawing/2014/main" id="{B146D3F7-040E-F914-52D1-F51D2D893A7C}"/>
                    </a:ext>
                  </a:extLst>
                </p:cNvPr>
                <p:cNvPicPr/>
                <p:nvPr/>
              </p:nvPicPr>
              <p:blipFill>
                <a:blip r:embed="rId6"/>
                <a:stretch>
                  <a:fillRect/>
                </a:stretch>
              </p:blipFill>
              <p:spPr>
                <a:xfrm>
                  <a:off x="6163064" y="2492874"/>
                  <a:ext cx="129960" cy="114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9" name="Ink 18">
                  <a:extLst>
                    <a:ext uri="{FF2B5EF4-FFF2-40B4-BE49-F238E27FC236}">
                      <a16:creationId xmlns:a16="http://schemas.microsoft.com/office/drawing/2014/main" id="{2021F470-F848-3B7A-37AC-84E82060F51F}"/>
                    </a:ext>
                  </a:extLst>
                </p14:cNvPr>
                <p14:cNvContentPartPr/>
                <p14:nvPr/>
              </p14:nvContentPartPr>
              <p14:xfrm>
                <a:off x="6255224" y="2502234"/>
                <a:ext cx="29160" cy="105120"/>
              </p14:xfrm>
            </p:contentPart>
          </mc:Choice>
          <mc:Fallback xmlns="">
            <p:pic>
              <p:nvPicPr>
                <p:cNvPr id="19" name="Ink 18">
                  <a:extLst>
                    <a:ext uri="{FF2B5EF4-FFF2-40B4-BE49-F238E27FC236}">
                      <a16:creationId xmlns:a16="http://schemas.microsoft.com/office/drawing/2014/main" id="{2021F470-F848-3B7A-37AC-84E82060F51F}"/>
                    </a:ext>
                  </a:extLst>
                </p:cNvPr>
                <p:cNvPicPr/>
                <p:nvPr/>
              </p:nvPicPr>
              <p:blipFill>
                <a:blip r:embed="rId8"/>
                <a:stretch>
                  <a:fillRect/>
                </a:stretch>
              </p:blipFill>
              <p:spPr>
                <a:xfrm>
                  <a:off x="6249104" y="2496114"/>
                  <a:ext cx="41400" cy="117360"/>
                </a:xfrm>
                <a:prstGeom prst="rect">
                  <a:avLst/>
                </a:prstGeom>
              </p:spPr>
            </p:pic>
          </mc:Fallback>
        </mc:AlternateContent>
      </p:grpSp>
    </p:spTree>
    <p:extLst>
      <p:ext uri="{BB962C8B-B14F-4D97-AF65-F5344CB8AC3E}">
        <p14:creationId xmlns:p14="http://schemas.microsoft.com/office/powerpoint/2010/main" val="1393092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1ED90-8C5F-807E-E345-BB45FE45505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AWS PrivateLink vs VPC Peering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A7E1D4-A4D7-3613-C6A6-1B211F166DB5}"/>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2200"/>
              <a:t>VPC peering is useful when there are many resources that should communicate between peered VPCs </a:t>
            </a:r>
          </a:p>
          <a:p>
            <a:r>
              <a:rPr lang="en-US" sz="2200"/>
              <a:t>PrivateLink should be used when you want to allow access to only single application hosted in your VPC to other VPCs without peering the VPCs </a:t>
            </a:r>
          </a:p>
          <a:p>
            <a:r>
              <a:rPr lang="en-US" sz="2200"/>
              <a:t>When there is overlapping CIDRs, VPC peering connection cannot be created. However private link does support overlapping CIDR  </a:t>
            </a:r>
          </a:p>
          <a:p>
            <a:r>
              <a:rPr lang="en-US" sz="2200"/>
              <a:t>We can create a maximum of 125 peering connections. There is no limit on private link connections.  </a:t>
            </a:r>
          </a:p>
          <a:p>
            <a:r>
              <a:rPr lang="en-US" sz="2200"/>
              <a:t>VPC peering enables bidirectional traffic origin. PrivateLink allows only consumer to originate the traffic.</a:t>
            </a:r>
          </a:p>
        </p:txBody>
      </p:sp>
    </p:spTree>
    <p:extLst>
      <p:ext uri="{BB962C8B-B14F-4D97-AF65-F5344CB8AC3E}">
        <p14:creationId xmlns:p14="http://schemas.microsoft.com/office/powerpoint/2010/main" val="2439677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8"/>
        <p:cNvGrpSpPr/>
        <p:nvPr/>
      </p:nvGrpSpPr>
      <p:grpSpPr>
        <a:xfrm>
          <a:off x="0" y="0"/>
          <a:ext cx="0" cy="0"/>
          <a:chOff x="0" y="0"/>
          <a:chExt cx="0" cy="0"/>
        </a:xfrm>
      </p:grpSpPr>
      <p:sp>
        <p:nvSpPr>
          <p:cNvPr id="787" name="Rectangle 78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Google Shape;779;p125"/>
          <p:cNvSpPr txBox="1">
            <a:spLocks noGrp="1"/>
          </p:cNvSpPr>
          <p:nvPr>
            <p:ph type="title"/>
          </p:nvPr>
        </p:nvSpPr>
        <p:spPr>
          <a:xfrm>
            <a:off x="556533" y="643467"/>
            <a:ext cx="11210924" cy="744836"/>
          </a:xfrm>
          <a:prstGeom prst="rect">
            <a:avLst/>
          </a:prstGeom>
        </p:spPr>
        <p:txBody>
          <a:bodyPr spcFirstLastPara="1" vert="horz" lIns="91440" tIns="45720" rIns="91440" bIns="45720" rtlCol="0" anchor="ctr" anchorCtr="0">
            <a:normAutofit/>
          </a:bodyPr>
          <a:lstStyle/>
          <a:p>
            <a:pPr algn="ctr"/>
            <a:r>
              <a:rPr lang="en-US" sz="3200" kern="1200" dirty="0" err="1">
                <a:solidFill>
                  <a:schemeClr val="bg1"/>
                </a:solidFill>
                <a:latin typeface="+mj-lt"/>
                <a:ea typeface="+mj-ea"/>
                <a:cs typeface="+mj-cs"/>
              </a:rPr>
              <a:t>Vpc</a:t>
            </a:r>
            <a:r>
              <a:rPr lang="en-US" sz="3200" kern="1200" dirty="0">
                <a:solidFill>
                  <a:schemeClr val="bg1"/>
                </a:solidFill>
                <a:latin typeface="+mj-lt"/>
                <a:ea typeface="+mj-ea"/>
                <a:cs typeface="+mj-cs"/>
              </a:rPr>
              <a:t> Endpoints Service Hands On</a:t>
            </a:r>
          </a:p>
        </p:txBody>
      </p:sp>
      <p:pic>
        <p:nvPicPr>
          <p:cNvPr id="780" name="Google Shape;780;p125"/>
          <p:cNvPicPr preferRelativeResize="0"/>
          <p:nvPr/>
        </p:nvPicPr>
        <p:blipFill>
          <a:blip r:embed="rId3"/>
          <a:stretch>
            <a:fillRect/>
          </a:stretch>
        </p:blipFill>
        <p:spPr>
          <a:xfrm>
            <a:off x="1437051" y="1694411"/>
            <a:ext cx="9449887" cy="439419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D768A-9A58-A37E-FA00-AF9026EFC548}"/>
              </a:ext>
            </a:extLst>
          </p:cNvPr>
          <p:cNvSpPr>
            <a:spLocks noGrp="1"/>
          </p:cNvSpPr>
          <p:nvPr>
            <p:ph type="title"/>
          </p:nvPr>
        </p:nvSpPr>
        <p:spPr>
          <a:xfrm>
            <a:off x="630935" y="640080"/>
            <a:ext cx="5597215" cy="1481328"/>
          </a:xfrm>
        </p:spPr>
        <p:txBody>
          <a:bodyPr vert="horz" lIns="91440" tIns="45720" rIns="91440" bIns="45720" rtlCol="0" anchor="b">
            <a:normAutofit/>
          </a:bodyPr>
          <a:lstStyle/>
          <a:p>
            <a:r>
              <a:rPr lang="en-US" sz="5000" kern="1200" dirty="0">
                <a:solidFill>
                  <a:schemeClr val="tx1"/>
                </a:solidFill>
                <a:latin typeface="+mj-lt"/>
                <a:ea typeface="+mj-ea"/>
                <a:cs typeface="+mj-cs"/>
              </a:rPr>
              <a:t>VPC Endpoint Types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119356-96DB-0D05-6C70-12058F98CE5E}"/>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a:spcBef>
                <a:spcPts val="0"/>
              </a:spcBef>
              <a:buClr>
                <a:schemeClr val="dk1"/>
              </a:buClr>
              <a:buSzPts val="1100"/>
            </a:pPr>
            <a:r>
              <a:rPr lang="en-US" sz="1600" dirty="0">
                <a:sym typeface="Arial"/>
              </a:rPr>
              <a:t>There are two types of VPC endpoints – </a:t>
            </a:r>
          </a:p>
          <a:p>
            <a:pPr marL="609585">
              <a:spcBef>
                <a:spcPts val="0"/>
              </a:spcBef>
              <a:buSzPts val="1300"/>
            </a:pPr>
            <a:r>
              <a:rPr lang="en-US" sz="1600" b="1" u="sng" dirty="0">
                <a:sym typeface="Arial"/>
              </a:rPr>
              <a:t>Interface endpoints</a:t>
            </a:r>
          </a:p>
          <a:p>
            <a:pPr marL="609585">
              <a:spcBef>
                <a:spcPts val="0"/>
              </a:spcBef>
              <a:buSzPts val="1300"/>
            </a:pPr>
            <a:r>
              <a:rPr lang="en-US" sz="1600" b="1" u="sng" dirty="0">
                <a:sym typeface="Arial"/>
              </a:rPr>
              <a:t>Gateway endpoints</a:t>
            </a:r>
          </a:p>
          <a:p>
            <a:r>
              <a:rPr lang="en-US" sz="1600" b="1" dirty="0"/>
              <a:t>Gateway Endpoint</a:t>
            </a:r>
            <a:r>
              <a:rPr lang="en-US" sz="1600" dirty="0"/>
              <a:t>: provisions a target and must be used in a route table – </a:t>
            </a:r>
            <a:r>
              <a:rPr lang="en-US" sz="1600" b="1" dirty="0">
                <a:highlight>
                  <a:srgbClr val="FFFF00"/>
                </a:highlight>
              </a:rPr>
              <a:t>S3</a:t>
            </a:r>
            <a:r>
              <a:rPr lang="en-US" sz="1600" dirty="0"/>
              <a:t> and </a:t>
            </a:r>
            <a:r>
              <a:rPr lang="en-US" sz="1600" b="1" dirty="0">
                <a:highlight>
                  <a:srgbClr val="FFFF00"/>
                </a:highlight>
              </a:rPr>
              <a:t>DynamoDB</a:t>
            </a:r>
            <a:r>
              <a:rPr lang="en-US" sz="1600" dirty="0"/>
              <a:t> </a:t>
            </a:r>
          </a:p>
          <a:p>
            <a:r>
              <a:rPr lang="en-US" sz="1600" b="1" dirty="0"/>
              <a:t>Interface Endpoint</a:t>
            </a:r>
            <a:r>
              <a:rPr lang="en-US" sz="1600" dirty="0"/>
              <a:t>: provisions an ENI (private IP) as an entry point – most other AWS services</a:t>
            </a:r>
          </a:p>
        </p:txBody>
      </p:sp>
      <p:pic>
        <p:nvPicPr>
          <p:cNvPr id="5" name="Picture 4" descr="A diagram of a route table&#10;&#10;Description automatically generated">
            <a:extLst>
              <a:ext uri="{FF2B5EF4-FFF2-40B4-BE49-F238E27FC236}">
                <a16:creationId xmlns:a16="http://schemas.microsoft.com/office/drawing/2014/main" id="{51BC44C8-450C-7E8B-2AB2-6E61CC6B73BD}"/>
              </a:ext>
            </a:extLst>
          </p:cNvPr>
          <p:cNvPicPr>
            <a:picLocks noChangeAspect="1"/>
          </p:cNvPicPr>
          <p:nvPr/>
        </p:nvPicPr>
        <p:blipFill>
          <a:blip r:embed="rId2"/>
          <a:stretch>
            <a:fillRect/>
          </a:stretch>
        </p:blipFill>
        <p:spPr>
          <a:xfrm>
            <a:off x="6099048" y="2091553"/>
            <a:ext cx="5458968" cy="2674894"/>
          </a:xfrm>
          <a:prstGeom prst="rect">
            <a:avLst/>
          </a:prstGeom>
        </p:spPr>
      </p:pic>
    </p:spTree>
    <p:extLst>
      <p:ext uri="{BB962C8B-B14F-4D97-AF65-F5344CB8AC3E}">
        <p14:creationId xmlns:p14="http://schemas.microsoft.com/office/powerpoint/2010/main" val="4090565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57063-4815-5363-7484-A2E2A1A0469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VPC Gateway Endpoint</a:t>
            </a: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31CFA1-85A6-8C90-2BBC-13E830A088AA}"/>
              </a:ext>
            </a:extLst>
          </p:cNvPr>
          <p:cNvSpPr>
            <a:spLocks noGrp="1"/>
          </p:cNvSpPr>
          <p:nvPr>
            <p:ph sz="half" idx="1"/>
          </p:nvPr>
        </p:nvSpPr>
        <p:spPr>
          <a:xfrm>
            <a:off x="630936" y="2660904"/>
            <a:ext cx="4818888" cy="3547872"/>
          </a:xfrm>
        </p:spPr>
        <p:txBody>
          <a:bodyPr vert="horz" lIns="91440" tIns="45720" rIns="91440" bIns="45720" rtlCol="0" anchor="t">
            <a:normAutofit fontScale="92500" lnSpcReduction="20000"/>
          </a:bodyPr>
          <a:lstStyle/>
          <a:p>
            <a:r>
              <a:rPr lang="en-US" sz="1700" dirty="0"/>
              <a:t>Enables private connection between VPC and </a:t>
            </a:r>
            <a:r>
              <a:rPr lang="en-US" sz="1700" b="1" dirty="0">
                <a:highlight>
                  <a:srgbClr val="FFFF00"/>
                </a:highlight>
              </a:rPr>
              <a:t>S3/DynamoDB </a:t>
            </a:r>
          </a:p>
          <a:p>
            <a:r>
              <a:rPr lang="en-US" sz="1700" dirty="0"/>
              <a:t>Need to modify the route tables and add an entry to route the traffic to S3 or DynamoDB through the gateway VPC endpoint</a:t>
            </a:r>
          </a:p>
          <a:p>
            <a:r>
              <a:rPr lang="en-US" sz="1700" dirty="0"/>
              <a:t>When we create an Amazon S3 endpoint, a </a:t>
            </a:r>
            <a:r>
              <a:rPr lang="en-US" sz="1700" b="1" dirty="0"/>
              <a:t>prefix list </a:t>
            </a:r>
            <a:r>
              <a:rPr lang="en-US" sz="1700" dirty="0"/>
              <a:t>is created in VPC </a:t>
            </a:r>
          </a:p>
          <a:p>
            <a:r>
              <a:rPr lang="en-US" sz="1700" dirty="0"/>
              <a:t>The prefix list is the collection of IP addresses that Amazon S3 uses.  (same for DynamoDB)</a:t>
            </a:r>
          </a:p>
          <a:p>
            <a:r>
              <a:rPr lang="en-US" sz="1700" dirty="0"/>
              <a:t>The Prefix list is formatted as pl-</a:t>
            </a:r>
            <a:r>
              <a:rPr lang="en-US" sz="1700" dirty="0" err="1"/>
              <a:t>xxxxxxxx</a:t>
            </a:r>
            <a:r>
              <a:rPr lang="en-US" sz="1700" dirty="0"/>
              <a:t> and becomes an available option in both subnet routing tables and security groups</a:t>
            </a:r>
          </a:p>
          <a:p>
            <a:r>
              <a:rPr lang="en-US" sz="1700" dirty="0"/>
              <a:t>Prefix list could help your Security by modifying Outbound rule to destination of prefix list of endpoint</a:t>
            </a:r>
          </a:p>
        </p:txBody>
      </p:sp>
      <p:pic>
        <p:nvPicPr>
          <p:cNvPr id="1026" name="Picture 2" descr="Gateway endpoints - Amazon Virtual Private Cloud">
            <a:extLst>
              <a:ext uri="{FF2B5EF4-FFF2-40B4-BE49-F238E27FC236}">
                <a16:creationId xmlns:a16="http://schemas.microsoft.com/office/drawing/2014/main" id="{C736D121-3932-6C77-2EA1-573A3FE85E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700141"/>
            <a:ext cx="5458968" cy="345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41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80B74-718A-F2F7-4CBB-A8812D3B7C3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VPC Endpoint Security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ECD50-751B-4AA4-224A-1F2488B4FFEE}"/>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2200" dirty="0"/>
              <a:t>Endpoints allows more granular access to VPC resources as compared to broad access through VPC peering connection </a:t>
            </a:r>
          </a:p>
          <a:p>
            <a:r>
              <a:rPr lang="en-US" sz="2200" dirty="0"/>
              <a:t>Access to S3 through VPC endpoint can be secured using:</a:t>
            </a:r>
          </a:p>
          <a:p>
            <a:pPr lvl="1"/>
            <a:r>
              <a:rPr lang="en-US" sz="2200" dirty="0"/>
              <a:t>bucket policies  (resource based policy)</a:t>
            </a:r>
          </a:p>
          <a:p>
            <a:pPr lvl="1"/>
            <a:r>
              <a:rPr lang="en-US" sz="2200" dirty="0"/>
              <a:t>endpoint policies </a:t>
            </a:r>
          </a:p>
          <a:p>
            <a:r>
              <a:rPr lang="en-US" sz="2200" dirty="0"/>
              <a:t>VPC Endpoint policy </a:t>
            </a:r>
          </a:p>
          <a:p>
            <a:pPr lvl="1"/>
            <a:r>
              <a:rPr lang="en-US" sz="2200" dirty="0"/>
              <a:t>An IAM policy which is attached to VPC endpoint </a:t>
            </a:r>
          </a:p>
          <a:p>
            <a:pPr lvl="1"/>
            <a:r>
              <a:rPr lang="en-US" sz="2200" dirty="0"/>
              <a:t>Default policy allows full control to the AWS service</a:t>
            </a:r>
          </a:p>
        </p:txBody>
      </p:sp>
    </p:spTree>
    <p:extLst>
      <p:ext uri="{BB962C8B-B14F-4D97-AF65-F5344CB8AC3E}">
        <p14:creationId xmlns:p14="http://schemas.microsoft.com/office/powerpoint/2010/main" val="9423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CAC0D-12E2-90ED-D227-BB0133EAE6D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VPC Endpoint Policy Example for S3</a:t>
            </a:r>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AA5421-9285-3A39-9FFA-B6825E494CDB}"/>
              </a:ext>
            </a:extLst>
          </p:cNvPr>
          <p:cNvSpPr>
            <a:spLocks/>
          </p:cNvSpPr>
          <p:nvPr/>
        </p:nvSpPr>
        <p:spPr>
          <a:xfrm>
            <a:off x="1429461" y="2228087"/>
            <a:ext cx="4702346" cy="3948876"/>
          </a:xfrm>
          <a:prstGeom prst="rect">
            <a:avLst/>
          </a:prstGeom>
        </p:spPr>
        <p:txBody>
          <a:bodyPr/>
          <a:lstStyle/>
          <a:p>
            <a:pPr defTabSz="822960">
              <a:spcAft>
                <a:spcPts val="600"/>
              </a:spcAft>
            </a:pPr>
            <a:r>
              <a:rPr lang="en-GB" sz="1620" kern="1200">
                <a:solidFill>
                  <a:schemeClr val="tx1"/>
                </a:solidFill>
                <a:latin typeface="+mn-lt"/>
                <a:ea typeface="+mn-ea"/>
                <a:cs typeface="+mn-cs"/>
              </a:rPr>
              <a:t>You can use VPC Endpoint Policy to restrict access to a specific S3 bucket or a DynamoDB table</a:t>
            </a:r>
            <a:endParaRPr lang="en-CH"/>
          </a:p>
        </p:txBody>
      </p:sp>
      <p:sp>
        <p:nvSpPr>
          <p:cNvPr id="5" name="TextBox 4">
            <a:extLst>
              <a:ext uri="{FF2B5EF4-FFF2-40B4-BE49-F238E27FC236}">
                <a16:creationId xmlns:a16="http://schemas.microsoft.com/office/drawing/2014/main" id="{3265E45B-7772-B893-CCC1-22908BC0EFBB}"/>
              </a:ext>
            </a:extLst>
          </p:cNvPr>
          <p:cNvSpPr txBox="1"/>
          <p:nvPr/>
        </p:nvSpPr>
        <p:spPr>
          <a:xfrm>
            <a:off x="6889732" y="2321510"/>
            <a:ext cx="3872806" cy="3677930"/>
          </a:xfrm>
          <a:prstGeom prst="rect">
            <a:avLst/>
          </a:prstGeom>
          <a:noFill/>
        </p:spPr>
        <p:txBody>
          <a:bodyPr wrap="square" rtlCol="0">
            <a:spAutoFit/>
          </a:bodyPr>
          <a:lstStyle/>
          <a:p>
            <a:pPr defTabSz="822960">
              <a:spcAft>
                <a:spcPts val="600"/>
              </a:spcAft>
            </a:pPr>
            <a:r>
              <a:rPr lang="en-GB" sz="900" kern="1200">
                <a:solidFill>
                  <a:schemeClr val="tx1"/>
                </a:solidFill>
                <a:latin typeface="+mn-lt"/>
                <a:ea typeface="+mn-ea"/>
                <a:cs typeface="+mn-cs"/>
              </a:rPr>
              <a:t>{</a:t>
            </a:r>
          </a:p>
          <a:p>
            <a:pPr defTabSz="822960">
              <a:spcAft>
                <a:spcPts val="600"/>
              </a:spcAft>
            </a:pPr>
            <a:r>
              <a:rPr lang="en-GB" sz="900" kern="1200">
                <a:solidFill>
                  <a:schemeClr val="tx1"/>
                </a:solidFill>
                <a:latin typeface="+mn-lt"/>
                <a:ea typeface="+mn-ea"/>
                <a:cs typeface="+mn-cs"/>
              </a:rPr>
              <a:t>  "Statement": [</a:t>
            </a:r>
          </a:p>
          <a:p>
            <a:pPr defTabSz="822960">
              <a:spcAft>
                <a:spcPts val="600"/>
              </a:spcAft>
            </a:pPr>
            <a:r>
              <a:rPr lang="en-GB" sz="900" kern="1200">
                <a:solidFill>
                  <a:schemeClr val="tx1"/>
                </a:solidFill>
                <a:latin typeface="+mn-lt"/>
                <a:ea typeface="+mn-ea"/>
                <a:cs typeface="+mn-cs"/>
              </a:rPr>
              <a:t>    {</a:t>
            </a:r>
          </a:p>
          <a:p>
            <a:pPr defTabSz="822960">
              <a:spcAft>
                <a:spcPts val="600"/>
              </a:spcAft>
            </a:pPr>
            <a:r>
              <a:rPr lang="en-GB" sz="900" kern="1200">
                <a:solidFill>
                  <a:schemeClr val="tx1"/>
                </a:solidFill>
                <a:latin typeface="+mn-lt"/>
                <a:ea typeface="+mn-ea"/>
                <a:cs typeface="+mn-cs"/>
              </a:rPr>
              <a:t>      "Sid": "Access-to-specific-bucket-only",</a:t>
            </a:r>
          </a:p>
          <a:p>
            <a:pPr defTabSz="822960">
              <a:spcAft>
                <a:spcPts val="600"/>
              </a:spcAft>
            </a:pPr>
            <a:r>
              <a:rPr lang="en-GB" sz="900" kern="1200">
                <a:solidFill>
                  <a:schemeClr val="tx1"/>
                </a:solidFill>
                <a:latin typeface="+mn-lt"/>
                <a:ea typeface="+mn-ea"/>
                <a:cs typeface="+mn-cs"/>
              </a:rPr>
              <a:t>      "Principal": "*",</a:t>
            </a:r>
          </a:p>
          <a:p>
            <a:pPr defTabSz="822960">
              <a:spcAft>
                <a:spcPts val="600"/>
              </a:spcAft>
            </a:pPr>
            <a:r>
              <a:rPr lang="en-GB" sz="900" kern="1200">
                <a:solidFill>
                  <a:schemeClr val="tx1"/>
                </a:solidFill>
                <a:latin typeface="+mn-lt"/>
                <a:ea typeface="+mn-ea"/>
                <a:cs typeface="+mn-cs"/>
              </a:rPr>
              <a:t>      "Action": [</a:t>
            </a:r>
          </a:p>
          <a:p>
            <a:pPr defTabSz="822960">
              <a:spcAft>
                <a:spcPts val="600"/>
              </a:spcAft>
            </a:pPr>
            <a:r>
              <a:rPr lang="en-GB" sz="900" kern="1200">
                <a:solidFill>
                  <a:schemeClr val="tx1"/>
                </a:solidFill>
                <a:latin typeface="+mn-lt"/>
                <a:ea typeface="+mn-ea"/>
                <a:cs typeface="+mn-cs"/>
              </a:rPr>
              <a:t>        "s3:GetObject",</a:t>
            </a:r>
          </a:p>
          <a:p>
            <a:pPr defTabSz="822960">
              <a:spcAft>
                <a:spcPts val="600"/>
              </a:spcAft>
            </a:pPr>
            <a:r>
              <a:rPr lang="en-GB" sz="900" kern="1200">
                <a:solidFill>
                  <a:schemeClr val="tx1"/>
                </a:solidFill>
                <a:latin typeface="+mn-lt"/>
                <a:ea typeface="+mn-ea"/>
                <a:cs typeface="+mn-cs"/>
              </a:rPr>
              <a:t>        "s3:PutObject"</a:t>
            </a:r>
          </a:p>
          <a:p>
            <a:pPr defTabSz="822960">
              <a:spcAft>
                <a:spcPts val="600"/>
              </a:spcAft>
            </a:pPr>
            <a:r>
              <a:rPr lang="en-GB" sz="900" kern="1200">
                <a:solidFill>
                  <a:schemeClr val="tx1"/>
                </a:solidFill>
                <a:latin typeface="+mn-lt"/>
                <a:ea typeface="+mn-ea"/>
                <a:cs typeface="+mn-cs"/>
              </a:rPr>
              <a:t>      ],</a:t>
            </a:r>
          </a:p>
          <a:p>
            <a:pPr defTabSz="822960">
              <a:spcAft>
                <a:spcPts val="600"/>
              </a:spcAft>
            </a:pPr>
            <a:r>
              <a:rPr lang="en-GB" sz="900" kern="1200">
                <a:solidFill>
                  <a:schemeClr val="tx1"/>
                </a:solidFill>
                <a:latin typeface="+mn-lt"/>
                <a:ea typeface="+mn-ea"/>
                <a:cs typeface="+mn-cs"/>
              </a:rPr>
              <a:t>      "Effect": "Allow",</a:t>
            </a:r>
          </a:p>
          <a:p>
            <a:pPr defTabSz="822960">
              <a:spcAft>
                <a:spcPts val="600"/>
              </a:spcAft>
            </a:pPr>
            <a:r>
              <a:rPr lang="en-GB" sz="900" kern="1200">
                <a:solidFill>
                  <a:schemeClr val="tx1"/>
                </a:solidFill>
                <a:latin typeface="+mn-lt"/>
                <a:ea typeface="+mn-ea"/>
                <a:cs typeface="+mn-cs"/>
              </a:rPr>
              <a:t>      "Resource": [</a:t>
            </a:r>
          </a:p>
          <a:p>
            <a:pPr defTabSz="822960">
              <a:spcAft>
                <a:spcPts val="600"/>
              </a:spcAft>
            </a:pPr>
            <a:r>
              <a:rPr lang="en-GB" sz="900" kern="1200">
                <a:solidFill>
                  <a:schemeClr val="tx1"/>
                </a:solidFill>
                <a:latin typeface="+mn-lt"/>
                <a:ea typeface="+mn-ea"/>
                <a:cs typeface="+mn-cs"/>
              </a:rPr>
              <a:t>        "arn:aws:s3:::</a:t>
            </a:r>
            <a:r>
              <a:rPr lang="en-GB" sz="900" kern="1200" err="1">
                <a:solidFill>
                  <a:schemeClr val="tx1"/>
                </a:solidFill>
                <a:latin typeface="+mn-lt"/>
                <a:ea typeface="+mn-ea"/>
                <a:cs typeface="+mn-cs"/>
              </a:rPr>
              <a:t>my_secure_bucket</a:t>
            </a:r>
            <a:r>
              <a:rPr lang="en-GB" sz="900" kern="1200">
                <a:solidFill>
                  <a:schemeClr val="tx1"/>
                </a:solidFill>
                <a:latin typeface="+mn-lt"/>
                <a:ea typeface="+mn-ea"/>
                <a:cs typeface="+mn-cs"/>
              </a:rPr>
              <a:t>",</a:t>
            </a:r>
          </a:p>
          <a:p>
            <a:pPr defTabSz="822960">
              <a:spcAft>
                <a:spcPts val="600"/>
              </a:spcAft>
            </a:pPr>
            <a:r>
              <a:rPr lang="en-GB" sz="900" kern="1200">
                <a:solidFill>
                  <a:schemeClr val="tx1"/>
                </a:solidFill>
                <a:latin typeface="+mn-lt"/>
                <a:ea typeface="+mn-ea"/>
                <a:cs typeface="+mn-cs"/>
              </a:rPr>
              <a:t>        "arn:aws:s3:::</a:t>
            </a:r>
            <a:r>
              <a:rPr lang="en-GB" sz="900" kern="1200" err="1">
                <a:solidFill>
                  <a:schemeClr val="tx1"/>
                </a:solidFill>
                <a:latin typeface="+mn-lt"/>
                <a:ea typeface="+mn-ea"/>
                <a:cs typeface="+mn-cs"/>
              </a:rPr>
              <a:t>my_secure_bucket</a:t>
            </a:r>
            <a:r>
              <a:rPr lang="en-GB" sz="900" kern="1200">
                <a:solidFill>
                  <a:schemeClr val="tx1"/>
                </a:solidFill>
                <a:latin typeface="+mn-lt"/>
                <a:ea typeface="+mn-ea"/>
                <a:cs typeface="+mn-cs"/>
              </a:rPr>
              <a:t>/*"</a:t>
            </a:r>
          </a:p>
          <a:p>
            <a:pPr defTabSz="822960">
              <a:spcAft>
                <a:spcPts val="600"/>
              </a:spcAft>
            </a:pPr>
            <a:r>
              <a:rPr lang="en-GB" sz="900" kern="1200">
                <a:solidFill>
                  <a:schemeClr val="tx1"/>
                </a:solidFill>
                <a:latin typeface="+mn-lt"/>
                <a:ea typeface="+mn-ea"/>
                <a:cs typeface="+mn-cs"/>
              </a:rPr>
              <a:t>      ]</a:t>
            </a:r>
          </a:p>
          <a:p>
            <a:pPr defTabSz="822960">
              <a:spcAft>
                <a:spcPts val="600"/>
              </a:spcAft>
            </a:pPr>
            <a:r>
              <a:rPr lang="en-GB" sz="900" kern="1200">
                <a:solidFill>
                  <a:schemeClr val="tx1"/>
                </a:solidFill>
                <a:latin typeface="+mn-lt"/>
                <a:ea typeface="+mn-ea"/>
                <a:cs typeface="+mn-cs"/>
              </a:rPr>
              <a:t>    }</a:t>
            </a:r>
          </a:p>
          <a:p>
            <a:pPr defTabSz="822960">
              <a:spcAft>
                <a:spcPts val="600"/>
              </a:spcAft>
            </a:pPr>
            <a:r>
              <a:rPr lang="en-GB" sz="900" kern="1200">
                <a:solidFill>
                  <a:schemeClr val="tx1"/>
                </a:solidFill>
                <a:latin typeface="+mn-lt"/>
                <a:ea typeface="+mn-ea"/>
                <a:cs typeface="+mn-cs"/>
              </a:rPr>
              <a:t>  ]</a:t>
            </a:r>
          </a:p>
          <a:p>
            <a:pPr defTabSz="822960">
              <a:spcAft>
                <a:spcPts val="600"/>
              </a:spcAft>
            </a:pPr>
            <a:r>
              <a:rPr lang="en-GB" sz="900" kern="1200">
                <a:solidFill>
                  <a:schemeClr val="tx1"/>
                </a:solidFill>
                <a:latin typeface="+mn-lt"/>
                <a:ea typeface="+mn-ea"/>
                <a:cs typeface="+mn-cs"/>
              </a:rPr>
              <a:t>}</a:t>
            </a:r>
            <a:endParaRPr lang="en-GB" sz="1000"/>
          </a:p>
        </p:txBody>
      </p:sp>
    </p:spTree>
    <p:extLst>
      <p:ext uri="{BB962C8B-B14F-4D97-AF65-F5344CB8AC3E}">
        <p14:creationId xmlns:p14="http://schemas.microsoft.com/office/powerpoint/2010/main" val="135614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382346-71F7-3BD7-BD00-DD4782A6479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kern="1200">
                <a:solidFill>
                  <a:schemeClr val="tx1"/>
                </a:solidFill>
                <a:latin typeface="+mj-lt"/>
                <a:ea typeface="+mj-ea"/>
                <a:cs typeface="+mj-cs"/>
              </a:rPr>
              <a:t>Resource based policy: S3 bucket policy</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01D272-4F25-FAEF-2625-063502EE2691}"/>
              </a:ext>
            </a:extLst>
          </p:cNvPr>
          <p:cNvSpPr>
            <a:spLocks/>
          </p:cNvSpPr>
          <p:nvPr/>
        </p:nvSpPr>
        <p:spPr>
          <a:xfrm>
            <a:off x="1401669" y="2228087"/>
            <a:ext cx="4702346" cy="3948876"/>
          </a:xfrm>
          <a:prstGeom prst="rect">
            <a:avLst/>
          </a:prstGeom>
        </p:spPr>
        <p:txBody>
          <a:bodyPr/>
          <a:lstStyle/>
          <a:p>
            <a:pPr defTabSz="822960">
              <a:spcAft>
                <a:spcPts val="600"/>
              </a:spcAft>
            </a:pPr>
            <a:r>
              <a:rPr lang="en-CH" sz="1620" kern="1200">
                <a:solidFill>
                  <a:schemeClr val="tx1"/>
                </a:solidFill>
                <a:latin typeface="+mn-lt"/>
                <a:ea typeface="+mn-ea"/>
                <a:cs typeface="+mn-cs"/>
              </a:rPr>
              <a:t>You can use </a:t>
            </a:r>
            <a:r>
              <a:rPr lang="en-GB" sz="1620" kern="1200">
                <a:solidFill>
                  <a:schemeClr val="tx1"/>
                </a:solidFill>
                <a:latin typeface="+mn-lt"/>
                <a:ea typeface="+mn-ea"/>
                <a:cs typeface="+mn-cs"/>
              </a:rPr>
              <a:t>S3 Bucket policy to restrict access to specific VPC endpoint</a:t>
            </a:r>
            <a:endParaRPr lang="en-CH"/>
          </a:p>
        </p:txBody>
      </p:sp>
      <p:sp>
        <p:nvSpPr>
          <p:cNvPr id="6" name="TextBox 5">
            <a:extLst>
              <a:ext uri="{FF2B5EF4-FFF2-40B4-BE49-F238E27FC236}">
                <a16:creationId xmlns:a16="http://schemas.microsoft.com/office/drawing/2014/main" id="{C6731635-46DE-87B8-3BC3-1DBAD9CBCEE1}"/>
              </a:ext>
            </a:extLst>
          </p:cNvPr>
          <p:cNvSpPr txBox="1"/>
          <p:nvPr/>
        </p:nvSpPr>
        <p:spPr>
          <a:xfrm>
            <a:off x="7125830" y="2055813"/>
            <a:ext cx="4136529" cy="4502191"/>
          </a:xfrm>
          <a:prstGeom prst="rect">
            <a:avLst/>
          </a:prstGeom>
          <a:noFill/>
        </p:spPr>
        <p:txBody>
          <a:bodyPr wrap="square">
            <a:spAutoFit/>
          </a:bodyPr>
          <a:lstStyle/>
          <a:p>
            <a:pPr defTabSz="822960">
              <a:spcAft>
                <a:spcPts val="600"/>
              </a:spcAft>
            </a:pPr>
            <a:r>
              <a:rPr lang="en-CH" sz="900" kern="1200" dirty="0">
                <a:solidFill>
                  <a:schemeClr val="tx1"/>
                </a:solidFill>
                <a:latin typeface="+mn-lt"/>
                <a:ea typeface="+mn-ea"/>
                <a:cs typeface="+mn-cs"/>
              </a:rPr>
              <a:t>{</a:t>
            </a:r>
          </a:p>
          <a:p>
            <a:pPr defTabSz="822960">
              <a:spcAft>
                <a:spcPts val="600"/>
              </a:spcAft>
            </a:pPr>
            <a:r>
              <a:rPr lang="en-CH" sz="900" kern="1200" dirty="0">
                <a:solidFill>
                  <a:schemeClr val="tx1"/>
                </a:solidFill>
                <a:latin typeface="+mn-lt"/>
                <a:ea typeface="+mn-ea"/>
                <a:cs typeface="+mn-cs"/>
              </a:rPr>
              <a:t>  "Version": "2012-10-17",</a:t>
            </a:r>
          </a:p>
          <a:p>
            <a:pPr defTabSz="822960">
              <a:spcAft>
                <a:spcPts val="600"/>
              </a:spcAft>
            </a:pPr>
            <a:r>
              <a:rPr lang="en-CH" sz="900" kern="1200" dirty="0">
                <a:solidFill>
                  <a:schemeClr val="tx1"/>
                </a:solidFill>
                <a:latin typeface="+mn-lt"/>
                <a:ea typeface="+mn-ea"/>
                <a:cs typeface="+mn-cs"/>
              </a:rPr>
              <a:t>  "Id": "Policy1415115909152",</a:t>
            </a:r>
          </a:p>
          <a:p>
            <a:pPr defTabSz="822960">
              <a:spcAft>
                <a:spcPts val="600"/>
              </a:spcAft>
            </a:pPr>
            <a:r>
              <a:rPr lang="en-CH" sz="900" kern="1200" dirty="0">
                <a:solidFill>
                  <a:schemeClr val="tx1"/>
                </a:solidFill>
                <a:latin typeface="+mn-lt"/>
                <a:ea typeface="+mn-ea"/>
                <a:cs typeface="+mn-cs"/>
              </a:rPr>
              <a:t>  "Statement": [</a:t>
            </a:r>
          </a:p>
          <a:p>
            <a:pPr defTabSz="822960">
              <a:spcAft>
                <a:spcPts val="600"/>
              </a:spcAft>
            </a:pPr>
            <a:r>
              <a:rPr lang="en-CH" sz="900" kern="1200" dirty="0">
                <a:solidFill>
                  <a:schemeClr val="tx1"/>
                </a:solidFill>
                <a:latin typeface="+mn-lt"/>
                <a:ea typeface="+mn-ea"/>
                <a:cs typeface="+mn-cs"/>
              </a:rPr>
              <a:t>    {</a:t>
            </a:r>
          </a:p>
          <a:p>
            <a:pPr defTabSz="822960">
              <a:spcAft>
                <a:spcPts val="600"/>
              </a:spcAft>
            </a:pPr>
            <a:r>
              <a:rPr lang="en-CH" sz="900" kern="1200" dirty="0">
                <a:solidFill>
                  <a:schemeClr val="tx1"/>
                </a:solidFill>
                <a:latin typeface="+mn-lt"/>
                <a:ea typeface="+mn-ea"/>
                <a:cs typeface="+mn-cs"/>
              </a:rPr>
              <a:t>      "Sid": "Access-to-specific-VPCE-only",</a:t>
            </a:r>
          </a:p>
          <a:p>
            <a:pPr defTabSz="822960">
              <a:spcAft>
                <a:spcPts val="600"/>
              </a:spcAft>
            </a:pPr>
            <a:r>
              <a:rPr lang="en-CH" sz="900" kern="1200" dirty="0">
                <a:solidFill>
                  <a:schemeClr val="tx1"/>
                </a:solidFill>
                <a:latin typeface="+mn-lt"/>
                <a:ea typeface="+mn-ea"/>
                <a:cs typeface="+mn-cs"/>
              </a:rPr>
              <a:t>      "Principal": "*",</a:t>
            </a:r>
          </a:p>
          <a:p>
            <a:pPr defTabSz="822960">
              <a:spcAft>
                <a:spcPts val="600"/>
              </a:spcAft>
            </a:pPr>
            <a:r>
              <a:rPr lang="en-CH" sz="900" kern="1200" dirty="0">
                <a:solidFill>
                  <a:schemeClr val="tx1"/>
                </a:solidFill>
                <a:latin typeface="+mn-lt"/>
                <a:ea typeface="+mn-ea"/>
                <a:cs typeface="+mn-cs"/>
              </a:rPr>
              <a:t>      "Action": "s3:*",</a:t>
            </a:r>
          </a:p>
          <a:p>
            <a:pPr defTabSz="822960">
              <a:spcAft>
                <a:spcPts val="600"/>
              </a:spcAft>
            </a:pPr>
            <a:r>
              <a:rPr lang="en-CH" sz="900" kern="1200" dirty="0">
                <a:solidFill>
                  <a:schemeClr val="tx1"/>
                </a:solidFill>
                <a:latin typeface="+mn-lt"/>
                <a:ea typeface="+mn-ea"/>
                <a:cs typeface="+mn-cs"/>
              </a:rPr>
              <a:t>      "Effect": "Deny",</a:t>
            </a:r>
          </a:p>
          <a:p>
            <a:pPr defTabSz="822960">
              <a:spcAft>
                <a:spcPts val="600"/>
              </a:spcAft>
            </a:pPr>
            <a:r>
              <a:rPr lang="en-CH" sz="900" kern="1200" dirty="0">
                <a:solidFill>
                  <a:schemeClr val="tx1"/>
                </a:solidFill>
                <a:latin typeface="+mn-lt"/>
                <a:ea typeface="+mn-ea"/>
                <a:cs typeface="+mn-cs"/>
              </a:rPr>
              <a:t>      "Resource": [</a:t>
            </a:r>
          </a:p>
          <a:p>
            <a:pPr defTabSz="822960">
              <a:spcAft>
                <a:spcPts val="600"/>
              </a:spcAft>
            </a:pPr>
            <a:r>
              <a:rPr lang="en-CH" sz="900" kern="1200" dirty="0">
                <a:solidFill>
                  <a:schemeClr val="tx1"/>
                </a:solidFill>
                <a:latin typeface="+mn-lt"/>
                <a:ea typeface="+mn-ea"/>
                <a:cs typeface="+mn-cs"/>
              </a:rPr>
              <a:t>        "arn:aws:s3:::my_secure_bucket",</a:t>
            </a:r>
          </a:p>
          <a:p>
            <a:pPr defTabSz="822960">
              <a:spcAft>
                <a:spcPts val="600"/>
              </a:spcAft>
            </a:pPr>
            <a:r>
              <a:rPr lang="en-CH" sz="900" kern="1200" dirty="0">
                <a:solidFill>
                  <a:schemeClr val="tx1"/>
                </a:solidFill>
                <a:latin typeface="+mn-lt"/>
                <a:ea typeface="+mn-ea"/>
                <a:cs typeface="+mn-cs"/>
              </a:rPr>
              <a:t>        "arn:aws:s3:::my_secure_bucket/*"</a:t>
            </a:r>
          </a:p>
          <a:p>
            <a:pPr defTabSz="822960">
              <a:spcAft>
                <a:spcPts val="600"/>
              </a:spcAft>
            </a:pPr>
            <a:r>
              <a:rPr lang="en-CH" sz="900" kern="1200" dirty="0">
                <a:solidFill>
                  <a:schemeClr val="tx1"/>
                </a:solidFill>
                <a:latin typeface="+mn-lt"/>
                <a:ea typeface="+mn-ea"/>
                <a:cs typeface="+mn-cs"/>
              </a:rPr>
              <a:t>      ],</a:t>
            </a:r>
          </a:p>
          <a:p>
            <a:pPr defTabSz="822960">
              <a:spcAft>
                <a:spcPts val="600"/>
              </a:spcAft>
            </a:pPr>
            <a:r>
              <a:rPr lang="en-CH" sz="900" kern="1200" dirty="0">
                <a:solidFill>
                  <a:schemeClr val="tx1"/>
                </a:solidFill>
                <a:latin typeface="+mn-lt"/>
                <a:ea typeface="+mn-ea"/>
                <a:cs typeface="+mn-cs"/>
              </a:rPr>
              <a:t>      "Condition": {</a:t>
            </a:r>
          </a:p>
          <a:p>
            <a:pPr defTabSz="822960">
              <a:spcAft>
                <a:spcPts val="600"/>
              </a:spcAft>
            </a:pPr>
            <a:r>
              <a:rPr lang="en-CH" sz="900" kern="1200" dirty="0">
                <a:solidFill>
                  <a:schemeClr val="tx1"/>
                </a:solidFill>
                <a:latin typeface="+mn-lt"/>
                <a:ea typeface="+mn-ea"/>
                <a:cs typeface="+mn-cs"/>
              </a:rPr>
              <a:t>        "StringNotEquals": {</a:t>
            </a:r>
          </a:p>
          <a:p>
            <a:pPr defTabSz="822960">
              <a:spcAft>
                <a:spcPts val="600"/>
              </a:spcAft>
            </a:pPr>
            <a:r>
              <a:rPr lang="en-CH" sz="900" kern="1200" dirty="0">
                <a:solidFill>
                  <a:schemeClr val="tx1"/>
                </a:solidFill>
                <a:latin typeface="+mn-lt"/>
                <a:ea typeface="+mn-ea"/>
                <a:cs typeface="+mn-cs"/>
              </a:rPr>
              <a:t>          "aws:sourceVpce": "vpce-1a2b3c4d"</a:t>
            </a:r>
          </a:p>
          <a:p>
            <a:pPr defTabSz="822960">
              <a:spcAft>
                <a:spcPts val="600"/>
              </a:spcAft>
            </a:pPr>
            <a:r>
              <a:rPr lang="en-CH" sz="900" kern="1200" dirty="0">
                <a:solidFill>
                  <a:schemeClr val="tx1"/>
                </a:solidFill>
                <a:latin typeface="+mn-lt"/>
                <a:ea typeface="+mn-ea"/>
                <a:cs typeface="+mn-cs"/>
              </a:rPr>
              <a:t>        }</a:t>
            </a:r>
          </a:p>
          <a:p>
            <a:pPr defTabSz="822960">
              <a:spcAft>
                <a:spcPts val="600"/>
              </a:spcAft>
            </a:pPr>
            <a:r>
              <a:rPr lang="en-CH" sz="900" kern="1200" dirty="0">
                <a:solidFill>
                  <a:schemeClr val="tx1"/>
                </a:solidFill>
                <a:latin typeface="+mn-lt"/>
                <a:ea typeface="+mn-ea"/>
                <a:cs typeface="+mn-cs"/>
              </a:rPr>
              <a:t>      }</a:t>
            </a:r>
          </a:p>
          <a:p>
            <a:pPr defTabSz="822960">
              <a:spcAft>
                <a:spcPts val="600"/>
              </a:spcAft>
            </a:pPr>
            <a:r>
              <a:rPr lang="en-CH" sz="900" kern="1200" dirty="0">
                <a:solidFill>
                  <a:schemeClr val="tx1"/>
                </a:solidFill>
                <a:latin typeface="+mn-lt"/>
                <a:ea typeface="+mn-ea"/>
                <a:cs typeface="+mn-cs"/>
              </a:rPr>
              <a:t>    }</a:t>
            </a:r>
          </a:p>
          <a:p>
            <a:pPr defTabSz="822960">
              <a:spcAft>
                <a:spcPts val="600"/>
              </a:spcAft>
            </a:pPr>
            <a:r>
              <a:rPr lang="en-CH" sz="900" kern="1200" dirty="0">
                <a:solidFill>
                  <a:schemeClr val="tx1"/>
                </a:solidFill>
                <a:latin typeface="+mn-lt"/>
                <a:ea typeface="+mn-ea"/>
                <a:cs typeface="+mn-cs"/>
              </a:rPr>
              <a:t>  ]</a:t>
            </a:r>
          </a:p>
          <a:p>
            <a:pPr defTabSz="822960">
              <a:spcAft>
                <a:spcPts val="600"/>
              </a:spcAft>
            </a:pPr>
            <a:r>
              <a:rPr lang="en-CH" sz="900" kern="1200" dirty="0">
                <a:solidFill>
                  <a:schemeClr val="tx1"/>
                </a:solidFill>
                <a:latin typeface="+mn-lt"/>
                <a:ea typeface="+mn-ea"/>
                <a:cs typeface="+mn-cs"/>
              </a:rPr>
              <a:t>}</a:t>
            </a:r>
            <a:endParaRPr lang="en-CH" sz="1000" dirty="0"/>
          </a:p>
        </p:txBody>
      </p:sp>
    </p:spTree>
    <p:extLst>
      <p:ext uri="{BB962C8B-B14F-4D97-AF65-F5344CB8AC3E}">
        <p14:creationId xmlns:p14="http://schemas.microsoft.com/office/powerpoint/2010/main" val="197884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5ACEA-ACC6-DC5B-BE32-70E3A1913DF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200" kern="1200">
                <a:solidFill>
                  <a:schemeClr val="tx1"/>
                </a:solidFill>
                <a:latin typeface="+mj-lt"/>
                <a:ea typeface="+mj-ea"/>
                <a:cs typeface="+mj-cs"/>
              </a:rPr>
              <a:t>Combination of VPC Endpoint Policy and S3 bucket policy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85AB5A-B284-B3D2-0B0B-D73097A4EFBF}"/>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2200"/>
              <a:t>S3 bucket policy can have: </a:t>
            </a:r>
          </a:p>
          <a:p>
            <a:pPr lvl="1"/>
            <a:r>
              <a:rPr lang="en-US" sz="2200"/>
              <a:t>Condition: "</a:t>
            </a:r>
            <a:r>
              <a:rPr lang="en-US" sz="2200" b="1">
                <a:highlight>
                  <a:srgbClr val="FFFF00"/>
                </a:highlight>
              </a:rPr>
              <a:t>aws:sourceVpce</a:t>
            </a:r>
            <a:r>
              <a:rPr lang="en-US" sz="2200"/>
              <a:t>": "vpce-1a2b3c4d" </a:t>
            </a:r>
          </a:p>
          <a:p>
            <a:pPr lvl="2"/>
            <a:r>
              <a:rPr lang="en-US" sz="2200" b="1"/>
              <a:t>to Deny any traffic that doesn't come from a specific VPC endpoint (more secure) </a:t>
            </a:r>
          </a:p>
          <a:p>
            <a:pPr lvl="1"/>
            <a:r>
              <a:rPr lang="en-US" sz="2200"/>
              <a:t>Condition: "</a:t>
            </a:r>
            <a:r>
              <a:rPr lang="en-US" sz="2200" b="1">
                <a:highlight>
                  <a:srgbClr val="FFFF00"/>
                </a:highlight>
              </a:rPr>
              <a:t>aws:sourceVpc</a:t>
            </a:r>
            <a:r>
              <a:rPr lang="en-US" sz="2200"/>
              <a:t>": "vpc-111bbb22" </a:t>
            </a:r>
          </a:p>
          <a:p>
            <a:pPr lvl="2"/>
            <a:r>
              <a:rPr lang="en-US" sz="2200" b="1"/>
              <a:t>for a specific VPC  </a:t>
            </a:r>
          </a:p>
          <a:p>
            <a:r>
              <a:rPr lang="en-US" sz="2200" b="1">
                <a:highlight>
                  <a:srgbClr val="FFFF00"/>
                </a:highlight>
              </a:rPr>
              <a:t>The aws:sourceVpc condition only works for VPC Endpoints, in case you have multiple endpoints and want to manage access to your S3 buckets for all your endpoints  </a:t>
            </a:r>
          </a:p>
          <a:p>
            <a:r>
              <a:rPr lang="en-US" sz="2200"/>
              <a:t>The S3 bucket policies can restrict access only from a specific public IP address or an elastic IP address. You can’t restrict based on private IP  </a:t>
            </a:r>
          </a:p>
          <a:p>
            <a:r>
              <a:rPr lang="en-US" sz="2200" b="1"/>
              <a:t>Therefore aws:SourceIp condition doesn’t apply for VPC endpoints</a:t>
            </a:r>
          </a:p>
        </p:txBody>
      </p:sp>
    </p:spTree>
    <p:extLst>
      <p:ext uri="{BB962C8B-B14F-4D97-AF65-F5344CB8AC3E}">
        <p14:creationId xmlns:p14="http://schemas.microsoft.com/office/powerpoint/2010/main" val="325416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57F6D-B777-3A07-7FD2-C4E7E767BEA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VPC Gateway Endpoint from Remove Network</a:t>
            </a:r>
          </a:p>
        </p:txBody>
      </p:sp>
      <p:pic>
        <p:nvPicPr>
          <p:cNvPr id="5" name="Picture 4" descr="A screenshot of a computer&#10;&#10;Description automatically generated">
            <a:extLst>
              <a:ext uri="{FF2B5EF4-FFF2-40B4-BE49-F238E27FC236}">
                <a16:creationId xmlns:a16="http://schemas.microsoft.com/office/drawing/2014/main" id="{C9C5601B-04AC-D547-6587-4DD391A5D683}"/>
              </a:ext>
            </a:extLst>
          </p:cNvPr>
          <p:cNvPicPr>
            <a:picLocks noChangeAspect="1"/>
          </p:cNvPicPr>
          <p:nvPr/>
        </p:nvPicPr>
        <p:blipFill>
          <a:blip r:embed="rId2"/>
          <a:stretch>
            <a:fillRect/>
          </a:stretch>
        </p:blipFill>
        <p:spPr>
          <a:xfrm>
            <a:off x="1102593" y="1675227"/>
            <a:ext cx="9986814" cy="4394199"/>
          </a:xfrm>
          <a:prstGeom prst="rect">
            <a:avLst/>
          </a:prstGeom>
        </p:spPr>
      </p:pic>
      <p:sp>
        <p:nvSpPr>
          <p:cNvPr id="6" name="TextBox 5">
            <a:extLst>
              <a:ext uri="{FF2B5EF4-FFF2-40B4-BE49-F238E27FC236}">
                <a16:creationId xmlns:a16="http://schemas.microsoft.com/office/drawing/2014/main" id="{A6F040D8-AC6A-9A81-6D37-0A23B53CA7BC}"/>
              </a:ext>
            </a:extLst>
          </p:cNvPr>
          <p:cNvSpPr txBox="1"/>
          <p:nvPr/>
        </p:nvSpPr>
        <p:spPr>
          <a:xfrm>
            <a:off x="4487222" y="6069426"/>
            <a:ext cx="3448188" cy="646331"/>
          </a:xfrm>
          <a:prstGeom prst="rect">
            <a:avLst/>
          </a:prstGeom>
          <a:noFill/>
        </p:spPr>
        <p:txBody>
          <a:bodyPr wrap="none" rtlCol="0">
            <a:spAutoFit/>
          </a:bodyPr>
          <a:lstStyle/>
          <a:p>
            <a:r>
              <a:rPr lang="en-CH" dirty="0"/>
              <a:t>No ENI</a:t>
            </a:r>
            <a:br>
              <a:rPr lang="en-CH" dirty="0"/>
            </a:br>
            <a:r>
              <a:rPr lang="en-CH" dirty="0"/>
              <a:t>Route table for Subnet not for VPN</a:t>
            </a:r>
          </a:p>
        </p:txBody>
      </p:sp>
    </p:spTree>
    <p:extLst>
      <p:ext uri="{BB962C8B-B14F-4D97-AF65-F5344CB8AC3E}">
        <p14:creationId xmlns:p14="http://schemas.microsoft.com/office/powerpoint/2010/main" val="898764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1741</Words>
  <Application>Microsoft Macintosh PowerPoint</Application>
  <PresentationFormat>Widescreen</PresentationFormat>
  <Paragraphs>157</Paragraphs>
  <Slides>24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VPC Endpoints</vt:lpstr>
      <vt:lpstr>VPC endpoints</vt:lpstr>
      <vt:lpstr>VPC Endpoint Types</vt:lpstr>
      <vt:lpstr>VPC Gateway Endpoint</vt:lpstr>
      <vt:lpstr>VPC Endpoint Security</vt:lpstr>
      <vt:lpstr>VPC Endpoint Policy Example for S3</vt:lpstr>
      <vt:lpstr>Resource based policy: S3 bucket policy</vt:lpstr>
      <vt:lpstr>Combination of VPC Endpoint Policy and S3 bucket policy</vt:lpstr>
      <vt:lpstr>VPC Gateway Endpoint from Remove Network</vt:lpstr>
      <vt:lpstr>VPC Interface Endpoint</vt:lpstr>
      <vt:lpstr>VPC Interface SQS Endpoint</vt:lpstr>
      <vt:lpstr>AWS PrivateLink</vt:lpstr>
      <vt:lpstr>AWS PrivateLink  (VPC Endpoint Services)</vt:lpstr>
      <vt:lpstr>Interface VPC Endpoint – Accessing Customer VPC services</vt:lpstr>
      <vt:lpstr>Interface VPC Endpoint – Accessing Customer On-premises services</vt:lpstr>
      <vt:lpstr>VPC endpoint services Gateway ELB</vt:lpstr>
      <vt:lpstr>VPC Interface Endpoint: Hostnames Introduction</vt:lpstr>
      <vt:lpstr>VPC Interface Endpoint DNS Resolution</vt:lpstr>
      <vt:lpstr>VPC Interface Endpoint – Private DNS disabled</vt:lpstr>
      <vt:lpstr>VPC Interface Endpoint – Private DNS enabled</vt:lpstr>
      <vt:lpstr>VPC endpoints DNS Resolution Summary</vt:lpstr>
      <vt:lpstr>VPC Interface Endpoint Access From OnPrem == Remote Network</vt:lpstr>
      <vt:lpstr>AWS PrivateLink vs VPC Peering</vt:lpstr>
      <vt:lpstr>Vpc Endpoints Service Hands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VPC Endpoints</dc:title>
  <dc:creator>Ilya Chakun</dc:creator>
  <cp:lastModifiedBy>Ilya Chakun</cp:lastModifiedBy>
  <cp:revision>23</cp:revision>
  <dcterms:created xsi:type="dcterms:W3CDTF">2024-01-03T16:02:45Z</dcterms:created>
  <dcterms:modified xsi:type="dcterms:W3CDTF">2024-01-07T14:08:28Z</dcterms:modified>
</cp:coreProperties>
</file>