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7" r:id="rId6"/>
    <p:sldId id="268" r:id="rId7"/>
    <p:sldId id="261" r:id="rId8"/>
    <p:sldId id="262" r:id="rId9"/>
    <p:sldId id="263" r:id="rId10"/>
    <p:sldId id="264" r:id="rId11"/>
    <p:sldId id="265" r:id="rId12"/>
    <p:sldId id="259" r:id="rId13"/>
    <p:sldId id="260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1EE3B-BB6C-7489-AC6D-B5EA296AC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GB" sz="4100" b="0" i="0">
                <a:effectLst/>
                <a:latin typeface="AmazonEmberBold"/>
              </a:rPr>
              <a:t>AWS Glue</a:t>
            </a:r>
            <a:br>
              <a:rPr lang="en-GB" sz="4100" b="0" i="0">
                <a:effectLst/>
                <a:latin typeface="AmazonEmberBold"/>
              </a:rPr>
            </a:br>
            <a:endParaRPr lang="en-CH" sz="4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80E28-39CA-6BDC-E65E-112F9C490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  <a:latin typeface="AmazonEmber"/>
              </a:rPr>
              <a:t>Discover, prepare, and integrate all your data at any scale</a:t>
            </a:r>
            <a:endParaRPr lang="en-CH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WS Glue | Simplify ETL Data Processing with AWS Glue">
            <a:extLst>
              <a:ext uri="{FF2B5EF4-FFF2-40B4-BE49-F238E27FC236}">
                <a16:creationId xmlns:a16="http://schemas.microsoft.com/office/drawing/2014/main" id="{FDCB1C58-4D82-BD15-45CC-B3BBEC30D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201" y="2972988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8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EC28-DBA6-D048-83CC-76632039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Glue DataBrew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A1DB-8704-057B-CEDA-74CFEFCC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461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4240-34B8-F49F-5658-42E331AD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Glue Streaming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A708-C503-0082-6747-B3D74B07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786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D53E-4AFA-43CB-A201-4BC4D496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Glue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18C0-4FC3-5D14-8C81-82EE1084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85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03CDC-B55B-3C14-2FA4-337967B0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AWS Glue Use Cases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FF53-BA58-BB50-DFA5-203D2BC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700" b="1" i="0" dirty="0">
                <a:effectLst/>
                <a:latin typeface="Söhne"/>
              </a:rPr>
              <a:t>Data Lake Creation and Management</a:t>
            </a:r>
            <a:r>
              <a:rPr lang="en-GB" sz="1700" b="0" i="0" dirty="0">
                <a:effectLst/>
                <a:latin typeface="Söhne"/>
              </a:rPr>
              <a:t>: Organizations can employ AWS Glue for data lake creation and management, where it helps in discovering, </a:t>
            </a:r>
            <a:r>
              <a:rPr lang="en-GB" sz="1700" b="0" i="0" dirty="0" err="1">
                <a:effectLst/>
                <a:latin typeface="Söhne"/>
              </a:rPr>
              <a:t>cataloging</a:t>
            </a:r>
            <a:r>
              <a:rPr lang="en-GB" sz="1700" b="0" i="0" dirty="0">
                <a:effectLst/>
                <a:latin typeface="Söhne"/>
              </a:rPr>
              <a:t>, and preparing large volumes of data from various sources, enabling a centralized repository for analytics and big data processing.</a:t>
            </a:r>
          </a:p>
          <a:p>
            <a:pPr>
              <a:buFont typeface="+mj-lt"/>
              <a:buAutoNum type="arabicPeriod"/>
            </a:pPr>
            <a:r>
              <a:rPr lang="en-GB" sz="1700" b="1" i="0" dirty="0">
                <a:effectLst/>
                <a:latin typeface="Söhne"/>
              </a:rPr>
              <a:t>ETL Processes for Business Intelligence</a:t>
            </a:r>
            <a:r>
              <a:rPr lang="en-GB" sz="1700" b="0" i="0" dirty="0">
                <a:effectLst/>
                <a:latin typeface="Söhne"/>
              </a:rPr>
              <a:t>: Companies can use AWS Glue to facilitate ETL (Extract, Transform, Load) processes, transforming disparate data into a format suitable for analytical tools, thereby enhancing business intelligence and helping decision-makers gain better insights from their data.</a:t>
            </a:r>
          </a:p>
          <a:p>
            <a:pPr>
              <a:buFont typeface="+mj-lt"/>
              <a:buAutoNum type="arabicPeriod"/>
            </a:pPr>
            <a:r>
              <a:rPr lang="en-GB" sz="1700" b="1" i="0" dirty="0">
                <a:effectLst/>
                <a:latin typeface="Söhne"/>
              </a:rPr>
              <a:t>Real-time Analytics for E-commerce</a:t>
            </a:r>
            <a:r>
              <a:rPr lang="en-GB" sz="1700" b="0" i="0" dirty="0">
                <a:effectLst/>
                <a:latin typeface="Söhne"/>
              </a:rPr>
              <a:t>: E-commerce platforms can utilize AWS Glue for real-time analytics, streamlining the process of data preparation and loading data into data warehouses swiftly, which aids in deriving actionable insights to enhance customer experiences and optimize business strategies.</a:t>
            </a:r>
          </a:p>
          <a:p>
            <a:pPr>
              <a:buFont typeface="+mj-lt"/>
              <a:buAutoNum type="arabicPeriod"/>
            </a:pPr>
            <a:r>
              <a:rPr lang="en-GB" sz="1700" b="1" i="0" dirty="0">
                <a:effectLst/>
                <a:latin typeface="Söhne"/>
              </a:rPr>
              <a:t>Data Migration to the Cloud</a:t>
            </a:r>
            <a:r>
              <a:rPr lang="en-GB" sz="1700" b="0" i="0" dirty="0">
                <a:effectLst/>
                <a:latin typeface="Söhne"/>
              </a:rPr>
              <a:t>: Businesses undergoing digital transformation can leverage AWS Glue to migrate on-premises data warehouses to cloud-native data services smoothly, aiding in the transition process by simplifying data discovery, transformation, and data schema version management.</a:t>
            </a:r>
          </a:p>
          <a:p>
            <a:pPr>
              <a:buFont typeface="+mj-lt"/>
              <a:buAutoNum type="arabicPeriod"/>
            </a:pPr>
            <a:r>
              <a:rPr lang="en-GB" sz="1700" b="1" i="0" dirty="0">
                <a:effectLst/>
                <a:latin typeface="Söhne"/>
              </a:rPr>
              <a:t>Healthcare Data Harmonization</a:t>
            </a:r>
            <a:r>
              <a:rPr lang="en-GB" sz="1700" b="0" i="0" dirty="0">
                <a:effectLst/>
                <a:latin typeface="Söhne"/>
              </a:rPr>
              <a:t>: Healthcare organizations can use AWS Glue to harmonize disparate healthcare data, facilitating the creation of a unified patient view and enhancing data interoperability, which enables more informed decision-making in medical care and research.</a:t>
            </a:r>
          </a:p>
        </p:txBody>
      </p:sp>
    </p:spTree>
    <p:extLst>
      <p:ext uri="{BB962C8B-B14F-4D97-AF65-F5344CB8AC3E}">
        <p14:creationId xmlns:p14="http://schemas.microsoft.com/office/powerpoint/2010/main" val="352141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534E-543D-1E02-88A2-57B80E8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ECB7-2B7F-C460-283A-7B60E4EE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9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3E3B-E856-FDBF-F94B-9BF0DD12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6C5A-2E2E-E6A9-ECBB-2FE92DE7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91F"/>
                </a:solidFill>
                <a:effectLst/>
                <a:latin typeface="Amazon Ember"/>
              </a:rPr>
              <a:t>AWS Glue is a serverless data integration service that makes it easy for analytics users to discover, prepare, move, and integrate data from multiple sources</a:t>
            </a:r>
            <a:endParaRPr lang="en-CH" dirty="0"/>
          </a:p>
          <a:p>
            <a:r>
              <a:rPr lang="en-CH" dirty="0"/>
              <a:t>Managed ETL service (extract transform load)</a:t>
            </a:r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8390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4647-596B-0BAD-1B64-105C2E46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CH" dirty="0"/>
              <a:t>AWS Glue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2428-3C5D-9059-D7A9-AB5957EC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63" y="1814476"/>
            <a:ext cx="5635698" cy="48753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mazon Ember"/>
              </a:rPr>
              <a:t>For data store sources, you define a </a:t>
            </a:r>
            <a:r>
              <a:rPr lang="en-GB" sz="1600" b="0" i="1" dirty="0">
                <a:effectLst/>
                <a:latin typeface="Amazon Ember"/>
              </a:rPr>
              <a:t>crawler</a:t>
            </a:r>
            <a:r>
              <a:rPr lang="en-GB" sz="1600" b="0" i="0" dirty="0">
                <a:effectLst/>
                <a:latin typeface="Amazon Ember"/>
              </a:rPr>
              <a:t> to populate your AWS Glue Data </a:t>
            </a:r>
            <a:r>
              <a:rPr lang="en-GB" sz="1600" b="0" i="0" dirty="0" err="1">
                <a:effectLst/>
                <a:latin typeface="Amazon Ember"/>
              </a:rPr>
              <a:t>Catalog</a:t>
            </a:r>
            <a:r>
              <a:rPr lang="en-GB" sz="1600" b="0" i="0" dirty="0">
                <a:effectLst/>
                <a:latin typeface="Amazon Ember"/>
              </a:rPr>
              <a:t> with metadata table definitions.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mazon Ember"/>
              </a:rPr>
              <a:t>You point your crawler at a data store, and the crawler creates table definitions in the Data </a:t>
            </a:r>
            <a:r>
              <a:rPr lang="en-GB" sz="1600" b="0" i="0" dirty="0" err="1">
                <a:effectLst/>
                <a:latin typeface="Amazon Ember"/>
              </a:rPr>
              <a:t>Catalog</a:t>
            </a:r>
            <a:r>
              <a:rPr lang="en-GB" sz="1600" b="0" i="0" dirty="0">
                <a:effectLst/>
                <a:latin typeface="Amazon Ember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mazon Ember"/>
              </a:rPr>
              <a:t>For streaming sources, you manually define Data </a:t>
            </a:r>
            <a:r>
              <a:rPr lang="en-GB" sz="1600" b="0" i="0" dirty="0" err="1">
                <a:effectLst/>
                <a:latin typeface="Amazon Ember"/>
              </a:rPr>
              <a:t>Catalog</a:t>
            </a:r>
            <a:r>
              <a:rPr lang="en-GB" sz="1600" b="0" i="0" dirty="0">
                <a:effectLst/>
                <a:latin typeface="Amazon Ember"/>
              </a:rPr>
              <a:t> tables and specify data stream properties.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mazon Ember"/>
              </a:rPr>
              <a:t>In addition to table definitions, the AWS Glue Data </a:t>
            </a:r>
            <a:r>
              <a:rPr lang="en-GB" sz="1600" b="0" i="0" dirty="0" err="1">
                <a:effectLst/>
                <a:latin typeface="Amazon Ember"/>
              </a:rPr>
              <a:t>Catalog</a:t>
            </a:r>
            <a:r>
              <a:rPr lang="en-GB" sz="1600" b="0" i="0" dirty="0">
                <a:effectLst/>
                <a:latin typeface="Amazon Ember"/>
              </a:rPr>
              <a:t> contains other metadata that is required to define ETL jobs. You use this metadata when you define a job to transform your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mazon Ember"/>
              </a:rPr>
              <a:t>AWS Glue can generate a script to transform your data. Or, you can provide the script in the AWS Glue console or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mazon Ember"/>
              </a:rPr>
              <a:t>You can run your job on demand, or you can set it up to start when a specified </a:t>
            </a:r>
            <a:r>
              <a:rPr lang="en-GB" sz="1600" b="0" i="1" dirty="0">
                <a:effectLst/>
                <a:latin typeface="Amazon Ember"/>
              </a:rPr>
              <a:t>trigger</a:t>
            </a:r>
            <a:r>
              <a:rPr lang="en-GB" sz="1600" b="0" i="0" dirty="0">
                <a:effectLst/>
                <a:latin typeface="Amazon Ember"/>
              </a:rPr>
              <a:t> occurs. The trigger can be a time-based schedule or an event.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Amazon Ember"/>
              </a:rPr>
              <a:t>When your job runs, a script extracts data from your data source, transforms the data, and loads it to your data target. The script runs in an Apache Spark environment in AWS Glue.</a:t>
            </a:r>
          </a:p>
        </p:txBody>
      </p:sp>
      <p:pic>
        <p:nvPicPr>
          <p:cNvPr id="2052" name="Picture 4" descr="&#10;            The basic concepts populating your Data Catalog and processing ETL dataflow in&#10;                AWS Glue.&#10;        ">
            <a:extLst>
              <a:ext uri="{FF2B5EF4-FFF2-40B4-BE49-F238E27FC236}">
                <a16:creationId xmlns:a16="http://schemas.microsoft.com/office/drawing/2014/main" id="{93BDDAE7-219A-DEC1-9D35-B76506D1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585" y="1940438"/>
            <a:ext cx="5635698" cy="422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319A-3AEA-1B2D-1378-45AB7941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16191F"/>
                </a:solidFill>
                <a:effectLst/>
                <a:latin typeface="Amazon Ember"/>
              </a:rPr>
              <a:t>AWS Glue terminology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4DFF4-3D06-31B7-3DF8-97E8C022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1069" cy="4351338"/>
          </a:xfrm>
        </p:spPr>
        <p:txBody>
          <a:bodyPr>
            <a:normAutofit/>
          </a:bodyPr>
          <a:lstStyle/>
          <a:p>
            <a:pPr algn="l"/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AWS Glue Data </a:t>
            </a:r>
            <a:r>
              <a:rPr lang="en-GB" sz="2000" b="1" i="0" dirty="0" err="1">
                <a:solidFill>
                  <a:srgbClr val="16191F"/>
                </a:solidFill>
                <a:effectLst/>
                <a:latin typeface="Amazon Ember"/>
              </a:rPr>
              <a:t>Catalog</a:t>
            </a:r>
            <a:endParaRPr lang="en-GB" sz="2000" b="1" i="0" dirty="0">
              <a:solidFill>
                <a:srgbClr val="16191F"/>
              </a:solidFill>
              <a:effectLst/>
              <a:latin typeface="Amazon Ember"/>
            </a:endParaRPr>
          </a:p>
          <a:p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Classifier</a:t>
            </a:r>
          </a:p>
          <a:p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Connection</a:t>
            </a:r>
          </a:p>
          <a:p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Crawler</a:t>
            </a:r>
          </a:p>
          <a:p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Database</a:t>
            </a:r>
          </a:p>
          <a:p>
            <a:pPr algn="l"/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Data store, data source, data target</a:t>
            </a:r>
          </a:p>
          <a:p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Development endpoint</a:t>
            </a:r>
            <a:br>
              <a:rPr lang="en-GB" sz="2000" dirty="0"/>
            </a:br>
            <a:endParaRPr lang="en-CH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1772F-CFC5-4B3D-6522-305819E6631B}"/>
              </a:ext>
            </a:extLst>
          </p:cNvPr>
          <p:cNvSpPr txBox="1"/>
          <p:nvPr/>
        </p:nvSpPr>
        <p:spPr>
          <a:xfrm>
            <a:off x="6589986" y="1690688"/>
            <a:ext cx="52656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Dynamic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Notebook server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Script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16191F"/>
                </a:solidFill>
                <a:latin typeface="Amazon Ember"/>
              </a:rPr>
              <a:t>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Transform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16191F"/>
                </a:solidFill>
                <a:latin typeface="Amazon Ember"/>
              </a:rPr>
              <a:t>Trigger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91F"/>
                </a:solidFill>
                <a:effectLst/>
                <a:latin typeface="Amazon Ember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235064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E838-6695-9348-B967-FF644252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86C3-922A-4F48-6CAA-7A67B0CF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40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847D-CE4B-4E3E-11A8-97229074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Glue Data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E33C-C9AA-DDEF-1D40-65B14C8B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16191F"/>
                </a:solidFill>
                <a:effectLst/>
                <a:latin typeface="Amazon Ember"/>
              </a:rPr>
              <a:t>The AWS Glue Data </a:t>
            </a:r>
            <a:r>
              <a:rPr lang="en-GB" b="0" i="0" dirty="0" err="1">
                <a:solidFill>
                  <a:srgbClr val="16191F"/>
                </a:solidFill>
                <a:effectLst/>
                <a:latin typeface="Amazon Ember"/>
              </a:rPr>
              <a:t>Catalog</a:t>
            </a:r>
            <a:r>
              <a:rPr lang="en-GB" b="0" i="0" dirty="0">
                <a:solidFill>
                  <a:srgbClr val="16191F"/>
                </a:solidFill>
                <a:effectLst/>
                <a:latin typeface="Amazon Ember"/>
              </a:rPr>
              <a:t> is your persistent technical metadata store in the AWS Cloud.</a:t>
            </a:r>
          </a:p>
          <a:p>
            <a:br>
              <a:rPr lang="en-GB"/>
            </a:b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386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13D3-2A0F-AA4C-97EE-6E428383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Glue Job Bookmarks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C08F-F376-B429-C313-3EE12A19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91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36B3-0234-CD18-7649-0BFA4ADE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Glue Elastic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EECD-F98A-B337-ECE7-4E9E02EC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8545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545</Words>
  <Application>Microsoft Macintosh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Amazon Ember</vt:lpstr>
      <vt:lpstr>AmazonEmber</vt:lpstr>
      <vt:lpstr>AmazonEmberBold</vt:lpstr>
      <vt:lpstr>Arial</vt:lpstr>
      <vt:lpstr>Calibri</vt:lpstr>
      <vt:lpstr>Calibri Light</vt:lpstr>
      <vt:lpstr>Söhne</vt:lpstr>
      <vt:lpstr>Office Theme</vt:lpstr>
      <vt:lpstr>AWS Glue </vt:lpstr>
      <vt:lpstr>Apache Spark</vt:lpstr>
      <vt:lpstr>AWS Glue</vt:lpstr>
      <vt:lpstr>AWS Glue concepts</vt:lpstr>
      <vt:lpstr>AWS Glue terminology</vt:lpstr>
      <vt:lpstr>PowerPoint Presentation</vt:lpstr>
      <vt:lpstr>AWS Glue Data Catalog</vt:lpstr>
      <vt:lpstr>AWS Glue Job Bookmarks</vt:lpstr>
      <vt:lpstr>AWS Glue Elastic Views</vt:lpstr>
      <vt:lpstr>AWS Glue DataBrew</vt:lpstr>
      <vt:lpstr>AWS Glue Streaming ETL</vt:lpstr>
      <vt:lpstr>AWS Glue Studio</vt:lpstr>
      <vt:lpstr>AWS Glue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2</cp:revision>
  <dcterms:created xsi:type="dcterms:W3CDTF">2023-08-06T12:53:09Z</dcterms:created>
  <dcterms:modified xsi:type="dcterms:W3CDTF">2023-09-09T19:56:34Z</dcterms:modified>
</cp:coreProperties>
</file>