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67"/>
  </p:notesMasterIdLst>
  <p:sldIdLst>
    <p:sldId id="257" r:id="rId3"/>
    <p:sldId id="321" r:id="rId4"/>
    <p:sldId id="258" r:id="rId5"/>
    <p:sldId id="286" r:id="rId6"/>
    <p:sldId id="287" r:id="rId7"/>
    <p:sldId id="288" r:id="rId8"/>
    <p:sldId id="289" r:id="rId9"/>
    <p:sldId id="291" r:id="rId10"/>
    <p:sldId id="292" r:id="rId11"/>
    <p:sldId id="293" r:id="rId12"/>
    <p:sldId id="295" r:id="rId13"/>
    <p:sldId id="325" r:id="rId14"/>
    <p:sldId id="299" r:id="rId15"/>
    <p:sldId id="326" r:id="rId16"/>
    <p:sldId id="328" r:id="rId17"/>
    <p:sldId id="327"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84" r:id="rId31"/>
    <p:sldId id="285" r:id="rId32"/>
    <p:sldId id="271" r:id="rId33"/>
    <p:sldId id="272" r:id="rId34"/>
    <p:sldId id="273" r:id="rId35"/>
    <p:sldId id="274" r:id="rId36"/>
    <p:sldId id="275" r:id="rId37"/>
    <p:sldId id="276" r:id="rId38"/>
    <p:sldId id="277" r:id="rId39"/>
    <p:sldId id="278" r:id="rId40"/>
    <p:sldId id="279" r:id="rId41"/>
    <p:sldId id="280" r:id="rId42"/>
    <p:sldId id="323" r:id="rId43"/>
    <p:sldId id="324" r:id="rId44"/>
    <p:sldId id="281" r:id="rId45"/>
    <p:sldId id="282" r:id="rId46"/>
    <p:sldId id="283" r:id="rId47"/>
    <p:sldId id="322" r:id="rId48"/>
    <p:sldId id="300" r:id="rId49"/>
    <p:sldId id="301" r:id="rId50"/>
    <p:sldId id="302" r:id="rId51"/>
    <p:sldId id="303" r:id="rId52"/>
    <p:sldId id="304"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5143500" type="screen16x9"/>
  <p:notesSz cx="6858000" cy="9144000"/>
  <p:embeddedFontLst>
    <p:embeddedFont>
      <p:font typeface="Economica" panose="02000506040000020004" pitchFamily="2" charset="77"/>
      <p:regular r:id="rId68"/>
      <p:bold r:id="rId69"/>
      <p:italic r:id="rId70"/>
      <p:boldItalic r:id="rId71"/>
    </p:embeddedFont>
    <p:embeddedFont>
      <p:font typeface="Helvetica Neue" panose="02000503000000020004" pitchFamily="2" charset="0"/>
      <p:regular r:id="rId72"/>
      <p:bold r:id="rId73"/>
      <p:italic r:id="rId74"/>
      <p:boldItalic r:id="rId75"/>
    </p:embeddedFont>
    <p:embeddedFont>
      <p:font typeface="Open Sans" panose="020B0606030504020204"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82" d="100"/>
          <a:sy n="282" d="100"/>
        </p:scale>
        <p:origin x="110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1.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3499ded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3499ded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5f3499ded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5f3499ded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5f3499ded4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5f3499ded4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f3499ded4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f3499ded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3499ded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f3499ded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f3499ded4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f3499ded4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f3499ded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f3499ded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3499ded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f3499ded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3499ded4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3499ded4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f3499ded4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f3499ded4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f3499ded4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f3499ded4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3499ded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3499ded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3499ded4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3499ded4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f3499ded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f3499ded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f3499ded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f3499ded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f3499ded4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f3499ded4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5f3499ded4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5f3499ded4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f3499ded4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5f3499ded4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f3499ded4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f3499ded4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f3499ded4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f3499ded4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f3499ded4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f3499ded4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f3499ded4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f3499ded4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5f3499ded4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5f3499ded4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5f3499ded4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5f3499ded4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5f3499ded4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5f3499ded4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f3499ded4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f3499ded4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f3499ded4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f3499ded4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f3499ded4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f3499ded4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f3499ded4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f3499ded4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f3499ded4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f3499ded4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5f3499ded4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5f3499ded4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f3499ded4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5f3499ded4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f3499ded4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f3499ded4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f3499ded4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5f3499ded4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f3499ded4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f3499ded4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f3499ded4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f3499ded4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5f3499ded4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5f3499ded4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5f3499ded4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5f3499ded4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5f3499ded4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5f3499ded4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5f3499ded4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5f3499ded4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5f3499ded4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5f3499ded4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5f3499ded4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5f3499ded4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5f3499ded4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5f3499ded4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5f3499ded4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5f3499ded4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5f3499ded4_0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5f3499ded4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5f3499ded4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5f3499ded4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5f3499ded4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5f3499ded4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5f3499ded4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f3499ded4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5f3499ded4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5f3499ded4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f3499ded4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f3499ded4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5f3499ded4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5f3499ded4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5f3499ded4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5f3499ded4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f3499ded4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f3499ded4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5f3499ded4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5f3499ded4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5f3499ded4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5f3499ded4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5f3499ded4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5f3499ded4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6" name="Google Shape;56;p1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7" name="Google Shape;57;p1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58" name="Google Shape;58;p14"/>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11" name="Google Shape;111;p26"/>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1200"/>
              </a:spcBef>
              <a:spcAft>
                <a:spcPts val="0"/>
              </a:spcAft>
              <a:buClr>
                <a:schemeClr val="dk1"/>
              </a:buClr>
              <a:buSzPts val="1500"/>
              <a:buNone/>
              <a:defRPr sz="1500" b="1"/>
            </a:lvl2pPr>
            <a:lvl3pPr marL="1371600" lvl="2" indent="-228600" algn="l" rtl="0">
              <a:lnSpc>
                <a:spcPct val="90000"/>
              </a:lnSpc>
              <a:spcBef>
                <a:spcPts val="1200"/>
              </a:spcBef>
              <a:spcAft>
                <a:spcPts val="0"/>
              </a:spcAft>
              <a:buClr>
                <a:schemeClr val="dk1"/>
              </a:buClr>
              <a:buSzPts val="1400"/>
              <a:buNone/>
              <a:defRPr sz="1400" b="1"/>
            </a:lvl3pPr>
            <a:lvl4pPr marL="1828800" lvl="3" indent="-228600" algn="l" rtl="0">
              <a:lnSpc>
                <a:spcPct val="90000"/>
              </a:lnSpc>
              <a:spcBef>
                <a:spcPts val="1200"/>
              </a:spcBef>
              <a:spcAft>
                <a:spcPts val="0"/>
              </a:spcAft>
              <a:buClr>
                <a:schemeClr val="dk1"/>
              </a:buClr>
              <a:buSzPts val="1200"/>
              <a:buNone/>
              <a:defRPr sz="1200" b="1"/>
            </a:lvl4pPr>
            <a:lvl5pPr marL="2286000" lvl="4" indent="-228600" algn="l" rtl="0">
              <a:lnSpc>
                <a:spcPct val="90000"/>
              </a:lnSpc>
              <a:spcBef>
                <a:spcPts val="1200"/>
              </a:spcBef>
              <a:spcAft>
                <a:spcPts val="0"/>
              </a:spcAft>
              <a:buClr>
                <a:schemeClr val="dk1"/>
              </a:buClr>
              <a:buSzPts val="1200"/>
              <a:buNone/>
              <a:defRPr sz="1200" b="1"/>
            </a:lvl5pPr>
            <a:lvl6pPr marL="2743200" lvl="5" indent="-228600" algn="l" rtl="0">
              <a:lnSpc>
                <a:spcPct val="90000"/>
              </a:lnSpc>
              <a:spcBef>
                <a:spcPts val="1200"/>
              </a:spcBef>
              <a:spcAft>
                <a:spcPts val="0"/>
              </a:spcAft>
              <a:buClr>
                <a:schemeClr val="dk1"/>
              </a:buClr>
              <a:buSzPts val="1200"/>
              <a:buNone/>
              <a:defRPr sz="1200" b="1"/>
            </a:lvl6pPr>
            <a:lvl7pPr marL="3200400" lvl="6" indent="-228600" algn="l" rtl="0">
              <a:lnSpc>
                <a:spcPct val="90000"/>
              </a:lnSpc>
              <a:spcBef>
                <a:spcPts val="1200"/>
              </a:spcBef>
              <a:spcAft>
                <a:spcPts val="0"/>
              </a:spcAft>
              <a:buClr>
                <a:schemeClr val="dk1"/>
              </a:buClr>
              <a:buSzPts val="1200"/>
              <a:buNone/>
              <a:defRPr sz="1200" b="1"/>
            </a:lvl7pPr>
            <a:lvl8pPr marL="3657600" lvl="7" indent="-228600" algn="l" rtl="0">
              <a:lnSpc>
                <a:spcPct val="90000"/>
              </a:lnSpc>
              <a:spcBef>
                <a:spcPts val="1200"/>
              </a:spcBef>
              <a:spcAft>
                <a:spcPts val="0"/>
              </a:spcAft>
              <a:buClr>
                <a:schemeClr val="dk1"/>
              </a:buClr>
              <a:buSzPts val="1200"/>
              <a:buNone/>
              <a:defRPr sz="1200" b="1"/>
            </a:lvl8pPr>
            <a:lvl9pPr marL="4114800" lvl="8" indent="-228600" algn="l" rtl="0">
              <a:lnSpc>
                <a:spcPct val="90000"/>
              </a:lnSpc>
              <a:spcBef>
                <a:spcPts val="1200"/>
              </a:spcBef>
              <a:spcAft>
                <a:spcPts val="1200"/>
              </a:spcAft>
              <a:buClr>
                <a:schemeClr val="dk1"/>
              </a:buClr>
              <a:buSzPts val="1200"/>
              <a:buNone/>
              <a:defRPr sz="1200" b="1"/>
            </a:lvl9pPr>
          </a:lstStyle>
          <a:p>
            <a:endParaRPr/>
          </a:p>
        </p:txBody>
      </p:sp>
      <p:sp>
        <p:nvSpPr>
          <p:cNvPr id="112" name="Google Shape;112;p26"/>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13" name="Google Shape;113;p2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1200"/>
              </a:spcBef>
              <a:spcAft>
                <a:spcPts val="0"/>
              </a:spcAft>
              <a:buClr>
                <a:schemeClr val="dk1"/>
              </a:buClr>
              <a:buSzPts val="1500"/>
              <a:buNone/>
              <a:defRPr sz="1500" b="1"/>
            </a:lvl2pPr>
            <a:lvl3pPr marL="1371600" lvl="2" indent="-228600" algn="l" rtl="0">
              <a:lnSpc>
                <a:spcPct val="90000"/>
              </a:lnSpc>
              <a:spcBef>
                <a:spcPts val="1200"/>
              </a:spcBef>
              <a:spcAft>
                <a:spcPts val="0"/>
              </a:spcAft>
              <a:buClr>
                <a:schemeClr val="dk1"/>
              </a:buClr>
              <a:buSzPts val="1400"/>
              <a:buNone/>
              <a:defRPr sz="1400" b="1"/>
            </a:lvl3pPr>
            <a:lvl4pPr marL="1828800" lvl="3" indent="-228600" algn="l" rtl="0">
              <a:lnSpc>
                <a:spcPct val="90000"/>
              </a:lnSpc>
              <a:spcBef>
                <a:spcPts val="1200"/>
              </a:spcBef>
              <a:spcAft>
                <a:spcPts val="0"/>
              </a:spcAft>
              <a:buClr>
                <a:schemeClr val="dk1"/>
              </a:buClr>
              <a:buSzPts val="1200"/>
              <a:buNone/>
              <a:defRPr sz="1200" b="1"/>
            </a:lvl4pPr>
            <a:lvl5pPr marL="2286000" lvl="4" indent="-228600" algn="l" rtl="0">
              <a:lnSpc>
                <a:spcPct val="90000"/>
              </a:lnSpc>
              <a:spcBef>
                <a:spcPts val="1200"/>
              </a:spcBef>
              <a:spcAft>
                <a:spcPts val="0"/>
              </a:spcAft>
              <a:buClr>
                <a:schemeClr val="dk1"/>
              </a:buClr>
              <a:buSzPts val="1200"/>
              <a:buNone/>
              <a:defRPr sz="1200" b="1"/>
            </a:lvl5pPr>
            <a:lvl6pPr marL="2743200" lvl="5" indent="-228600" algn="l" rtl="0">
              <a:lnSpc>
                <a:spcPct val="90000"/>
              </a:lnSpc>
              <a:spcBef>
                <a:spcPts val="1200"/>
              </a:spcBef>
              <a:spcAft>
                <a:spcPts val="0"/>
              </a:spcAft>
              <a:buClr>
                <a:schemeClr val="dk1"/>
              </a:buClr>
              <a:buSzPts val="1200"/>
              <a:buNone/>
              <a:defRPr sz="1200" b="1"/>
            </a:lvl6pPr>
            <a:lvl7pPr marL="3200400" lvl="6" indent="-228600" algn="l" rtl="0">
              <a:lnSpc>
                <a:spcPct val="90000"/>
              </a:lnSpc>
              <a:spcBef>
                <a:spcPts val="1200"/>
              </a:spcBef>
              <a:spcAft>
                <a:spcPts val="0"/>
              </a:spcAft>
              <a:buClr>
                <a:schemeClr val="dk1"/>
              </a:buClr>
              <a:buSzPts val="1200"/>
              <a:buNone/>
              <a:defRPr sz="1200" b="1"/>
            </a:lvl7pPr>
            <a:lvl8pPr marL="3657600" lvl="7" indent="-228600" algn="l" rtl="0">
              <a:lnSpc>
                <a:spcPct val="90000"/>
              </a:lnSpc>
              <a:spcBef>
                <a:spcPts val="1200"/>
              </a:spcBef>
              <a:spcAft>
                <a:spcPts val="0"/>
              </a:spcAft>
              <a:buClr>
                <a:schemeClr val="dk1"/>
              </a:buClr>
              <a:buSzPts val="1200"/>
              <a:buNone/>
              <a:defRPr sz="1200" b="1"/>
            </a:lvl8pPr>
            <a:lvl9pPr marL="4114800" lvl="8" indent="-228600" algn="l" rtl="0">
              <a:lnSpc>
                <a:spcPct val="90000"/>
              </a:lnSpc>
              <a:spcBef>
                <a:spcPts val="1200"/>
              </a:spcBef>
              <a:spcAft>
                <a:spcPts val="1200"/>
              </a:spcAft>
              <a:buClr>
                <a:schemeClr val="dk1"/>
              </a:buClr>
              <a:buSzPts val="1200"/>
              <a:buNone/>
              <a:defRPr sz="1200" b="1"/>
            </a:lvl9pPr>
          </a:lstStyle>
          <a:p>
            <a:endParaRPr/>
          </a:p>
        </p:txBody>
      </p:sp>
      <p:sp>
        <p:nvSpPr>
          <p:cNvPr id="114" name="Google Shape;114;p26"/>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15" name="Google Shape;115;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16" name="Google Shape;116;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17" name="Google Shape;117;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20" name="Google Shape;120;p2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1" name="Google Shape;121;p2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2" name="Google Shape;122;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3" name="Google Shape;123;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4" name="Google Shape;124;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53B3-A9F0-4F12-2DC7-0778D37F97C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3B26C194-4B59-A45E-D5A0-EC7B7FE5DFA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641C390A-AE84-FD9F-D593-51D4FC3FBDEE}"/>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5" name="Footer Placeholder 4">
            <a:extLst>
              <a:ext uri="{FF2B5EF4-FFF2-40B4-BE49-F238E27FC236}">
                <a16:creationId xmlns:a16="http://schemas.microsoft.com/office/drawing/2014/main" id="{7DF74550-5261-A270-DB2B-A948A991EC9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E277258-2D3F-AD92-E589-8CE4DF76FE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21702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9DC5-3F08-4B85-6BA5-25795E508A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FCD5AA9-0DF9-7EAE-88ED-EC3A1E81DA6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A8970EA-B574-6E5E-598B-E2920E12B97E}"/>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5" name="Footer Placeholder 4">
            <a:extLst>
              <a:ext uri="{FF2B5EF4-FFF2-40B4-BE49-F238E27FC236}">
                <a16:creationId xmlns:a16="http://schemas.microsoft.com/office/drawing/2014/main" id="{5739DB94-E5C8-66B3-4F6A-5BB542C026F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DC07D70-1F48-C1DC-2A22-1BDD98C284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87993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925B-8C52-6D27-7564-C950BEAF4E8F}"/>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279D447-C1CE-AA8E-AEA6-38972587F5A5}"/>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F67D1AD-A8C6-487B-AF31-7CE3BF6FBD5D}"/>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5" name="Footer Placeholder 4">
            <a:extLst>
              <a:ext uri="{FF2B5EF4-FFF2-40B4-BE49-F238E27FC236}">
                <a16:creationId xmlns:a16="http://schemas.microsoft.com/office/drawing/2014/main" id="{CA3AEB0A-D474-A8F1-6156-24F028DFC25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43A0381-2C19-BBE9-C3DB-CD624EC9A0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30118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E27A-2339-206A-70C4-8FB63C918EED}"/>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AF88626-6BA0-A38F-EDB8-C44835B19979}"/>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8866154C-65E9-8063-663C-1372F190628C}"/>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C4404A18-0451-3C18-F255-429D1A126ED5}"/>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6" name="Footer Placeholder 5">
            <a:extLst>
              <a:ext uri="{FF2B5EF4-FFF2-40B4-BE49-F238E27FC236}">
                <a16:creationId xmlns:a16="http://schemas.microsoft.com/office/drawing/2014/main" id="{DB21D401-5B1C-5857-7671-607A2A5E858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62C7186-D4B0-2DBE-00E5-5C8586EC26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0263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0569-E27E-90F1-BDAC-79464EE08EBF}"/>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D84CA30-8F03-92E6-1789-C6928A65216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583FF6E2-C805-CEF8-9560-0F8BE09DEDBF}"/>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06A3042-9C8A-57C2-E9AF-8096CA123F1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DA21C08C-8607-E1D5-BD6D-F667E81A5629}"/>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2A549C6A-A981-C2C8-FCDB-5997F8A91132}"/>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8" name="Footer Placeholder 7">
            <a:extLst>
              <a:ext uri="{FF2B5EF4-FFF2-40B4-BE49-F238E27FC236}">
                <a16:creationId xmlns:a16="http://schemas.microsoft.com/office/drawing/2014/main" id="{E4F23353-1CDF-6024-AE87-EA27DD4D8E40}"/>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000B63E-4D52-5110-15B9-02D09B977F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0790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9872-04BC-7697-9C67-2E472711233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1BB18B3-48D5-BC8A-68EB-D31A69DB7DA6}"/>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4" name="Footer Placeholder 3">
            <a:extLst>
              <a:ext uri="{FF2B5EF4-FFF2-40B4-BE49-F238E27FC236}">
                <a16:creationId xmlns:a16="http://schemas.microsoft.com/office/drawing/2014/main" id="{16488F13-4C10-9ACD-6421-EFD1AF64CA8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A1D3706-0D3C-62A3-B6A1-A13F44525B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90209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85565-4CDB-AEF3-25C4-C89ABF8393D6}"/>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3" name="Footer Placeholder 2">
            <a:extLst>
              <a:ext uri="{FF2B5EF4-FFF2-40B4-BE49-F238E27FC236}">
                <a16:creationId xmlns:a16="http://schemas.microsoft.com/office/drawing/2014/main" id="{CFE69968-2C0F-0DCD-9B08-FB74D357DB5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20DE6D1-AA1A-FE4D-6689-11FEB0C5F6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200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B832-2AC2-035C-9CB8-DA9ABC837100}"/>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82BCC4A0-1122-7A84-90E1-7C482B20044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413564E1-8F03-F512-D258-8BD023EE60A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FBEDEFD-E8D8-B068-CB76-8982514FD36F}"/>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6" name="Footer Placeholder 5">
            <a:extLst>
              <a:ext uri="{FF2B5EF4-FFF2-40B4-BE49-F238E27FC236}">
                <a16:creationId xmlns:a16="http://schemas.microsoft.com/office/drawing/2014/main" id="{9D9BABFF-8BC6-3B8D-4197-A36F09B9914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446819-473C-C27E-AB52-FAA6641B3F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292773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F572-9538-13B1-178D-61F3241A04AE}"/>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A0501E7-61C7-E81E-5872-768ACE1D199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3A37AD0F-F82D-A50E-22CA-0B55EBC6718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200654F-E787-47F1-5F45-E075D87DC999}"/>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6" name="Footer Placeholder 5">
            <a:extLst>
              <a:ext uri="{FF2B5EF4-FFF2-40B4-BE49-F238E27FC236}">
                <a16:creationId xmlns:a16="http://schemas.microsoft.com/office/drawing/2014/main" id="{B3996B37-7182-BBA8-E6B8-6BC08D15805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9071CC0-A646-20D2-D732-087BE6E88A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627622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B6D4-5E37-B6A1-D8FE-D322346CD24D}"/>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EF9C3E1-E311-522F-3E6F-05A6558537E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B6C305B-DCA5-3435-C1C6-ED913DB76BA2}"/>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5" name="Footer Placeholder 4">
            <a:extLst>
              <a:ext uri="{FF2B5EF4-FFF2-40B4-BE49-F238E27FC236}">
                <a16:creationId xmlns:a16="http://schemas.microsoft.com/office/drawing/2014/main" id="{D6F451CA-5674-E559-4C27-1D0A39C70F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2241740-85FE-43DA-7BCC-00D10D515A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496505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772DC-FDEF-41F2-5D51-9247C4372F5F}"/>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A8DD7C7-1A0B-83AF-C1FF-1649B9AF3DBA}"/>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E0ACE15-F2B5-F12B-AEE8-D0D2B6C5268E}"/>
              </a:ext>
            </a:extLst>
          </p:cNvPr>
          <p:cNvSpPr>
            <a:spLocks noGrp="1"/>
          </p:cNvSpPr>
          <p:nvPr>
            <p:ph type="dt" sz="half" idx="10"/>
          </p:nvPr>
        </p:nvSpPr>
        <p:spPr/>
        <p:txBody>
          <a:bodyPr/>
          <a:lstStyle/>
          <a:p>
            <a:fld id="{C9568931-D3AE-934C-9725-0199424AEC9B}" type="datetimeFigureOut">
              <a:rPr lang="en-CH" smtClean="0"/>
              <a:t>19.02.2024</a:t>
            </a:fld>
            <a:endParaRPr lang="en-CH"/>
          </a:p>
        </p:txBody>
      </p:sp>
      <p:sp>
        <p:nvSpPr>
          <p:cNvPr id="5" name="Footer Placeholder 4">
            <a:extLst>
              <a:ext uri="{FF2B5EF4-FFF2-40B4-BE49-F238E27FC236}">
                <a16:creationId xmlns:a16="http://schemas.microsoft.com/office/drawing/2014/main" id="{78D8CCD4-33C4-A1FC-44D2-FA722861227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41C2DF-3E6A-7E9F-92CF-3ACFD6C8E3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42833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7" name="Google Shape;67;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1214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2" name="Google Shape;72;p1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9"/>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9" name="Google Shape;89;p2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90" name="Google Shape;90;p21"/>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52" name="Google Shape;52;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26EB2-69A2-3AD2-3050-AD58CED4013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9D18B6-FC75-DA4E-1990-061454427D63}"/>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88BFE4F-BA47-45BF-9703-806D8B2FBB6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9568931-D3AE-934C-9725-0199424AEC9B}" type="datetimeFigureOut">
              <a:rPr lang="en-CH" smtClean="0"/>
              <a:t>19.02.2024</a:t>
            </a:fld>
            <a:endParaRPr lang="en-CH"/>
          </a:p>
        </p:txBody>
      </p:sp>
      <p:sp>
        <p:nvSpPr>
          <p:cNvPr id="5" name="Footer Placeholder 4">
            <a:extLst>
              <a:ext uri="{FF2B5EF4-FFF2-40B4-BE49-F238E27FC236}">
                <a16:creationId xmlns:a16="http://schemas.microsoft.com/office/drawing/2014/main" id="{1186BC2B-6228-7E53-7784-3F5E6A5F8FF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91DA184-AA98-8B1D-ED95-B986763D390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21906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8" Type="http://schemas.openxmlformats.org/officeDocument/2006/relationships/hyperlink" Target="https://docs.aws.amazon.com/cognito/latest/developerguide/saml-identity-provider.html" TargetMode="External"/><Relationship Id="rId3" Type="http://schemas.openxmlformats.org/officeDocument/2006/relationships/hyperlink" Target="https://docs.aws.amazon.com/cognito/latest/developerguide/facebook.html" TargetMode="External"/><Relationship Id="rId7" Type="http://schemas.openxmlformats.org/officeDocument/2006/relationships/hyperlink" Target="https://docs.aws.amazon.com/cognito/latest/developerguide/open-id.html"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hyperlink" Target="https://docs.aws.amazon.com/cognito/latest/developerguide/apple.html" TargetMode="External"/><Relationship Id="rId5" Type="http://schemas.openxmlformats.org/officeDocument/2006/relationships/hyperlink" Target="https://docs.aws.amazon.com/cognito/latest/developerguide/google.html" TargetMode="External"/><Relationship Id="rId4" Type="http://schemas.openxmlformats.org/officeDocument/2006/relationships/hyperlink" Target="https://docs.aws.amazon.com/cognito/latest/developerguide/amazon.html" TargetMode="External"/><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console.aws.amazon.com/cognito/"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cognitoidentity/latest/APIReference/API_GetId.html" TargetMode="External"/><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hyperlink" Target="https://docs.aws.amazon.com/STS/latest/APIReference/API_AssumeRoleWithWebIdentity.html" TargetMode="External"/><Relationship Id="rId5" Type="http://schemas.openxmlformats.org/officeDocument/2006/relationships/hyperlink" Target="https://docs.aws.amazon.com/cognitoidentity/latest/APIReference/API_GetOpenIdToken.html" TargetMode="External"/><Relationship Id="rId4" Type="http://schemas.openxmlformats.org/officeDocument/2006/relationships/hyperlink" Target="https://docs.aws.amazon.com/cognitoidentity/latest/APIReference/API_GetCredentialsForIdentity.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aws.amazon.com/cognitoidentity/latest/APIReference/API_GetId.html" TargetMode="External"/><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hyperlink" Target="https://docs.aws.amazon.com/STS/latest/APIReference/API_AssumeRoleWithWebIdentity.html" TargetMode="External"/><Relationship Id="rId4" Type="http://schemas.openxmlformats.org/officeDocument/2006/relationships/hyperlink" Target="https://docs.aws.amazon.com/cognitoidentity/latest/APIReference/API_GetOpenIdToken.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aws.amazon.com/cognito/latest/developerguide/developer-authenticated-identities.html"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cognitoidentity/latest/APIReference/API_GetOpenIdTokenForDeveloperIdentity.html" TargetMode="External"/><Relationship Id="rId2" Type="http://schemas.openxmlformats.org/officeDocument/2006/relationships/notesSlide" Target="../notesSlides/notesSlide18.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hyperlink" Target="https://docs.aws.amazon.com/cognitoidentity/latest/APIReference/API_GetCredentialsForIdentity.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aws.amazon.com/cognitoidentity/latest/APIReference/API_GetOpenIdTokenForDeveloperIdentity.html"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 Id="rId5" Type="http://schemas.openxmlformats.org/officeDocument/2006/relationships/image" Target="../media/image12.png"/><Relationship Id="rId4" Type="http://schemas.openxmlformats.org/officeDocument/2006/relationships/hyperlink" Target="https://docs.aws.amazon.com/STS/latest/APIReference/API_AssumeRoleWithWebIdentity.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nsole.aws.amazon.com/cognito/" TargetMode="External"/><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aws.amazon.com/compliance/shared-responsibility-model/" TargetMode="External"/><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s://console.aws.amazon.com/servicequotas/home" TargetMode="External"/><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hyperlink" Target="https://docs.aws.amazon.com/servicequotas/latest/userguide/request-quota-increase.html" TargetMode="External"/><Relationship Id="rId2" Type="http://schemas.openxmlformats.org/officeDocument/2006/relationships/notesSlide" Target="../notesSlides/notesSlide35.xml"/><Relationship Id="rId1" Type="http://schemas.openxmlformats.org/officeDocument/2006/relationships/slideLayout" Target="../slideLayouts/slideLayout24.xml"/><Relationship Id="rId4" Type="http://schemas.openxmlformats.org/officeDocument/2006/relationships/hyperlink" Target="https://console.aws.amazon.com/support/home#/case/create?issueType=service-limit-increas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hyperlink" Target="https://www.amazon.com" TargetMode="External"/><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jumpcloud.com/blog/identity-federation-services"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hyperlink" Target="https://cognito-identity.us-east-1.amazonaws.com/" TargetMode="External"/><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hyperlink" Target="https://cognito-identity.us-east-1.amazonaws.com/" TargetMode="External"/><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9"/>
          <p:cNvSpPr txBox="1">
            <a:spLocks noGrp="1"/>
          </p:cNvSpPr>
          <p:nvPr>
            <p:ph type="ctrTitle"/>
          </p:nvPr>
        </p:nvSpPr>
        <p:spPr>
          <a:xfrm>
            <a:off x="628650" y="338535"/>
            <a:ext cx="7884414" cy="3049905"/>
          </a:xfrm>
          <a:prstGeom prst="rect">
            <a:avLst/>
          </a:prstGeom>
        </p:spPr>
        <p:txBody>
          <a:bodyPr spcFirstLastPara="1" lIns="91425" tIns="91425" rIns="91425" bIns="91425" anchor="b" anchorCtr="0">
            <a:normAutofit/>
          </a:bodyPr>
          <a:lstStyle/>
          <a:p>
            <a:pPr marL="0" lvl="0" indent="0" algn="l" rtl="0">
              <a:spcBef>
                <a:spcPts val="0"/>
              </a:spcBef>
              <a:spcAft>
                <a:spcPts val="0"/>
              </a:spcAft>
              <a:buNone/>
            </a:pPr>
            <a:r>
              <a:rPr lang="en-GB" sz="5000" dirty="0"/>
              <a:t>AWS Cognito</a:t>
            </a:r>
          </a:p>
        </p:txBody>
      </p:sp>
      <p:sp>
        <p:nvSpPr>
          <p:cNvPr id="14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5"/>
                                        </p:tgtEl>
                                        <p:attrNameLst>
                                          <p:attrName>style.visibility</p:attrName>
                                        </p:attrNameLst>
                                      </p:cBhvr>
                                      <p:to>
                                        <p:strVal val="visible"/>
                                      </p:to>
                                    </p:set>
                                    <p:animEffect transition="in" filter="fade">
                                      <p:cBhvr>
                                        <p:cTn id="7" dur="7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sp useBgFill="1">
        <p:nvSpPr>
          <p:cNvPr id="373" name="Rectangle 3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Google Shape;367;p65"/>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4100" b="1" kern="1200">
                <a:solidFill>
                  <a:schemeClr val="tx1"/>
                </a:solidFill>
                <a:latin typeface="+mj-lt"/>
                <a:ea typeface="+mj-ea"/>
                <a:cs typeface="+mj-cs"/>
              </a:rPr>
              <a:t>How OIDC Works</a:t>
            </a:r>
          </a:p>
        </p:txBody>
      </p:sp>
      <p:sp>
        <p:nvSpPr>
          <p:cNvPr id="3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Google Shape;368;p65"/>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400" b="1" dirty="0">
                <a:highlight>
                  <a:srgbClr val="FFFFFF"/>
                </a:highlight>
              </a:rPr>
              <a:t>OIDC extends the OAuth protocol</a:t>
            </a:r>
            <a:r>
              <a:rPr lang="en-US" sz="1400" dirty="0">
                <a:highlight>
                  <a:srgbClr val="FFFFFF"/>
                </a:highlight>
              </a:rPr>
              <a:t> so that client services (your applications) </a:t>
            </a:r>
            <a:r>
              <a:rPr lang="en-US" sz="1400" b="1" dirty="0">
                <a:highlight>
                  <a:srgbClr val="FFFFFF"/>
                </a:highlight>
              </a:rPr>
              <a:t>verify user identities</a:t>
            </a:r>
            <a:r>
              <a:rPr lang="en-US" sz="1400" dirty="0">
                <a:highlight>
                  <a:srgbClr val="FFFFFF"/>
                </a:highlight>
              </a:rPr>
              <a:t> and </a:t>
            </a:r>
            <a:r>
              <a:rPr lang="en-US" sz="1400" b="1" dirty="0">
                <a:highlight>
                  <a:srgbClr val="FFFFFF"/>
                </a:highlight>
              </a:rPr>
              <a:t>exchange </a:t>
            </a:r>
            <a:r>
              <a:rPr lang="en-US" sz="1400" dirty="0">
                <a:highlight>
                  <a:srgbClr val="FFFFFF"/>
                </a:highlight>
              </a:rPr>
              <a:t>profile information through OpenID providers via RESTful APIs that dispatch JSON web tokens (JWTs) to share information during the authentication process. </a:t>
            </a:r>
          </a:p>
          <a:p>
            <a:pPr marL="0" lvl="0" indent="-228600" defTabSz="914400">
              <a:spcBef>
                <a:spcPts val="1200"/>
              </a:spcBef>
              <a:spcAft>
                <a:spcPts val="0"/>
              </a:spcAft>
              <a:buFont typeface="Arial" panose="020B0604020202020204" pitchFamily="34" charset="0"/>
              <a:buChar char="•"/>
            </a:pPr>
            <a:r>
              <a:rPr lang="en-US" sz="1400" dirty="0">
                <a:highlight>
                  <a:srgbClr val="FFFFFF"/>
                </a:highlight>
              </a:rPr>
              <a:t>The providers are essentially authentication servers. </a:t>
            </a:r>
          </a:p>
          <a:p>
            <a:pPr marL="0" lvl="0" indent="-228600" defTabSz="914400">
              <a:spcBef>
                <a:spcPts val="1200"/>
              </a:spcBef>
              <a:spcAft>
                <a:spcPts val="0"/>
              </a:spcAft>
              <a:buFont typeface="Arial" panose="020B0604020202020204" pitchFamily="34" charset="0"/>
              <a:buChar char="•"/>
            </a:pPr>
            <a:r>
              <a:rPr lang="en-US" sz="1400" dirty="0">
                <a:highlight>
                  <a:srgbClr val="FFFFFF"/>
                </a:highlight>
              </a:rPr>
              <a:t>Many developers are attracted to this approach because it’s highly scalable, flexible across platforms, and is relatively simple to implement. </a:t>
            </a:r>
          </a:p>
          <a:p>
            <a:pPr marL="0" lvl="0" indent="-228600" defTabSz="914400">
              <a:spcBef>
                <a:spcPts val="1200"/>
              </a:spcBef>
              <a:spcAft>
                <a:spcPts val="1200"/>
              </a:spcAft>
              <a:buFont typeface="Arial" panose="020B0604020202020204" pitchFamily="34" charset="0"/>
              <a:buChar char="•"/>
            </a:pPr>
            <a:r>
              <a:rPr lang="en-US" sz="1400" dirty="0">
                <a:highlight>
                  <a:srgbClr val="FFFFFF"/>
                </a:highlight>
              </a:rPr>
              <a:t>Its main components are a unique user ID workflow with OAuth underpinnings.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9"/>
        <p:cNvGrpSpPr/>
        <p:nvPr/>
      </p:nvGrpSpPr>
      <p:grpSpPr>
        <a:xfrm>
          <a:off x="0" y="0"/>
          <a:ext cx="0" cy="0"/>
          <a:chOff x="0" y="0"/>
          <a:chExt cx="0" cy="0"/>
        </a:xfrm>
      </p:grpSpPr>
      <p:sp useBgFill="1">
        <p:nvSpPr>
          <p:cNvPr id="387" name="Rectangle 38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Google Shape;380;p6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ts val="1100"/>
            </a:pPr>
            <a:r>
              <a:rPr lang="en-US" sz="3500" b="1" kern="1200">
                <a:solidFill>
                  <a:schemeClr val="tx1"/>
                </a:solidFill>
                <a:latin typeface="+mj-lt"/>
                <a:ea typeface="+mj-ea"/>
                <a:cs typeface="+mj-cs"/>
              </a:rPr>
              <a:t>Built on OAuth 2.0 Protocol</a:t>
            </a:r>
          </a:p>
        </p:txBody>
      </p:sp>
      <p:sp>
        <p:nvSpPr>
          <p:cNvPr id="38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Google Shape;381;p67"/>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400" b="1" dirty="0">
                <a:highlight>
                  <a:srgbClr val="FFFFFF"/>
                </a:highlight>
              </a:rPr>
              <a:t>OIDC is built on top of the OAuth 2.0 </a:t>
            </a:r>
            <a:r>
              <a:rPr lang="en-US" sz="1400" dirty="0">
                <a:highlight>
                  <a:srgbClr val="FFFFFF"/>
                </a:highlight>
              </a:rPr>
              <a:t>framework, which is a standard that grants third-party apps and service access to user ID resources. </a:t>
            </a:r>
          </a:p>
          <a:p>
            <a:pPr marL="0" lvl="0" indent="-228600" defTabSz="914400">
              <a:spcBef>
                <a:spcPts val="1200"/>
              </a:spcBef>
              <a:spcAft>
                <a:spcPts val="1200"/>
              </a:spcAft>
              <a:buFont typeface="Arial" panose="020B0604020202020204" pitchFamily="34" charset="0"/>
              <a:buChar char="•"/>
            </a:pPr>
            <a:r>
              <a:rPr lang="en-US" sz="1400" b="1" dirty="0">
                <a:highlight>
                  <a:srgbClr val="FFFFFF"/>
                </a:highlight>
              </a:rPr>
              <a:t>No user credentials are sent over the wire or stored on third-party servers</a:t>
            </a:r>
            <a:r>
              <a:rPr lang="en-US" sz="1400" dirty="0">
                <a:highlight>
                  <a:srgbClr val="FFFFFF"/>
                </a:highlight>
              </a:rPr>
              <a:t>, which increases security and ease of use for IT administrators.</a:t>
            </a:r>
            <a:endParaRPr lang="en-US" sz="1400" dirty="0"/>
          </a:p>
        </p:txBody>
      </p:sp>
      <p:pic>
        <p:nvPicPr>
          <p:cNvPr id="382" name="Google Shape;382;p67"/>
          <p:cNvPicPr preferRelativeResize="0"/>
          <p:nvPr/>
        </p:nvPicPr>
        <p:blipFill>
          <a:blip r:embed="rId3"/>
          <a:stretch>
            <a:fillRect/>
          </a:stretch>
        </p:blipFill>
        <p:spPr>
          <a:xfrm>
            <a:off x="4574286" y="1420249"/>
            <a:ext cx="4094226" cy="230300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818FBD-455F-64DE-ECCF-93647052686B}"/>
              </a:ext>
            </a:extLst>
          </p:cNvPr>
          <p:cNvSpPr>
            <a:spLocks noGrp="1"/>
          </p:cNvSpPr>
          <p:nvPr>
            <p:ph type="title"/>
          </p:nvPr>
        </p:nvSpPr>
        <p:spPr>
          <a:xfrm>
            <a:off x="836676" y="411480"/>
            <a:ext cx="7626096" cy="884682"/>
          </a:xfrm>
        </p:spPr>
        <p:txBody>
          <a:bodyPr vert="horz" lIns="91440" tIns="45720" rIns="91440" bIns="45720" rtlCol="0" anchor="ctr">
            <a:normAutofit/>
          </a:bodyPr>
          <a:lstStyle/>
          <a:p>
            <a:pPr defTabSz="914400">
              <a:spcBef>
                <a:spcPct val="0"/>
              </a:spcBef>
            </a:pPr>
            <a:r>
              <a:rPr lang="en-US" sz="3000" kern="1200">
                <a:solidFill>
                  <a:schemeClr val="tx1"/>
                </a:solidFill>
                <a:latin typeface="+mj-lt"/>
                <a:ea typeface="+mj-ea"/>
                <a:cs typeface="+mj-cs"/>
              </a:rPr>
              <a:t>SAML vs </a:t>
            </a:r>
            <a:r>
              <a:rPr lang="en-US" sz="3000" i="0" kern="1200">
                <a:solidFill>
                  <a:schemeClr val="tx1"/>
                </a:solidFill>
                <a:effectLst/>
                <a:latin typeface="+mj-lt"/>
                <a:ea typeface="+mj-ea"/>
                <a:cs typeface="+mj-cs"/>
              </a:rPr>
              <a:t>OpenID Connect</a:t>
            </a:r>
            <a:endParaRPr lang="en-US" sz="30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7684A0F5-B8AE-1099-F3C5-FAFE499C9A5D}"/>
              </a:ext>
            </a:extLst>
          </p:cNvPr>
          <p:cNvSpPr>
            <a:spLocks noGrp="1"/>
          </p:cNvSpPr>
          <p:nvPr>
            <p:ph type="body" idx="1"/>
          </p:nvPr>
        </p:nvSpPr>
        <p:spPr>
          <a:xfrm>
            <a:off x="836676" y="1861457"/>
            <a:ext cx="7626096" cy="2771265"/>
          </a:xfrm>
        </p:spPr>
        <p:txBody>
          <a:bodyPr vert="horz" lIns="91440" tIns="45720" rIns="91440" bIns="45720" rtlCol="0">
            <a:normAutofit/>
          </a:bodyPr>
          <a:lstStyle/>
          <a:p>
            <a:pPr indent="-228600" defTabSz="914400">
              <a:spcBef>
                <a:spcPts val="300"/>
              </a:spcBef>
              <a:spcAft>
                <a:spcPts val="300"/>
              </a:spcAft>
              <a:buFont typeface="Arial" panose="020B0604020202020204" pitchFamily="34" charset="0"/>
              <a:buChar char="•"/>
            </a:pPr>
            <a:r>
              <a:rPr lang="en-US" sz="1400" b="0" i="0" dirty="0">
                <a:effectLst/>
              </a:rPr>
              <a:t>For instance, SAML utilizes a request-response model, where the Service Provider (SP) initiates the authentication process and redirects the user to the Identity Provider (IdP). </a:t>
            </a:r>
          </a:p>
          <a:p>
            <a:pPr indent="-228600" defTabSz="914400">
              <a:spcBef>
                <a:spcPts val="300"/>
              </a:spcBef>
              <a:spcAft>
                <a:spcPts val="300"/>
              </a:spcAft>
              <a:buFont typeface="Arial" panose="020B0604020202020204" pitchFamily="34" charset="0"/>
              <a:buChar char="•"/>
            </a:pPr>
            <a:r>
              <a:rPr lang="en-US" sz="1400" b="0" i="0" dirty="0">
                <a:effectLst/>
              </a:rPr>
              <a:t>The IdP then sends the assertion back to the SP via the user's browser. </a:t>
            </a:r>
          </a:p>
          <a:p>
            <a:pPr indent="-228600" defTabSz="914400">
              <a:spcBef>
                <a:spcPts val="300"/>
              </a:spcBef>
              <a:spcAft>
                <a:spcPts val="300"/>
              </a:spcAft>
              <a:buFont typeface="Arial" panose="020B0604020202020204" pitchFamily="34" charset="0"/>
              <a:buChar char="•"/>
            </a:pPr>
            <a:r>
              <a:rPr lang="en-US" sz="1400" b="0" i="0" dirty="0">
                <a:effectLst/>
              </a:rPr>
              <a:t>On the other hand, OpenID Connect uses a redirect model, where the user initiates the authentication flow and is redirected to the IdP. </a:t>
            </a:r>
          </a:p>
          <a:p>
            <a:pPr indent="-228600" defTabSz="914400">
              <a:spcBef>
                <a:spcPts val="300"/>
              </a:spcBef>
              <a:spcAft>
                <a:spcPts val="300"/>
              </a:spcAft>
              <a:buFont typeface="Arial" panose="020B0604020202020204" pitchFamily="34" charset="0"/>
              <a:buChar char="•"/>
            </a:pPr>
            <a:r>
              <a:rPr lang="en-US" sz="1400" b="0" i="0" dirty="0">
                <a:effectLst/>
              </a:rPr>
              <a:t>The IdP then sends the tokens back to the SP via the user's browser or a back-channel. </a:t>
            </a:r>
          </a:p>
          <a:p>
            <a:pPr indent="-228600" defTabSz="914400">
              <a:spcBef>
                <a:spcPts val="300"/>
              </a:spcBef>
              <a:spcAft>
                <a:spcPts val="300"/>
              </a:spcAft>
              <a:buFont typeface="Arial" panose="020B0604020202020204" pitchFamily="34" charset="0"/>
              <a:buChar char="•"/>
            </a:pPr>
            <a:r>
              <a:rPr lang="en-US" sz="1400" b="0" i="0" dirty="0">
                <a:effectLst/>
              </a:rPr>
              <a:t>Additionally, SAML utilizes XML as the format for the assertion, which is verbose and complex, while OpenID Connect uses JSON as the format for the tokens, which is compact and simple. </a:t>
            </a:r>
          </a:p>
          <a:p>
            <a:pPr indent="-228600" defTabSz="914400">
              <a:spcBef>
                <a:spcPts val="300"/>
              </a:spcBef>
              <a:spcAft>
                <a:spcPts val="300"/>
              </a:spcAft>
              <a:buFont typeface="Arial" panose="020B0604020202020204" pitchFamily="34" charset="0"/>
              <a:buChar char="•"/>
            </a:pPr>
            <a:r>
              <a:rPr lang="en-US" sz="1400" b="0" i="0" dirty="0">
                <a:effectLst/>
              </a:rPr>
              <a:t>Furthermore, SAML supports various features, such as encryption, signing, federation, metadata, and profiles, while OpenID Connect supports fewer features, but it leverages OAuth 2.0 for authorization, scopes, and flows.</a:t>
            </a:r>
            <a:endParaRPr lang="en-US" sz="1400" dirty="0"/>
          </a:p>
        </p:txBody>
      </p:sp>
    </p:spTree>
    <p:extLst>
      <p:ext uri="{BB962C8B-B14F-4D97-AF65-F5344CB8AC3E}">
        <p14:creationId xmlns:p14="http://schemas.microsoft.com/office/powerpoint/2010/main" val="141928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4"/>
        <p:cNvGrpSpPr/>
        <p:nvPr/>
      </p:nvGrpSpPr>
      <p:grpSpPr>
        <a:xfrm>
          <a:off x="0" y="0"/>
          <a:ext cx="0" cy="0"/>
          <a:chOff x="0" y="0"/>
          <a:chExt cx="0" cy="0"/>
        </a:xfrm>
      </p:grpSpPr>
      <p:sp useBgFill="1">
        <p:nvSpPr>
          <p:cNvPr id="412" name="Rectangle 4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Google Shape;405;p71"/>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ts val="1100"/>
            </a:pPr>
            <a:r>
              <a:rPr lang="en-US" sz="2900" b="1" kern="1200">
                <a:solidFill>
                  <a:schemeClr val="tx1"/>
                </a:solidFill>
                <a:latin typeface="+mj-lt"/>
                <a:ea typeface="+mj-ea"/>
                <a:cs typeface="+mj-cs"/>
              </a:rPr>
              <a:t>Using OIDC and SAML Together</a:t>
            </a:r>
          </a:p>
        </p:txBody>
      </p:sp>
      <p:sp>
        <p:nvSpPr>
          <p:cNvPr id="4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Google Shape;406;p71"/>
          <p:cNvSpPr txBox="1">
            <a:spLocks noGrp="1"/>
          </p:cNvSpPr>
          <p:nvPr>
            <p:ph type="body"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400" dirty="0"/>
              <a:t>These protocols aren’t mutually exclusive. </a:t>
            </a:r>
          </a:p>
          <a:p>
            <a:pPr marL="0" lvl="0" indent="-228600" defTabSz="914400">
              <a:spcBef>
                <a:spcPts val="0"/>
              </a:spcBef>
              <a:spcAft>
                <a:spcPts val="0"/>
              </a:spcAft>
              <a:buFont typeface="Arial" panose="020B0604020202020204" pitchFamily="34" charset="0"/>
              <a:buChar char="•"/>
            </a:pPr>
            <a:r>
              <a:rPr lang="en-US" sz="1400" dirty="0"/>
              <a:t>Consider using </a:t>
            </a:r>
            <a:r>
              <a:rPr lang="en-US" sz="1400" b="1" dirty="0"/>
              <a:t>SAML for enterprise SSO</a:t>
            </a:r>
            <a:r>
              <a:rPr lang="en-US" sz="1400" dirty="0"/>
              <a:t> to secure access to your organization’s resources and </a:t>
            </a:r>
            <a:r>
              <a:rPr lang="en-US" sz="1400" b="1" dirty="0"/>
              <a:t>OIDC for mobile use cases</a:t>
            </a:r>
            <a:r>
              <a:rPr lang="en-US" sz="1400" dirty="0"/>
              <a:t> that have high scalability requirements. </a:t>
            </a:r>
          </a:p>
          <a:p>
            <a:pPr marL="0" lvl="0" indent="-228600" defTabSz="914400">
              <a:spcBef>
                <a:spcPts val="1200"/>
              </a:spcBef>
              <a:spcAft>
                <a:spcPts val="1200"/>
              </a:spcAft>
              <a:buFont typeface="Arial" panose="020B0604020202020204" pitchFamily="34" charset="0"/>
              <a:buChar char="•"/>
            </a:pPr>
            <a:r>
              <a:rPr lang="en-US" sz="1400" dirty="0"/>
              <a:t>Each has its own inherent advantages and either can provide SSO services.</a:t>
            </a:r>
          </a:p>
        </p:txBody>
      </p:sp>
      <p:pic>
        <p:nvPicPr>
          <p:cNvPr id="407" name="Google Shape;407;p71"/>
          <p:cNvPicPr preferRelativeResize="0"/>
          <p:nvPr/>
        </p:nvPicPr>
        <p:blipFill>
          <a:blip r:embed="rId3"/>
          <a:stretch>
            <a:fillRect/>
          </a:stretch>
        </p:blipFill>
        <p:spPr>
          <a:xfrm>
            <a:off x="3490722" y="1115496"/>
            <a:ext cx="5177790" cy="291250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442013-7C33-4B75-B90C-B2B68170F0B1}"/>
              </a:ext>
            </a:extLst>
          </p:cNvPr>
          <p:cNvSpPr>
            <a:spLocks noGrp="1"/>
          </p:cNvSpPr>
          <p:nvPr>
            <p:ph type="title"/>
          </p:nvPr>
        </p:nvSpPr>
        <p:spPr>
          <a:xfrm>
            <a:off x="836676" y="411480"/>
            <a:ext cx="7626096" cy="884682"/>
          </a:xfrm>
        </p:spPr>
        <p:txBody>
          <a:bodyPr vert="horz" lIns="91440" tIns="45720" rIns="91440" bIns="45720" rtlCol="0" anchor="ctr">
            <a:normAutofit/>
          </a:bodyPr>
          <a:lstStyle/>
          <a:p>
            <a:pPr defTabSz="914400">
              <a:spcBef>
                <a:spcPct val="0"/>
              </a:spcBef>
            </a:pPr>
            <a:r>
              <a:rPr lang="en-US" sz="3000" kern="1200">
                <a:solidFill>
                  <a:schemeClr val="tx1"/>
                </a:solidFill>
                <a:latin typeface="+mj-lt"/>
                <a:ea typeface="+mj-ea"/>
                <a:cs typeface="+mj-cs"/>
              </a:rPr>
              <a:t>AWS Cognito Protocols</a:t>
            </a:r>
          </a:p>
        </p:txBody>
      </p:sp>
      <p:sp>
        <p:nvSpPr>
          <p:cNvPr id="22" name="Rectangle 2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71261FA6-8692-88D8-D17F-96B0DB41FE14}"/>
              </a:ext>
            </a:extLst>
          </p:cNvPr>
          <p:cNvSpPr>
            <a:spLocks noGrp="1"/>
          </p:cNvSpPr>
          <p:nvPr>
            <p:ph type="body" idx="1"/>
          </p:nvPr>
        </p:nvSpPr>
        <p:spPr>
          <a:xfrm>
            <a:off x="836676" y="1861457"/>
            <a:ext cx="7626096" cy="2771265"/>
          </a:xfrm>
        </p:spPr>
        <p:txBody>
          <a:bodyPr vert="horz" lIns="91440" tIns="45720" rIns="91440" bIns="45720" rtlCol="0">
            <a:normAutofit lnSpcReduction="10000"/>
          </a:bodyPr>
          <a:lstStyle/>
          <a:p>
            <a:pPr indent="-228600" defTabSz="914400">
              <a:spcAft>
                <a:spcPts val="600"/>
              </a:spcAft>
              <a:buFont typeface="Arial" panose="020B0604020202020204" pitchFamily="34" charset="0"/>
              <a:buChar char="•"/>
            </a:pPr>
            <a:r>
              <a:rPr lang="en-US" sz="1200" b="1" i="0" dirty="0">
                <a:effectLst/>
              </a:rPr>
              <a:t>OpenID Connect (OIDC)</a:t>
            </a:r>
            <a:r>
              <a:rPr lang="en-US" sz="1200" b="0" i="0" dirty="0">
                <a:effectLst/>
              </a:rPr>
              <a:t>: AWS Cognito leverages OpenID Connect for user authentication. OIDC is an authentication layer on top of OAuth 2.0, an authorization framework. </a:t>
            </a:r>
          </a:p>
          <a:p>
            <a:pPr indent="-228600" defTabSz="914400">
              <a:spcAft>
                <a:spcPts val="600"/>
              </a:spcAft>
              <a:buFont typeface="Arial" panose="020B0604020202020204" pitchFamily="34" charset="0"/>
              <a:buChar char="•"/>
            </a:pPr>
            <a:r>
              <a:rPr lang="en-US" sz="1200" b="0" i="0" dirty="0">
                <a:effectLst/>
              </a:rPr>
              <a:t>It allows Cognito to provide authenticated identities to client applications in the form of JWT (JSON Web Tokens). </a:t>
            </a:r>
          </a:p>
          <a:p>
            <a:pPr indent="-228600" defTabSz="914400">
              <a:spcAft>
                <a:spcPts val="600"/>
              </a:spcAft>
              <a:buFont typeface="Arial" panose="020B0604020202020204" pitchFamily="34" charset="0"/>
              <a:buChar char="•"/>
            </a:pPr>
            <a:r>
              <a:rPr lang="en-US" sz="1200" b="0" i="0" dirty="0">
                <a:effectLst/>
              </a:rPr>
              <a:t>OIDC enables clients to verify the identity of the user and to obtain basic profile information about the user in an interoperable and REST-like manner.</a:t>
            </a:r>
          </a:p>
          <a:p>
            <a:pPr indent="-228600" defTabSz="914400">
              <a:spcAft>
                <a:spcPts val="600"/>
              </a:spcAft>
              <a:buFont typeface="Arial" panose="020B0604020202020204" pitchFamily="34" charset="0"/>
              <a:buChar char="•"/>
            </a:pPr>
            <a:r>
              <a:rPr lang="en-US" sz="1200" b="1" i="0" dirty="0">
                <a:effectLst/>
              </a:rPr>
              <a:t>OAuth 2.0</a:t>
            </a:r>
            <a:r>
              <a:rPr lang="en-US" sz="1200" b="0" i="0" dirty="0">
                <a:effectLst/>
              </a:rPr>
              <a:t>: For authorization, AWS Cognito uses the OAuth 2.0 framework, which allows third-party services to exchange web tokens for user data access without revealing the user's credentials. </a:t>
            </a:r>
          </a:p>
          <a:p>
            <a:pPr indent="-228600" defTabSz="914400">
              <a:spcAft>
                <a:spcPts val="600"/>
              </a:spcAft>
              <a:buFont typeface="Arial" panose="020B0604020202020204" pitchFamily="34" charset="0"/>
              <a:buChar char="•"/>
            </a:pPr>
            <a:r>
              <a:rPr lang="en-US" sz="1200" b="0" i="0" dirty="0">
                <a:effectLst/>
              </a:rPr>
              <a:t>Cognito implements various OAuth 2.0 flows, such as Authorization Code Grant, Implicit Grant, and Client Credentials Grant, to cater to different client application needs, including server-side, mobile, and single-page applications.</a:t>
            </a:r>
          </a:p>
          <a:p>
            <a:pPr indent="-228600" defTabSz="914400">
              <a:spcAft>
                <a:spcPts val="600"/>
              </a:spcAft>
              <a:buFont typeface="Arial" panose="020B0604020202020204" pitchFamily="34" charset="0"/>
              <a:buChar char="•"/>
            </a:pPr>
            <a:r>
              <a:rPr lang="en-US" sz="1200" b="1" i="0" dirty="0">
                <a:effectLst/>
              </a:rPr>
              <a:t>SAML 2.0 (Security Assertion Markup Language)</a:t>
            </a:r>
            <a:r>
              <a:rPr lang="en-US" sz="1200" b="0" i="0" dirty="0">
                <a:effectLst/>
              </a:rPr>
              <a:t>: For federated identity management, AWS Cognito supports SAML 2.0, which allows it to serve as both an identity provider (IdP) and a service provider (SP). </a:t>
            </a:r>
          </a:p>
          <a:p>
            <a:pPr indent="-228600" defTabSz="914400">
              <a:spcAft>
                <a:spcPts val="600"/>
              </a:spcAft>
              <a:buFont typeface="Arial" panose="020B0604020202020204" pitchFamily="34" charset="0"/>
              <a:buChar char="•"/>
            </a:pPr>
            <a:r>
              <a:rPr lang="en-US" sz="1200" b="0" i="0" dirty="0">
                <a:effectLst/>
              </a:rPr>
              <a:t>This enables Cognito to integrate with external identity providers (like Active Directory, Okta, or any SAML-compatible IdP) for single sign-on (SSO) to AWS services and other applications.</a:t>
            </a:r>
          </a:p>
          <a:p>
            <a:pPr marL="114300" indent="-228600" defTabSz="914400">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74512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442013-7C33-4B75-B90C-B2B68170F0B1}"/>
              </a:ext>
            </a:extLst>
          </p:cNvPr>
          <p:cNvSpPr>
            <a:spLocks noGrp="1"/>
          </p:cNvSpPr>
          <p:nvPr>
            <p:ph type="title"/>
          </p:nvPr>
        </p:nvSpPr>
        <p:spPr>
          <a:xfrm>
            <a:off x="836676" y="411480"/>
            <a:ext cx="7626096" cy="884682"/>
          </a:xfrm>
        </p:spPr>
        <p:txBody>
          <a:bodyPr vert="horz" lIns="91440" tIns="45720" rIns="91440" bIns="45720" rtlCol="0" anchor="ctr">
            <a:normAutofit/>
          </a:bodyPr>
          <a:lstStyle/>
          <a:p>
            <a:pPr defTabSz="914400">
              <a:spcBef>
                <a:spcPct val="0"/>
              </a:spcBef>
            </a:pPr>
            <a:r>
              <a:rPr lang="en-US" sz="3000" kern="1200" dirty="0">
                <a:solidFill>
                  <a:schemeClr val="tx1"/>
                </a:solidFill>
                <a:latin typeface="+mj-lt"/>
                <a:ea typeface="+mj-ea"/>
                <a:cs typeface="+mj-cs"/>
              </a:rPr>
              <a:t>AWS Cognito Protocols When?</a:t>
            </a:r>
          </a:p>
        </p:txBody>
      </p:sp>
      <p:sp>
        <p:nvSpPr>
          <p:cNvPr id="33" name="Rectangle 3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71261FA6-8692-88D8-D17F-96B0DB41FE14}"/>
              </a:ext>
            </a:extLst>
          </p:cNvPr>
          <p:cNvSpPr>
            <a:spLocks noGrp="1"/>
          </p:cNvSpPr>
          <p:nvPr>
            <p:ph type="body" idx="1"/>
          </p:nvPr>
        </p:nvSpPr>
        <p:spPr>
          <a:xfrm>
            <a:off x="470137" y="1645244"/>
            <a:ext cx="8444137" cy="3287111"/>
          </a:xfrm>
        </p:spPr>
        <p:txBody>
          <a:bodyPr vert="horz" lIns="91440" tIns="45720" rIns="91440" bIns="45720" rtlCol="0">
            <a:noAutofit/>
          </a:bodyPr>
          <a:lstStyle/>
          <a:p>
            <a:pPr indent="-228600" defTabSz="914400">
              <a:spcAft>
                <a:spcPts val="600"/>
              </a:spcAft>
              <a:buFont typeface="Arial" panose="020B0604020202020204" pitchFamily="34" charset="0"/>
              <a:buChar char="•"/>
            </a:pPr>
            <a:r>
              <a:rPr lang="en-US" sz="1000" b="1" i="0" dirty="0">
                <a:effectLst/>
              </a:rPr>
              <a:t>OpenID Connect (OIDC)</a:t>
            </a:r>
          </a:p>
          <a:p>
            <a:pPr indent="-228600" defTabSz="914400">
              <a:spcAft>
                <a:spcPts val="600"/>
              </a:spcAft>
              <a:buFont typeface="Arial" panose="020B0604020202020204" pitchFamily="34" charset="0"/>
              <a:buChar char="•"/>
            </a:pPr>
            <a:r>
              <a:rPr lang="en-US" sz="1000" b="0" i="0" dirty="0">
                <a:effectLst/>
              </a:rPr>
              <a:t>When an application needs to authenticate a user, it can redirect the user to Cognito, which handles the authentication process. </a:t>
            </a:r>
          </a:p>
          <a:p>
            <a:pPr indent="-228600" defTabSz="914400">
              <a:spcAft>
                <a:spcPts val="600"/>
              </a:spcAft>
              <a:buFont typeface="Arial" panose="020B0604020202020204" pitchFamily="34" charset="0"/>
              <a:buChar char="•"/>
            </a:pPr>
            <a:r>
              <a:rPr lang="en-US" sz="1000" b="0" i="0" dirty="0">
                <a:effectLst/>
              </a:rPr>
              <a:t>Once authenticated, Cognito issues an ID token (JWT) to the application, confirming the user's identity along with basic profile information.</a:t>
            </a:r>
          </a:p>
          <a:p>
            <a:pPr indent="-228600" defTabSz="914400">
              <a:spcAft>
                <a:spcPts val="600"/>
              </a:spcAft>
              <a:buFont typeface="Arial" panose="020B0604020202020204" pitchFamily="34" charset="0"/>
              <a:buChar char="•"/>
            </a:pPr>
            <a:r>
              <a:rPr lang="en-US" sz="1000" b="1" i="0" dirty="0">
                <a:effectLst/>
              </a:rPr>
              <a:t>OAuth 2.0</a:t>
            </a:r>
          </a:p>
          <a:p>
            <a:pPr indent="-228600" defTabSz="914400">
              <a:spcAft>
                <a:spcPts val="600"/>
              </a:spcAft>
              <a:buFont typeface="Arial" panose="020B0604020202020204" pitchFamily="34" charset="0"/>
              <a:buChar char="•"/>
            </a:pPr>
            <a:r>
              <a:rPr lang="en-US" sz="1000" b="0" i="0" dirty="0">
                <a:effectLst/>
              </a:rPr>
              <a:t>Cognito utilizes OAuth 2.0 flows to grant applications access to Cognito user pools and AWS services on behalf of the user. </a:t>
            </a:r>
          </a:p>
          <a:p>
            <a:pPr indent="-228600" defTabSz="914400">
              <a:spcAft>
                <a:spcPts val="600"/>
              </a:spcAft>
              <a:buFont typeface="Arial" panose="020B0604020202020204" pitchFamily="34" charset="0"/>
              <a:buChar char="•"/>
            </a:pPr>
            <a:r>
              <a:rPr lang="en-US" sz="1000" b="0" i="0" dirty="0">
                <a:effectLst/>
              </a:rPr>
              <a:t>This enables scenarios where a user consents to a third-party application performing actions in their name, such as accessing their user profile information or performing actions that require user permissions.</a:t>
            </a:r>
          </a:p>
          <a:p>
            <a:pPr indent="-228600" defTabSz="914400">
              <a:spcAft>
                <a:spcPts val="600"/>
              </a:spcAft>
              <a:buFont typeface="Arial" panose="020B0604020202020204" pitchFamily="34" charset="0"/>
              <a:buChar char="•"/>
            </a:pPr>
            <a:r>
              <a:rPr lang="en-US" sz="1000" b="1" i="0" dirty="0">
                <a:effectLst/>
              </a:rPr>
              <a:t>SAML 2.0</a:t>
            </a:r>
          </a:p>
          <a:p>
            <a:pPr indent="-228600" defTabSz="914400">
              <a:spcAft>
                <a:spcPts val="600"/>
              </a:spcAft>
              <a:buFont typeface="Arial" panose="020B0604020202020204" pitchFamily="34" charset="0"/>
              <a:buChar char="•"/>
            </a:pPr>
            <a:r>
              <a:rPr lang="en-US" sz="1000" b="0" i="0" dirty="0">
                <a:effectLst/>
              </a:rPr>
              <a:t>In enterprise scenarios, a company may use a SAML-based identity provider (like Microsoft Active Directory Federation Services) for user management. </a:t>
            </a:r>
          </a:p>
          <a:p>
            <a:pPr indent="-228600" defTabSz="914400">
              <a:spcAft>
                <a:spcPts val="600"/>
              </a:spcAft>
              <a:buFont typeface="Arial" panose="020B0604020202020204" pitchFamily="34" charset="0"/>
              <a:buChar char="•"/>
            </a:pPr>
            <a:r>
              <a:rPr lang="en-US" sz="1000" b="0" i="0" dirty="0">
                <a:effectLst/>
              </a:rPr>
              <a:t>AWS Cognito can integrate with such external IdPs, allowing users to log in to multiple applications (both AWS and third-party) using their corporate credentials, thereby facilitating SSO and centralizing user management.</a:t>
            </a:r>
          </a:p>
          <a:p>
            <a:pPr indent="-228600" defTabSz="914400">
              <a:spcAft>
                <a:spcPts val="600"/>
              </a:spcAft>
              <a:buFont typeface="Arial" panose="020B0604020202020204" pitchFamily="34" charset="0"/>
              <a:buChar char="•"/>
            </a:pPr>
            <a:r>
              <a:rPr lang="en-US" sz="1000" b="1" i="0" dirty="0">
                <a:effectLst/>
              </a:rPr>
              <a:t>Summary of Usage</a:t>
            </a:r>
          </a:p>
          <a:p>
            <a:pPr lvl="1" indent="-228600" defTabSz="914400">
              <a:spcAft>
                <a:spcPts val="600"/>
              </a:spcAft>
              <a:buFont typeface="Arial" panose="020B0604020202020204" pitchFamily="34" charset="0"/>
              <a:buChar char="•"/>
            </a:pPr>
            <a:r>
              <a:rPr lang="en-US" sz="1000" b="1" i="0" dirty="0">
                <a:effectLst/>
              </a:rPr>
              <a:t>OIDC in Cognito</a:t>
            </a:r>
            <a:r>
              <a:rPr lang="en-US" sz="1000" b="0" i="0" dirty="0">
                <a:effectLst/>
              </a:rPr>
              <a:t>: Used for authenticating users and obtaining user identity information.</a:t>
            </a:r>
          </a:p>
          <a:p>
            <a:pPr lvl="1" indent="-228600" defTabSz="914400">
              <a:spcAft>
                <a:spcPts val="600"/>
              </a:spcAft>
              <a:buFont typeface="Arial" panose="020B0604020202020204" pitchFamily="34" charset="0"/>
              <a:buChar char="•"/>
            </a:pPr>
            <a:r>
              <a:rPr lang="en-US" sz="1000" b="1" i="0" dirty="0">
                <a:effectLst/>
              </a:rPr>
              <a:t>OAuth 2.0 in Cognito</a:t>
            </a:r>
            <a:r>
              <a:rPr lang="en-US" sz="1000" b="0" i="0" dirty="0">
                <a:effectLst/>
              </a:rPr>
              <a:t>: Used for authorizing applications to access user data or AWS resources on behalf of the user, based on consent.</a:t>
            </a:r>
          </a:p>
          <a:p>
            <a:pPr lvl="1" indent="-228600" defTabSz="914400">
              <a:spcAft>
                <a:spcPts val="600"/>
              </a:spcAft>
              <a:buFont typeface="Arial" panose="020B0604020202020204" pitchFamily="34" charset="0"/>
              <a:buChar char="•"/>
            </a:pPr>
            <a:r>
              <a:rPr lang="en-US" sz="1000" b="1" i="0" dirty="0">
                <a:effectLst/>
              </a:rPr>
              <a:t>SAML 2.0 in Cognito</a:t>
            </a:r>
            <a:r>
              <a:rPr lang="en-US" sz="1000" b="0" i="0" dirty="0">
                <a:effectLst/>
              </a:rPr>
              <a:t>: Used for enabling SSO with external SAML-based identity providers, integrating Cognito into broader identity management ecosystems.</a:t>
            </a:r>
          </a:p>
        </p:txBody>
      </p:sp>
    </p:spTree>
    <p:extLst>
      <p:ext uri="{BB962C8B-B14F-4D97-AF65-F5344CB8AC3E}">
        <p14:creationId xmlns:p14="http://schemas.microsoft.com/office/powerpoint/2010/main" val="359623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01F9A-C318-A5DF-39BE-D10E7F2C545F}"/>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kern="1200">
                <a:solidFill>
                  <a:schemeClr val="tx1"/>
                </a:solidFill>
                <a:latin typeface="+mj-lt"/>
                <a:ea typeface="+mj-ea"/>
                <a:cs typeface="+mj-cs"/>
              </a:rPr>
              <a:t>OIDS vs Oauth2 vs SAML 2.0</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137B9BE-41BB-32E7-52CB-74383FEEC100}"/>
              </a:ext>
            </a:extLst>
          </p:cNvPr>
          <p:cNvSpPr>
            <a:spLocks noGrp="1"/>
          </p:cNvSpPr>
          <p:nvPr>
            <p:ph type="body" idx="1"/>
          </p:nvPr>
        </p:nvSpPr>
        <p:spPr>
          <a:xfrm>
            <a:off x="628650" y="1447038"/>
            <a:ext cx="7886700" cy="3188970"/>
          </a:xfrm>
        </p:spPr>
        <p:txBody>
          <a:bodyPr vert="horz" lIns="91440" tIns="45720" rIns="91440" bIns="45720" rtlCol="0">
            <a:normAutofit/>
          </a:bodyPr>
          <a:lstStyle/>
          <a:p>
            <a:pPr indent="-228600" defTabSz="914400">
              <a:spcAft>
                <a:spcPts val="600"/>
              </a:spcAft>
              <a:buFont typeface="Arial" panose="020B0604020202020204" pitchFamily="34" charset="0"/>
              <a:buChar char="•"/>
            </a:pPr>
            <a:r>
              <a:rPr lang="en-US" sz="1400" b="1" i="0" dirty="0">
                <a:effectLst/>
              </a:rPr>
              <a:t>Protocol Basis</a:t>
            </a:r>
            <a:r>
              <a:rPr lang="en-US" sz="1400" b="0" i="0" dirty="0">
                <a:effectLst/>
              </a:rPr>
              <a:t>: </a:t>
            </a:r>
          </a:p>
          <a:p>
            <a:pPr indent="-228600" defTabSz="914400">
              <a:spcAft>
                <a:spcPts val="600"/>
              </a:spcAft>
              <a:buFont typeface="Arial" panose="020B0604020202020204" pitchFamily="34" charset="0"/>
              <a:buChar char="•"/>
            </a:pPr>
            <a:r>
              <a:rPr lang="en-US" sz="1400" b="0" i="0" dirty="0">
                <a:effectLst/>
              </a:rPr>
              <a:t>OAuth 2.0 and OIDC are HTTP/REST-based, making them more suited for modern web and mobile applications. </a:t>
            </a:r>
          </a:p>
          <a:p>
            <a:pPr indent="-228600" defTabSz="914400">
              <a:spcAft>
                <a:spcPts val="600"/>
              </a:spcAft>
              <a:buFont typeface="Arial" panose="020B0604020202020204" pitchFamily="34" charset="0"/>
              <a:buChar char="•"/>
            </a:pPr>
            <a:r>
              <a:rPr lang="en-US" sz="1400" b="0" i="0" dirty="0">
                <a:effectLst/>
              </a:rPr>
              <a:t>SAML 2.0 relies on XML and is more commonly found in enterprise and legacy systems.</a:t>
            </a:r>
          </a:p>
          <a:p>
            <a:pPr indent="-228600" defTabSz="914400">
              <a:spcAft>
                <a:spcPts val="600"/>
              </a:spcAft>
              <a:buFont typeface="Arial" panose="020B0604020202020204" pitchFamily="34" charset="0"/>
              <a:buChar char="•"/>
            </a:pPr>
            <a:r>
              <a:rPr lang="en-US" sz="1400" b="1" i="0" dirty="0">
                <a:effectLst/>
              </a:rPr>
              <a:t>Authentication vs. Authorization</a:t>
            </a:r>
            <a:r>
              <a:rPr lang="en-US" sz="1400" b="0" i="0" dirty="0">
                <a:effectLst/>
              </a:rPr>
              <a:t>: </a:t>
            </a:r>
          </a:p>
          <a:p>
            <a:pPr indent="-228600" defTabSz="914400">
              <a:spcAft>
                <a:spcPts val="600"/>
              </a:spcAft>
              <a:buFont typeface="Arial" panose="020B0604020202020204" pitchFamily="34" charset="0"/>
              <a:buChar char="•"/>
            </a:pPr>
            <a:r>
              <a:rPr lang="en-US" sz="1400" b="0" i="0" dirty="0">
                <a:effectLst/>
              </a:rPr>
              <a:t>OAuth 2.0 is strictly an authorization framework. </a:t>
            </a:r>
          </a:p>
          <a:p>
            <a:pPr indent="-228600" defTabSz="914400">
              <a:spcAft>
                <a:spcPts val="600"/>
              </a:spcAft>
              <a:buFont typeface="Arial" panose="020B0604020202020204" pitchFamily="34" charset="0"/>
              <a:buChar char="•"/>
            </a:pPr>
            <a:r>
              <a:rPr lang="en-US" sz="1400" b="0" i="0" dirty="0">
                <a:effectLst/>
              </a:rPr>
              <a:t>OIDC adds authentication on top of OAuth 2.0. </a:t>
            </a:r>
          </a:p>
          <a:p>
            <a:pPr indent="-228600" defTabSz="914400">
              <a:spcAft>
                <a:spcPts val="600"/>
              </a:spcAft>
              <a:buFont typeface="Arial" panose="020B0604020202020204" pitchFamily="34" charset="0"/>
              <a:buChar char="•"/>
            </a:pPr>
            <a:r>
              <a:rPr lang="en-US" sz="1400" b="0" i="0" dirty="0">
                <a:effectLst/>
              </a:rPr>
              <a:t>SAML 2.0 is primarily used for authentication and SSO.</a:t>
            </a:r>
          </a:p>
          <a:p>
            <a:pPr indent="-228600" defTabSz="914400">
              <a:spcAft>
                <a:spcPts val="600"/>
              </a:spcAft>
              <a:buFont typeface="Arial" panose="020B0604020202020204" pitchFamily="34" charset="0"/>
              <a:buChar char="•"/>
            </a:pPr>
            <a:r>
              <a:rPr lang="en-US" sz="1400" b="1" i="0" dirty="0">
                <a:effectLst/>
              </a:rPr>
              <a:t>Use Environment</a:t>
            </a:r>
            <a:r>
              <a:rPr lang="en-US" sz="1400" b="0" i="0" dirty="0">
                <a:effectLst/>
              </a:rPr>
              <a:t>: </a:t>
            </a:r>
          </a:p>
          <a:p>
            <a:pPr indent="-228600" defTabSz="914400">
              <a:spcAft>
                <a:spcPts val="600"/>
              </a:spcAft>
              <a:buFont typeface="Arial" panose="020B0604020202020204" pitchFamily="34" charset="0"/>
              <a:buChar char="•"/>
            </a:pPr>
            <a:r>
              <a:rPr lang="en-US" sz="1400" b="0" i="0" dirty="0">
                <a:effectLst/>
              </a:rPr>
              <a:t>OIDC and OAuth 2.0 are often favored for new applications due to their simplicity and compatibility with mobile applications. </a:t>
            </a:r>
          </a:p>
          <a:p>
            <a:pPr indent="-228600" defTabSz="914400">
              <a:spcAft>
                <a:spcPts val="600"/>
              </a:spcAft>
              <a:buFont typeface="Arial" panose="020B0604020202020204" pitchFamily="34" charset="0"/>
              <a:buChar char="•"/>
            </a:pPr>
            <a:r>
              <a:rPr lang="en-US" sz="1400" b="0" i="0" dirty="0">
                <a:effectLst/>
              </a:rPr>
              <a:t>SAML 2.0 remains popular in enterprise environments with existing infrastructure for SSO.</a:t>
            </a:r>
          </a:p>
          <a:p>
            <a:pPr indent="-228600" defTabSz="914400">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65234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6"/>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31"/>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500" kern="1200">
                <a:solidFill>
                  <a:schemeClr val="tx1"/>
                </a:solidFill>
                <a:latin typeface="+mj-lt"/>
                <a:ea typeface="+mj-ea"/>
                <a:cs typeface="+mj-cs"/>
              </a:rPr>
              <a:t>Cognito Identity pool</a:t>
            </a:r>
          </a:p>
        </p:txBody>
      </p:sp>
      <p:sp>
        <p:nvSpPr>
          <p:cNvPr id="15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31"/>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1100"/>
              <a:buFont typeface="Arial" panose="020B0604020202020204" pitchFamily="34" charset="0"/>
              <a:buChar char="•"/>
            </a:pPr>
            <a:r>
              <a:rPr lang="en-US" sz="900" dirty="0">
                <a:highlight>
                  <a:srgbClr val="FFFFFF"/>
                </a:highlight>
              </a:rPr>
              <a:t>With Amazon Cognito </a:t>
            </a:r>
            <a:r>
              <a:rPr lang="en-US" sz="900" b="1" dirty="0">
                <a:highlight>
                  <a:srgbClr val="FFFFFF"/>
                </a:highlight>
              </a:rPr>
              <a:t>identity pools</a:t>
            </a:r>
            <a:r>
              <a:rPr lang="en-US" sz="900" dirty="0">
                <a:highlight>
                  <a:srgbClr val="FFFFFF"/>
                </a:highlight>
              </a:rPr>
              <a:t>, you can create </a:t>
            </a:r>
            <a:r>
              <a:rPr lang="en-US" sz="900" b="1" dirty="0">
                <a:highlight>
                  <a:srgbClr val="FFFFFF"/>
                </a:highlight>
              </a:rPr>
              <a:t>unique identities</a:t>
            </a:r>
            <a:r>
              <a:rPr lang="en-US" sz="900" dirty="0">
                <a:highlight>
                  <a:srgbClr val="FFFFFF"/>
                </a:highlight>
              </a:rPr>
              <a:t> and assign </a:t>
            </a:r>
            <a:r>
              <a:rPr lang="en-US" sz="900" b="1" dirty="0">
                <a:highlight>
                  <a:srgbClr val="FFFFFF"/>
                </a:highlight>
              </a:rPr>
              <a:t>permissions for users</a:t>
            </a:r>
            <a:r>
              <a:rPr lang="en-US" sz="900" dirty="0">
                <a:highlight>
                  <a:srgbClr val="FFFFFF"/>
                </a:highlight>
              </a:rPr>
              <a:t>. </a:t>
            </a:r>
          </a:p>
          <a:p>
            <a:pPr marL="0" lvl="0" indent="-228600" defTabSz="914400">
              <a:spcBef>
                <a:spcPts val="1200"/>
              </a:spcBef>
              <a:spcAft>
                <a:spcPts val="0"/>
              </a:spcAft>
              <a:buClr>
                <a:schemeClr val="dk1"/>
              </a:buClr>
              <a:buSzPts val="1100"/>
              <a:buFont typeface="Arial" panose="020B0604020202020204" pitchFamily="34" charset="0"/>
              <a:buChar char="•"/>
            </a:pPr>
            <a:r>
              <a:rPr lang="en-US" sz="900" dirty="0">
                <a:highlight>
                  <a:srgbClr val="FFFFFF"/>
                </a:highlight>
              </a:rPr>
              <a:t>Your identity pool can include:</a:t>
            </a:r>
          </a:p>
          <a:p>
            <a:pPr marL="457200" lvl="0" indent="-228600" defTabSz="914400">
              <a:spcBef>
                <a:spcPts val="1200"/>
              </a:spcBef>
              <a:spcAft>
                <a:spcPts val="0"/>
              </a:spcAft>
              <a:buClr>
                <a:srgbClr val="16191F"/>
              </a:buClr>
              <a:buSzPts val="1000"/>
              <a:buFont typeface="Arial" panose="020B0604020202020204" pitchFamily="34" charset="0"/>
              <a:buChar char="•"/>
            </a:pPr>
            <a:r>
              <a:rPr lang="en-US" sz="900" dirty="0">
                <a:highlight>
                  <a:srgbClr val="FFFFFF"/>
                </a:highlight>
              </a:rPr>
              <a:t>Users in an Amazon Cognito user pool</a:t>
            </a:r>
          </a:p>
          <a:p>
            <a:pPr marL="457200" lvl="0" indent="-228600" defTabSz="914400">
              <a:spcBef>
                <a:spcPts val="0"/>
              </a:spcBef>
              <a:spcAft>
                <a:spcPts val="0"/>
              </a:spcAft>
              <a:buClr>
                <a:srgbClr val="16191F"/>
              </a:buClr>
              <a:buSzPts val="1000"/>
              <a:buFont typeface="Arial" panose="020B0604020202020204" pitchFamily="34" charset="0"/>
              <a:buChar char="•"/>
            </a:pPr>
            <a:r>
              <a:rPr lang="en-US" sz="900" dirty="0">
                <a:highlight>
                  <a:srgbClr val="FFFFFF"/>
                </a:highlight>
              </a:rPr>
              <a:t>Users who authenticate with external identity providers such as:</a:t>
            </a:r>
          </a:p>
          <a:p>
            <a:pPr marL="914400" lvl="1" indent="-228600" defTabSz="914400">
              <a:spcBef>
                <a:spcPts val="0"/>
              </a:spcBef>
              <a:spcAft>
                <a:spcPts val="0"/>
              </a:spcAft>
              <a:buClr>
                <a:schemeClr val="dk1"/>
              </a:buClr>
              <a:buSzPts val="1000"/>
              <a:buFont typeface="Arial" panose="020B0604020202020204" pitchFamily="34" charset="0"/>
              <a:buChar char="•"/>
            </a:pPr>
            <a:r>
              <a:rPr lang="en-US" sz="900" dirty="0">
                <a:highlight>
                  <a:srgbClr val="FFFFFF"/>
                </a:highlight>
              </a:rPr>
              <a:t>Facebook</a:t>
            </a:r>
          </a:p>
          <a:p>
            <a:pPr marL="914400" lvl="1" indent="-228600" defTabSz="914400">
              <a:spcBef>
                <a:spcPts val="0"/>
              </a:spcBef>
              <a:spcAft>
                <a:spcPts val="0"/>
              </a:spcAft>
              <a:buClr>
                <a:schemeClr val="dk1"/>
              </a:buClr>
              <a:buSzPts val="1000"/>
              <a:buFont typeface="Arial" panose="020B0604020202020204" pitchFamily="34" charset="0"/>
              <a:buChar char="•"/>
            </a:pPr>
            <a:r>
              <a:rPr lang="en-US" sz="900" dirty="0">
                <a:highlight>
                  <a:srgbClr val="FFFFFF"/>
                </a:highlight>
              </a:rPr>
              <a:t>Google</a:t>
            </a:r>
          </a:p>
          <a:p>
            <a:pPr marL="914400" lvl="1" indent="-228600" defTabSz="914400">
              <a:spcBef>
                <a:spcPts val="0"/>
              </a:spcBef>
              <a:spcAft>
                <a:spcPts val="0"/>
              </a:spcAft>
              <a:buClr>
                <a:schemeClr val="dk1"/>
              </a:buClr>
              <a:buSzPts val="1000"/>
              <a:buFont typeface="Arial" panose="020B0604020202020204" pitchFamily="34" charset="0"/>
              <a:buChar char="•"/>
            </a:pPr>
            <a:r>
              <a:rPr lang="en-US" sz="900" dirty="0">
                <a:highlight>
                  <a:srgbClr val="FFFFFF"/>
                </a:highlight>
              </a:rPr>
              <a:t>Apple</a:t>
            </a:r>
          </a:p>
          <a:p>
            <a:pPr marL="914400" lvl="1" indent="-228600" defTabSz="914400">
              <a:spcBef>
                <a:spcPts val="0"/>
              </a:spcBef>
              <a:spcAft>
                <a:spcPts val="0"/>
              </a:spcAft>
              <a:buClr>
                <a:schemeClr val="dk1"/>
              </a:buClr>
              <a:buSzPts val="1000"/>
              <a:buFont typeface="Arial" panose="020B0604020202020204" pitchFamily="34" charset="0"/>
              <a:buChar char="•"/>
            </a:pPr>
            <a:r>
              <a:rPr lang="en-US" sz="900" dirty="0">
                <a:highlight>
                  <a:srgbClr val="FFFFFF"/>
                </a:highlight>
              </a:rPr>
              <a:t>OIDC</a:t>
            </a:r>
          </a:p>
          <a:p>
            <a:pPr marL="914400" lvl="1" indent="-228600" defTabSz="914400">
              <a:spcBef>
                <a:spcPts val="0"/>
              </a:spcBef>
              <a:spcAft>
                <a:spcPts val="0"/>
              </a:spcAft>
              <a:buClr>
                <a:schemeClr val="dk1"/>
              </a:buClr>
              <a:buSzPts val="1000"/>
              <a:buFont typeface="Arial" panose="020B0604020202020204" pitchFamily="34" charset="0"/>
              <a:buChar char="•"/>
            </a:pPr>
            <a:r>
              <a:rPr lang="en-US" sz="900" dirty="0">
                <a:highlight>
                  <a:srgbClr val="FFFFFF"/>
                </a:highlight>
              </a:rPr>
              <a:t>SAML</a:t>
            </a:r>
          </a:p>
          <a:p>
            <a:pPr marL="457200" lvl="0" indent="-228600" defTabSz="914400">
              <a:spcBef>
                <a:spcPts val="0"/>
              </a:spcBef>
              <a:spcAft>
                <a:spcPts val="0"/>
              </a:spcAft>
              <a:buClr>
                <a:srgbClr val="16191F"/>
              </a:buClr>
              <a:buSzPts val="1000"/>
              <a:buFont typeface="Arial" panose="020B0604020202020204" pitchFamily="34" charset="0"/>
              <a:buChar char="•"/>
            </a:pPr>
            <a:r>
              <a:rPr lang="en-US" sz="900" dirty="0">
                <a:highlight>
                  <a:srgbClr val="FFFFFF"/>
                </a:highlight>
              </a:rPr>
              <a:t>Users authenticated via your own existing authentication process</a:t>
            </a:r>
          </a:p>
          <a:p>
            <a:pPr marL="0" lvl="0" indent="-228600" defTabSz="914400">
              <a:spcBef>
                <a:spcPts val="1200"/>
              </a:spcBef>
              <a:spcAft>
                <a:spcPts val="0"/>
              </a:spcAft>
              <a:buClr>
                <a:schemeClr val="dk1"/>
              </a:buClr>
              <a:buSzPts val="1100"/>
              <a:buFont typeface="Arial" panose="020B0604020202020204" pitchFamily="34" charset="0"/>
              <a:buChar char="•"/>
            </a:pPr>
            <a:r>
              <a:rPr lang="en-US" sz="900" dirty="0">
                <a:highlight>
                  <a:srgbClr val="FFFFFF"/>
                </a:highlight>
              </a:rPr>
              <a:t>With an </a:t>
            </a:r>
            <a:r>
              <a:rPr lang="en-US" sz="900" b="1" dirty="0">
                <a:highlight>
                  <a:srgbClr val="FFFFFF"/>
                </a:highlight>
              </a:rPr>
              <a:t>identity pool</a:t>
            </a:r>
            <a:r>
              <a:rPr lang="en-US" sz="900" dirty="0">
                <a:highlight>
                  <a:srgbClr val="FFFFFF"/>
                </a:highlight>
              </a:rPr>
              <a:t>, you can obtain </a:t>
            </a:r>
            <a:r>
              <a:rPr lang="en-US" sz="900" b="1" dirty="0">
                <a:highlight>
                  <a:srgbClr val="FFFFFF"/>
                </a:highlight>
              </a:rPr>
              <a:t>temporary AWS credentials</a:t>
            </a:r>
            <a:r>
              <a:rPr lang="en-US" sz="900" dirty="0">
                <a:highlight>
                  <a:srgbClr val="FFFFFF"/>
                </a:highlight>
              </a:rPr>
              <a:t> with </a:t>
            </a:r>
            <a:r>
              <a:rPr lang="en-US" sz="900" b="1" dirty="0">
                <a:highlight>
                  <a:srgbClr val="FFFFFF"/>
                </a:highlight>
              </a:rPr>
              <a:t>permissions </a:t>
            </a:r>
            <a:r>
              <a:rPr lang="en-US" sz="900" dirty="0">
                <a:highlight>
                  <a:srgbClr val="FFFFFF"/>
                </a:highlight>
              </a:rPr>
              <a:t>you define to directly </a:t>
            </a:r>
            <a:r>
              <a:rPr lang="en-US" sz="900" b="1" dirty="0">
                <a:highlight>
                  <a:srgbClr val="FFFFFF"/>
                </a:highlight>
              </a:rPr>
              <a:t>access other AWS services</a:t>
            </a:r>
            <a:r>
              <a:rPr lang="en-US" sz="900" dirty="0">
                <a:highlight>
                  <a:srgbClr val="FFFFFF"/>
                </a:highlight>
              </a:rPr>
              <a:t> or to </a:t>
            </a:r>
            <a:r>
              <a:rPr lang="en-US" sz="900" b="1" dirty="0">
                <a:highlight>
                  <a:srgbClr val="FFFFFF"/>
                </a:highlight>
              </a:rPr>
              <a:t>access resources</a:t>
            </a:r>
            <a:r>
              <a:rPr lang="en-US" sz="900" dirty="0">
                <a:highlight>
                  <a:srgbClr val="FFFFFF"/>
                </a:highlight>
              </a:rPr>
              <a:t> through Amazon </a:t>
            </a:r>
            <a:r>
              <a:rPr lang="en-US" sz="900" b="1" dirty="0">
                <a:highlight>
                  <a:srgbClr val="FFFFFF"/>
                </a:highlight>
              </a:rPr>
              <a:t>API Gateway</a:t>
            </a:r>
            <a:r>
              <a:rPr lang="en-US" sz="900" dirty="0">
                <a:highlight>
                  <a:srgbClr val="FFFFFF"/>
                </a:highlight>
              </a:rPr>
              <a:t>.</a:t>
            </a:r>
          </a:p>
          <a:p>
            <a:pPr marL="0" lvl="0" indent="-228600" defTabSz="914400">
              <a:spcBef>
                <a:spcPts val="1200"/>
              </a:spcBef>
              <a:spcAft>
                <a:spcPts val="1200"/>
              </a:spcAft>
              <a:buFont typeface="Arial" panose="020B0604020202020204" pitchFamily="34" charset="0"/>
              <a:buChar char="•"/>
            </a:pPr>
            <a:endParaRPr lang="en-US" sz="900" dirty="0"/>
          </a:p>
        </p:txBody>
      </p:sp>
      <p:pic>
        <p:nvPicPr>
          <p:cNvPr id="149" name="Google Shape;149;p31"/>
          <p:cNvPicPr preferRelativeResize="0"/>
          <p:nvPr/>
        </p:nvPicPr>
        <p:blipFill>
          <a:blip r:embed="rId3"/>
          <a:stretch>
            <a:fillRect/>
          </a:stretch>
        </p:blipFill>
        <p:spPr>
          <a:xfrm>
            <a:off x="4574286" y="1727316"/>
            <a:ext cx="4094226" cy="168886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useBgFill="1">
        <p:nvSpPr>
          <p:cNvPr id="161" name="Rectangle 16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32"/>
          <p:cNvSpPr txBox="1">
            <a:spLocks noGrp="1"/>
          </p:cNvSpPr>
          <p:nvPr>
            <p:ph type="title"/>
          </p:nvPr>
        </p:nvSpPr>
        <p:spPr>
          <a:xfrm>
            <a:off x="429369" y="178904"/>
            <a:ext cx="8263890" cy="107581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100"/>
              <a:t>Cognito identity providers</a:t>
            </a:r>
          </a:p>
        </p:txBody>
      </p:sp>
      <p:sp>
        <p:nvSpPr>
          <p:cNvPr id="16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32"/>
          <p:cNvSpPr txBox="1">
            <a:spLocks noGrp="1"/>
          </p:cNvSpPr>
          <p:nvPr>
            <p:ph type="body" idx="1"/>
          </p:nvPr>
        </p:nvSpPr>
        <p:spPr>
          <a:xfrm>
            <a:off x="429369" y="1553487"/>
            <a:ext cx="5035164" cy="3089379"/>
          </a:xfrm>
          <a:prstGeom prst="rect">
            <a:avLst/>
          </a:prstGeom>
        </p:spPr>
        <p:txBody>
          <a:bodyPr spcFirstLastPara="1" vert="horz" lIns="91440" tIns="45720" rIns="91440" bIns="45720" rtlCol="0" anchor="t" anchorCtr="0">
            <a:normAutofit/>
          </a:bodyPr>
          <a:lstStyle/>
          <a:p>
            <a:pPr marL="0" lvl="0" indent="-228600" defTabSz="914400">
              <a:spcBef>
                <a:spcPts val="300"/>
              </a:spcBef>
              <a:spcAft>
                <a:spcPts val="300"/>
              </a:spcAft>
              <a:buClr>
                <a:schemeClr val="dk1"/>
              </a:buClr>
              <a:buSzPts val="1100"/>
              <a:buFont typeface="Arial" panose="020B0604020202020204" pitchFamily="34" charset="0"/>
              <a:buChar char="•"/>
            </a:pPr>
            <a:r>
              <a:rPr lang="en-US" sz="1000" dirty="0">
                <a:highlight>
                  <a:srgbClr val="FFFFFF"/>
                </a:highlight>
              </a:rPr>
              <a:t>Using the </a:t>
            </a:r>
            <a:r>
              <a:rPr lang="en-US" sz="1000" b="1" u="sng" dirty="0">
                <a:highlight>
                  <a:srgbClr val="FFFFFF"/>
                </a:highlight>
                <a:sym typeface="Courier New"/>
              </a:rPr>
              <a:t>logins</a:t>
            </a:r>
            <a:r>
              <a:rPr lang="en-US" sz="1000" b="1" u="sng" dirty="0">
                <a:highlight>
                  <a:srgbClr val="FFFFFF"/>
                </a:highlight>
              </a:rPr>
              <a:t> </a:t>
            </a:r>
            <a:r>
              <a:rPr lang="en-US" sz="1000" dirty="0">
                <a:highlight>
                  <a:srgbClr val="FFFFFF"/>
                </a:highlight>
              </a:rPr>
              <a:t>property, you can set credentials received from an </a:t>
            </a:r>
            <a:r>
              <a:rPr lang="en-US" sz="1000" u="sng" dirty="0">
                <a:highlight>
                  <a:srgbClr val="FFFFFF"/>
                </a:highlight>
              </a:rPr>
              <a:t>identity provider</a:t>
            </a:r>
            <a:r>
              <a:rPr lang="en-US" sz="1000" dirty="0">
                <a:highlight>
                  <a:srgbClr val="FFFFFF"/>
                </a:highlight>
              </a:rPr>
              <a:t> (</a:t>
            </a:r>
            <a:r>
              <a:rPr lang="en-US" sz="1000" b="1" u="sng" dirty="0">
                <a:highlight>
                  <a:srgbClr val="FFFFFF"/>
                </a:highlight>
              </a:rPr>
              <a:t>IdP</a:t>
            </a:r>
            <a:r>
              <a:rPr lang="en-US" sz="1000" dirty="0">
                <a:highlight>
                  <a:srgbClr val="FFFFFF"/>
                </a:highlight>
              </a:rPr>
              <a:t>). </a:t>
            </a:r>
          </a:p>
          <a:p>
            <a:pPr marL="0" lvl="0" indent="-228600" defTabSz="914400">
              <a:spcBef>
                <a:spcPts val="300"/>
              </a:spcBef>
              <a:spcAft>
                <a:spcPts val="300"/>
              </a:spcAft>
              <a:buClr>
                <a:schemeClr val="dk1"/>
              </a:buClr>
              <a:buSzPts val="1100"/>
              <a:buFont typeface="Arial" panose="020B0604020202020204" pitchFamily="34" charset="0"/>
              <a:buChar char="•"/>
            </a:pPr>
            <a:r>
              <a:rPr lang="en-US" sz="1000" dirty="0">
                <a:highlight>
                  <a:srgbClr val="FFFFFF"/>
                </a:highlight>
              </a:rPr>
              <a:t>You can associate an identity pool with multiple IdPs.</a:t>
            </a:r>
          </a:p>
          <a:p>
            <a:pPr marL="0" lvl="0" indent="-228600" defTabSz="914400">
              <a:spcBef>
                <a:spcPts val="300"/>
              </a:spcBef>
              <a:spcAft>
                <a:spcPts val="300"/>
              </a:spcAft>
              <a:buClr>
                <a:schemeClr val="dk1"/>
              </a:buClr>
              <a:buSzPts val="1100"/>
              <a:buFont typeface="Arial" panose="020B0604020202020204" pitchFamily="34" charset="0"/>
              <a:buChar char="•"/>
            </a:pPr>
            <a:r>
              <a:rPr lang="en-US" sz="1000" dirty="0">
                <a:highlight>
                  <a:srgbClr val="FFFFFF"/>
                </a:highlight>
              </a:rPr>
              <a:t>For example, you can set both the Facebook and Google tokens in the </a:t>
            </a:r>
            <a:r>
              <a:rPr lang="en-US" sz="1000" b="1" u="sng" dirty="0">
                <a:highlight>
                  <a:srgbClr val="FFFFFF"/>
                </a:highlight>
                <a:sym typeface="Courier New"/>
              </a:rPr>
              <a:t>logins</a:t>
            </a:r>
            <a:r>
              <a:rPr lang="en-US" sz="1000" b="1" u="sng" dirty="0">
                <a:highlight>
                  <a:srgbClr val="FFFFFF"/>
                </a:highlight>
              </a:rPr>
              <a:t> </a:t>
            </a:r>
            <a:r>
              <a:rPr lang="en-US" sz="1000" dirty="0">
                <a:highlight>
                  <a:srgbClr val="FFFFFF"/>
                </a:highlight>
              </a:rPr>
              <a:t>property to associate the unique Amazon Cognito identity with both IdP logins. </a:t>
            </a:r>
          </a:p>
          <a:p>
            <a:pPr marL="0" lvl="0" indent="-228600" defTabSz="914400">
              <a:spcBef>
                <a:spcPts val="300"/>
              </a:spcBef>
              <a:spcAft>
                <a:spcPts val="300"/>
              </a:spcAft>
              <a:buClr>
                <a:schemeClr val="dk1"/>
              </a:buClr>
              <a:buSzPts val="1100"/>
              <a:buFont typeface="Arial" panose="020B0604020202020204" pitchFamily="34" charset="0"/>
              <a:buChar char="•"/>
            </a:pPr>
            <a:r>
              <a:rPr lang="en-US" sz="1000" dirty="0">
                <a:highlight>
                  <a:srgbClr val="FFFFFF"/>
                </a:highlight>
              </a:rPr>
              <a:t>The user can authenticate with either account, but Amazon Cognito returns the same user identifier.</a:t>
            </a:r>
          </a:p>
          <a:p>
            <a:pPr marL="0" lvl="0" indent="-228600" defTabSz="914400">
              <a:spcBef>
                <a:spcPts val="300"/>
              </a:spcBef>
              <a:spcAft>
                <a:spcPts val="300"/>
              </a:spcAft>
              <a:buClr>
                <a:schemeClr val="dk1"/>
              </a:buClr>
              <a:buSzPts val="1100"/>
              <a:buFont typeface="Arial" panose="020B0604020202020204" pitchFamily="34" charset="0"/>
              <a:buChar char="•"/>
            </a:pPr>
            <a:r>
              <a:rPr lang="en-US" sz="1000" dirty="0">
                <a:highlight>
                  <a:schemeClr val="lt1"/>
                </a:highlight>
              </a:rPr>
              <a:t>Supported providers and setup instructions:</a:t>
            </a:r>
          </a:p>
          <a:p>
            <a:pPr marL="457200" lvl="0" indent="-228600" defTabSz="914400">
              <a:spcBef>
                <a:spcPts val="300"/>
              </a:spcBef>
              <a:spcAft>
                <a:spcPts val="300"/>
              </a:spcAft>
              <a:buClr>
                <a:srgbClr val="16191F"/>
              </a:buClr>
              <a:buSzPts val="1100"/>
              <a:buFont typeface="Arial" panose="020B0604020202020204" pitchFamily="34" charset="0"/>
              <a:buChar char="•"/>
            </a:pPr>
            <a:r>
              <a:rPr lang="en-US" sz="1000" dirty="0">
                <a:highlight>
                  <a:schemeClr val="lt1"/>
                </a:highlight>
                <a:uFill>
                  <a:noFill/>
                </a:uFill>
                <a:hlinkClick r:id="rId3">
                  <a:extLst>
                    <a:ext uri="{A12FA001-AC4F-418D-AE19-62706E023703}">
                      <ahyp:hlinkClr xmlns:ahyp="http://schemas.microsoft.com/office/drawing/2018/hyperlinkcolor" val="tx"/>
                    </a:ext>
                  </a:extLst>
                </a:hlinkClick>
              </a:rPr>
              <a:t>Facebook</a:t>
            </a:r>
            <a:endParaRPr lang="en-US" sz="1000" dirty="0">
              <a:highlight>
                <a:schemeClr val="lt1"/>
              </a:highlight>
            </a:endParaRPr>
          </a:p>
          <a:p>
            <a:pPr marL="457200" lvl="0" indent="-228600" defTabSz="914400">
              <a:spcBef>
                <a:spcPts val="300"/>
              </a:spcBef>
              <a:spcAft>
                <a:spcPts val="300"/>
              </a:spcAft>
              <a:buClr>
                <a:srgbClr val="16191F"/>
              </a:buClr>
              <a:buSzPts val="1100"/>
              <a:buFont typeface="Arial" panose="020B0604020202020204" pitchFamily="34" charset="0"/>
              <a:buChar char="•"/>
            </a:pPr>
            <a:r>
              <a:rPr lang="en-US" sz="1000" dirty="0">
                <a:highlight>
                  <a:schemeClr val="lt1"/>
                </a:highlight>
                <a:uFill>
                  <a:noFill/>
                </a:uFill>
                <a:hlinkClick r:id="rId4">
                  <a:extLst>
                    <a:ext uri="{A12FA001-AC4F-418D-AE19-62706E023703}">
                      <ahyp:hlinkClr xmlns:ahyp="http://schemas.microsoft.com/office/drawing/2018/hyperlinkcolor" val="tx"/>
                    </a:ext>
                  </a:extLst>
                </a:hlinkClick>
              </a:rPr>
              <a:t>Amazon</a:t>
            </a:r>
            <a:endParaRPr lang="en-US" sz="1000" dirty="0">
              <a:highlight>
                <a:schemeClr val="lt1"/>
              </a:highlight>
            </a:endParaRPr>
          </a:p>
          <a:p>
            <a:pPr marL="457200" lvl="0" indent="-228600" defTabSz="914400">
              <a:spcBef>
                <a:spcPts val="300"/>
              </a:spcBef>
              <a:spcAft>
                <a:spcPts val="300"/>
              </a:spcAft>
              <a:buClr>
                <a:srgbClr val="16191F"/>
              </a:buClr>
              <a:buSzPts val="1100"/>
              <a:buFont typeface="Arial" panose="020B0604020202020204" pitchFamily="34" charset="0"/>
              <a:buChar char="•"/>
            </a:pPr>
            <a:r>
              <a:rPr lang="en-US" sz="1000" dirty="0">
                <a:highlight>
                  <a:schemeClr val="lt1"/>
                </a:highlight>
                <a:uFill>
                  <a:noFill/>
                </a:uFill>
                <a:hlinkClick r:id="rId5">
                  <a:extLst>
                    <a:ext uri="{A12FA001-AC4F-418D-AE19-62706E023703}">
                      <ahyp:hlinkClr xmlns:ahyp="http://schemas.microsoft.com/office/drawing/2018/hyperlinkcolor" val="tx"/>
                    </a:ext>
                  </a:extLst>
                </a:hlinkClick>
              </a:rPr>
              <a:t>Google</a:t>
            </a:r>
            <a:endParaRPr lang="en-US" sz="1000" dirty="0">
              <a:highlight>
                <a:schemeClr val="lt1"/>
              </a:highlight>
            </a:endParaRPr>
          </a:p>
          <a:p>
            <a:pPr marL="457200" lvl="0" indent="-228600" defTabSz="914400">
              <a:spcBef>
                <a:spcPts val="300"/>
              </a:spcBef>
              <a:spcAft>
                <a:spcPts val="300"/>
              </a:spcAft>
              <a:buClr>
                <a:srgbClr val="16191F"/>
              </a:buClr>
              <a:buSzPts val="1100"/>
              <a:buFont typeface="Arial" panose="020B0604020202020204" pitchFamily="34" charset="0"/>
              <a:buChar char="•"/>
            </a:pPr>
            <a:r>
              <a:rPr lang="en-US" sz="1000" dirty="0">
                <a:highlight>
                  <a:schemeClr val="lt1"/>
                </a:highlight>
                <a:uFill>
                  <a:noFill/>
                </a:uFill>
                <a:hlinkClick r:id="rId6">
                  <a:extLst>
                    <a:ext uri="{A12FA001-AC4F-418D-AE19-62706E023703}">
                      <ahyp:hlinkClr xmlns:ahyp="http://schemas.microsoft.com/office/drawing/2018/hyperlinkcolor" val="tx"/>
                    </a:ext>
                  </a:extLst>
                </a:hlinkClick>
              </a:rPr>
              <a:t>Apple</a:t>
            </a:r>
            <a:endParaRPr lang="en-US" sz="1000" dirty="0">
              <a:highlight>
                <a:schemeClr val="lt1"/>
              </a:highlight>
            </a:endParaRPr>
          </a:p>
          <a:p>
            <a:pPr marL="457200" lvl="0" indent="-228600" defTabSz="914400">
              <a:spcBef>
                <a:spcPts val="300"/>
              </a:spcBef>
              <a:spcAft>
                <a:spcPts val="300"/>
              </a:spcAft>
              <a:buClr>
                <a:srgbClr val="16191F"/>
              </a:buClr>
              <a:buSzPts val="1100"/>
              <a:buFont typeface="Arial" panose="020B0604020202020204" pitchFamily="34" charset="0"/>
              <a:buChar char="•"/>
            </a:pPr>
            <a:r>
              <a:rPr lang="en-US" sz="1000" dirty="0">
                <a:highlight>
                  <a:schemeClr val="lt1"/>
                </a:highlight>
                <a:uFill>
                  <a:noFill/>
                </a:uFill>
                <a:hlinkClick r:id="rId7">
                  <a:extLst>
                    <a:ext uri="{A12FA001-AC4F-418D-AE19-62706E023703}">
                      <ahyp:hlinkClr xmlns:ahyp="http://schemas.microsoft.com/office/drawing/2018/hyperlinkcolor" val="tx"/>
                    </a:ext>
                  </a:extLst>
                </a:hlinkClick>
              </a:rPr>
              <a:t>Open ID Connect</a:t>
            </a:r>
            <a:endParaRPr lang="en-US" sz="1000" dirty="0">
              <a:highlight>
                <a:schemeClr val="lt1"/>
              </a:highlight>
            </a:endParaRPr>
          </a:p>
          <a:p>
            <a:pPr marL="457200" lvl="0" indent="-228600" defTabSz="914400">
              <a:spcBef>
                <a:spcPts val="300"/>
              </a:spcBef>
              <a:spcAft>
                <a:spcPts val="300"/>
              </a:spcAft>
              <a:buClr>
                <a:srgbClr val="16191F"/>
              </a:buClr>
              <a:buSzPts val="1100"/>
              <a:buFont typeface="Arial" panose="020B0604020202020204" pitchFamily="34" charset="0"/>
              <a:buChar char="•"/>
            </a:pPr>
            <a:r>
              <a:rPr lang="en-US" sz="1000" dirty="0">
                <a:highlight>
                  <a:schemeClr val="lt1"/>
                </a:highlight>
                <a:uFill>
                  <a:noFill/>
                </a:uFill>
                <a:hlinkClick r:id="rId8">
                  <a:extLst>
                    <a:ext uri="{A12FA001-AC4F-418D-AE19-62706E023703}">
                      <ahyp:hlinkClr xmlns:ahyp="http://schemas.microsoft.com/office/drawing/2018/hyperlinkcolor" val="tx"/>
                    </a:ext>
                  </a:extLst>
                </a:hlinkClick>
              </a:rPr>
              <a:t>SAML</a:t>
            </a:r>
            <a:endParaRPr lang="en-US" sz="1000" dirty="0"/>
          </a:p>
        </p:txBody>
      </p:sp>
      <p:pic>
        <p:nvPicPr>
          <p:cNvPr id="156" name="Google Shape;156;p32" descr="A diagram of a company&#10;&#10;Description automatically generated"/>
          <p:cNvPicPr preferRelativeResize="0"/>
          <p:nvPr/>
        </p:nvPicPr>
        <p:blipFill rotWithShape="1">
          <a:blip r:embed="rId9"/>
          <a:srcRect l="30303" r="5239" b="-1"/>
          <a:stretch/>
        </p:blipFill>
        <p:spPr>
          <a:xfrm>
            <a:off x="5756743" y="1570482"/>
            <a:ext cx="2955798" cy="30723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33"/>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500" kern="1200">
                <a:solidFill>
                  <a:schemeClr val="tx1"/>
                </a:solidFill>
                <a:latin typeface="+mj-lt"/>
                <a:ea typeface="+mj-ea"/>
                <a:cs typeface="+mj-cs"/>
              </a:rPr>
              <a:t>Cognito identity pool authentication flow</a:t>
            </a:r>
          </a:p>
        </p:txBody>
      </p:sp>
      <p:sp>
        <p:nvSpPr>
          <p:cNvPr id="17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Google Shape;163;p33"/>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buClr>
                <a:schemeClr val="dk1"/>
              </a:buClr>
              <a:buSzPts val="1100"/>
              <a:buFont typeface="Arial" panose="020B0604020202020204" pitchFamily="34" charset="0"/>
              <a:buChar char="•"/>
            </a:pPr>
            <a:r>
              <a:rPr lang="en-US" sz="1700" i="1" u="sng">
                <a:highlight>
                  <a:srgbClr val="FFFFFF"/>
                </a:highlight>
              </a:rPr>
              <a:t>External provider authflow</a:t>
            </a:r>
          </a:p>
          <a:p>
            <a:pPr marL="0" lvl="0" indent="-228600" defTabSz="914400">
              <a:spcBef>
                <a:spcPts val="1200"/>
              </a:spcBef>
              <a:spcAft>
                <a:spcPts val="0"/>
              </a:spcAft>
              <a:buClr>
                <a:schemeClr val="dk1"/>
              </a:buClr>
              <a:buSzPts val="1100"/>
              <a:buFont typeface="Arial" panose="020B0604020202020204" pitchFamily="34" charset="0"/>
              <a:buChar char="•"/>
            </a:pPr>
            <a:r>
              <a:rPr lang="en-US" sz="1700">
                <a:highlight>
                  <a:srgbClr val="FFFFFF"/>
                </a:highlight>
              </a:rPr>
              <a:t>A </a:t>
            </a:r>
            <a:r>
              <a:rPr lang="en-US" sz="1700" b="1">
                <a:highlight>
                  <a:srgbClr val="FFFFFF"/>
                </a:highlight>
              </a:rPr>
              <a:t>user </a:t>
            </a:r>
            <a:r>
              <a:rPr lang="en-US" sz="1700">
                <a:highlight>
                  <a:srgbClr val="FFFFFF"/>
                </a:highlight>
              </a:rPr>
              <a:t>authenticating with Amazon Cognito </a:t>
            </a:r>
            <a:r>
              <a:rPr lang="en-US" sz="1700" b="1">
                <a:highlight>
                  <a:srgbClr val="FFFFFF"/>
                </a:highlight>
              </a:rPr>
              <a:t>goes through a multi-step</a:t>
            </a:r>
            <a:r>
              <a:rPr lang="en-US" sz="1700">
                <a:highlight>
                  <a:srgbClr val="FFFFFF"/>
                </a:highlight>
              </a:rPr>
              <a:t> process </a:t>
            </a:r>
            <a:r>
              <a:rPr lang="en-US" sz="1700" b="1">
                <a:highlight>
                  <a:srgbClr val="FFFFFF"/>
                </a:highlight>
              </a:rPr>
              <a:t>to bootstrap</a:t>
            </a:r>
            <a:r>
              <a:rPr lang="en-US" sz="1700">
                <a:highlight>
                  <a:srgbClr val="FFFFFF"/>
                </a:highlight>
              </a:rPr>
              <a:t> their </a:t>
            </a:r>
            <a:r>
              <a:rPr lang="en-US" sz="1700" b="1">
                <a:highlight>
                  <a:srgbClr val="FFFFFF"/>
                </a:highlight>
              </a:rPr>
              <a:t>credentials</a:t>
            </a:r>
            <a:r>
              <a:rPr lang="en-US" sz="1700">
                <a:highlight>
                  <a:srgbClr val="FFFFFF"/>
                </a:highlight>
              </a:rPr>
              <a:t>. </a:t>
            </a:r>
          </a:p>
          <a:p>
            <a:pPr marL="0" lvl="0" indent="-228600" defTabSz="914400">
              <a:spcBef>
                <a:spcPts val="1200"/>
              </a:spcBef>
              <a:spcAft>
                <a:spcPts val="0"/>
              </a:spcAft>
              <a:buClr>
                <a:schemeClr val="dk1"/>
              </a:buClr>
              <a:buSzPts val="1100"/>
              <a:buFont typeface="Arial" panose="020B0604020202020204" pitchFamily="34" charset="0"/>
              <a:buChar char="•"/>
            </a:pPr>
            <a:r>
              <a:rPr lang="en-US" sz="1700">
                <a:highlight>
                  <a:srgbClr val="FFFFFF"/>
                </a:highlight>
              </a:rPr>
              <a:t>Amazon Cognito has </a:t>
            </a:r>
            <a:r>
              <a:rPr lang="en-US" sz="1700" b="1">
                <a:highlight>
                  <a:srgbClr val="FFFFFF"/>
                </a:highlight>
              </a:rPr>
              <a:t>two </a:t>
            </a:r>
            <a:r>
              <a:rPr lang="en-US" sz="1700">
                <a:highlight>
                  <a:srgbClr val="FFFFFF"/>
                </a:highlight>
              </a:rPr>
              <a:t>different flows for authentication with public providers: </a:t>
            </a:r>
            <a:r>
              <a:rPr lang="en-US" sz="1700" b="1" u="sng">
                <a:highlight>
                  <a:srgbClr val="FFFFFF"/>
                </a:highlight>
              </a:rPr>
              <a:t>enhanced </a:t>
            </a:r>
            <a:r>
              <a:rPr lang="en-US" sz="1700">
                <a:highlight>
                  <a:srgbClr val="FFFFFF"/>
                </a:highlight>
              </a:rPr>
              <a:t>and </a:t>
            </a:r>
            <a:r>
              <a:rPr lang="en-US" sz="1700" b="1" u="sng">
                <a:highlight>
                  <a:srgbClr val="FFFFFF"/>
                </a:highlight>
              </a:rPr>
              <a:t>basic</a:t>
            </a:r>
            <a:r>
              <a:rPr lang="en-US" sz="1700">
                <a:highlight>
                  <a:srgbClr val="FFFFFF"/>
                </a:highlight>
              </a:rPr>
              <a:t>.</a:t>
            </a:r>
          </a:p>
          <a:p>
            <a:pPr marL="0" lvl="0" indent="-228600" defTabSz="914400">
              <a:spcBef>
                <a:spcPts val="1200"/>
              </a:spcBef>
              <a:spcAft>
                <a:spcPts val="0"/>
              </a:spcAft>
              <a:buClr>
                <a:schemeClr val="dk1"/>
              </a:buClr>
              <a:buSzPts val="1100"/>
              <a:buFont typeface="Arial" panose="020B0604020202020204" pitchFamily="34" charset="0"/>
              <a:buChar char="•"/>
            </a:pPr>
            <a:r>
              <a:rPr lang="en-US" sz="1700">
                <a:highlight>
                  <a:srgbClr val="FFFFFF"/>
                </a:highlight>
              </a:rPr>
              <a:t>Once you complete one of these flows, you can access other AWS services as defined by your role`s access policies.</a:t>
            </a:r>
          </a:p>
          <a:p>
            <a:pPr marL="0" lvl="0" indent="-228600" defTabSz="914400">
              <a:spcBef>
                <a:spcPts val="1200"/>
              </a:spcBef>
              <a:spcAft>
                <a:spcPts val="0"/>
              </a:spcAft>
              <a:buClr>
                <a:schemeClr val="dk1"/>
              </a:buClr>
              <a:buSzPts val="1100"/>
              <a:buFont typeface="Arial" panose="020B0604020202020204" pitchFamily="34" charset="0"/>
              <a:buChar char="•"/>
            </a:pPr>
            <a:r>
              <a:rPr lang="en-US" sz="1700">
                <a:highlight>
                  <a:srgbClr val="FFFFFF"/>
                </a:highlight>
              </a:rPr>
              <a:t>By default, the </a:t>
            </a:r>
            <a:r>
              <a:rPr lang="en-US" sz="1700">
                <a:highlight>
                  <a:srgbClr val="FFFFFF"/>
                </a:highlight>
                <a:uFill>
                  <a:noFill/>
                </a:uFill>
                <a:hlinkClick r:id="rId3">
                  <a:extLst>
                    <a:ext uri="{A12FA001-AC4F-418D-AE19-62706E023703}">
                      <ahyp:hlinkClr xmlns:ahyp="http://schemas.microsoft.com/office/drawing/2018/hyperlinkcolor" val="tx"/>
                    </a:ext>
                  </a:extLst>
                </a:hlinkClick>
              </a:rPr>
              <a:t>Amazon Cognito console</a:t>
            </a:r>
            <a:r>
              <a:rPr lang="en-US" sz="1700">
                <a:highlight>
                  <a:srgbClr val="FFFFFF"/>
                </a:highlight>
              </a:rPr>
              <a:t> creates roles with access to the Amazon Cognito Sync store and to Amazon Mobile Analytics.</a:t>
            </a:r>
          </a:p>
          <a:p>
            <a:pPr marL="0" lvl="0" indent="-228600" defTabSz="914400">
              <a:spcBef>
                <a:spcPts val="1200"/>
              </a:spcBef>
              <a:spcAft>
                <a:spcPts val="1200"/>
              </a:spcAft>
              <a:buFont typeface="Arial" panose="020B0604020202020204" pitchFamily="34" charset="0"/>
              <a:buChar char="•"/>
            </a:pPr>
            <a:endParaRPr lang="en-US"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E20C1-9EA4-82BA-923A-6F4A505E0A6F}"/>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kern="1200" dirty="0">
                <a:solidFill>
                  <a:schemeClr val="tx1"/>
                </a:solidFill>
                <a:latin typeface="+mj-lt"/>
                <a:ea typeface="+mj-ea"/>
                <a:cs typeface="+mj-cs"/>
              </a:rPr>
              <a:t>AWS </a:t>
            </a:r>
            <a:r>
              <a:rPr lang="en-US" sz="4100" kern="1200" dirty="0" err="1">
                <a:solidFill>
                  <a:schemeClr val="tx1"/>
                </a:solidFill>
                <a:latin typeface="+mj-lt"/>
                <a:ea typeface="+mj-ea"/>
                <a:cs typeface="+mj-cs"/>
              </a:rPr>
              <a:t>Congito</a:t>
            </a:r>
            <a:endParaRPr lang="en-US" sz="41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E68B225-E0D1-B0B2-4DE0-2CC0E001DD6C}"/>
              </a:ext>
            </a:extLst>
          </p:cNvPr>
          <p:cNvSpPr>
            <a:spLocks noGrp="1"/>
          </p:cNvSpPr>
          <p:nvPr>
            <p:ph type="body" idx="1"/>
          </p:nvPr>
        </p:nvSpPr>
        <p:spPr>
          <a:xfrm>
            <a:off x="628650" y="1447038"/>
            <a:ext cx="7886700" cy="3188970"/>
          </a:xfrm>
        </p:spPr>
        <p:txBody>
          <a:bodyPr vert="horz" lIns="91440" tIns="45720" rIns="91440" bIns="45720" rtlCol="0">
            <a:normAutofit/>
          </a:bodyPr>
          <a:lstStyle/>
          <a:p>
            <a:pPr indent="-228600" defTabSz="914400">
              <a:spcAft>
                <a:spcPts val="600"/>
              </a:spcAft>
              <a:buFont typeface="Arial" panose="020B0604020202020204" pitchFamily="34" charset="0"/>
              <a:buChar char="•"/>
            </a:pPr>
            <a:r>
              <a:rPr lang="en-US" sz="1200" b="0" i="0" dirty="0">
                <a:effectLst/>
              </a:rPr>
              <a:t>AWS Cognito is a </a:t>
            </a:r>
            <a:r>
              <a:rPr lang="en-US" sz="1200" b="1" i="0" dirty="0">
                <a:effectLst/>
              </a:rPr>
              <a:t>service provided </a:t>
            </a:r>
            <a:r>
              <a:rPr lang="en-US" sz="1200" b="0" i="0" dirty="0">
                <a:effectLst/>
              </a:rPr>
              <a:t>by AWS that offers a scalable and secure user identity and data synchronization solution, enabling developers to create, manage, and secure user access for web and mobile applications.</a:t>
            </a:r>
          </a:p>
          <a:p>
            <a:pPr indent="-228600" defTabSz="914400">
              <a:spcAft>
                <a:spcPts val="600"/>
              </a:spcAft>
              <a:buFont typeface="Arial" panose="020B0604020202020204" pitchFamily="34" charset="0"/>
              <a:buChar char="•"/>
            </a:pPr>
            <a:r>
              <a:rPr lang="en-US" sz="1200" b="0" i="0" dirty="0">
                <a:effectLst/>
              </a:rPr>
              <a:t>It simplifies the process of implementing user authentication and authorization, providing features such as sign-up, sign-in, and access control to your applications.</a:t>
            </a:r>
          </a:p>
          <a:p>
            <a:pPr indent="-228600" defTabSz="914400">
              <a:spcAft>
                <a:spcPts val="600"/>
              </a:spcAft>
              <a:buFont typeface="Arial" panose="020B0604020202020204" pitchFamily="34" charset="0"/>
              <a:buChar char="•"/>
            </a:pPr>
            <a:r>
              <a:rPr lang="en-US" sz="1200" b="0" i="0" dirty="0">
                <a:effectLst/>
              </a:rPr>
              <a:t>The main components of AWS Cognito are:</a:t>
            </a:r>
          </a:p>
          <a:p>
            <a:pPr lvl="1" indent="-228600" defTabSz="914400">
              <a:spcAft>
                <a:spcPts val="600"/>
              </a:spcAft>
              <a:buFont typeface="Arial" panose="020B0604020202020204" pitchFamily="34" charset="0"/>
              <a:buChar char="•"/>
            </a:pPr>
            <a:r>
              <a:rPr lang="en-US" sz="1200" b="1" i="0" dirty="0">
                <a:effectLst/>
                <a:highlight>
                  <a:srgbClr val="FFFF00"/>
                </a:highlight>
              </a:rPr>
              <a:t>User Pools</a:t>
            </a:r>
            <a:r>
              <a:rPr lang="en-US" sz="1200" b="0" i="0" dirty="0">
                <a:effectLst/>
              </a:rPr>
              <a:t>: These are user directories that provide sign-up and sign-in options for app users. User Pools manage the lifecycle of user identities, including authentication, account recovery, and user profile management. They also support multi-factor authentication (MFA) and encryption of user data.</a:t>
            </a:r>
          </a:p>
          <a:p>
            <a:pPr lvl="1" indent="-228600" defTabSz="914400">
              <a:spcAft>
                <a:spcPts val="600"/>
              </a:spcAft>
              <a:buFont typeface="Arial" panose="020B0604020202020204" pitchFamily="34" charset="0"/>
              <a:buChar char="•"/>
            </a:pPr>
            <a:r>
              <a:rPr lang="en-US" sz="1200" b="1" i="0" dirty="0">
                <a:effectLst/>
                <a:highlight>
                  <a:srgbClr val="FFFF00"/>
                </a:highlight>
              </a:rPr>
              <a:t>Identity Pools (Federated Identities</a:t>
            </a:r>
            <a:r>
              <a:rPr lang="en-US" sz="1200" b="1" i="0" dirty="0">
                <a:effectLst/>
              </a:rPr>
              <a:t>)</a:t>
            </a:r>
            <a:r>
              <a:rPr lang="en-US" sz="1200" b="0" i="0" dirty="0">
                <a:effectLst/>
              </a:rPr>
              <a:t>: Identity Pools enable developers to grant authenticated users access to other AWS services. With Identity Pools, your app can authenticate users through social identity providers (like Google, Facebook, and Amazon) or by using your own identity system, and then grant temporary AWS credentials to access AWS services.</a:t>
            </a:r>
          </a:p>
          <a:p>
            <a:pPr lvl="1" indent="-228600" defTabSz="914400">
              <a:spcAft>
                <a:spcPts val="600"/>
              </a:spcAft>
              <a:buFont typeface="Arial" panose="020B0604020202020204" pitchFamily="34" charset="0"/>
              <a:buChar char="•"/>
            </a:pPr>
            <a:r>
              <a:rPr lang="en-US" sz="1200" b="1" i="0" dirty="0">
                <a:effectLst/>
                <a:highlight>
                  <a:srgbClr val="FFFF00"/>
                </a:highlight>
              </a:rPr>
              <a:t>Synchronization Service: AWS Cognito Sync </a:t>
            </a:r>
            <a:r>
              <a:rPr lang="en-US" sz="1200" b="0" i="0" dirty="0">
                <a:effectLst/>
              </a:rPr>
              <a:t>is a service that synchronizes user profile data across mobile devices and web applications, allowing for a seamless user experience across all platforms.</a:t>
            </a:r>
          </a:p>
        </p:txBody>
      </p:sp>
    </p:spTree>
    <p:extLst>
      <p:ext uri="{BB962C8B-B14F-4D97-AF65-F5344CB8AC3E}">
        <p14:creationId xmlns:p14="http://schemas.microsoft.com/office/powerpoint/2010/main" val="3878863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4"/>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26190"/>
            </a:pPr>
            <a:r>
              <a:rPr lang="en-US" sz="3200" kern="1200">
                <a:solidFill>
                  <a:schemeClr val="tx1"/>
                </a:solidFill>
                <a:latin typeface="+mj-lt"/>
                <a:ea typeface="+mj-ea"/>
                <a:cs typeface="+mj-cs"/>
              </a:rPr>
              <a:t>Cognito identity pool authentication flow</a:t>
            </a:r>
          </a:p>
        </p:txBody>
      </p:sp>
      <p:sp>
        <p:nvSpPr>
          <p:cNvPr id="1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Google Shape;169;p34"/>
          <p:cNvSpPr txBox="1">
            <a:spLocks noGrp="1"/>
          </p:cNvSpPr>
          <p:nvPr>
            <p:ph type="body" idx="1"/>
          </p:nvPr>
        </p:nvSpPr>
        <p:spPr>
          <a:xfrm>
            <a:off x="301797" y="1941411"/>
            <a:ext cx="4267918" cy="2895945"/>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852"/>
              <a:buFont typeface="Arial" panose="020B0604020202020204" pitchFamily="34" charset="0"/>
              <a:buChar char="•"/>
            </a:pPr>
            <a:r>
              <a:rPr lang="en-US" sz="1050" b="1" i="1" u="sng" dirty="0">
                <a:highlight>
                  <a:srgbClr val="FFFF00"/>
                </a:highlight>
              </a:rPr>
              <a:t>Enhanced (simplified) </a:t>
            </a:r>
            <a:r>
              <a:rPr lang="en-US" sz="1050" b="1" i="1" u="sng" dirty="0" err="1">
                <a:highlight>
                  <a:srgbClr val="FFFF00"/>
                </a:highlight>
              </a:rPr>
              <a:t>authflow</a:t>
            </a:r>
            <a:endParaRPr lang="en-US" sz="1050" b="1" i="1" u="sng" dirty="0">
              <a:highlight>
                <a:srgbClr val="FFFF00"/>
              </a:highlight>
            </a:endParaRPr>
          </a:p>
          <a:p>
            <a:pPr marL="0" lvl="0" indent="-228600" defTabSz="914400">
              <a:spcBef>
                <a:spcPts val="1200"/>
              </a:spcBef>
              <a:spcAft>
                <a:spcPts val="0"/>
              </a:spcAft>
              <a:buClr>
                <a:schemeClr val="dk1"/>
              </a:buClr>
              <a:buSzPts val="852"/>
              <a:buFont typeface="Arial" panose="020B0604020202020204" pitchFamily="34" charset="0"/>
              <a:buChar char="•"/>
            </a:pPr>
            <a:r>
              <a:rPr lang="en-US" sz="1050" dirty="0"/>
              <a:t>When you use the enhanced </a:t>
            </a:r>
            <a:r>
              <a:rPr lang="en-US" sz="1050" dirty="0" err="1"/>
              <a:t>authflow</a:t>
            </a:r>
            <a:r>
              <a:rPr lang="en-US" sz="1050" dirty="0"/>
              <a:t>, your app:</a:t>
            </a:r>
          </a:p>
          <a:p>
            <a:pPr marL="457200" lvl="0" indent="-228600" defTabSz="914400">
              <a:lnSpc>
                <a:spcPct val="110000"/>
              </a:lnSpc>
              <a:spcBef>
                <a:spcPts val="1200"/>
              </a:spcBef>
              <a:spcAft>
                <a:spcPts val="0"/>
              </a:spcAft>
              <a:buClr>
                <a:schemeClr val="dk1"/>
              </a:buClr>
              <a:buSzPts val="1030"/>
              <a:buFont typeface="Arial" panose="020B0604020202020204" pitchFamily="34" charset="0"/>
              <a:buChar char="•"/>
            </a:pPr>
            <a:r>
              <a:rPr lang="en-US" sz="1050" dirty="0"/>
              <a:t>Presents an ID token from an authorized Amazon Cognito user pool or third-party identity provider in a </a:t>
            </a:r>
            <a:r>
              <a:rPr lang="en-US" sz="1050" u="sng" dirty="0">
                <a:hlinkClick r:id="rId3">
                  <a:extLst>
                    <a:ext uri="{A12FA001-AC4F-418D-AE19-62706E023703}">
                      <ahyp:hlinkClr xmlns:ahyp="http://schemas.microsoft.com/office/drawing/2018/hyperlinkcolor" val="tx"/>
                    </a:ext>
                  </a:extLst>
                </a:hlinkClick>
              </a:rPr>
              <a:t>GetID</a:t>
            </a:r>
            <a:r>
              <a:rPr lang="en-US" sz="1050" dirty="0"/>
              <a:t> request.</a:t>
            </a:r>
          </a:p>
          <a:p>
            <a:pPr marL="457200" lvl="0" indent="-228600" defTabSz="914400">
              <a:lnSpc>
                <a:spcPct val="110000"/>
              </a:lnSpc>
              <a:spcBef>
                <a:spcPts val="0"/>
              </a:spcBef>
              <a:spcAft>
                <a:spcPts val="0"/>
              </a:spcAft>
              <a:buClr>
                <a:schemeClr val="dk1"/>
              </a:buClr>
              <a:buSzPts val="1030"/>
              <a:buFont typeface="Arial" panose="020B0604020202020204" pitchFamily="34" charset="0"/>
              <a:buChar char="•"/>
            </a:pPr>
            <a:r>
              <a:rPr lang="en-US" sz="1050" dirty="0"/>
              <a:t>Exchanges the token for an identity ID in your identity pool. </a:t>
            </a:r>
          </a:p>
          <a:p>
            <a:pPr marL="457200" lvl="0" indent="-228600" defTabSz="914400">
              <a:lnSpc>
                <a:spcPct val="110000"/>
              </a:lnSpc>
              <a:spcBef>
                <a:spcPts val="0"/>
              </a:spcBef>
              <a:spcAft>
                <a:spcPts val="0"/>
              </a:spcAft>
              <a:buClr>
                <a:schemeClr val="dk1"/>
              </a:buClr>
              <a:buSzPts val="1030"/>
              <a:buFont typeface="Arial" panose="020B0604020202020204" pitchFamily="34" charset="0"/>
              <a:buChar char="•"/>
            </a:pPr>
            <a:r>
              <a:rPr lang="en-US" sz="1050" dirty="0"/>
              <a:t>The identity ID is then used with the same identity provider token in a </a:t>
            </a:r>
            <a:r>
              <a:rPr lang="en-US" sz="1050" u="sng" dirty="0">
                <a:hlinkClick r:id="rId4">
                  <a:extLst>
                    <a:ext uri="{A12FA001-AC4F-418D-AE19-62706E023703}">
                      <ahyp:hlinkClr xmlns:ahyp="http://schemas.microsoft.com/office/drawing/2018/hyperlinkcolor" val="tx"/>
                    </a:ext>
                  </a:extLst>
                </a:hlinkClick>
              </a:rPr>
              <a:t>GetCredentialsForIdentity</a:t>
            </a:r>
            <a:r>
              <a:rPr lang="en-US" sz="1050" dirty="0"/>
              <a:t> request. </a:t>
            </a:r>
          </a:p>
          <a:p>
            <a:pPr marL="0" lvl="0" indent="-228600" defTabSz="914400">
              <a:spcBef>
                <a:spcPts val="1200"/>
              </a:spcBef>
              <a:spcAft>
                <a:spcPts val="0"/>
              </a:spcAft>
              <a:buSzPts val="852"/>
              <a:buFont typeface="Arial" panose="020B0604020202020204" pitchFamily="34" charset="0"/>
              <a:buChar char="•"/>
            </a:pPr>
            <a:r>
              <a:rPr lang="en-US" sz="1050" dirty="0"/>
              <a:t>The enhanced workflow simplifies credential retrieval by performing </a:t>
            </a:r>
            <a:r>
              <a:rPr lang="en-US" sz="1050" u="sng" dirty="0">
                <a:hlinkClick r:id="rId5">
                  <a:extLst>
                    <a:ext uri="{A12FA001-AC4F-418D-AE19-62706E023703}">
                      <ahyp:hlinkClr xmlns:ahyp="http://schemas.microsoft.com/office/drawing/2018/hyperlinkcolor" val="tx"/>
                    </a:ext>
                  </a:extLst>
                </a:hlinkClick>
              </a:rPr>
              <a:t>GetOpenIdToken</a:t>
            </a:r>
            <a:r>
              <a:rPr lang="en-US" sz="1050" dirty="0"/>
              <a:t> and </a:t>
            </a:r>
            <a:r>
              <a:rPr lang="en-US" sz="1050" u="sng" dirty="0">
                <a:hlinkClick r:id="rId6">
                  <a:extLst>
                    <a:ext uri="{A12FA001-AC4F-418D-AE19-62706E023703}">
                      <ahyp:hlinkClr xmlns:ahyp="http://schemas.microsoft.com/office/drawing/2018/hyperlinkcolor" val="tx"/>
                    </a:ext>
                  </a:extLst>
                </a:hlinkClick>
              </a:rPr>
              <a:t>AssumeRoleWithWebIdentity</a:t>
            </a:r>
            <a:r>
              <a:rPr lang="en-US" sz="1050" dirty="0"/>
              <a:t> in the background for you. </a:t>
            </a:r>
          </a:p>
          <a:p>
            <a:pPr marL="0" lvl="0" indent="-228600" defTabSz="914400">
              <a:spcBef>
                <a:spcPts val="1200"/>
              </a:spcBef>
              <a:spcAft>
                <a:spcPts val="0"/>
              </a:spcAft>
              <a:buSzPts val="852"/>
              <a:buFont typeface="Arial" panose="020B0604020202020204" pitchFamily="34" charset="0"/>
              <a:buChar char="•"/>
            </a:pPr>
            <a:r>
              <a:rPr lang="en-US" sz="1050" dirty="0" err="1"/>
              <a:t>GetCredentialsForIdentity</a:t>
            </a:r>
            <a:r>
              <a:rPr lang="en-US" sz="1050" dirty="0"/>
              <a:t> returns AWS API credentials.</a:t>
            </a:r>
          </a:p>
          <a:p>
            <a:pPr marL="457200" lvl="0" indent="-228600" defTabSz="914400">
              <a:spcBef>
                <a:spcPts val="1200"/>
              </a:spcBef>
              <a:spcAft>
                <a:spcPts val="0"/>
              </a:spcAft>
              <a:buClr>
                <a:schemeClr val="dk1"/>
              </a:buClr>
              <a:buSzPts val="1030"/>
              <a:buFont typeface="Arial" panose="020B0604020202020204" pitchFamily="34" charset="0"/>
              <a:buChar char="•"/>
            </a:pPr>
            <a:r>
              <a:rPr lang="en-US" sz="1050" dirty="0" err="1"/>
              <a:t>GetId</a:t>
            </a:r>
            <a:endParaRPr lang="en-US" sz="1050" dirty="0"/>
          </a:p>
          <a:p>
            <a:pPr marL="457200" lvl="0" indent="-228600" defTabSz="914400">
              <a:spcBef>
                <a:spcPts val="0"/>
              </a:spcBef>
              <a:spcAft>
                <a:spcPts val="0"/>
              </a:spcAft>
              <a:buClr>
                <a:schemeClr val="dk1"/>
              </a:buClr>
              <a:buSzPts val="1030"/>
              <a:buFont typeface="Arial" panose="020B0604020202020204" pitchFamily="34" charset="0"/>
              <a:buChar char="•"/>
            </a:pPr>
            <a:r>
              <a:rPr lang="en-US" sz="1050" dirty="0" err="1"/>
              <a:t>GetCredentialsForIdentity</a:t>
            </a:r>
            <a:endParaRPr lang="en-US" sz="1050" dirty="0"/>
          </a:p>
        </p:txBody>
      </p:sp>
      <p:pic>
        <p:nvPicPr>
          <p:cNvPr id="170" name="Google Shape;170;p34"/>
          <p:cNvPicPr preferRelativeResize="0"/>
          <p:nvPr/>
        </p:nvPicPr>
        <p:blipFill>
          <a:blip r:embed="rId7"/>
          <a:stretch>
            <a:fillRect/>
          </a:stretch>
        </p:blipFill>
        <p:spPr>
          <a:xfrm>
            <a:off x="4574286" y="1456073"/>
            <a:ext cx="4094226" cy="223135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4"/>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Google Shape;175;p35"/>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26190"/>
            </a:pPr>
            <a:r>
              <a:rPr lang="en-US" sz="3200" kern="1200">
                <a:solidFill>
                  <a:schemeClr val="tx1"/>
                </a:solidFill>
                <a:latin typeface="+mj-lt"/>
                <a:ea typeface="+mj-ea"/>
                <a:cs typeface="+mj-cs"/>
              </a:rPr>
              <a:t>Cognito identity pool authentication flow</a:t>
            </a:r>
          </a:p>
        </p:txBody>
      </p:sp>
      <p:sp>
        <p:nvSpPr>
          <p:cNvPr id="19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35"/>
          <p:cNvSpPr txBox="1">
            <a:spLocks noGrp="1"/>
          </p:cNvSpPr>
          <p:nvPr>
            <p:ph type="body" idx="1"/>
          </p:nvPr>
        </p:nvSpPr>
        <p:spPr>
          <a:xfrm>
            <a:off x="279511" y="1935670"/>
            <a:ext cx="4323783" cy="2996482"/>
          </a:xfrm>
          <a:prstGeom prst="rect">
            <a:avLst/>
          </a:prstGeom>
        </p:spPr>
        <p:txBody>
          <a:bodyPr spcFirstLastPara="1" vert="horz" lIns="91440" tIns="45720" rIns="91440" bIns="45720" rtlCol="0" anchor="t" anchorCtr="0">
            <a:normAutofit/>
          </a:bodyPr>
          <a:lstStyle/>
          <a:p>
            <a:pPr marL="0" lvl="0" indent="-228600" defTabSz="914400">
              <a:spcBef>
                <a:spcPts val="200"/>
              </a:spcBef>
              <a:spcAft>
                <a:spcPts val="200"/>
              </a:spcAft>
              <a:buClr>
                <a:schemeClr val="dk1"/>
              </a:buClr>
              <a:buSzPts val="1100"/>
              <a:buFont typeface="Arial" panose="020B0604020202020204" pitchFamily="34" charset="0"/>
              <a:buChar char="•"/>
            </a:pPr>
            <a:r>
              <a:rPr lang="en-US" sz="900" b="1" i="1" u="sng" dirty="0">
                <a:highlight>
                  <a:srgbClr val="FFFF00"/>
                </a:highlight>
              </a:rPr>
              <a:t>Basic (classic) </a:t>
            </a:r>
            <a:r>
              <a:rPr lang="en-US" sz="900" b="1" i="1" u="sng" dirty="0" err="1">
                <a:highlight>
                  <a:srgbClr val="FFFF00"/>
                </a:highlight>
              </a:rPr>
              <a:t>authflow</a:t>
            </a:r>
            <a:endParaRPr lang="en-US" sz="900" b="1" i="1" u="sng" dirty="0">
              <a:highlight>
                <a:srgbClr val="FFFF00"/>
              </a:highlight>
            </a:endParaRPr>
          </a:p>
          <a:p>
            <a:pPr marL="0" lvl="0" indent="-228600" defTabSz="914400">
              <a:spcBef>
                <a:spcPts val="200"/>
              </a:spcBef>
              <a:spcAft>
                <a:spcPts val="200"/>
              </a:spcAft>
              <a:buClr>
                <a:schemeClr val="dk1"/>
              </a:buClr>
              <a:buSzPts val="1100"/>
              <a:buFont typeface="Arial" panose="020B0604020202020204" pitchFamily="34" charset="0"/>
              <a:buChar char="•"/>
            </a:pPr>
            <a:r>
              <a:rPr lang="en-US" sz="900" dirty="0"/>
              <a:t>When you use the </a:t>
            </a:r>
            <a:r>
              <a:rPr lang="en-US" sz="900" b="1" u="sng" dirty="0"/>
              <a:t>basic </a:t>
            </a:r>
            <a:r>
              <a:rPr lang="en-US" sz="900" b="1" u="sng" dirty="0" err="1"/>
              <a:t>authflow</a:t>
            </a:r>
            <a:r>
              <a:rPr lang="en-US" sz="900" dirty="0"/>
              <a:t>, your app:</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900" dirty="0"/>
              <a:t>Presents an ID token from an authorized Amazon Cognito user pool or third-party identity provider in a </a:t>
            </a:r>
            <a:r>
              <a:rPr lang="en-US" sz="900" u="sng" dirty="0">
                <a:hlinkClick r:id="rId3">
                  <a:extLst>
                    <a:ext uri="{A12FA001-AC4F-418D-AE19-62706E023703}">
                      <ahyp:hlinkClr xmlns:ahyp="http://schemas.microsoft.com/office/drawing/2018/hyperlinkcolor" val="tx"/>
                    </a:ext>
                  </a:extLst>
                </a:hlinkClick>
              </a:rPr>
              <a:t>GetID</a:t>
            </a:r>
            <a:r>
              <a:rPr lang="en-US" sz="900" dirty="0"/>
              <a:t> request. </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900" dirty="0"/>
              <a:t>Exchanges the token for an identity ID in your identity pool. </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900" dirty="0"/>
              <a:t>The identity ID is then used with the same identity provider token in a </a:t>
            </a:r>
            <a:r>
              <a:rPr lang="en-US" sz="900" u="sng" dirty="0">
                <a:hlinkClick r:id="rId4">
                  <a:extLst>
                    <a:ext uri="{A12FA001-AC4F-418D-AE19-62706E023703}">
                      <ahyp:hlinkClr xmlns:ahyp="http://schemas.microsoft.com/office/drawing/2018/hyperlinkcolor" val="tx"/>
                    </a:ext>
                  </a:extLst>
                </a:hlinkClick>
              </a:rPr>
              <a:t>GetOpenIdToken</a:t>
            </a:r>
            <a:r>
              <a:rPr lang="en-US" sz="900" dirty="0"/>
              <a:t> request. </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900" dirty="0" err="1"/>
              <a:t>GetOpenIdToken</a:t>
            </a:r>
            <a:r>
              <a:rPr lang="en-US" sz="900" dirty="0"/>
              <a:t> returns a new OAuth 2.0 token that is issued by your identity pool. </a:t>
            </a:r>
          </a:p>
          <a:p>
            <a:pPr marL="0" lvl="0" indent="-228600" defTabSz="914400">
              <a:spcBef>
                <a:spcPts val="200"/>
              </a:spcBef>
              <a:spcAft>
                <a:spcPts val="200"/>
              </a:spcAft>
              <a:buFont typeface="Arial" panose="020B0604020202020204" pitchFamily="34" charset="0"/>
              <a:buChar char="•"/>
            </a:pPr>
            <a:r>
              <a:rPr lang="en-US" sz="900" dirty="0"/>
              <a:t>You can then use the </a:t>
            </a:r>
            <a:r>
              <a:rPr lang="en-US" sz="900" b="1" u="sng" dirty="0"/>
              <a:t>new token </a:t>
            </a:r>
            <a:r>
              <a:rPr lang="en-US" sz="900" dirty="0"/>
              <a:t>in an </a:t>
            </a:r>
            <a:r>
              <a:rPr lang="en-US" sz="900" u="sng" dirty="0">
                <a:highlight>
                  <a:srgbClr val="FFFF00"/>
                </a:highlight>
                <a:hlinkClick r:id="rId5">
                  <a:extLst>
                    <a:ext uri="{A12FA001-AC4F-418D-AE19-62706E023703}">
                      <ahyp:hlinkClr xmlns:ahyp="http://schemas.microsoft.com/office/drawing/2018/hyperlinkcolor" val="tx"/>
                    </a:ext>
                  </a:extLst>
                </a:hlinkClick>
              </a:rPr>
              <a:t>AssumeRoleWithWebIdentity</a:t>
            </a:r>
            <a:r>
              <a:rPr lang="en-US" sz="900" dirty="0"/>
              <a:t> request to retrieve AWS API credentials. </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900" dirty="0"/>
              <a:t>The </a:t>
            </a:r>
            <a:r>
              <a:rPr lang="en-US" sz="900" b="1" dirty="0"/>
              <a:t>basic workflow</a:t>
            </a:r>
            <a:r>
              <a:rPr lang="en-US" sz="900" dirty="0"/>
              <a:t> gives you more granular control over the credentials that you distribute to your users. </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900" dirty="0"/>
              <a:t>The </a:t>
            </a:r>
            <a:r>
              <a:rPr lang="en-US" sz="900" b="1" dirty="0" err="1"/>
              <a:t>GetCredentialsForIdentity</a:t>
            </a:r>
            <a:r>
              <a:rPr lang="en-US" sz="900" b="1" dirty="0"/>
              <a:t> </a:t>
            </a:r>
            <a:r>
              <a:rPr lang="en-US" sz="900" dirty="0"/>
              <a:t>request of the enhanced </a:t>
            </a:r>
            <a:r>
              <a:rPr lang="en-US" sz="900" dirty="0" err="1"/>
              <a:t>authflow</a:t>
            </a:r>
            <a:r>
              <a:rPr lang="en-US" sz="900" dirty="0"/>
              <a:t> requests a role based on the contents of an access token. </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900" dirty="0"/>
              <a:t>The </a:t>
            </a:r>
            <a:r>
              <a:rPr lang="en-US" sz="900" b="1" dirty="0" err="1"/>
              <a:t>AssumeRoleWithWebIdentity</a:t>
            </a:r>
            <a:r>
              <a:rPr lang="en-US" sz="900" b="1" dirty="0"/>
              <a:t> </a:t>
            </a:r>
            <a:r>
              <a:rPr lang="en-US" sz="900" dirty="0"/>
              <a:t>request in the classic workflow grants your app a greater ability to request credentials for any AWS Identity and Access Management role that you have configured with a sufficient trust policy.</a:t>
            </a:r>
          </a:p>
        </p:txBody>
      </p:sp>
      <p:pic>
        <p:nvPicPr>
          <p:cNvPr id="177" name="Google Shape;177;p35"/>
          <p:cNvPicPr preferRelativeResize="0"/>
          <p:nvPr/>
        </p:nvPicPr>
        <p:blipFill>
          <a:blip r:embed="rId6"/>
          <a:stretch>
            <a:fillRect/>
          </a:stretch>
        </p:blipFill>
        <p:spPr>
          <a:xfrm>
            <a:off x="4826534" y="1261598"/>
            <a:ext cx="4094226" cy="262030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8" name="Rectangle 18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p36"/>
          <p:cNvSpPr txBox="1">
            <a:spLocks noGrp="1"/>
          </p:cNvSpPr>
          <p:nvPr>
            <p:ph type="title"/>
          </p:nvPr>
        </p:nvSpPr>
        <p:spPr>
          <a:xfrm>
            <a:off x="630936" y="411480"/>
            <a:ext cx="2700645" cy="407365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26190"/>
            </a:pPr>
            <a:r>
              <a:rPr lang="en-US" sz="3200" kern="1200">
                <a:solidFill>
                  <a:schemeClr val="tx1"/>
                </a:solidFill>
                <a:latin typeface="+mj-lt"/>
                <a:ea typeface="+mj-ea"/>
                <a:cs typeface="+mj-cs"/>
              </a:rPr>
              <a:t>Cognito identity pool authentication flow</a:t>
            </a:r>
          </a:p>
        </p:txBody>
      </p:sp>
      <p:sp>
        <p:nvSpPr>
          <p:cNvPr id="19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36"/>
          <p:cNvSpPr txBox="1">
            <a:spLocks noGrp="1"/>
          </p:cNvSpPr>
          <p:nvPr>
            <p:ph type="body" idx="1"/>
          </p:nvPr>
        </p:nvSpPr>
        <p:spPr>
          <a:xfrm>
            <a:off x="3844813" y="414068"/>
            <a:ext cx="4668251" cy="4073652"/>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0"/>
              </a:spcAft>
              <a:buClr>
                <a:schemeClr val="dk1"/>
              </a:buClr>
              <a:buSzPts val="1100"/>
              <a:buFont typeface="Arial" panose="020B0604020202020204" pitchFamily="34" charset="0"/>
              <a:buChar char="•"/>
            </a:pPr>
            <a:r>
              <a:rPr lang="en-US" sz="1700" i="1" u="sng" dirty="0"/>
              <a:t>Developer authenticated identities </a:t>
            </a:r>
            <a:r>
              <a:rPr lang="en-US" sz="1700" i="1" u="sng" dirty="0" err="1"/>
              <a:t>authflow</a:t>
            </a:r>
            <a:endParaRPr lang="en-US" sz="1700" i="1" u="sng" dirty="0"/>
          </a:p>
          <a:p>
            <a:pPr marL="0" lvl="0" indent="-228600" defTabSz="914400">
              <a:spcBef>
                <a:spcPts val="1200"/>
              </a:spcBef>
              <a:spcAft>
                <a:spcPts val="0"/>
              </a:spcAft>
              <a:buClr>
                <a:schemeClr val="dk1"/>
              </a:buClr>
              <a:buSzPts val="1100"/>
              <a:buFont typeface="Arial" panose="020B0604020202020204" pitchFamily="34" charset="0"/>
              <a:buChar char="•"/>
            </a:pPr>
            <a:r>
              <a:rPr lang="en-US" sz="1700" dirty="0"/>
              <a:t>When using </a:t>
            </a:r>
            <a:r>
              <a:rPr lang="en-US" sz="1700" u="sng" dirty="0">
                <a:hlinkClick r:id="rId3">
                  <a:extLst>
                    <a:ext uri="{A12FA001-AC4F-418D-AE19-62706E023703}">
                      <ahyp:hlinkClr xmlns:ahyp="http://schemas.microsoft.com/office/drawing/2018/hyperlinkcolor" val="tx"/>
                    </a:ext>
                  </a:extLst>
                </a:hlinkClick>
              </a:rPr>
              <a:t>Developer authenticated identities (identity pools)</a:t>
            </a:r>
            <a:r>
              <a:rPr lang="en-US" sz="1700" dirty="0"/>
              <a:t>, the client uses a different </a:t>
            </a:r>
            <a:r>
              <a:rPr lang="en-US" sz="1700" dirty="0" err="1"/>
              <a:t>authflow</a:t>
            </a:r>
            <a:r>
              <a:rPr lang="en-US" sz="1700" dirty="0"/>
              <a:t> that includes code outside of Amazon Cognito to validate the user in your own authentication system.</a:t>
            </a:r>
          </a:p>
          <a:p>
            <a:pPr marL="0" lvl="0" indent="-228600" defTabSz="914400">
              <a:spcBef>
                <a:spcPts val="1200"/>
              </a:spcBef>
              <a:spcAft>
                <a:spcPts val="1200"/>
              </a:spcAft>
              <a:buFont typeface="Arial" panose="020B0604020202020204" pitchFamily="34" charset="0"/>
              <a:buChar char="•"/>
            </a:pPr>
            <a:endParaRPr lang="en-US"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7"/>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Google Shape;188;p3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26190"/>
            </a:pPr>
            <a:r>
              <a:rPr lang="en-US" sz="2300" kern="1200">
                <a:solidFill>
                  <a:schemeClr val="tx1"/>
                </a:solidFill>
                <a:latin typeface="+mj-lt"/>
                <a:ea typeface="+mj-ea"/>
                <a:cs typeface="+mj-cs"/>
              </a:rPr>
              <a:t>Cognito identity pool authentication flow: Enhanced</a:t>
            </a:r>
          </a:p>
        </p:txBody>
      </p:sp>
      <p:sp>
        <p:nvSpPr>
          <p:cNvPr id="19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Google Shape;189;p37"/>
          <p:cNvSpPr txBo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a:lnSpc>
                <a:spcPct val="90000"/>
              </a:lnSpc>
              <a:spcBef>
                <a:spcPts val="0"/>
              </a:spcBef>
              <a:spcAft>
                <a:spcPts val="0"/>
              </a:spcAft>
              <a:buFont typeface="Arial" panose="020B0604020202020204" pitchFamily="34" charset="0"/>
              <a:buChar char="•"/>
            </a:pPr>
            <a:r>
              <a:rPr lang="en-US" sz="1700" i="1" u="sng" kern="1200">
                <a:solidFill>
                  <a:schemeClr val="tx1"/>
                </a:solidFill>
                <a:latin typeface="+mn-lt"/>
                <a:ea typeface="+mn-ea"/>
                <a:cs typeface="+mn-cs"/>
              </a:rPr>
              <a:t>Enhanced authflow</a:t>
            </a:r>
          </a:p>
          <a:p>
            <a:pPr marL="457200" lvl="0" indent="-228600">
              <a:lnSpc>
                <a:spcPct val="90000"/>
              </a:lnSpc>
              <a:spcBef>
                <a:spcPts val="1200"/>
              </a:spcBef>
              <a:spcAft>
                <a:spcPts val="0"/>
              </a:spcAft>
              <a:buClr>
                <a:schemeClr val="dk1"/>
              </a:buClr>
              <a:buSzPts val="1100"/>
              <a:buFont typeface="Arial" panose="020B0604020202020204" pitchFamily="34" charset="0"/>
              <a:buChar char="•"/>
            </a:pPr>
            <a:r>
              <a:rPr lang="en-US" sz="1700" kern="1200">
                <a:solidFill>
                  <a:schemeClr val="tx1"/>
                </a:solidFill>
                <a:latin typeface="+mn-lt"/>
                <a:ea typeface="+mn-ea"/>
                <a:cs typeface="+mn-cs"/>
              </a:rPr>
              <a:t>Login via Developer Provider (code outside of Amazon Cognito)</a:t>
            </a:r>
          </a:p>
          <a:p>
            <a:pPr marL="457200" lvl="0" indent="-228600">
              <a:lnSpc>
                <a:spcPct val="90000"/>
              </a:lnSpc>
              <a:spcBef>
                <a:spcPts val="0"/>
              </a:spcBef>
              <a:spcAft>
                <a:spcPts val="0"/>
              </a:spcAft>
              <a:buClr>
                <a:schemeClr val="dk1"/>
              </a:buClr>
              <a:buSzPts val="1100"/>
              <a:buFont typeface="Arial" panose="020B0604020202020204" pitchFamily="34" charset="0"/>
              <a:buChar char="•"/>
            </a:pPr>
            <a:r>
              <a:rPr lang="en-US" sz="1700" kern="1200">
                <a:solidFill>
                  <a:schemeClr val="tx1"/>
                </a:solidFill>
                <a:latin typeface="+mn-lt"/>
                <a:ea typeface="+mn-ea"/>
                <a:cs typeface="+mn-cs"/>
              </a:rPr>
              <a:t>Validate the user login (code outside of Amazon Cognito)</a:t>
            </a:r>
          </a:p>
          <a:p>
            <a:pPr marL="457200" lvl="0" indent="-228600">
              <a:lnSpc>
                <a:spcPct val="90000"/>
              </a:lnSpc>
              <a:spcBef>
                <a:spcPts val="0"/>
              </a:spcBef>
              <a:spcAft>
                <a:spcPts val="0"/>
              </a:spcAft>
              <a:buClr>
                <a:schemeClr val="dk1"/>
              </a:buClr>
              <a:buSzPts val="1100"/>
              <a:buFont typeface="Arial" panose="020B0604020202020204" pitchFamily="34" charset="0"/>
              <a:buChar char="•"/>
            </a:pPr>
            <a:r>
              <a:rPr lang="en-US" sz="1700" u="sng" kern="120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GetOpenIdTokenForDeveloperIdentity</a:t>
            </a:r>
            <a:endParaRPr lang="en-US" sz="1700" kern="1200">
              <a:solidFill>
                <a:schemeClr val="tx1"/>
              </a:solidFill>
              <a:latin typeface="+mn-lt"/>
              <a:ea typeface="+mn-ea"/>
              <a:cs typeface="+mn-cs"/>
            </a:endParaRPr>
          </a:p>
          <a:p>
            <a:pPr marL="457200" lvl="0" indent="-228600">
              <a:lnSpc>
                <a:spcPct val="90000"/>
              </a:lnSpc>
              <a:spcBef>
                <a:spcPts val="0"/>
              </a:spcBef>
              <a:spcAft>
                <a:spcPts val="0"/>
              </a:spcAft>
              <a:buClr>
                <a:schemeClr val="dk1"/>
              </a:buClr>
              <a:buSzPts val="1100"/>
              <a:buFont typeface="Arial" panose="020B0604020202020204" pitchFamily="34" charset="0"/>
              <a:buChar char="•"/>
            </a:pPr>
            <a:r>
              <a:rPr lang="en-US" sz="1700" u="sng" kern="1200">
                <a:solidFill>
                  <a:schemeClr val="tx1"/>
                </a:solidFill>
                <a:latin typeface="+mn-lt"/>
                <a:ea typeface="+mn-ea"/>
                <a:cs typeface="+mn-cs"/>
                <a:hlinkClick r:id="rId4">
                  <a:extLst>
                    <a:ext uri="{A12FA001-AC4F-418D-AE19-62706E023703}">
                      <ahyp:hlinkClr xmlns:ahyp="http://schemas.microsoft.com/office/drawing/2018/hyperlinkcolor" val="tx"/>
                    </a:ext>
                  </a:extLst>
                </a:hlinkClick>
              </a:rPr>
              <a:t>GetCredentialsForIdentity</a:t>
            </a:r>
            <a:endParaRPr lang="en-US" sz="1700" kern="1200">
              <a:solidFill>
                <a:schemeClr val="tx1"/>
              </a:solidFill>
              <a:latin typeface="+mn-lt"/>
              <a:ea typeface="+mn-ea"/>
              <a:cs typeface="+mn-cs"/>
            </a:endParaRPr>
          </a:p>
        </p:txBody>
      </p:sp>
      <p:pic>
        <p:nvPicPr>
          <p:cNvPr id="190" name="Google Shape;190;p37"/>
          <p:cNvPicPr preferRelativeResize="0"/>
          <p:nvPr/>
        </p:nvPicPr>
        <p:blipFill>
          <a:blip r:embed="rId5"/>
          <a:stretch>
            <a:fillRect/>
          </a:stretch>
        </p:blipFill>
        <p:spPr>
          <a:xfrm>
            <a:off x="4574286" y="1543076"/>
            <a:ext cx="4094226" cy="205734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p3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26190"/>
            </a:pPr>
            <a:r>
              <a:rPr lang="en-US" sz="2600" kern="1200">
                <a:solidFill>
                  <a:schemeClr val="tx1"/>
                </a:solidFill>
                <a:latin typeface="+mj-lt"/>
                <a:ea typeface="+mj-ea"/>
                <a:cs typeface="+mj-cs"/>
              </a:rPr>
              <a:t>Cognito identity pool authentication flow: Basic</a:t>
            </a:r>
          </a:p>
        </p:txBody>
      </p:sp>
      <p:sp>
        <p:nvSpPr>
          <p:cNvPr id="20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38"/>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1100"/>
              <a:buFont typeface="Arial" panose="020B0604020202020204" pitchFamily="34" charset="0"/>
              <a:buChar char="•"/>
            </a:pPr>
            <a:r>
              <a:rPr lang="en-US" sz="1700" i="1" u="sng"/>
              <a:t>Basic authflow</a:t>
            </a:r>
          </a:p>
          <a:p>
            <a:pPr marL="457200" lvl="0" indent="-228600" defTabSz="914400">
              <a:spcBef>
                <a:spcPts val="1200"/>
              </a:spcBef>
              <a:spcAft>
                <a:spcPts val="0"/>
              </a:spcAft>
              <a:buClr>
                <a:schemeClr val="dk1"/>
              </a:buClr>
              <a:buSzPts val="1200"/>
              <a:buFont typeface="Arial" panose="020B0604020202020204" pitchFamily="34" charset="0"/>
              <a:buChar char="•"/>
            </a:pPr>
            <a:r>
              <a:rPr lang="en-US" sz="1700"/>
              <a:t>Login via Developer Provider (code outside of Amazon Cognito)</a:t>
            </a:r>
          </a:p>
          <a:p>
            <a:pPr marL="457200" lvl="0" indent="-228600" defTabSz="914400">
              <a:spcBef>
                <a:spcPts val="0"/>
              </a:spcBef>
              <a:spcAft>
                <a:spcPts val="0"/>
              </a:spcAft>
              <a:buClr>
                <a:schemeClr val="dk1"/>
              </a:buClr>
              <a:buSzPts val="1200"/>
              <a:buFont typeface="Arial" panose="020B0604020202020204" pitchFamily="34" charset="0"/>
              <a:buChar char="•"/>
            </a:pPr>
            <a:r>
              <a:rPr lang="en-US" sz="1700"/>
              <a:t>Validate the user login (code outside of Amazon Cognito)</a:t>
            </a:r>
          </a:p>
          <a:p>
            <a:pPr marL="457200" lvl="0" indent="-228600" defTabSz="914400">
              <a:spcBef>
                <a:spcPts val="0"/>
              </a:spcBef>
              <a:spcAft>
                <a:spcPts val="0"/>
              </a:spcAft>
              <a:buClr>
                <a:schemeClr val="dk1"/>
              </a:buClr>
              <a:buSzPts val="1200"/>
              <a:buFont typeface="Arial" panose="020B0604020202020204" pitchFamily="34" charset="0"/>
              <a:buChar char="•"/>
            </a:pPr>
            <a:r>
              <a:rPr lang="en-US" sz="1700" u="sng">
                <a:hlinkClick r:id="rId3">
                  <a:extLst>
                    <a:ext uri="{A12FA001-AC4F-418D-AE19-62706E023703}">
                      <ahyp:hlinkClr xmlns:ahyp="http://schemas.microsoft.com/office/drawing/2018/hyperlinkcolor" val="tx"/>
                    </a:ext>
                  </a:extLst>
                </a:hlinkClick>
              </a:rPr>
              <a:t>GetOpenIdTokenForDeveloperIdentity</a:t>
            </a:r>
            <a:endParaRPr lang="en-US" sz="1700"/>
          </a:p>
          <a:p>
            <a:pPr marL="457200" lvl="0" indent="-228600" defTabSz="914400">
              <a:spcBef>
                <a:spcPts val="0"/>
              </a:spcBef>
              <a:spcAft>
                <a:spcPts val="0"/>
              </a:spcAft>
              <a:buClr>
                <a:schemeClr val="dk1"/>
              </a:buClr>
              <a:buSzPts val="1200"/>
              <a:buFont typeface="Arial" panose="020B0604020202020204" pitchFamily="34" charset="0"/>
              <a:buChar char="•"/>
            </a:pPr>
            <a:r>
              <a:rPr lang="en-US" sz="1700" u="sng">
                <a:hlinkClick r:id="rId4">
                  <a:extLst>
                    <a:ext uri="{A12FA001-AC4F-418D-AE19-62706E023703}">
                      <ahyp:hlinkClr xmlns:ahyp="http://schemas.microsoft.com/office/drawing/2018/hyperlinkcolor" val="tx"/>
                    </a:ext>
                  </a:extLst>
                </a:hlinkClick>
              </a:rPr>
              <a:t>AssumeRoleWithWebIdentity</a:t>
            </a:r>
            <a:endParaRPr lang="en-US" sz="1700"/>
          </a:p>
          <a:p>
            <a:pPr marL="0" lvl="0" indent="-228600" defTabSz="914400">
              <a:spcBef>
                <a:spcPts val="1200"/>
              </a:spcBef>
              <a:spcAft>
                <a:spcPts val="1200"/>
              </a:spcAft>
              <a:buFont typeface="Arial" panose="020B0604020202020204" pitchFamily="34" charset="0"/>
              <a:buChar char="•"/>
            </a:pPr>
            <a:endParaRPr lang="en-US" sz="1700"/>
          </a:p>
        </p:txBody>
      </p:sp>
      <p:pic>
        <p:nvPicPr>
          <p:cNvPr id="197" name="Google Shape;197;p38"/>
          <p:cNvPicPr preferRelativeResize="0"/>
          <p:nvPr/>
        </p:nvPicPr>
        <p:blipFill>
          <a:blip r:embed="rId5"/>
          <a:stretch>
            <a:fillRect/>
          </a:stretch>
        </p:blipFill>
        <p:spPr>
          <a:xfrm>
            <a:off x="4574286" y="1614725"/>
            <a:ext cx="4094226" cy="19140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0" name="Rectangle 20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2" name="Rectangle 2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2" name="Google Shape;202;p39"/>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6666"/>
            </a:pPr>
            <a:r>
              <a:rPr lang="en-US" sz="3000" b="1" kern="1200">
                <a:solidFill>
                  <a:schemeClr val="tx1"/>
                </a:solidFill>
                <a:latin typeface="+mj-lt"/>
                <a:ea typeface="+mj-ea"/>
                <a:cs typeface="+mj-cs"/>
              </a:rPr>
              <a:t>Which authflow should I use?</a:t>
            </a:r>
          </a:p>
        </p:txBody>
      </p:sp>
      <p:sp>
        <p:nvSpPr>
          <p:cNvPr id="214" name="Rectangle 2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3" name="Google Shape;203;p39"/>
          <p:cNvSpPr txBox="1">
            <a:spLocks noGrp="1"/>
          </p:cNvSpPr>
          <p:nvPr>
            <p:ph type="body" idx="1"/>
          </p:nvPr>
        </p:nvSpPr>
        <p:spPr>
          <a:xfrm>
            <a:off x="836676" y="1861457"/>
            <a:ext cx="7626096" cy="2771265"/>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buClr>
                <a:schemeClr val="dk1"/>
              </a:buClr>
              <a:buSzPts val="1100"/>
              <a:buFont typeface="Arial" panose="020B0604020202020204" pitchFamily="34" charset="0"/>
              <a:buChar char="•"/>
            </a:pPr>
            <a:r>
              <a:rPr lang="en-US" sz="900">
                <a:highlight>
                  <a:srgbClr val="FFFFFF"/>
                </a:highlight>
              </a:rPr>
              <a:t>For most customers, the </a:t>
            </a:r>
            <a:r>
              <a:rPr lang="en-US" sz="900" b="1">
                <a:highlight>
                  <a:srgbClr val="FFFFFF"/>
                </a:highlight>
              </a:rPr>
              <a:t>Enhanced Flow </a:t>
            </a:r>
            <a:r>
              <a:rPr lang="en-US" sz="900">
                <a:highlight>
                  <a:srgbClr val="FFFFFF"/>
                </a:highlight>
              </a:rPr>
              <a:t>is the correct choice, as it offers many </a:t>
            </a:r>
            <a:r>
              <a:rPr lang="en-US" sz="900" b="1">
                <a:highlight>
                  <a:srgbClr val="FFFFFF"/>
                </a:highlight>
              </a:rPr>
              <a:t>benefits </a:t>
            </a:r>
            <a:r>
              <a:rPr lang="en-US" sz="900">
                <a:highlight>
                  <a:srgbClr val="FFFFFF"/>
                </a:highlight>
              </a:rPr>
              <a:t>over the </a:t>
            </a:r>
            <a:r>
              <a:rPr lang="en-US" sz="900" b="1">
                <a:highlight>
                  <a:srgbClr val="FFFFFF"/>
                </a:highlight>
              </a:rPr>
              <a:t>Basic Flow</a:t>
            </a:r>
            <a:r>
              <a:rPr lang="en-US" sz="900">
                <a:highlight>
                  <a:srgbClr val="FFFFFF"/>
                </a:highlight>
              </a:rPr>
              <a:t>:</a:t>
            </a:r>
          </a:p>
          <a:p>
            <a:pPr marL="457200" lvl="0" indent="-228600" defTabSz="914400">
              <a:spcBef>
                <a:spcPts val="1200"/>
              </a:spcBef>
              <a:spcAft>
                <a:spcPts val="0"/>
              </a:spcAft>
              <a:buClr>
                <a:schemeClr val="dk1"/>
              </a:buClr>
              <a:buSzPts val="1000"/>
              <a:buFont typeface="Arial" panose="020B0604020202020204" pitchFamily="34" charset="0"/>
              <a:buChar char="•"/>
            </a:pPr>
            <a:r>
              <a:rPr lang="en-US" sz="900">
                <a:highlight>
                  <a:srgbClr val="FFFFFF"/>
                </a:highlight>
              </a:rPr>
              <a:t>One fewer network call to get credentials on the device.</a:t>
            </a:r>
          </a:p>
          <a:p>
            <a:pPr marL="457200" lvl="0" indent="-228600" defTabSz="914400">
              <a:spcBef>
                <a:spcPts val="0"/>
              </a:spcBef>
              <a:spcAft>
                <a:spcPts val="0"/>
              </a:spcAft>
              <a:buClr>
                <a:schemeClr val="dk1"/>
              </a:buClr>
              <a:buSzPts val="1000"/>
              <a:buFont typeface="Arial" panose="020B0604020202020204" pitchFamily="34" charset="0"/>
              <a:buChar char="•"/>
            </a:pPr>
            <a:r>
              <a:rPr lang="en-US" sz="900">
                <a:highlight>
                  <a:srgbClr val="FFFFFF"/>
                </a:highlight>
              </a:rPr>
              <a:t>All calls are made to Amazon Cognito, meaning it is also one less network connection.</a:t>
            </a:r>
          </a:p>
          <a:p>
            <a:pPr marL="457200" lvl="0" indent="-228600" defTabSz="914400">
              <a:spcBef>
                <a:spcPts val="0"/>
              </a:spcBef>
              <a:spcAft>
                <a:spcPts val="0"/>
              </a:spcAft>
              <a:buClr>
                <a:schemeClr val="dk1"/>
              </a:buClr>
              <a:buSzPts val="1000"/>
              <a:buFont typeface="Arial" panose="020B0604020202020204" pitchFamily="34" charset="0"/>
              <a:buChar char="•"/>
            </a:pPr>
            <a:r>
              <a:rPr lang="en-US" sz="900">
                <a:highlight>
                  <a:srgbClr val="FFFFFF"/>
                </a:highlight>
              </a:rPr>
              <a:t>Roles no longer need to be embedded in your application, only an identity pool id and Region are necessary to start bootstrapping credentials.</a:t>
            </a:r>
          </a:p>
          <a:p>
            <a:pPr marL="457200" lvl="0" indent="-228600" defTabSz="914400">
              <a:spcBef>
                <a:spcPts val="800"/>
              </a:spcBef>
              <a:spcAft>
                <a:spcPts val="0"/>
              </a:spcAft>
              <a:buFont typeface="Arial" panose="020B0604020202020204" pitchFamily="34" charset="0"/>
              <a:buChar char="•"/>
            </a:pPr>
            <a:endParaRPr lang="en-US" sz="900">
              <a:highlight>
                <a:srgbClr val="FFFFFF"/>
              </a:highlight>
            </a:endParaRPr>
          </a:p>
          <a:p>
            <a:pPr marL="0" lvl="0" indent="-228600" defTabSz="914400">
              <a:spcBef>
                <a:spcPts val="1200"/>
              </a:spcBef>
              <a:spcAft>
                <a:spcPts val="0"/>
              </a:spcAft>
              <a:buClr>
                <a:schemeClr val="dk1"/>
              </a:buClr>
              <a:buSzPts val="1100"/>
              <a:buFont typeface="Arial" panose="020B0604020202020204" pitchFamily="34" charset="0"/>
              <a:buChar char="•"/>
            </a:pPr>
            <a:r>
              <a:rPr lang="en-US" sz="900">
                <a:highlight>
                  <a:srgbClr val="FFFFFF"/>
                </a:highlight>
              </a:rPr>
              <a:t>Since February 2015, the </a:t>
            </a:r>
            <a:r>
              <a:rPr lang="en-US" sz="900">
                <a:highlight>
                  <a:srgbClr val="FFFFFF"/>
                </a:highlight>
                <a:uFill>
                  <a:noFill/>
                </a:uFill>
                <a:hlinkClick r:id="rId3">
                  <a:extLst>
                    <a:ext uri="{A12FA001-AC4F-418D-AE19-62706E023703}">
                      <ahyp:hlinkClr xmlns:ahyp="http://schemas.microsoft.com/office/drawing/2018/hyperlinkcolor" val="tx"/>
                    </a:ext>
                  </a:extLst>
                </a:hlinkClick>
              </a:rPr>
              <a:t>Amazon Cognito console</a:t>
            </a:r>
            <a:r>
              <a:rPr lang="en-US" sz="900">
                <a:highlight>
                  <a:srgbClr val="FFFFFF"/>
                </a:highlight>
              </a:rPr>
              <a:t> has displayed example code that used the </a:t>
            </a:r>
            <a:r>
              <a:rPr lang="en-US" sz="900" b="1">
                <a:highlight>
                  <a:srgbClr val="FFFFFF"/>
                </a:highlight>
              </a:rPr>
              <a:t>Enhanced Flow</a:t>
            </a:r>
            <a:r>
              <a:rPr lang="en-US" sz="900">
                <a:highlight>
                  <a:srgbClr val="FFFFFF"/>
                </a:highlight>
              </a:rPr>
              <a:t>.</a:t>
            </a:r>
          </a:p>
          <a:p>
            <a:pPr marL="0" lvl="0" indent="-228600" defTabSz="914400">
              <a:spcBef>
                <a:spcPts val="1200"/>
              </a:spcBef>
              <a:spcAft>
                <a:spcPts val="0"/>
              </a:spcAft>
              <a:buClr>
                <a:schemeClr val="dk1"/>
              </a:buClr>
              <a:buSzPts val="1100"/>
              <a:buFont typeface="Arial" panose="020B0604020202020204" pitchFamily="34" charset="0"/>
              <a:buChar char="•"/>
            </a:pPr>
            <a:r>
              <a:rPr lang="en-US" sz="900">
                <a:highlight>
                  <a:srgbClr val="FFFFFF"/>
                </a:highlight>
              </a:rPr>
              <a:t>Additionally, if your identity pool does not have the role association necessary to use the Enhanced Flow, the console displays a notification.</a:t>
            </a:r>
          </a:p>
          <a:p>
            <a:pPr marL="0" lvl="0" indent="-228600" defTabSz="914400">
              <a:spcBef>
                <a:spcPts val="1200"/>
              </a:spcBef>
              <a:spcAft>
                <a:spcPts val="0"/>
              </a:spcAft>
              <a:buClr>
                <a:schemeClr val="dk1"/>
              </a:buClr>
              <a:buSzPts val="1100"/>
              <a:buFont typeface="Arial" panose="020B0604020202020204" pitchFamily="34" charset="0"/>
              <a:buChar char="•"/>
            </a:pPr>
            <a:r>
              <a:rPr lang="en-US" sz="900">
                <a:highlight>
                  <a:srgbClr val="FFFFFF"/>
                </a:highlight>
              </a:rPr>
              <a:t>The following are the minimum SDK versions where the Enhanced Flow is supported: </a:t>
            </a:r>
            <a:r>
              <a:rPr lang="en-US" sz="900" i="1">
                <a:highlight>
                  <a:srgbClr val="FFFFFF"/>
                </a:highlight>
              </a:rPr>
              <a:t>( SDK minimum version )</a:t>
            </a:r>
          </a:p>
          <a:p>
            <a:pPr marL="457200" lvl="0" indent="-228600" defTabSz="914400">
              <a:spcBef>
                <a:spcPts val="1200"/>
              </a:spcBef>
              <a:spcAft>
                <a:spcPts val="0"/>
              </a:spcAft>
              <a:buClr>
                <a:srgbClr val="16191F"/>
              </a:buClr>
              <a:buSzPts val="900"/>
              <a:buFont typeface="Arial" panose="020B0604020202020204" pitchFamily="34" charset="0"/>
              <a:buChar char="•"/>
            </a:pPr>
            <a:r>
              <a:rPr lang="en-US" sz="900">
                <a:highlight>
                  <a:srgbClr val="FFFFFF"/>
                </a:highlight>
              </a:rPr>
              <a:t>AWS SDK for iOS (2.0.14)</a:t>
            </a:r>
          </a:p>
          <a:p>
            <a:pPr marL="457200" lvl="0" indent="-228600" defTabSz="914400">
              <a:spcBef>
                <a:spcPts val="0"/>
              </a:spcBef>
              <a:spcAft>
                <a:spcPts val="0"/>
              </a:spcAft>
              <a:buClr>
                <a:srgbClr val="16191F"/>
              </a:buClr>
              <a:buSzPts val="900"/>
              <a:buFont typeface="Arial" panose="020B0604020202020204" pitchFamily="34" charset="0"/>
              <a:buChar char="•"/>
            </a:pPr>
            <a:r>
              <a:rPr lang="en-US" sz="900">
                <a:highlight>
                  <a:srgbClr val="FFFFFF"/>
                </a:highlight>
              </a:rPr>
              <a:t>AWS SDK for Android (2.1.8)</a:t>
            </a:r>
          </a:p>
          <a:p>
            <a:pPr marL="457200" lvl="0" indent="-228600" defTabSz="914400">
              <a:spcBef>
                <a:spcPts val="0"/>
              </a:spcBef>
              <a:spcAft>
                <a:spcPts val="0"/>
              </a:spcAft>
              <a:buClr>
                <a:srgbClr val="16191F"/>
              </a:buClr>
              <a:buSzPts val="900"/>
              <a:buFont typeface="Arial" panose="020B0604020202020204" pitchFamily="34" charset="0"/>
              <a:buChar char="•"/>
            </a:pPr>
            <a:r>
              <a:rPr lang="en-US" sz="900">
                <a:highlight>
                  <a:srgbClr val="FFFFFF"/>
                </a:highlight>
              </a:rPr>
              <a:t>AWS SDK for JavaScript (2.1.7)</a:t>
            </a:r>
          </a:p>
          <a:p>
            <a:pPr marL="457200" lvl="0" indent="-228600" defTabSz="914400">
              <a:spcBef>
                <a:spcPts val="0"/>
              </a:spcBef>
              <a:spcAft>
                <a:spcPts val="0"/>
              </a:spcAft>
              <a:buClr>
                <a:srgbClr val="16191F"/>
              </a:buClr>
              <a:buSzPts val="900"/>
              <a:buFont typeface="Arial" panose="020B0604020202020204" pitchFamily="34" charset="0"/>
              <a:buChar char="•"/>
            </a:pPr>
            <a:r>
              <a:rPr lang="en-US" sz="900">
                <a:highlight>
                  <a:srgbClr val="FFFFFF"/>
                </a:highlight>
              </a:rPr>
              <a:t>AWS SDK for Unity (1.0.3)</a:t>
            </a:r>
          </a:p>
          <a:p>
            <a:pPr marL="457200" lvl="0" indent="-228600" defTabSz="914400">
              <a:spcBef>
                <a:spcPts val="0"/>
              </a:spcBef>
              <a:spcAft>
                <a:spcPts val="0"/>
              </a:spcAft>
              <a:buClr>
                <a:srgbClr val="16191F"/>
              </a:buClr>
              <a:buSzPts val="900"/>
              <a:buFont typeface="Arial" panose="020B0604020202020204" pitchFamily="34" charset="0"/>
              <a:buChar char="•"/>
            </a:pPr>
            <a:r>
              <a:rPr lang="en-US" sz="900">
                <a:highlight>
                  <a:srgbClr val="FFFFFF"/>
                </a:highlight>
              </a:rPr>
              <a:t>AWS SDK for Xamarin (3.0.0.5)</a:t>
            </a:r>
          </a:p>
          <a:p>
            <a:pPr marL="0" lvl="0" indent="-228600" defTabSz="914400">
              <a:spcBef>
                <a:spcPts val="800"/>
              </a:spcBef>
              <a:spcAft>
                <a:spcPts val="1200"/>
              </a:spcAft>
              <a:buFont typeface="Arial" panose="020B0604020202020204" pitchFamily="34" charset="0"/>
              <a:buChar char="•"/>
            </a:pPr>
            <a:endParaRPr lang="en-US" sz="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7"/>
        <p:cNvGrpSpPr/>
        <p:nvPr/>
      </p:nvGrpSpPr>
      <p:grpSpPr>
        <a:xfrm>
          <a:off x="0" y="0"/>
          <a:ext cx="0" cy="0"/>
          <a:chOff x="0" y="0"/>
          <a:chExt cx="0" cy="0"/>
        </a:xfrm>
      </p:grpSpPr>
      <p:sp useBgFill="1">
        <p:nvSpPr>
          <p:cNvPr id="215" name="Rectangle 2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Google Shape;208;p4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800"/>
              </a:spcAft>
              <a:buClr>
                <a:schemeClr val="dk1"/>
              </a:buClr>
              <a:buSzPts val="990"/>
            </a:pPr>
            <a:r>
              <a:rPr lang="en-US" sz="2300" kern="1200">
                <a:solidFill>
                  <a:schemeClr val="tx1"/>
                </a:solidFill>
                <a:highlight>
                  <a:srgbClr val="FFFFFF"/>
                </a:highlight>
                <a:latin typeface="+mj-lt"/>
                <a:ea typeface="+mj-ea"/>
                <a:cs typeface="+mj-cs"/>
              </a:rPr>
              <a:t>Customizing the built-in sign-in and sign-up webpages</a:t>
            </a:r>
            <a:endParaRPr lang="en-US" sz="2300" kern="1200">
              <a:solidFill>
                <a:schemeClr val="tx1"/>
              </a:solidFill>
              <a:latin typeface="+mj-lt"/>
              <a:ea typeface="+mj-ea"/>
              <a:cs typeface="+mj-cs"/>
            </a:endParaRPr>
          </a:p>
        </p:txBody>
      </p:sp>
      <p:sp>
        <p:nvSpPr>
          <p:cNvPr id="2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Google Shape;209;p40"/>
          <p:cNvSpPr txBox="1">
            <a:spLocks noGrp="1"/>
          </p:cNvSpPr>
          <p:nvPr>
            <p:ph type="body" idx="1"/>
          </p:nvPr>
        </p:nvSpPr>
        <p:spPr>
          <a:xfrm>
            <a:off x="211707" y="1896367"/>
            <a:ext cx="4180115" cy="2990741"/>
          </a:xfrm>
          <a:prstGeom prst="rect">
            <a:avLst/>
          </a:prstGeom>
        </p:spPr>
        <p:txBody>
          <a:bodyPr spcFirstLastPara="1" vert="horz" lIns="91440" tIns="45720" rIns="91440" bIns="45720" rtlCol="0" anchor="t" anchorCtr="0">
            <a:normAutofit/>
          </a:bodyPr>
          <a:lstStyle/>
          <a:p>
            <a:pPr marL="457200" lvl="0"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chemeClr val="lt1"/>
                </a:highlight>
              </a:rPr>
              <a:t>For the built-in app UI experience </a:t>
            </a:r>
            <a:r>
              <a:rPr lang="en-US" sz="1050" b="1" dirty="0">
                <a:highlight>
                  <a:schemeClr val="lt1"/>
                </a:highlight>
              </a:rPr>
              <a:t>customization settings </a:t>
            </a:r>
            <a:r>
              <a:rPr lang="en-US" sz="1050" dirty="0">
                <a:highlight>
                  <a:schemeClr val="lt1"/>
                </a:highlight>
              </a:rPr>
              <a:t>you can use:</a:t>
            </a:r>
            <a:endParaRPr lang="en-US" sz="1050" dirty="0">
              <a:highlight>
                <a:srgbClr val="FFFFFF"/>
              </a:highlight>
            </a:endParaRPr>
          </a:p>
          <a:p>
            <a:pPr marL="914400" lvl="0"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chemeClr val="lt1"/>
                </a:highlight>
              </a:rPr>
              <a:t>AWS Management Console</a:t>
            </a:r>
            <a:endParaRPr lang="en-US" sz="1050" dirty="0">
              <a:highlight>
                <a:srgbClr val="FFFFFF"/>
              </a:highlight>
            </a:endParaRPr>
          </a:p>
          <a:p>
            <a:pPr marL="914400" lvl="0"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rgbClr val="FFFFFF"/>
                </a:highlight>
              </a:rPr>
              <a:t>the AWS CLI</a:t>
            </a:r>
          </a:p>
          <a:p>
            <a:pPr marL="914400" lvl="0"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rgbClr val="FFFFFF"/>
                </a:highlight>
              </a:rPr>
              <a:t>API</a:t>
            </a:r>
          </a:p>
          <a:p>
            <a:pPr marL="457200" lvl="0"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rgbClr val="FFFFFF"/>
                </a:highlight>
              </a:rPr>
              <a:t>You can upload a custom logo image to be displayed in the app. </a:t>
            </a:r>
          </a:p>
          <a:p>
            <a:pPr marL="457200" lvl="0"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rgbClr val="FFFFFF"/>
                </a:highlight>
              </a:rPr>
              <a:t>You can also use cascading style sheets (CSS) to customize the look of the UI.</a:t>
            </a:r>
          </a:p>
          <a:p>
            <a:pPr marL="0" lvl="0" indent="-228600" defTabSz="914400">
              <a:lnSpc>
                <a:spcPct val="100000"/>
              </a:lnSpc>
              <a:spcBef>
                <a:spcPts val="1200"/>
              </a:spcBef>
              <a:spcAft>
                <a:spcPts val="0"/>
              </a:spcAft>
              <a:buClr>
                <a:schemeClr val="dk1"/>
              </a:buClr>
              <a:buSzPts val="1100"/>
              <a:buFont typeface="Arial" panose="020B0604020202020204" pitchFamily="34" charset="0"/>
              <a:buChar char="•"/>
            </a:pPr>
            <a:r>
              <a:rPr lang="en-US" sz="1050" dirty="0">
                <a:highlight>
                  <a:srgbClr val="FFFFFF"/>
                </a:highlight>
              </a:rPr>
              <a:t>You can specify app UI customization settings for:</a:t>
            </a:r>
          </a:p>
          <a:p>
            <a:pPr marL="457200" lvl="0" indent="-228600" defTabSz="914400">
              <a:lnSpc>
                <a:spcPct val="100000"/>
              </a:lnSpc>
              <a:spcBef>
                <a:spcPts val="1200"/>
              </a:spcBef>
              <a:spcAft>
                <a:spcPts val="0"/>
              </a:spcAft>
              <a:buClr>
                <a:srgbClr val="16191F"/>
              </a:buClr>
              <a:buSzPts val="1100"/>
              <a:buFont typeface="Arial" panose="020B0604020202020204" pitchFamily="34" charset="0"/>
              <a:buChar char="•"/>
            </a:pPr>
            <a:r>
              <a:rPr lang="en-US" sz="1050" dirty="0">
                <a:highlight>
                  <a:srgbClr val="FFFFFF"/>
                </a:highlight>
              </a:rPr>
              <a:t>A single client (with a specific </a:t>
            </a:r>
            <a:r>
              <a:rPr lang="en-US" sz="1050" b="1" u="sng" dirty="0" err="1">
                <a:highlight>
                  <a:srgbClr val="FFFFFF"/>
                </a:highlight>
                <a:sym typeface="Courier New"/>
              </a:rPr>
              <a:t>clientId</a:t>
            </a:r>
            <a:r>
              <a:rPr lang="en-US" sz="1050" dirty="0">
                <a:highlight>
                  <a:srgbClr val="FFFFFF"/>
                </a:highlight>
              </a:rPr>
              <a:t>) </a:t>
            </a:r>
          </a:p>
          <a:p>
            <a:pPr marL="914400" lvl="1"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chemeClr val="lt1"/>
                </a:highlight>
              </a:rPr>
              <a:t>If you specify UI customization settings for a particular client, it will no longer fall back to the </a:t>
            </a:r>
            <a:r>
              <a:rPr lang="en-US" sz="1050" b="1" u="sng" dirty="0">
                <a:highlight>
                  <a:schemeClr val="lt1"/>
                </a:highlight>
                <a:sym typeface="Courier New"/>
              </a:rPr>
              <a:t>ALL</a:t>
            </a:r>
            <a:r>
              <a:rPr lang="en-US" sz="1050" b="1" u="sng" dirty="0">
                <a:highlight>
                  <a:schemeClr val="lt1"/>
                </a:highlight>
              </a:rPr>
              <a:t> </a:t>
            </a:r>
            <a:r>
              <a:rPr lang="en-US" sz="1050" dirty="0">
                <a:highlight>
                  <a:schemeClr val="lt1"/>
                </a:highlight>
              </a:rPr>
              <a:t>configuration.</a:t>
            </a:r>
            <a:endParaRPr lang="en-US" sz="1050" dirty="0">
              <a:highlight>
                <a:srgbClr val="FFFFFF"/>
              </a:highlight>
            </a:endParaRPr>
          </a:p>
          <a:p>
            <a:pPr marL="457200" lvl="0"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rgbClr val="FFFFFF"/>
                </a:highlight>
              </a:rPr>
              <a:t>All clients (by setting the </a:t>
            </a:r>
            <a:r>
              <a:rPr lang="en-US" sz="1050" b="1" u="sng" dirty="0" err="1">
                <a:highlight>
                  <a:srgbClr val="FFFFFF"/>
                </a:highlight>
                <a:sym typeface="Courier New"/>
              </a:rPr>
              <a:t>clientId</a:t>
            </a:r>
            <a:r>
              <a:rPr lang="en-US" sz="1050" b="1" u="sng" dirty="0">
                <a:highlight>
                  <a:srgbClr val="FFFFFF"/>
                </a:highlight>
              </a:rPr>
              <a:t> </a:t>
            </a:r>
            <a:r>
              <a:rPr lang="en-US" sz="1050" dirty="0">
                <a:highlight>
                  <a:srgbClr val="FFFFFF"/>
                </a:highlight>
              </a:rPr>
              <a:t>to </a:t>
            </a:r>
            <a:r>
              <a:rPr lang="en-US" sz="1050" b="1" u="sng" dirty="0">
                <a:highlight>
                  <a:srgbClr val="FFFFFF"/>
                </a:highlight>
                <a:sym typeface="Courier New"/>
              </a:rPr>
              <a:t>ALL</a:t>
            </a:r>
            <a:r>
              <a:rPr lang="en-US" sz="1050" dirty="0">
                <a:highlight>
                  <a:srgbClr val="FFFFFF"/>
                </a:highlight>
              </a:rPr>
              <a:t>) </a:t>
            </a:r>
          </a:p>
          <a:p>
            <a:pPr marL="914400" lvl="1" indent="-228600" defTabSz="914400">
              <a:lnSpc>
                <a:spcPct val="100000"/>
              </a:lnSpc>
              <a:spcBef>
                <a:spcPts val="0"/>
              </a:spcBef>
              <a:spcAft>
                <a:spcPts val="0"/>
              </a:spcAft>
              <a:buClr>
                <a:srgbClr val="16191F"/>
              </a:buClr>
              <a:buSzPts val="1100"/>
              <a:buFont typeface="Arial" panose="020B0604020202020204" pitchFamily="34" charset="0"/>
              <a:buChar char="•"/>
            </a:pPr>
            <a:r>
              <a:rPr lang="en-US" sz="1050" dirty="0">
                <a:highlight>
                  <a:srgbClr val="FFFFFF"/>
                </a:highlight>
              </a:rPr>
              <a:t>If you specify </a:t>
            </a:r>
            <a:r>
              <a:rPr lang="en-US" sz="1050" b="1" u="sng" dirty="0">
                <a:highlight>
                  <a:srgbClr val="FFFFFF"/>
                </a:highlight>
                <a:sym typeface="Courier New"/>
              </a:rPr>
              <a:t>ALL</a:t>
            </a:r>
            <a:r>
              <a:rPr lang="en-US" sz="1050" dirty="0">
                <a:highlight>
                  <a:srgbClr val="FFFFFF"/>
                </a:highlight>
              </a:rPr>
              <a:t>, the default configuration will be used for every client that has no UI customization set previously.</a:t>
            </a:r>
            <a:endParaRPr lang="en-US" sz="1050" dirty="0"/>
          </a:p>
        </p:txBody>
      </p:sp>
      <p:pic>
        <p:nvPicPr>
          <p:cNvPr id="210" name="Google Shape;210;p40"/>
          <p:cNvPicPr preferRelativeResize="0"/>
          <p:nvPr/>
        </p:nvPicPr>
        <p:blipFill>
          <a:blip r:embed="rId3"/>
          <a:stretch>
            <a:fillRect/>
          </a:stretch>
        </p:blipFill>
        <p:spPr>
          <a:xfrm>
            <a:off x="4574286" y="1527723"/>
            <a:ext cx="4094226" cy="208805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2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41"/>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26190"/>
            </a:pPr>
            <a:r>
              <a:rPr lang="en-US" sz="4100" b="1" kern="1200">
                <a:solidFill>
                  <a:schemeClr val="tx1"/>
                </a:solidFill>
                <a:latin typeface="+mj-lt"/>
                <a:ea typeface="+mj-ea"/>
                <a:cs typeface="+mj-cs"/>
              </a:rPr>
              <a:t>Data protection in Amazon Cognito</a:t>
            </a:r>
          </a:p>
        </p:txBody>
      </p:sp>
      <p:sp>
        <p:nvSpPr>
          <p:cNvPr id="2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Google Shape;217;p41"/>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SzPts val="770"/>
              <a:buFont typeface="Arial" panose="020B0604020202020204" pitchFamily="34" charset="0"/>
              <a:buChar char="•"/>
            </a:pPr>
            <a:r>
              <a:rPr lang="en-US" sz="900" dirty="0">
                <a:highlight>
                  <a:srgbClr val="FFFFFF"/>
                </a:highlight>
                <a:sym typeface="Arial"/>
              </a:rPr>
              <a:t>The AWS </a:t>
            </a:r>
            <a:r>
              <a:rPr lang="en-US" sz="900" dirty="0">
                <a:highlight>
                  <a:srgbClr val="FFFFFF"/>
                </a:highlight>
                <a:uFill>
                  <a:noFill/>
                </a:uFill>
                <a:sym typeface="Arial"/>
                <a:hlinkClick r:id="rId3"/>
              </a:rPr>
              <a:t>shared responsibility model</a:t>
            </a:r>
            <a:r>
              <a:rPr lang="en-US" sz="900" dirty="0">
                <a:highlight>
                  <a:srgbClr val="FFFFFF"/>
                </a:highlight>
                <a:sym typeface="Arial"/>
              </a:rPr>
              <a:t> applies to data protection in Amazon Cognito (Amazon Cognito). </a:t>
            </a:r>
          </a:p>
          <a:p>
            <a:pPr marL="457200" lvl="0" indent="-228600" defTabSz="914400">
              <a:spcBef>
                <a:spcPts val="1200"/>
              </a:spcBef>
              <a:spcAft>
                <a:spcPts val="0"/>
              </a:spcAft>
              <a:buClr>
                <a:srgbClr val="16191F"/>
              </a:buClr>
              <a:buSzPts val="1100"/>
              <a:buFont typeface="Arial" panose="020B0604020202020204" pitchFamily="34" charset="0"/>
              <a:buChar char="•"/>
            </a:pPr>
            <a:r>
              <a:rPr lang="en-US" sz="900" dirty="0">
                <a:highlight>
                  <a:srgbClr val="FFFFFF"/>
                </a:highlight>
                <a:sym typeface="Arial"/>
              </a:rPr>
              <a:t>AWS is responsible for protecting the global infrastructure that runs all of the AWS Cloud. </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You are responsible for maintaining control over your content that is hosted on this infrastructure.</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This content includes the security configuration and management tasks for the AWS services that you use. </a:t>
            </a:r>
          </a:p>
          <a:p>
            <a:pPr marL="0" lvl="0" indent="-228600" defTabSz="914400">
              <a:spcBef>
                <a:spcPts val="1200"/>
              </a:spcBef>
              <a:spcAft>
                <a:spcPts val="0"/>
              </a:spcAft>
              <a:buClr>
                <a:schemeClr val="dk1"/>
              </a:buClr>
              <a:buSzPts val="770"/>
              <a:buFont typeface="Arial" panose="020B0604020202020204" pitchFamily="34" charset="0"/>
              <a:buChar char="•"/>
            </a:pPr>
            <a:r>
              <a:rPr lang="en-US" sz="900" dirty="0">
                <a:highlight>
                  <a:srgbClr val="FFFFFF"/>
                </a:highlight>
                <a:sym typeface="Arial"/>
              </a:rPr>
              <a:t>For </a:t>
            </a:r>
            <a:r>
              <a:rPr lang="en-US" sz="900" b="1" dirty="0">
                <a:highlight>
                  <a:srgbClr val="FFFFFF"/>
                </a:highlight>
                <a:sym typeface="Arial"/>
              </a:rPr>
              <a:t>data protection purposes</a:t>
            </a:r>
            <a:r>
              <a:rPr lang="en-US" sz="900" dirty="0">
                <a:highlight>
                  <a:srgbClr val="FFFFFF"/>
                </a:highlight>
                <a:sym typeface="Arial"/>
              </a:rPr>
              <a:t>, better to </a:t>
            </a:r>
            <a:r>
              <a:rPr lang="en-US" sz="900" b="1" dirty="0">
                <a:highlight>
                  <a:srgbClr val="FFFFFF"/>
                </a:highlight>
                <a:sym typeface="Arial"/>
              </a:rPr>
              <a:t>protect AWS account credentials</a:t>
            </a:r>
            <a:r>
              <a:rPr lang="en-US" sz="900" dirty="0">
                <a:highlight>
                  <a:srgbClr val="FFFFFF"/>
                </a:highlight>
                <a:sym typeface="Arial"/>
              </a:rPr>
              <a:t> and set up </a:t>
            </a:r>
            <a:r>
              <a:rPr lang="en-US" sz="900" b="1" dirty="0">
                <a:highlight>
                  <a:srgbClr val="FFFFFF"/>
                </a:highlight>
                <a:sym typeface="Arial"/>
              </a:rPr>
              <a:t>individual user accounts</a:t>
            </a:r>
            <a:r>
              <a:rPr lang="en-US" sz="900" dirty="0">
                <a:highlight>
                  <a:srgbClr val="FFFFFF"/>
                </a:highlight>
                <a:sym typeface="Arial"/>
              </a:rPr>
              <a:t> with </a:t>
            </a:r>
            <a:r>
              <a:rPr lang="en-US" sz="900" b="1" dirty="0">
                <a:highlight>
                  <a:srgbClr val="FFFFFF"/>
                </a:highlight>
                <a:sym typeface="Arial"/>
              </a:rPr>
              <a:t>IAM</a:t>
            </a:r>
            <a:r>
              <a:rPr lang="en-US" sz="900" dirty="0">
                <a:highlight>
                  <a:srgbClr val="FFFFFF"/>
                </a:highlight>
                <a:sym typeface="Arial"/>
              </a:rPr>
              <a:t>. </a:t>
            </a:r>
          </a:p>
          <a:p>
            <a:pPr marL="0" lvl="0" indent="-228600" defTabSz="914400">
              <a:spcBef>
                <a:spcPts val="1200"/>
              </a:spcBef>
              <a:spcAft>
                <a:spcPts val="0"/>
              </a:spcAft>
              <a:buClr>
                <a:schemeClr val="dk1"/>
              </a:buClr>
              <a:buSzPts val="770"/>
              <a:buFont typeface="Arial" panose="020B0604020202020204" pitchFamily="34" charset="0"/>
              <a:buChar char="•"/>
            </a:pPr>
            <a:r>
              <a:rPr lang="en-US" sz="900" dirty="0">
                <a:highlight>
                  <a:srgbClr val="FFFFFF"/>
                </a:highlight>
                <a:sym typeface="Arial"/>
              </a:rPr>
              <a:t>That way each user is given only the permissions necessary to fulfill their job duties. </a:t>
            </a:r>
          </a:p>
          <a:p>
            <a:pPr marL="0" lvl="0" indent="-228600" defTabSz="914400">
              <a:spcBef>
                <a:spcPts val="1200"/>
              </a:spcBef>
              <a:spcAft>
                <a:spcPts val="0"/>
              </a:spcAft>
              <a:buClr>
                <a:schemeClr val="dk1"/>
              </a:buClr>
              <a:buSzPts val="770"/>
              <a:buFont typeface="Arial" panose="020B0604020202020204" pitchFamily="34" charset="0"/>
              <a:buChar char="•"/>
            </a:pPr>
            <a:r>
              <a:rPr lang="en-US" sz="900" dirty="0">
                <a:highlight>
                  <a:srgbClr val="FFFFFF"/>
                </a:highlight>
                <a:sym typeface="Arial"/>
              </a:rPr>
              <a:t>Recommended to secure your data in the following ways:</a:t>
            </a:r>
          </a:p>
          <a:p>
            <a:pPr marL="457200" lvl="0" indent="-228600" defTabSz="914400">
              <a:spcBef>
                <a:spcPts val="1200"/>
              </a:spcBef>
              <a:spcAft>
                <a:spcPts val="0"/>
              </a:spcAft>
              <a:buClr>
                <a:srgbClr val="16191F"/>
              </a:buClr>
              <a:buSzPts val="1100"/>
              <a:buFont typeface="Arial" panose="020B0604020202020204" pitchFamily="34" charset="0"/>
              <a:buChar char="•"/>
            </a:pPr>
            <a:r>
              <a:rPr lang="en-US" sz="900" dirty="0">
                <a:highlight>
                  <a:srgbClr val="FFFFFF"/>
                </a:highlight>
                <a:sym typeface="Arial"/>
              </a:rPr>
              <a:t>Use multi-factor authentication (MFA) with each account.</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Use SSL/TLS to communicate with AWS resources.</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Set up API and user activity logging with AWS CloudTrail.</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Use AWS encryption solutions, along with all default security controls within AWS services.</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Use advanced managed security services such as Amazon Macie, which assists in discovering and securing personal data that is stored in Amazon S3.</a:t>
            </a:r>
          </a:p>
          <a:p>
            <a:pPr marL="0" lvl="0" indent="-228600" defTabSz="914400">
              <a:spcBef>
                <a:spcPts val="800"/>
              </a:spcBef>
              <a:spcAft>
                <a:spcPts val="0"/>
              </a:spcAft>
              <a:buFont typeface="Arial" panose="020B0604020202020204" pitchFamily="34" charset="0"/>
              <a:buChar char="•"/>
            </a:pPr>
            <a:r>
              <a:rPr lang="en-US" sz="900" b="1" u="sng" dirty="0">
                <a:highlight>
                  <a:srgbClr val="FFFFFF"/>
                </a:highlight>
                <a:sym typeface="Arial"/>
              </a:rPr>
              <a:t>Good to know</a:t>
            </a:r>
            <a:r>
              <a:rPr lang="en-US" sz="900" dirty="0">
                <a:highlight>
                  <a:srgbClr val="FFFFFF"/>
                </a:highlight>
                <a:sym typeface="Arial"/>
              </a:rPr>
              <a:t>:</a:t>
            </a:r>
          </a:p>
          <a:p>
            <a:pPr marL="457200" lvl="0" indent="-228600" defTabSz="914400">
              <a:spcBef>
                <a:spcPts val="1200"/>
              </a:spcBef>
              <a:spcAft>
                <a:spcPts val="0"/>
              </a:spcAft>
              <a:buClr>
                <a:srgbClr val="16191F"/>
              </a:buClr>
              <a:buSzPts val="1100"/>
              <a:buFont typeface="Arial" panose="020B0604020202020204" pitchFamily="34" charset="0"/>
              <a:buChar char="•"/>
            </a:pPr>
            <a:r>
              <a:rPr lang="en-US" sz="900" dirty="0">
                <a:highlight>
                  <a:srgbClr val="FFFFFF"/>
                </a:highlight>
                <a:sym typeface="Arial"/>
              </a:rPr>
              <a:t>Never put sensitive identifying information, such as your customers' account numbers, into free-form fields such as a Name field. </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Any data that you enter into Amazon Cognito or other services might get picked up for inclusion in diagnostic logs. </a:t>
            </a:r>
          </a:p>
          <a:p>
            <a:pPr marL="457200" lvl="0" indent="-228600" defTabSz="914400">
              <a:spcBef>
                <a:spcPts val="0"/>
              </a:spcBef>
              <a:spcAft>
                <a:spcPts val="0"/>
              </a:spcAft>
              <a:buClr>
                <a:srgbClr val="16191F"/>
              </a:buClr>
              <a:buSzPts val="1100"/>
              <a:buFont typeface="Arial" panose="020B0604020202020204" pitchFamily="34" charset="0"/>
              <a:buChar char="•"/>
            </a:pPr>
            <a:r>
              <a:rPr lang="en-US" sz="900" dirty="0">
                <a:highlight>
                  <a:srgbClr val="FFFFFF"/>
                </a:highlight>
                <a:sym typeface="Arial"/>
              </a:rPr>
              <a:t>When you provide a URL to an external server, don't include credentials information in the URL to validate your request to that server.</a:t>
            </a:r>
            <a:endParaRPr lang="en-US" sz="900" dirty="0">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0" name="Rectangle 2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2" name="Rectangle 2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Google Shape;222;p42"/>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b="1" kern="1200">
                <a:solidFill>
                  <a:schemeClr val="tx1"/>
                </a:solidFill>
                <a:latin typeface="+mj-lt"/>
                <a:ea typeface="+mj-ea"/>
                <a:cs typeface="+mj-cs"/>
              </a:rPr>
              <a:t>Data-encryption</a:t>
            </a:r>
          </a:p>
        </p:txBody>
      </p:sp>
      <p:sp>
        <p:nvSpPr>
          <p:cNvPr id="234" name="Rectangle 2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3" name="Google Shape;223;p42"/>
          <p:cNvSpPr txBox="1">
            <a:spLocks noGrp="1"/>
          </p:cNvSpPr>
          <p:nvPr>
            <p:ph type="body" idx="1"/>
          </p:nvPr>
        </p:nvSpPr>
        <p:spPr>
          <a:xfrm>
            <a:off x="836676" y="1861457"/>
            <a:ext cx="7626096" cy="2771265"/>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buClr>
                <a:schemeClr val="dk1"/>
              </a:buClr>
              <a:buSzPts val="1018"/>
              <a:buFont typeface="Arial" panose="020B0604020202020204" pitchFamily="34" charset="0"/>
              <a:buChar char="•"/>
            </a:pPr>
            <a:r>
              <a:rPr lang="en-US" sz="1400">
                <a:highlight>
                  <a:srgbClr val="FFFFFF"/>
                </a:highlight>
              </a:rPr>
              <a:t>Data encryption typically falls into two categories: </a:t>
            </a:r>
            <a:r>
              <a:rPr lang="en-US" sz="1400" b="1" u="sng">
                <a:highlight>
                  <a:srgbClr val="FFFFFF"/>
                </a:highlight>
              </a:rPr>
              <a:t>encryption at rest and encryption in transit</a:t>
            </a:r>
            <a:r>
              <a:rPr lang="en-US" sz="1400">
                <a:highlight>
                  <a:srgbClr val="FFFFFF"/>
                </a:highlight>
              </a:rPr>
              <a:t>.</a:t>
            </a:r>
          </a:p>
          <a:p>
            <a:pPr marL="0" lvl="0" indent="-228600" defTabSz="914400">
              <a:spcBef>
                <a:spcPts val="1200"/>
              </a:spcBef>
              <a:spcAft>
                <a:spcPts val="0"/>
              </a:spcAft>
              <a:buClr>
                <a:schemeClr val="dk1"/>
              </a:buClr>
              <a:buSzPts val="1018"/>
              <a:buFont typeface="Arial" panose="020B0604020202020204" pitchFamily="34" charset="0"/>
              <a:buChar char="•"/>
            </a:pPr>
            <a:r>
              <a:rPr lang="en-US" sz="1400" b="1">
                <a:highlight>
                  <a:srgbClr val="FFFFFF"/>
                </a:highlight>
              </a:rPr>
              <a:t>Encryption at rest</a:t>
            </a:r>
          </a:p>
          <a:p>
            <a:pPr marL="0" lvl="0" indent="-228600" defTabSz="914400">
              <a:spcBef>
                <a:spcPts val="1200"/>
              </a:spcBef>
              <a:spcAft>
                <a:spcPts val="0"/>
              </a:spcAft>
              <a:buClr>
                <a:schemeClr val="dk1"/>
              </a:buClr>
              <a:buSzPts val="1018"/>
              <a:buFont typeface="Arial" panose="020B0604020202020204" pitchFamily="34" charset="0"/>
              <a:buChar char="•"/>
            </a:pPr>
            <a:r>
              <a:rPr lang="en-US" sz="1400">
                <a:highlight>
                  <a:srgbClr val="FFFFFF"/>
                </a:highlight>
              </a:rPr>
              <a:t>Data within Amazon Cognito is encrypted at rest in accordance with industry standards.</a:t>
            </a:r>
          </a:p>
          <a:p>
            <a:pPr marL="0" lvl="0" indent="-228600" defTabSz="914400">
              <a:spcBef>
                <a:spcPts val="1200"/>
              </a:spcBef>
              <a:spcAft>
                <a:spcPts val="0"/>
              </a:spcAft>
              <a:buClr>
                <a:schemeClr val="dk1"/>
              </a:buClr>
              <a:buSzPts val="1018"/>
              <a:buFont typeface="Arial" panose="020B0604020202020204" pitchFamily="34" charset="0"/>
              <a:buChar char="•"/>
            </a:pPr>
            <a:r>
              <a:rPr lang="en-US" sz="1400" b="1">
                <a:highlight>
                  <a:srgbClr val="FFFFFF"/>
                </a:highlight>
              </a:rPr>
              <a:t>Encryption in transit</a:t>
            </a:r>
          </a:p>
          <a:p>
            <a:pPr marL="0" lvl="0" indent="-228600" defTabSz="914400">
              <a:spcBef>
                <a:spcPts val="1200"/>
              </a:spcBef>
              <a:spcAft>
                <a:spcPts val="0"/>
              </a:spcAft>
              <a:buClr>
                <a:schemeClr val="dk1"/>
              </a:buClr>
              <a:buSzPts val="1018"/>
              <a:buFont typeface="Arial" panose="020B0604020202020204" pitchFamily="34" charset="0"/>
              <a:buChar char="•"/>
            </a:pPr>
            <a:r>
              <a:rPr lang="en-US" sz="1400" b="1">
                <a:highlight>
                  <a:srgbClr val="FFFFFF"/>
                </a:highlight>
              </a:rPr>
              <a:t>All requests</a:t>
            </a:r>
            <a:r>
              <a:rPr lang="en-US" sz="1400">
                <a:highlight>
                  <a:srgbClr val="FFFFFF"/>
                </a:highlight>
              </a:rPr>
              <a:t> to Amazon Cognito must be made </a:t>
            </a:r>
            <a:r>
              <a:rPr lang="en-US" sz="1400" b="1">
                <a:highlight>
                  <a:srgbClr val="FFFFFF"/>
                </a:highlight>
              </a:rPr>
              <a:t>over the Transport Layer Security protocol </a:t>
            </a:r>
            <a:r>
              <a:rPr lang="en-US" sz="1400">
                <a:highlight>
                  <a:srgbClr val="FFFFFF"/>
                </a:highlight>
              </a:rPr>
              <a:t>(TLS).</a:t>
            </a:r>
          </a:p>
          <a:p>
            <a:pPr marL="457200" lvl="0" indent="-228600" defTabSz="914400">
              <a:spcBef>
                <a:spcPts val="1200"/>
              </a:spcBef>
              <a:spcAft>
                <a:spcPts val="0"/>
              </a:spcAft>
              <a:buClr>
                <a:srgbClr val="16191F"/>
              </a:buClr>
              <a:buSzPts val="1200"/>
              <a:buFont typeface="Arial" panose="020B0604020202020204" pitchFamily="34" charset="0"/>
              <a:buChar char="•"/>
            </a:pPr>
            <a:r>
              <a:rPr lang="en-US" sz="1400">
                <a:highlight>
                  <a:srgbClr val="FFFFFF"/>
                </a:highlight>
              </a:rPr>
              <a:t>Clients must support Transport Layer Security (TLS) 1.0 or later. AWS recommend TLS 1.2 or later.</a:t>
            </a:r>
          </a:p>
          <a:p>
            <a:pPr marL="457200" lvl="0" indent="-228600" defTabSz="914400">
              <a:spcBef>
                <a:spcPts val="0"/>
              </a:spcBef>
              <a:spcAft>
                <a:spcPts val="0"/>
              </a:spcAft>
              <a:buClr>
                <a:srgbClr val="16191F"/>
              </a:buClr>
              <a:buSzPts val="1200"/>
              <a:buFont typeface="Arial" panose="020B0604020202020204" pitchFamily="34" charset="0"/>
              <a:buChar char="•"/>
            </a:pPr>
            <a:r>
              <a:rPr lang="en-US" sz="1400">
                <a:highlight>
                  <a:srgbClr val="FFFFFF"/>
                </a:highlight>
              </a:rPr>
              <a:t>Clients must also support cipher suites with perfect forward secrecy (PFS) such as Ephemeral Diffie-Hellman (DHE) or Elliptic Curve Ephemeral Diffie-Hellman (ECDHE). </a:t>
            </a:r>
          </a:p>
          <a:p>
            <a:pPr marL="914400" lvl="1" indent="-228600" defTabSz="914400">
              <a:spcBef>
                <a:spcPts val="0"/>
              </a:spcBef>
              <a:spcAft>
                <a:spcPts val="0"/>
              </a:spcAft>
              <a:buClr>
                <a:srgbClr val="16191F"/>
              </a:buClr>
              <a:buSzPts val="1200"/>
              <a:buFont typeface="Arial" panose="020B0604020202020204" pitchFamily="34" charset="0"/>
              <a:buChar char="•"/>
            </a:pPr>
            <a:r>
              <a:rPr lang="en-US" sz="1400">
                <a:highlight>
                  <a:srgbClr val="FFFFFF"/>
                </a:highlight>
              </a:rPr>
              <a:t>Most modern systems such as Java 7 and later support these modes.</a:t>
            </a:r>
          </a:p>
          <a:p>
            <a:pPr marL="0" lvl="0" indent="-228600" defTabSz="914400">
              <a:spcBef>
                <a:spcPts val="1200"/>
              </a:spcBef>
              <a:spcAft>
                <a:spcPts val="1200"/>
              </a:spcAft>
              <a:buSzPts val="1018"/>
              <a:buFont typeface="Arial" panose="020B0604020202020204" pitchFamily="34" charset="0"/>
              <a:buChar char="•"/>
            </a:pPr>
            <a:endParaRPr 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0"/>
        <p:cNvGrpSpPr/>
        <p:nvPr/>
      </p:nvGrpSpPr>
      <p:grpSpPr>
        <a:xfrm>
          <a:off x="0" y="0"/>
          <a:ext cx="0" cy="0"/>
          <a:chOff x="0" y="0"/>
          <a:chExt cx="0" cy="0"/>
        </a:xfrm>
      </p:grpSpPr>
      <p:sp useBgFill="1">
        <p:nvSpPr>
          <p:cNvPr id="317" name="Rectangle 3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9" name="Rectangle 3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1" name="Rectangle 3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 name="Google Shape;311;p56"/>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3000" b="1" kern="1200">
                <a:solidFill>
                  <a:schemeClr val="tx1"/>
                </a:solidFill>
                <a:latin typeface="+mj-lt"/>
                <a:ea typeface="+mj-ea"/>
                <a:cs typeface="+mj-cs"/>
              </a:rPr>
              <a:t>Amazon Cognito Streams</a:t>
            </a:r>
          </a:p>
        </p:txBody>
      </p:sp>
      <p:sp>
        <p:nvSpPr>
          <p:cNvPr id="323" name="Rectangle 3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2" name="Google Shape;312;p56"/>
          <p:cNvSpPr txBox="1">
            <a:spLocks noGrp="1"/>
          </p:cNvSpPr>
          <p:nvPr>
            <p:ph type="body" idx="1"/>
          </p:nvPr>
        </p:nvSpPr>
        <p:spPr>
          <a:xfrm>
            <a:off x="836676" y="1861457"/>
            <a:ext cx="7626096" cy="2771265"/>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700">
                <a:highlight>
                  <a:srgbClr val="FFFFFF"/>
                </a:highlight>
              </a:rPr>
              <a:t>Amazon Cognito Streams gives developers control and insight into their data stored in Amazon Cognito. </a:t>
            </a:r>
          </a:p>
          <a:p>
            <a:pPr marL="457200" lvl="0" indent="-228600" defTabSz="914400">
              <a:spcBef>
                <a:spcPts val="1200"/>
              </a:spcBef>
              <a:spcAft>
                <a:spcPts val="0"/>
              </a:spcAft>
              <a:buClr>
                <a:schemeClr val="dk1"/>
              </a:buClr>
              <a:buSzPts val="1200"/>
              <a:buFont typeface="Arial" panose="020B0604020202020204" pitchFamily="34" charset="0"/>
              <a:buChar char="•"/>
            </a:pPr>
            <a:r>
              <a:rPr lang="en-US" sz="1700">
                <a:highlight>
                  <a:srgbClr val="FFFFFF"/>
                </a:highlight>
              </a:rPr>
              <a:t>Developers can now configure a Kinesis stream to receive events as data is updated and synchronized. </a:t>
            </a:r>
          </a:p>
          <a:p>
            <a:pPr marL="457200" lvl="0" indent="-228600" defTabSz="914400">
              <a:spcBef>
                <a:spcPts val="0"/>
              </a:spcBef>
              <a:spcAft>
                <a:spcPts val="0"/>
              </a:spcAft>
              <a:buClr>
                <a:schemeClr val="dk1"/>
              </a:buClr>
              <a:buSzPts val="1200"/>
              <a:buFont typeface="Arial" panose="020B0604020202020204" pitchFamily="34" charset="0"/>
              <a:buChar char="•"/>
            </a:pPr>
            <a:r>
              <a:rPr lang="en-US" sz="1700">
                <a:highlight>
                  <a:srgbClr val="FFFFFF"/>
                </a:highlight>
              </a:rPr>
              <a:t>Amazon Cognito can push each dataset change to a Kinesis stream you own in real time.</a:t>
            </a:r>
          </a:p>
          <a:p>
            <a:pPr marL="0" lvl="0" indent="-228600" defTabSz="914400">
              <a:spcBef>
                <a:spcPts val="1200"/>
              </a:spcBef>
              <a:spcAft>
                <a:spcPts val="1200"/>
              </a:spcAft>
              <a:buClr>
                <a:schemeClr val="dk1"/>
              </a:buClr>
              <a:buSzPts val="1100"/>
              <a:buFont typeface="Arial" panose="020B0604020202020204" pitchFamily="34" charset="0"/>
              <a:buChar char="•"/>
            </a:pPr>
            <a:r>
              <a:rPr lang="en-US" sz="1700">
                <a:highlight>
                  <a:srgbClr val="FFFFFF"/>
                </a:highlight>
              </a:rPr>
              <a:t>Using Amazon Cognito Streams, you can move all of your Sync data to Kinesis, which can then be streamed to a data warehouse tool such as Amazon Redshift for further analysis.</a:t>
            </a:r>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3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SzPts val="990"/>
            </a:pPr>
            <a:r>
              <a:rPr lang="en-US" sz="3500" kern="1200" dirty="0">
                <a:solidFill>
                  <a:schemeClr val="tx1"/>
                </a:solidFill>
                <a:latin typeface="+mj-lt"/>
                <a:ea typeface="+mj-ea"/>
                <a:cs typeface="+mj-cs"/>
              </a:rPr>
              <a:t>Cognito User pool</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30"/>
          <p:cNvSpPr txBox="1">
            <a:spLocks noGrp="1"/>
          </p:cNvSpPr>
          <p:nvPr>
            <p:ph type="body" idx="1"/>
          </p:nvPr>
        </p:nvSpPr>
        <p:spPr>
          <a:xfrm>
            <a:off x="274770" y="1923596"/>
            <a:ext cx="5441356" cy="3035582"/>
          </a:xfrm>
          <a:prstGeom prst="rect">
            <a:avLst/>
          </a:prstGeom>
        </p:spPr>
        <p:txBody>
          <a:bodyPr spcFirstLastPara="1" vert="horz" lIns="91440" tIns="45720" rIns="91440" bIns="45720" rtlCol="0" anchor="t" anchorCtr="0">
            <a:normAutofit fontScale="92500" lnSpcReduction="10000"/>
          </a:bodyPr>
          <a:lstStyle/>
          <a:p>
            <a:pPr marL="0" lvl="0" indent="-228600" defTabSz="914400">
              <a:spcBef>
                <a:spcPts val="100"/>
              </a:spcBef>
              <a:spcAft>
                <a:spcPts val="200"/>
              </a:spcAft>
              <a:buClr>
                <a:schemeClr val="dk1"/>
              </a:buClr>
              <a:buSzPts val="1100"/>
              <a:buFont typeface="Arial" panose="020B0604020202020204" pitchFamily="34" charset="0"/>
              <a:buChar char="•"/>
            </a:pPr>
            <a:r>
              <a:rPr lang="en-US" sz="1000" dirty="0">
                <a:highlight>
                  <a:srgbClr val="FFFFFF"/>
                </a:highlight>
              </a:rPr>
              <a:t>A </a:t>
            </a:r>
            <a:r>
              <a:rPr lang="en-US" sz="1000" b="1" dirty="0">
                <a:highlight>
                  <a:srgbClr val="FFFFFF"/>
                </a:highlight>
              </a:rPr>
              <a:t>user pool</a:t>
            </a:r>
            <a:r>
              <a:rPr lang="en-US" sz="1000" dirty="0">
                <a:highlight>
                  <a:srgbClr val="FFFFFF"/>
                </a:highlight>
              </a:rPr>
              <a:t> is a </a:t>
            </a:r>
            <a:r>
              <a:rPr lang="en-US" sz="1000" b="1" dirty="0">
                <a:highlight>
                  <a:srgbClr val="FFFFFF"/>
                </a:highlight>
              </a:rPr>
              <a:t>user directory</a:t>
            </a:r>
            <a:r>
              <a:rPr lang="en-US" sz="1000" dirty="0">
                <a:highlight>
                  <a:srgbClr val="FFFFFF"/>
                </a:highlight>
              </a:rPr>
              <a:t> in Amazon Cognito. </a:t>
            </a:r>
            <a:r>
              <a:rPr lang="en-US" sz="1000" b="1" dirty="0">
                <a:highlight>
                  <a:srgbClr val="FFFF00"/>
                </a:highlight>
              </a:rPr>
              <a:t>With a user pool, your users can sign in to your web or mobile app through Amazon Cognito.</a:t>
            </a:r>
          </a:p>
          <a:p>
            <a:pPr marL="0" lvl="0" indent="-228600" defTabSz="914400">
              <a:spcBef>
                <a:spcPts val="100"/>
              </a:spcBef>
              <a:spcAft>
                <a:spcPts val="200"/>
              </a:spcAft>
              <a:buClr>
                <a:schemeClr val="dk1"/>
              </a:buClr>
              <a:buSzPts val="1100"/>
              <a:buFont typeface="Arial" panose="020B0604020202020204" pitchFamily="34" charset="0"/>
              <a:buChar char="•"/>
            </a:pPr>
            <a:r>
              <a:rPr lang="en-US" sz="1000" dirty="0">
                <a:highlight>
                  <a:srgbClr val="FFFFFF"/>
                </a:highlight>
              </a:rPr>
              <a:t>Your users can also sign in through social identity providers like </a:t>
            </a:r>
            <a:r>
              <a:rPr lang="en-US" sz="1000" b="1" dirty="0">
                <a:highlight>
                  <a:srgbClr val="FFFFFF"/>
                </a:highlight>
              </a:rPr>
              <a:t>Google, Facebook, Amazon, or Apple</a:t>
            </a:r>
            <a:r>
              <a:rPr lang="en-US" sz="1000" dirty="0">
                <a:highlight>
                  <a:srgbClr val="FFFFFF"/>
                </a:highlight>
              </a:rPr>
              <a:t>, and through </a:t>
            </a:r>
            <a:r>
              <a:rPr lang="en-US" sz="1000" b="1" dirty="0">
                <a:highlight>
                  <a:srgbClr val="FFFFFF"/>
                </a:highlight>
              </a:rPr>
              <a:t>SAML </a:t>
            </a:r>
            <a:r>
              <a:rPr lang="en-US" sz="1000" dirty="0">
                <a:highlight>
                  <a:srgbClr val="FFFFFF"/>
                </a:highlight>
              </a:rPr>
              <a:t>identity providers. </a:t>
            </a:r>
          </a:p>
          <a:p>
            <a:pPr marL="0" lvl="0" indent="-228600" defTabSz="914400">
              <a:spcBef>
                <a:spcPts val="100"/>
              </a:spcBef>
              <a:spcAft>
                <a:spcPts val="200"/>
              </a:spcAft>
              <a:buClr>
                <a:schemeClr val="dk1"/>
              </a:buClr>
              <a:buSzPts val="1100"/>
              <a:buFont typeface="Arial" panose="020B0604020202020204" pitchFamily="34" charset="0"/>
              <a:buChar char="•"/>
            </a:pPr>
            <a:r>
              <a:rPr lang="en-US" sz="1000" dirty="0">
                <a:highlight>
                  <a:srgbClr val="FFFFFF"/>
                </a:highlight>
              </a:rPr>
              <a:t>Whether your users sign in directly or through a third party, all members of the user pool have a directory profile that you can access through a Software Development Kit (SDK).</a:t>
            </a:r>
          </a:p>
          <a:p>
            <a:pPr marL="0" lvl="0" indent="-228600" defTabSz="914400">
              <a:spcBef>
                <a:spcPts val="100"/>
              </a:spcBef>
              <a:spcAft>
                <a:spcPts val="200"/>
              </a:spcAft>
              <a:buClr>
                <a:schemeClr val="dk1"/>
              </a:buClr>
              <a:buSzPts val="1100"/>
              <a:buFont typeface="Arial" panose="020B0604020202020204" pitchFamily="34" charset="0"/>
              <a:buChar char="•"/>
            </a:pPr>
            <a:r>
              <a:rPr lang="en-US" sz="1000" b="1" u="sng" dirty="0">
                <a:highlight>
                  <a:srgbClr val="FFFFFF"/>
                </a:highlight>
              </a:rPr>
              <a:t>User pools</a:t>
            </a:r>
            <a:r>
              <a:rPr lang="en-US" sz="1000" dirty="0">
                <a:highlight>
                  <a:srgbClr val="FFFFFF"/>
                </a:highlight>
              </a:rPr>
              <a:t> provide:</a:t>
            </a:r>
          </a:p>
          <a:p>
            <a:pPr marL="457200" lvl="0"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Sign-up and sign-in services.</a:t>
            </a:r>
          </a:p>
          <a:p>
            <a:pPr marL="457200" lvl="0"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A built-in, customizable web UI to sign in users.</a:t>
            </a:r>
          </a:p>
          <a:p>
            <a:pPr marL="457200" lvl="0" indent="-228600" defTabSz="914400">
              <a:spcBef>
                <a:spcPts val="100"/>
              </a:spcBef>
              <a:spcAft>
                <a:spcPts val="200"/>
              </a:spcAft>
              <a:buClr>
                <a:schemeClr val="dk1"/>
              </a:buClr>
              <a:buSzPts val="900"/>
              <a:buFont typeface="Arial" panose="020B0604020202020204" pitchFamily="34" charset="0"/>
              <a:buChar char="•"/>
            </a:pPr>
            <a:r>
              <a:rPr lang="en-US" sz="1000" b="1" dirty="0">
                <a:highlight>
                  <a:srgbClr val="FFFFFF"/>
                </a:highlight>
              </a:rPr>
              <a:t>Social sign-in</a:t>
            </a:r>
            <a:r>
              <a:rPr lang="en-US" sz="1000" dirty="0">
                <a:highlight>
                  <a:srgbClr val="FFFFFF"/>
                </a:highlight>
              </a:rPr>
              <a:t> with Facebook, Google, Login with Amazon, and Sign in with Apple, as well as </a:t>
            </a:r>
            <a:r>
              <a:rPr lang="en-US" sz="1000" b="1" dirty="0">
                <a:highlight>
                  <a:srgbClr val="FFFFFF"/>
                </a:highlight>
              </a:rPr>
              <a:t>sign-in with SAML</a:t>
            </a:r>
            <a:r>
              <a:rPr lang="en-US" sz="1000" dirty="0">
                <a:highlight>
                  <a:srgbClr val="FFFFFF"/>
                </a:highlight>
              </a:rPr>
              <a:t> identity providers from your user pool.</a:t>
            </a:r>
          </a:p>
          <a:p>
            <a:pPr marL="457200" lvl="0"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User directory management and user profiles.</a:t>
            </a:r>
          </a:p>
          <a:p>
            <a:pPr marL="457200" lvl="0"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Security features such as:</a:t>
            </a:r>
          </a:p>
          <a:p>
            <a:pPr marL="914400" lvl="1"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multi-factor authentication (</a:t>
            </a:r>
            <a:r>
              <a:rPr lang="en-US" sz="1000" b="1" dirty="0">
                <a:highlight>
                  <a:srgbClr val="FFFFFF"/>
                </a:highlight>
              </a:rPr>
              <a:t>MFA</a:t>
            </a:r>
            <a:r>
              <a:rPr lang="en-US" sz="1000" dirty="0">
                <a:highlight>
                  <a:srgbClr val="FFFFFF"/>
                </a:highlight>
              </a:rPr>
              <a:t>)</a:t>
            </a:r>
          </a:p>
          <a:p>
            <a:pPr marL="914400" lvl="1"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checks for </a:t>
            </a:r>
            <a:r>
              <a:rPr lang="en-US" sz="1000" b="1" dirty="0">
                <a:highlight>
                  <a:srgbClr val="FFFFFF"/>
                </a:highlight>
              </a:rPr>
              <a:t>compromised credentials</a:t>
            </a:r>
            <a:endParaRPr lang="en-US" sz="1000" dirty="0">
              <a:highlight>
                <a:srgbClr val="FFFFFF"/>
              </a:highlight>
            </a:endParaRPr>
          </a:p>
          <a:p>
            <a:pPr marL="914400" lvl="1"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account </a:t>
            </a:r>
            <a:r>
              <a:rPr lang="en-US" sz="1000" b="1" dirty="0">
                <a:highlight>
                  <a:srgbClr val="FFFFFF"/>
                </a:highlight>
              </a:rPr>
              <a:t>takeover protection</a:t>
            </a:r>
            <a:endParaRPr lang="en-US" sz="1000" dirty="0">
              <a:highlight>
                <a:srgbClr val="FFFFFF"/>
              </a:highlight>
            </a:endParaRPr>
          </a:p>
          <a:p>
            <a:pPr marL="914400" lvl="1" indent="-228600" defTabSz="914400">
              <a:spcBef>
                <a:spcPts val="100"/>
              </a:spcBef>
              <a:spcAft>
                <a:spcPts val="200"/>
              </a:spcAft>
              <a:buClr>
                <a:schemeClr val="dk1"/>
              </a:buClr>
              <a:buSzPts val="900"/>
              <a:buFont typeface="Arial" panose="020B0604020202020204" pitchFamily="34" charset="0"/>
              <a:buChar char="•"/>
            </a:pPr>
            <a:r>
              <a:rPr lang="en-US" sz="1000" b="1" dirty="0">
                <a:highlight>
                  <a:srgbClr val="FFFFFF"/>
                </a:highlight>
              </a:rPr>
              <a:t>phone </a:t>
            </a:r>
            <a:r>
              <a:rPr lang="en-US" sz="1000" dirty="0">
                <a:highlight>
                  <a:srgbClr val="FFFFFF"/>
                </a:highlight>
              </a:rPr>
              <a:t>and </a:t>
            </a:r>
            <a:r>
              <a:rPr lang="en-US" sz="1000" b="1" dirty="0">
                <a:highlight>
                  <a:srgbClr val="FFFFFF"/>
                </a:highlight>
              </a:rPr>
              <a:t>email verification</a:t>
            </a:r>
            <a:r>
              <a:rPr lang="en-US" sz="1000" dirty="0">
                <a:highlight>
                  <a:srgbClr val="FFFFFF"/>
                </a:highlight>
              </a:rPr>
              <a:t>.</a:t>
            </a:r>
          </a:p>
          <a:p>
            <a:pPr marL="457200" lvl="0" indent="-228600" defTabSz="914400">
              <a:spcBef>
                <a:spcPts val="100"/>
              </a:spcBef>
              <a:spcAft>
                <a:spcPts val="200"/>
              </a:spcAft>
              <a:buClr>
                <a:schemeClr val="dk1"/>
              </a:buClr>
              <a:buSzPts val="900"/>
              <a:buFont typeface="Arial" panose="020B0604020202020204" pitchFamily="34" charset="0"/>
              <a:buChar char="•"/>
            </a:pPr>
            <a:r>
              <a:rPr lang="en-US" sz="1000" dirty="0">
                <a:highlight>
                  <a:srgbClr val="FFFFFF"/>
                </a:highlight>
              </a:rPr>
              <a:t>Customized workflows and user migration through AWS </a:t>
            </a:r>
            <a:r>
              <a:rPr lang="en-US" sz="1000" b="1" dirty="0">
                <a:highlight>
                  <a:srgbClr val="FFFFFF"/>
                </a:highlight>
              </a:rPr>
              <a:t>Lambda triggers</a:t>
            </a:r>
            <a:r>
              <a:rPr lang="en-US" sz="1000" dirty="0">
                <a:highlight>
                  <a:srgbClr val="FFFFFF"/>
                </a:highlight>
              </a:rPr>
              <a:t>.</a:t>
            </a:r>
          </a:p>
          <a:p>
            <a:pPr marL="0" lvl="0" indent="-228600" defTabSz="914400">
              <a:spcBef>
                <a:spcPts val="100"/>
              </a:spcBef>
              <a:spcAft>
                <a:spcPts val="200"/>
              </a:spcAft>
              <a:buFont typeface="Arial" panose="020B0604020202020204" pitchFamily="34" charset="0"/>
              <a:buChar char="•"/>
            </a:pPr>
            <a:r>
              <a:rPr lang="en-US" sz="1000" dirty="0">
                <a:highlight>
                  <a:srgbClr val="FFFFFF"/>
                </a:highlight>
              </a:rPr>
              <a:t>After </a:t>
            </a:r>
            <a:r>
              <a:rPr lang="en-US" sz="1000" b="1" dirty="0">
                <a:highlight>
                  <a:srgbClr val="FFFFFF"/>
                </a:highlight>
              </a:rPr>
              <a:t>successfully authenticating</a:t>
            </a:r>
            <a:r>
              <a:rPr lang="en-US" sz="1000" dirty="0">
                <a:highlight>
                  <a:srgbClr val="FFFFFF"/>
                </a:highlight>
              </a:rPr>
              <a:t> a user, Amazon Cognito </a:t>
            </a:r>
            <a:r>
              <a:rPr lang="en-US" sz="1000" b="1" dirty="0">
                <a:highlight>
                  <a:srgbClr val="FFFFFF"/>
                </a:highlight>
              </a:rPr>
              <a:t>issues </a:t>
            </a:r>
            <a:r>
              <a:rPr lang="en-US" sz="1000" dirty="0">
                <a:highlight>
                  <a:srgbClr val="FFFFFF"/>
                </a:highlight>
              </a:rPr>
              <a:t>JSON web tokens (</a:t>
            </a:r>
            <a:r>
              <a:rPr lang="en-US" sz="1000" b="1" dirty="0">
                <a:highlight>
                  <a:srgbClr val="FFFFFF"/>
                </a:highlight>
              </a:rPr>
              <a:t>JWT</a:t>
            </a:r>
            <a:r>
              <a:rPr lang="en-US" sz="1000" dirty="0">
                <a:highlight>
                  <a:srgbClr val="FFFFFF"/>
                </a:highlight>
              </a:rPr>
              <a:t>) that you can use to secure and authorize access to your own APIs, or exchange for AWS credentials.</a:t>
            </a:r>
            <a:endParaRPr lang="en-US" sz="1000" dirty="0"/>
          </a:p>
        </p:txBody>
      </p:sp>
      <p:pic>
        <p:nvPicPr>
          <p:cNvPr id="1026" name="Picture 2" descr="&#10;      Authentication overview&#10;    ">
            <a:extLst>
              <a:ext uri="{FF2B5EF4-FFF2-40B4-BE49-F238E27FC236}">
                <a16:creationId xmlns:a16="http://schemas.microsoft.com/office/drawing/2014/main" id="{0BCDDB3E-37B2-AA9E-3A72-B1511559A7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6754" y="2249841"/>
            <a:ext cx="3297245" cy="849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6"/>
        <p:cNvGrpSpPr/>
        <p:nvPr/>
      </p:nvGrpSpPr>
      <p:grpSpPr>
        <a:xfrm>
          <a:off x="0" y="0"/>
          <a:ext cx="0" cy="0"/>
          <a:chOff x="0" y="0"/>
          <a:chExt cx="0" cy="0"/>
        </a:xfrm>
      </p:grpSpPr>
      <p:sp useBgFill="1">
        <p:nvSpPr>
          <p:cNvPr id="324" name="Rectangle 32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Google Shape;317;p5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26190"/>
            </a:pPr>
            <a:r>
              <a:rPr lang="en-US" sz="3500" b="1" kern="1200">
                <a:solidFill>
                  <a:schemeClr val="tx1"/>
                </a:solidFill>
                <a:latin typeface="+mj-lt"/>
                <a:ea typeface="+mj-ea"/>
                <a:cs typeface="+mj-cs"/>
              </a:rPr>
              <a:t>Amazon Cognito Events</a:t>
            </a:r>
          </a:p>
        </p:txBody>
      </p:sp>
      <p:sp>
        <p:nvSpPr>
          <p:cNvPr id="32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Google Shape;318;p57"/>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900" b="1" dirty="0">
                <a:highlight>
                  <a:srgbClr val="FFFFFF"/>
                </a:highlight>
              </a:rPr>
              <a:t>Amazon Cognito Events</a:t>
            </a:r>
            <a:r>
              <a:rPr lang="en-US" sz="900" dirty="0">
                <a:highlight>
                  <a:srgbClr val="FFFFFF"/>
                </a:highlight>
              </a:rPr>
              <a:t> allows you to </a:t>
            </a:r>
            <a:r>
              <a:rPr lang="en-US" sz="900" b="1" dirty="0">
                <a:highlight>
                  <a:srgbClr val="FFFFFF"/>
                </a:highlight>
              </a:rPr>
              <a:t>execute </a:t>
            </a:r>
            <a:r>
              <a:rPr lang="en-US" sz="900" dirty="0">
                <a:highlight>
                  <a:srgbClr val="FFFFFF"/>
                </a:highlight>
              </a:rPr>
              <a:t>an AWS </a:t>
            </a:r>
            <a:r>
              <a:rPr lang="en-US" sz="900" b="1" dirty="0">
                <a:highlight>
                  <a:srgbClr val="FFFFFF"/>
                </a:highlight>
              </a:rPr>
              <a:t>Lambda </a:t>
            </a:r>
            <a:r>
              <a:rPr lang="en-US" sz="900" dirty="0">
                <a:highlight>
                  <a:srgbClr val="FFFFFF"/>
                </a:highlight>
              </a:rPr>
              <a:t>function </a:t>
            </a:r>
            <a:r>
              <a:rPr lang="en-US" sz="900" b="1" dirty="0">
                <a:highlight>
                  <a:srgbClr val="FFFFFF"/>
                </a:highlight>
              </a:rPr>
              <a:t>in response to important events</a:t>
            </a:r>
            <a:r>
              <a:rPr lang="en-US" sz="900" dirty="0">
                <a:highlight>
                  <a:srgbClr val="FFFFFF"/>
                </a:highlight>
              </a:rPr>
              <a:t> in Amazon Cognito. </a:t>
            </a:r>
          </a:p>
          <a:p>
            <a:pPr marL="457200" lvl="0" indent="-228600" defTabSz="914400">
              <a:spcBef>
                <a:spcPts val="1200"/>
              </a:spcBef>
              <a:spcAft>
                <a:spcPts val="0"/>
              </a:spcAft>
              <a:buClr>
                <a:srgbClr val="16191F"/>
              </a:buClr>
              <a:buSzPct val="100000"/>
              <a:buFont typeface="Arial" panose="020B0604020202020204" pitchFamily="34" charset="0"/>
              <a:buChar char="•"/>
            </a:pPr>
            <a:r>
              <a:rPr lang="en-US" sz="900" dirty="0">
                <a:highlight>
                  <a:srgbClr val="FFFFFF"/>
                </a:highlight>
              </a:rPr>
              <a:t>Amazon Cognito raises the </a:t>
            </a:r>
            <a:r>
              <a:rPr lang="en-US" sz="900" b="1" dirty="0">
                <a:highlight>
                  <a:srgbClr val="FFFFFF"/>
                </a:highlight>
              </a:rPr>
              <a:t>Sync Trigger</a:t>
            </a:r>
            <a:r>
              <a:rPr lang="en-US" sz="900" dirty="0">
                <a:highlight>
                  <a:srgbClr val="FFFFFF"/>
                </a:highlight>
              </a:rPr>
              <a:t> event when a </a:t>
            </a:r>
            <a:r>
              <a:rPr lang="en-US" sz="900" b="1" dirty="0">
                <a:highlight>
                  <a:srgbClr val="FFFFFF"/>
                </a:highlight>
              </a:rPr>
              <a:t>dataset is synchronized</a:t>
            </a:r>
            <a:r>
              <a:rPr lang="en-US" sz="900" dirty="0">
                <a:highlight>
                  <a:srgbClr val="FFFFFF"/>
                </a:highlight>
              </a:rPr>
              <a:t>. </a:t>
            </a:r>
          </a:p>
          <a:p>
            <a:pPr marL="457200" lvl="0" indent="-228600" defTabSz="914400">
              <a:spcBef>
                <a:spcPts val="0"/>
              </a:spcBef>
              <a:spcAft>
                <a:spcPts val="0"/>
              </a:spcAft>
              <a:buClr>
                <a:srgbClr val="16191F"/>
              </a:buClr>
              <a:buSzPct val="100000"/>
              <a:buFont typeface="Arial" panose="020B0604020202020204" pitchFamily="34" charset="0"/>
              <a:buChar char="•"/>
            </a:pPr>
            <a:r>
              <a:rPr lang="en-US" sz="900" dirty="0">
                <a:highlight>
                  <a:srgbClr val="FFFFFF"/>
                </a:highlight>
              </a:rPr>
              <a:t>You can use the </a:t>
            </a:r>
            <a:r>
              <a:rPr lang="en-US" sz="900" b="1" dirty="0">
                <a:highlight>
                  <a:srgbClr val="FFFFFF"/>
                </a:highlight>
              </a:rPr>
              <a:t>Sync Trigger</a:t>
            </a:r>
            <a:r>
              <a:rPr lang="en-US" sz="900" dirty="0">
                <a:highlight>
                  <a:srgbClr val="FFFFFF"/>
                </a:highlight>
              </a:rPr>
              <a:t> event to take an action when a </a:t>
            </a:r>
            <a:r>
              <a:rPr lang="en-US" sz="900" b="1" dirty="0">
                <a:highlight>
                  <a:srgbClr val="FFFFFF"/>
                </a:highlight>
              </a:rPr>
              <a:t>user updates data</a:t>
            </a:r>
            <a:r>
              <a:rPr lang="en-US" sz="900" dirty="0">
                <a:highlight>
                  <a:srgbClr val="FFFFFF"/>
                </a:highlight>
              </a:rPr>
              <a:t>. </a:t>
            </a:r>
          </a:p>
          <a:p>
            <a:pPr marL="914400" lvl="1" indent="-228600" defTabSz="914400">
              <a:spcBef>
                <a:spcPts val="0"/>
              </a:spcBef>
              <a:spcAft>
                <a:spcPts val="0"/>
              </a:spcAft>
              <a:buClr>
                <a:srgbClr val="16191F"/>
              </a:buClr>
              <a:buSzPct val="100000"/>
              <a:buFont typeface="Arial" panose="020B0604020202020204" pitchFamily="34" charset="0"/>
              <a:buChar char="•"/>
            </a:pPr>
            <a:r>
              <a:rPr lang="en-US" sz="900" dirty="0">
                <a:highlight>
                  <a:srgbClr val="FFFFFF"/>
                </a:highlight>
              </a:rPr>
              <a:t>The function can evaluate and optionally </a:t>
            </a:r>
            <a:r>
              <a:rPr lang="en-US" sz="900" b="1" dirty="0">
                <a:highlight>
                  <a:srgbClr val="FFFFFF"/>
                </a:highlight>
              </a:rPr>
              <a:t>manipulate the data before it is stored in the cloud</a:t>
            </a:r>
            <a:r>
              <a:rPr lang="en-US" sz="900" dirty="0">
                <a:highlight>
                  <a:srgbClr val="FFFFFF"/>
                </a:highlight>
              </a:rPr>
              <a:t> and synchronized to the user's other devices. </a:t>
            </a:r>
          </a:p>
          <a:p>
            <a:pPr marL="914400" lvl="1" indent="-228600" defTabSz="914400">
              <a:spcBef>
                <a:spcPts val="0"/>
              </a:spcBef>
              <a:spcAft>
                <a:spcPts val="0"/>
              </a:spcAft>
              <a:buClr>
                <a:srgbClr val="16191F"/>
              </a:buClr>
              <a:buSzPct val="100000"/>
              <a:buFont typeface="Arial" panose="020B0604020202020204" pitchFamily="34" charset="0"/>
              <a:buChar char="•"/>
            </a:pPr>
            <a:r>
              <a:rPr lang="en-US" sz="900" dirty="0">
                <a:highlight>
                  <a:srgbClr val="FFFFFF"/>
                </a:highlight>
              </a:rPr>
              <a:t>This is useful to:</a:t>
            </a:r>
          </a:p>
          <a:p>
            <a:pPr marL="1371600" lvl="2" indent="-228600" defTabSz="914400">
              <a:spcBef>
                <a:spcPts val="0"/>
              </a:spcBef>
              <a:spcAft>
                <a:spcPts val="0"/>
              </a:spcAft>
              <a:buClr>
                <a:srgbClr val="16191F"/>
              </a:buClr>
              <a:buSzPct val="100000"/>
              <a:buFont typeface="Arial" panose="020B0604020202020204" pitchFamily="34" charset="0"/>
              <a:buChar char="•"/>
            </a:pPr>
            <a:r>
              <a:rPr lang="en-US" sz="900" b="1" dirty="0">
                <a:highlight>
                  <a:srgbClr val="FFFFFF"/>
                </a:highlight>
              </a:rPr>
              <a:t>Validate data coming from the device</a:t>
            </a:r>
            <a:r>
              <a:rPr lang="en-US" sz="900" dirty="0">
                <a:highlight>
                  <a:srgbClr val="FFFFFF"/>
                </a:highlight>
              </a:rPr>
              <a:t> before it is synchronized to the user's other devices</a:t>
            </a:r>
          </a:p>
          <a:p>
            <a:pPr marL="1371600" lvl="2" indent="-228600" defTabSz="914400">
              <a:spcBef>
                <a:spcPts val="0"/>
              </a:spcBef>
              <a:spcAft>
                <a:spcPts val="0"/>
              </a:spcAft>
              <a:buClr>
                <a:srgbClr val="16191F"/>
              </a:buClr>
              <a:buSzPct val="100000"/>
              <a:buFont typeface="Arial" panose="020B0604020202020204" pitchFamily="34" charset="0"/>
              <a:buChar char="•"/>
            </a:pPr>
            <a:r>
              <a:rPr lang="en-US" sz="900" b="1" dirty="0">
                <a:highlight>
                  <a:srgbClr val="FFFFFF"/>
                </a:highlight>
              </a:rPr>
              <a:t>Update other values in the dataset</a:t>
            </a:r>
            <a:r>
              <a:rPr lang="en-US" sz="900" dirty="0">
                <a:highlight>
                  <a:srgbClr val="FFFFFF"/>
                </a:highlight>
              </a:rPr>
              <a:t> based on incoming data such as issuing an award when a player reaches a new level.</a:t>
            </a:r>
            <a:endParaRPr lang="en-US" sz="900" dirty="0"/>
          </a:p>
        </p:txBody>
      </p:sp>
      <p:pic>
        <p:nvPicPr>
          <p:cNvPr id="319" name="Google Shape;319;p57" descr="A diagram of a challenge&#10;&#10;Description automatically generated"/>
          <p:cNvPicPr preferRelativeResize="0"/>
          <p:nvPr/>
        </p:nvPicPr>
        <p:blipFill>
          <a:blip r:embed="rId3"/>
          <a:stretch>
            <a:fillRect/>
          </a:stretch>
        </p:blipFill>
        <p:spPr>
          <a:xfrm>
            <a:off x="4574286" y="1211900"/>
            <a:ext cx="4094226" cy="27197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useBgFill="1">
        <p:nvSpPr>
          <p:cNvPr id="234" name="Rectangle 23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Google Shape;228;p43"/>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6666"/>
            </a:pPr>
            <a:r>
              <a:rPr lang="en-US" sz="4100" b="1" kern="1200">
                <a:solidFill>
                  <a:schemeClr val="tx1"/>
                </a:solidFill>
                <a:latin typeface="+mj-lt"/>
                <a:ea typeface="+mj-ea"/>
                <a:cs typeface="+mj-cs"/>
              </a:rPr>
              <a:t>Quotas in Amazon Cognito</a:t>
            </a:r>
          </a:p>
        </p:txBody>
      </p:sp>
      <p:sp>
        <p:nvSpPr>
          <p:cNvPr id="2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Google Shape;229;p43"/>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chemeClr val="dk1"/>
              </a:buClr>
              <a:buSzPts val="1100"/>
              <a:buFont typeface="Arial" panose="020B0604020202020204" pitchFamily="34" charset="0"/>
              <a:buChar char="•"/>
            </a:pPr>
            <a:r>
              <a:rPr lang="en-US" sz="1300">
                <a:highlight>
                  <a:srgbClr val="FFFFFF"/>
                </a:highlight>
              </a:rPr>
              <a:t>Amazon Cognito has </a:t>
            </a:r>
            <a:r>
              <a:rPr lang="en-US" sz="1300" b="1">
                <a:highlight>
                  <a:srgbClr val="FFFFFF"/>
                </a:highlight>
              </a:rPr>
              <a:t>default quotas</a:t>
            </a:r>
            <a:r>
              <a:rPr lang="en-US" sz="1300">
                <a:highlight>
                  <a:srgbClr val="FFFFFF"/>
                </a:highlight>
              </a:rPr>
              <a:t>, formerly </a:t>
            </a:r>
            <a:r>
              <a:rPr lang="en-US" sz="1300" b="1">
                <a:highlight>
                  <a:srgbClr val="FFFFFF"/>
                </a:highlight>
              </a:rPr>
              <a:t>referred to as </a:t>
            </a:r>
            <a:r>
              <a:rPr lang="en-US" sz="1300" b="1" i="1">
                <a:highlight>
                  <a:srgbClr val="FFFFFF"/>
                </a:highlight>
              </a:rPr>
              <a:t>limits</a:t>
            </a:r>
            <a:r>
              <a:rPr lang="en-US" sz="1300">
                <a:highlight>
                  <a:srgbClr val="FFFFFF"/>
                </a:highlight>
              </a:rPr>
              <a:t>, for the </a:t>
            </a:r>
            <a:r>
              <a:rPr lang="en-US" sz="1300" b="1">
                <a:highlight>
                  <a:srgbClr val="FFFFFF"/>
                </a:highlight>
              </a:rPr>
              <a:t>maximum number of operations that you can perform in your account</a:t>
            </a:r>
            <a:r>
              <a:rPr lang="en-US" sz="1300">
                <a:highlight>
                  <a:srgbClr val="FFFFFF"/>
                </a:highlight>
              </a:rPr>
              <a:t>. </a:t>
            </a:r>
          </a:p>
          <a:p>
            <a:pPr marL="0" lvl="0" indent="-228600" defTabSz="914400">
              <a:spcBef>
                <a:spcPts val="1200"/>
              </a:spcBef>
              <a:spcAft>
                <a:spcPts val="0"/>
              </a:spcAft>
              <a:buClr>
                <a:schemeClr val="dk1"/>
              </a:buClr>
              <a:buSzPts val="1100"/>
              <a:buFont typeface="Arial" panose="020B0604020202020204" pitchFamily="34" charset="0"/>
              <a:buChar char="•"/>
            </a:pPr>
            <a:r>
              <a:rPr lang="en-US" sz="1300">
                <a:highlight>
                  <a:srgbClr val="FFFFFF"/>
                </a:highlight>
              </a:rPr>
              <a:t>Amazon Cognito </a:t>
            </a:r>
            <a:r>
              <a:rPr lang="en-US" sz="1300" b="1">
                <a:highlight>
                  <a:srgbClr val="FFFFFF"/>
                </a:highlight>
              </a:rPr>
              <a:t>also has quotas for the maximum number and size of Amazon Cognito resources</a:t>
            </a:r>
            <a:r>
              <a:rPr lang="en-US" sz="1300">
                <a:highlight>
                  <a:srgbClr val="FFFFFF"/>
                </a:highlight>
              </a:rPr>
              <a:t>.</a:t>
            </a:r>
          </a:p>
          <a:p>
            <a:pPr marL="0" lvl="0" indent="-228600" defTabSz="914400">
              <a:spcBef>
                <a:spcPts val="1200"/>
              </a:spcBef>
              <a:spcAft>
                <a:spcPts val="0"/>
              </a:spcAft>
              <a:buClr>
                <a:schemeClr val="dk1"/>
              </a:buClr>
              <a:buSzPts val="1100"/>
              <a:buFont typeface="Arial" panose="020B0604020202020204" pitchFamily="34" charset="0"/>
              <a:buChar char="•"/>
            </a:pPr>
            <a:r>
              <a:rPr lang="en-US" sz="1300">
                <a:highlight>
                  <a:srgbClr val="FFFFFF"/>
                </a:highlight>
              </a:rPr>
              <a:t>Each Amazon Cognito quota represents a maximum volume of requests in one AWS Region, in one AWS account. </a:t>
            </a:r>
          </a:p>
          <a:p>
            <a:pPr marL="0" lvl="0" indent="-228600" defTabSz="914400">
              <a:spcBef>
                <a:spcPts val="1200"/>
              </a:spcBef>
              <a:spcAft>
                <a:spcPts val="0"/>
              </a:spcAft>
              <a:buClr>
                <a:schemeClr val="dk1"/>
              </a:buClr>
              <a:buSzPts val="1100"/>
              <a:buFont typeface="Arial" panose="020B0604020202020204" pitchFamily="34" charset="0"/>
              <a:buChar char="•"/>
            </a:pPr>
            <a:r>
              <a:rPr lang="en-US" sz="1300" u="sng">
                <a:highlight>
                  <a:srgbClr val="FFFFFF"/>
                </a:highlight>
              </a:rPr>
              <a:t>For example</a:t>
            </a:r>
            <a:r>
              <a:rPr lang="en-US" sz="1300">
                <a:highlight>
                  <a:srgbClr val="FFFFFF"/>
                </a:highlight>
              </a:rPr>
              <a:t>:</a:t>
            </a:r>
          </a:p>
          <a:p>
            <a:pPr marL="457200" lvl="0" indent="-228600" defTabSz="914400">
              <a:spcBef>
                <a:spcPts val="1200"/>
              </a:spcBef>
              <a:spcAft>
                <a:spcPts val="0"/>
              </a:spcAft>
              <a:buClr>
                <a:srgbClr val="16191F"/>
              </a:buClr>
              <a:buSzPts val="1100"/>
              <a:buFont typeface="Arial" panose="020B0604020202020204" pitchFamily="34" charset="0"/>
              <a:buChar char="•"/>
            </a:pPr>
            <a:r>
              <a:rPr lang="en-US" sz="1300">
                <a:highlight>
                  <a:srgbClr val="FFFFFF"/>
                </a:highlight>
              </a:rPr>
              <a:t>Your apps can make API requests at </a:t>
            </a:r>
            <a:r>
              <a:rPr lang="en-US" sz="1300" i="1">
                <a:highlight>
                  <a:srgbClr val="FFFFFF"/>
                </a:highlight>
              </a:rPr>
              <a:t>up to</a:t>
            </a:r>
            <a:r>
              <a:rPr lang="en-US" sz="1300">
                <a:highlight>
                  <a:srgbClr val="FFFFFF"/>
                </a:highlight>
              </a:rPr>
              <a:t> the Default quota (RPS) rate for </a:t>
            </a:r>
            <a:r>
              <a:rPr lang="en-US" sz="1300">
                <a:highlight>
                  <a:srgbClr val="FFFFFF"/>
                </a:highlight>
                <a:sym typeface="Courier New"/>
              </a:rPr>
              <a:t>UserAuthentication</a:t>
            </a:r>
            <a:r>
              <a:rPr lang="en-US" sz="1300">
                <a:highlight>
                  <a:srgbClr val="FFFFFF"/>
                </a:highlight>
              </a:rPr>
              <a:t> operations against all of your user pools in </a:t>
            </a:r>
            <a:r>
              <a:rPr lang="en-US" sz="1300" b="1">
                <a:highlight>
                  <a:srgbClr val="FFFFFF"/>
                </a:highlight>
              </a:rPr>
              <a:t>US East (N. Virginia)</a:t>
            </a:r>
            <a:r>
              <a:rPr lang="en-US" sz="1300">
                <a:highlight>
                  <a:srgbClr val="FFFFFF"/>
                </a:highlight>
              </a:rPr>
              <a:t>. </a:t>
            </a:r>
          </a:p>
          <a:p>
            <a:pPr marL="457200" lvl="0" indent="-228600" defTabSz="914400">
              <a:spcBef>
                <a:spcPts val="0"/>
              </a:spcBef>
              <a:spcAft>
                <a:spcPts val="0"/>
              </a:spcAft>
              <a:buClr>
                <a:srgbClr val="16191F"/>
              </a:buClr>
              <a:buSzPts val="1100"/>
              <a:buFont typeface="Arial" panose="020B0604020202020204" pitchFamily="34" charset="0"/>
              <a:buChar char="•"/>
            </a:pPr>
            <a:r>
              <a:rPr lang="en-US" sz="1300">
                <a:highlight>
                  <a:srgbClr val="FFFFFF"/>
                </a:highlight>
              </a:rPr>
              <a:t>Your apps in </a:t>
            </a:r>
            <a:r>
              <a:rPr lang="en-US" sz="1300" b="1">
                <a:highlight>
                  <a:srgbClr val="FFFFFF"/>
                </a:highlight>
              </a:rPr>
              <a:t>Asia Pacific (Tokyo)</a:t>
            </a:r>
            <a:r>
              <a:rPr lang="en-US" sz="1300">
                <a:highlight>
                  <a:srgbClr val="FFFFFF"/>
                </a:highlight>
              </a:rPr>
              <a:t> can produce the same volume of requests against all of your user pools in their own Region. </a:t>
            </a:r>
          </a:p>
          <a:p>
            <a:pPr marL="457200" lvl="0" indent="-228600" defTabSz="914400">
              <a:spcBef>
                <a:spcPts val="0"/>
              </a:spcBef>
              <a:spcAft>
                <a:spcPts val="0"/>
              </a:spcAft>
              <a:buClr>
                <a:srgbClr val="16191F"/>
              </a:buClr>
              <a:buSzPts val="1100"/>
              <a:buFont typeface="Arial" panose="020B0604020202020204" pitchFamily="34" charset="0"/>
              <a:buChar char="•"/>
            </a:pPr>
            <a:r>
              <a:rPr lang="en-US" sz="1300" b="1" u="sng">
                <a:highlight>
                  <a:srgbClr val="FFFFFF"/>
                </a:highlight>
              </a:rPr>
              <a:t>AWS can only grant a quota increase request in one Region at a time</a:t>
            </a:r>
            <a:r>
              <a:rPr lang="en-US" sz="1300">
                <a:highlight>
                  <a:srgbClr val="FFFFFF"/>
                </a:highlight>
              </a:rPr>
              <a:t>.</a:t>
            </a:r>
          </a:p>
          <a:p>
            <a:pPr marL="457200" lvl="0" indent="-228600" defTabSz="914400">
              <a:spcBef>
                <a:spcPts val="0"/>
              </a:spcBef>
              <a:spcAft>
                <a:spcPts val="0"/>
              </a:spcAft>
              <a:buClr>
                <a:srgbClr val="16191F"/>
              </a:buClr>
              <a:buSzPts val="1100"/>
              <a:buFont typeface="Arial" panose="020B0604020202020204" pitchFamily="34" charset="0"/>
              <a:buChar char="•"/>
            </a:pPr>
            <a:r>
              <a:rPr lang="en-US" sz="1300">
                <a:highlight>
                  <a:srgbClr val="FFFFFF"/>
                </a:highlight>
              </a:rPr>
              <a:t>A successful quota increase in US East (N. Virginia) has no effect on your maximum request rate in Asia Pacific (Tokyo).</a:t>
            </a:r>
            <a:endParaRPr lang="en-US" sz="13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3"/>
        <p:cNvGrpSpPr/>
        <p:nvPr/>
      </p:nvGrpSpPr>
      <p:grpSpPr>
        <a:xfrm>
          <a:off x="0" y="0"/>
          <a:ext cx="0" cy="0"/>
          <a:chOff x="0" y="0"/>
          <a:chExt cx="0" cy="0"/>
        </a:xfrm>
      </p:grpSpPr>
      <p:sp useBgFill="1">
        <p:nvSpPr>
          <p:cNvPr id="239" name="Rectangle 23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Google Shape;234;p44"/>
          <p:cNvSpPr txBox="1">
            <a:spLocks noGrp="1"/>
          </p:cNvSpPr>
          <p:nvPr>
            <p:ph type="title"/>
          </p:nvPr>
        </p:nvSpPr>
        <p:spPr>
          <a:xfrm>
            <a:off x="628650" y="338535"/>
            <a:ext cx="7884414" cy="3049905"/>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40000"/>
            </a:pPr>
            <a:r>
              <a:rPr lang="en-US" sz="5000" b="1" kern="1200">
                <a:solidFill>
                  <a:schemeClr val="tx1"/>
                </a:solidFill>
                <a:highlight>
                  <a:srgbClr val="FFFFFF"/>
                </a:highlight>
                <a:latin typeface="+mj-lt"/>
                <a:ea typeface="+mj-ea"/>
                <a:cs typeface="+mj-cs"/>
              </a:rPr>
              <a:t>Understanding API request rate quotas</a:t>
            </a:r>
          </a:p>
          <a:p>
            <a:pPr marL="0" lvl="0" indent="0" defTabSz="914400">
              <a:spcBef>
                <a:spcPct val="0"/>
              </a:spcBef>
              <a:spcAft>
                <a:spcPts val="0"/>
              </a:spcAft>
              <a:buClr>
                <a:schemeClr val="dk1"/>
              </a:buClr>
              <a:buSzPct val="100000"/>
            </a:pPr>
            <a:endParaRPr lang="en-US" sz="5000" kern="1200">
              <a:solidFill>
                <a:schemeClr val="tx1"/>
              </a:solidFill>
              <a:latin typeface="+mj-lt"/>
              <a:ea typeface="+mj-ea"/>
              <a:cs typeface="+mj-cs"/>
            </a:endParaRPr>
          </a:p>
          <a:p>
            <a:pPr marL="0" lvl="0" indent="0" defTabSz="914400">
              <a:spcBef>
                <a:spcPct val="0"/>
              </a:spcBef>
              <a:spcAft>
                <a:spcPts val="0"/>
              </a:spcAft>
            </a:pPr>
            <a:endParaRPr lang="en-US" sz="5000" kern="1200">
              <a:solidFill>
                <a:schemeClr val="tx1"/>
              </a:solidFill>
              <a:latin typeface="+mj-lt"/>
              <a:ea typeface="+mj-ea"/>
              <a:cs typeface="+mj-cs"/>
            </a:endParaRPr>
          </a:p>
        </p:txBody>
      </p:sp>
      <p:sp>
        <p:nvSpPr>
          <p:cNvPr id="24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8"/>
        <p:cNvGrpSpPr/>
        <p:nvPr/>
      </p:nvGrpSpPr>
      <p:grpSpPr>
        <a:xfrm>
          <a:off x="0" y="0"/>
          <a:ext cx="0" cy="0"/>
          <a:chOff x="0" y="0"/>
          <a:chExt cx="0" cy="0"/>
        </a:xfrm>
      </p:grpSpPr>
      <p:sp useBgFill="1">
        <p:nvSpPr>
          <p:cNvPr id="245" name="Rectangle 24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45"/>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4100" b="1" kern="1200">
                <a:solidFill>
                  <a:schemeClr val="tx1"/>
                </a:solidFill>
                <a:latin typeface="+mj-lt"/>
                <a:ea typeface="+mj-ea"/>
                <a:cs typeface="+mj-cs"/>
              </a:rPr>
              <a:t>Quota categorization</a:t>
            </a:r>
          </a:p>
        </p:txBody>
      </p:sp>
      <p:sp>
        <p:nvSpPr>
          <p:cNvPr id="24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Google Shape;240;p45"/>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buFont typeface="Arial" panose="020B0604020202020204" pitchFamily="34" charset="0"/>
              <a:buChar char="•"/>
            </a:pPr>
            <a:r>
              <a:rPr lang="en-US" sz="1300">
                <a:highlight>
                  <a:srgbClr val="FFFFFF"/>
                </a:highlight>
              </a:rPr>
              <a:t>Amazon Cognito sets a maximum request rate for API operations. </a:t>
            </a:r>
          </a:p>
          <a:p>
            <a:pPr marL="457200" lvl="0" indent="-228600" defTabSz="914400">
              <a:spcBef>
                <a:spcPts val="1200"/>
              </a:spcBef>
              <a:spcAft>
                <a:spcPts val="0"/>
              </a:spcAft>
              <a:buSzPts val="1100"/>
              <a:buFont typeface="Arial" panose="020B0604020202020204" pitchFamily="34" charset="0"/>
              <a:buChar char="•"/>
            </a:pPr>
            <a:r>
              <a:rPr lang="en-US" sz="1300">
                <a:highlight>
                  <a:srgbClr val="FFFFFF"/>
                </a:highlight>
              </a:rPr>
              <a:t>For user pools, these operations are grouped into categories of common use cases like </a:t>
            </a:r>
            <a:r>
              <a:rPr lang="en-US" sz="1300">
                <a:highlight>
                  <a:srgbClr val="FFFFFF"/>
                </a:highlight>
                <a:sym typeface="Courier New"/>
              </a:rPr>
              <a:t>UserAuthentication</a:t>
            </a:r>
            <a:r>
              <a:rPr lang="en-US" sz="1300">
                <a:highlight>
                  <a:srgbClr val="FFFFFF"/>
                </a:highlight>
              </a:rPr>
              <a:t> or </a:t>
            </a:r>
            <a:r>
              <a:rPr lang="en-US" sz="1300">
                <a:highlight>
                  <a:srgbClr val="FFFFFF"/>
                </a:highlight>
                <a:sym typeface="Courier New"/>
              </a:rPr>
              <a:t>UserCreation</a:t>
            </a:r>
            <a:r>
              <a:rPr lang="en-US" sz="1300">
                <a:highlight>
                  <a:srgbClr val="FFFFFF"/>
                </a:highlight>
              </a:rPr>
              <a:t>. </a:t>
            </a:r>
          </a:p>
          <a:p>
            <a:pPr marL="457200" lvl="0" indent="-228600" defTabSz="914400">
              <a:spcBef>
                <a:spcPts val="0"/>
              </a:spcBef>
              <a:spcAft>
                <a:spcPts val="0"/>
              </a:spcAft>
              <a:buSzPts val="1100"/>
              <a:buFont typeface="Arial" panose="020B0604020202020204" pitchFamily="34" charset="0"/>
              <a:buChar char="•"/>
            </a:pPr>
            <a:r>
              <a:rPr lang="en-US" sz="1300">
                <a:highlight>
                  <a:srgbClr val="FFFFFF"/>
                </a:highlight>
              </a:rPr>
              <a:t>You can track your user pool quota usage, and request increases, by category in the </a:t>
            </a:r>
            <a:r>
              <a:rPr lang="en-US" sz="1300">
                <a:highlight>
                  <a:srgbClr val="FFFFFF"/>
                </a:highlight>
                <a:uFill>
                  <a:noFill/>
                </a:uFill>
                <a:hlinkClick r:id="rId3"/>
              </a:rPr>
              <a:t>Service Quotas console</a:t>
            </a:r>
            <a:r>
              <a:rPr lang="en-US" sz="1300">
                <a:highlight>
                  <a:srgbClr val="FFFFFF"/>
                </a:highlight>
              </a:rPr>
              <a:t>.</a:t>
            </a:r>
          </a:p>
          <a:p>
            <a:pPr marL="0" lvl="0" indent="-228600" defTabSz="914400">
              <a:spcBef>
                <a:spcPts val="1200"/>
              </a:spcBef>
              <a:spcAft>
                <a:spcPts val="0"/>
              </a:spcAft>
              <a:buFont typeface="Arial" panose="020B0604020202020204" pitchFamily="34" charset="0"/>
              <a:buChar char="•"/>
            </a:pPr>
            <a:r>
              <a:rPr lang="en-US" sz="1300" b="1">
                <a:highlight>
                  <a:srgbClr val="FFFFFF"/>
                </a:highlight>
              </a:rPr>
              <a:t>Operation quotas</a:t>
            </a:r>
            <a:r>
              <a:rPr lang="en-US" sz="1300">
                <a:highlight>
                  <a:srgbClr val="FFFFFF"/>
                </a:highlight>
              </a:rPr>
              <a:t> are defined as the </a:t>
            </a:r>
            <a:r>
              <a:rPr lang="en-US" sz="1300" b="1">
                <a:highlight>
                  <a:srgbClr val="FFFFFF"/>
                </a:highlight>
              </a:rPr>
              <a:t>maximum number </a:t>
            </a:r>
            <a:r>
              <a:rPr lang="en-US" sz="1300">
                <a:highlight>
                  <a:srgbClr val="FFFFFF"/>
                </a:highlight>
              </a:rPr>
              <a:t>of requests per second (</a:t>
            </a:r>
            <a:r>
              <a:rPr lang="en-US" sz="1300" b="1">
                <a:highlight>
                  <a:srgbClr val="FFFFFF"/>
                </a:highlight>
              </a:rPr>
              <a:t>RPS</a:t>
            </a:r>
            <a:r>
              <a:rPr lang="en-US" sz="1300">
                <a:highlight>
                  <a:srgbClr val="FFFFFF"/>
                </a:highlight>
              </a:rPr>
              <a:t>) for all operations within a category. The Amazon Cognito user pools service applies quotas to all operations in each category.</a:t>
            </a:r>
          </a:p>
          <a:p>
            <a:pPr marL="0" lvl="0" indent="-228600" defTabSz="914400">
              <a:spcBef>
                <a:spcPts val="1200"/>
              </a:spcBef>
              <a:spcAft>
                <a:spcPts val="0"/>
              </a:spcAft>
              <a:buFont typeface="Arial" panose="020B0604020202020204" pitchFamily="34" charset="0"/>
              <a:buChar char="•"/>
            </a:pPr>
            <a:r>
              <a:rPr lang="en-US" sz="1300" u="sng">
                <a:highlight>
                  <a:srgbClr val="FFFFFF"/>
                </a:highlight>
              </a:rPr>
              <a:t>For example:</a:t>
            </a:r>
          </a:p>
          <a:p>
            <a:pPr marL="457200" lvl="0" indent="-228600" defTabSz="914400">
              <a:spcBef>
                <a:spcPts val="1200"/>
              </a:spcBef>
              <a:spcAft>
                <a:spcPts val="0"/>
              </a:spcAft>
              <a:buClr>
                <a:srgbClr val="16191F"/>
              </a:buClr>
              <a:buSzPts val="1100"/>
              <a:buFont typeface="Arial" panose="020B0604020202020204" pitchFamily="34" charset="0"/>
              <a:buChar char="•"/>
            </a:pPr>
            <a:r>
              <a:rPr lang="en-US" sz="1300">
                <a:highlight>
                  <a:srgbClr val="FFFFFF"/>
                </a:highlight>
              </a:rPr>
              <a:t>The category </a:t>
            </a:r>
            <a:r>
              <a:rPr lang="en-US" sz="1300">
                <a:highlight>
                  <a:srgbClr val="FFFFFF"/>
                </a:highlight>
                <a:sym typeface="Courier New"/>
              </a:rPr>
              <a:t>UserCreation</a:t>
            </a:r>
            <a:r>
              <a:rPr lang="en-US" sz="1300">
                <a:highlight>
                  <a:srgbClr val="FFFFFF"/>
                </a:highlight>
              </a:rPr>
              <a:t> includes four operations: </a:t>
            </a:r>
            <a:r>
              <a:rPr lang="en-US" sz="1300">
                <a:highlight>
                  <a:srgbClr val="FFFFFF"/>
                </a:highlight>
                <a:sym typeface="Courier New"/>
              </a:rPr>
              <a:t>SignUp</a:t>
            </a:r>
            <a:r>
              <a:rPr lang="en-US" sz="1300">
                <a:highlight>
                  <a:srgbClr val="FFFFFF"/>
                </a:highlight>
              </a:rPr>
              <a:t>, </a:t>
            </a:r>
            <a:r>
              <a:rPr lang="en-US" sz="1300">
                <a:highlight>
                  <a:srgbClr val="FFFFFF"/>
                </a:highlight>
                <a:sym typeface="Courier New"/>
              </a:rPr>
              <a:t>ConfirmSignUp</a:t>
            </a:r>
            <a:r>
              <a:rPr lang="en-US" sz="1300">
                <a:highlight>
                  <a:srgbClr val="FFFFFF"/>
                </a:highlight>
              </a:rPr>
              <a:t>, </a:t>
            </a:r>
            <a:r>
              <a:rPr lang="en-US" sz="1300">
                <a:highlight>
                  <a:srgbClr val="FFFFFF"/>
                </a:highlight>
                <a:sym typeface="Courier New"/>
              </a:rPr>
              <a:t>AdminCreateUser</a:t>
            </a:r>
            <a:r>
              <a:rPr lang="en-US" sz="1300">
                <a:highlight>
                  <a:srgbClr val="FFFFFF"/>
                </a:highlight>
              </a:rPr>
              <a:t>, and </a:t>
            </a:r>
            <a:r>
              <a:rPr lang="en-US" sz="1300">
                <a:highlight>
                  <a:srgbClr val="FFFFFF"/>
                </a:highlight>
                <a:sym typeface="Courier New"/>
              </a:rPr>
              <a:t>AdminConfirmSignUp</a:t>
            </a:r>
            <a:r>
              <a:rPr lang="en-US" sz="1300">
                <a:highlight>
                  <a:srgbClr val="FFFFFF"/>
                </a:highlight>
              </a:rPr>
              <a:t>. </a:t>
            </a:r>
          </a:p>
          <a:p>
            <a:pPr marL="457200" lvl="0" indent="-228600" defTabSz="914400">
              <a:spcBef>
                <a:spcPts val="0"/>
              </a:spcBef>
              <a:spcAft>
                <a:spcPts val="0"/>
              </a:spcAft>
              <a:buClr>
                <a:srgbClr val="16191F"/>
              </a:buClr>
              <a:buSzPts val="1100"/>
              <a:buFont typeface="Arial" panose="020B0604020202020204" pitchFamily="34" charset="0"/>
              <a:buChar char="•"/>
            </a:pPr>
            <a:r>
              <a:rPr lang="en-US" sz="1300">
                <a:highlight>
                  <a:srgbClr val="FFFFFF"/>
                </a:highlight>
              </a:rPr>
              <a:t>It's allocated with a combined quota of 50 RPS.</a:t>
            </a:r>
          </a:p>
          <a:p>
            <a:pPr marL="457200" lvl="0" indent="-228600" defTabSz="914400">
              <a:spcBef>
                <a:spcPts val="0"/>
              </a:spcBef>
              <a:spcAft>
                <a:spcPts val="0"/>
              </a:spcAft>
              <a:buClr>
                <a:srgbClr val="16191F"/>
              </a:buClr>
              <a:buSzPts val="1100"/>
              <a:buFont typeface="Arial" panose="020B0604020202020204" pitchFamily="34" charset="0"/>
              <a:buChar char="•"/>
            </a:pPr>
            <a:r>
              <a:rPr lang="en-US" sz="1300">
                <a:highlight>
                  <a:srgbClr val="FFFFFF"/>
                </a:highlight>
              </a:rPr>
              <a:t>If multiple operations take place at the same time, each operation within this category can call up to 50 RPS separately or combined.</a:t>
            </a:r>
          </a:p>
          <a:p>
            <a:pPr marL="0" lvl="0" indent="-228600" defTabSz="914400">
              <a:spcBef>
                <a:spcPts val="1200"/>
              </a:spcBef>
              <a:spcAft>
                <a:spcPts val="1200"/>
              </a:spcAft>
              <a:buFont typeface="Arial" panose="020B0604020202020204" pitchFamily="34" charset="0"/>
              <a:buChar char="•"/>
            </a:pPr>
            <a:endParaRPr lang="en-US" sz="1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4"/>
        <p:cNvGrpSpPr/>
        <p:nvPr/>
      </p:nvGrpSpPr>
      <p:grpSpPr>
        <a:xfrm>
          <a:off x="0" y="0"/>
          <a:ext cx="0" cy="0"/>
          <a:chOff x="0" y="0"/>
          <a:chExt cx="0" cy="0"/>
        </a:xfrm>
      </p:grpSpPr>
      <p:sp useBgFill="1">
        <p:nvSpPr>
          <p:cNvPr id="254" name="Rectangle 25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Google Shape;245;p4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1400"/>
              </a:spcAft>
              <a:buClr>
                <a:schemeClr val="dk1"/>
              </a:buClr>
              <a:buSzPct val="54395"/>
            </a:pPr>
            <a:r>
              <a:rPr lang="en-US" sz="2600" b="1" kern="1200" dirty="0">
                <a:solidFill>
                  <a:schemeClr val="tx1"/>
                </a:solidFill>
                <a:highlight>
                  <a:srgbClr val="FFFFFF"/>
                </a:highlight>
                <a:latin typeface="+mj-lt"/>
                <a:ea typeface="+mj-ea"/>
                <a:cs typeface="+mj-cs"/>
              </a:rPr>
              <a:t>Amazon Cognito user pools API operations with special request rate handling</a:t>
            </a:r>
            <a:endParaRPr lang="en-US" sz="2600" kern="1200" dirty="0">
              <a:solidFill>
                <a:schemeClr val="tx1"/>
              </a:solidFill>
              <a:latin typeface="+mj-lt"/>
              <a:ea typeface="+mj-ea"/>
              <a:cs typeface="+mj-cs"/>
            </a:endParaRPr>
          </a:p>
        </p:txBody>
      </p:sp>
      <p:sp>
        <p:nvSpPr>
          <p:cNvPr id="25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Google Shape;246;p46"/>
          <p:cNvSpPr txBox="1"/>
          <p:nvPr/>
        </p:nvSpPr>
        <p:spPr>
          <a:xfrm>
            <a:off x="628650" y="1447038"/>
            <a:ext cx="7886700" cy="3188970"/>
          </a:xfrm>
          <a:prstGeom prst="rect">
            <a:avLst/>
          </a:prstGeom>
        </p:spPr>
        <p:txBody>
          <a:bodyPr spcFirstLastPara="1" vert="horz" lIns="91440" tIns="45720" rIns="91440" bIns="45720" rtlCol="0" anchorCtr="0">
            <a:normAutofit fontScale="92500" lnSpcReduction="10000"/>
          </a:bodyPr>
          <a:lstStyle/>
          <a:p>
            <a:pPr marL="0" lvl="0" indent="-228600">
              <a:lnSpc>
                <a:spcPct val="90000"/>
              </a:lnSpc>
              <a:spcBef>
                <a:spcPts val="200"/>
              </a:spcBef>
              <a:spcAft>
                <a:spcPts val="200"/>
              </a:spcAft>
              <a:buFont typeface="Arial" panose="020B0604020202020204" pitchFamily="34" charset="0"/>
              <a:buChar char="•"/>
            </a:pPr>
            <a:r>
              <a:rPr lang="en-US" sz="1000" b="1" kern="1200" dirty="0">
                <a:solidFill>
                  <a:schemeClr val="tx1"/>
                </a:solidFill>
                <a:latin typeface="+mn-lt"/>
                <a:ea typeface="+mn-ea"/>
                <a:cs typeface="+mn-cs"/>
              </a:rPr>
              <a:t>Operation quotas</a:t>
            </a:r>
            <a:r>
              <a:rPr lang="en-US" sz="1000" kern="1200" dirty="0">
                <a:solidFill>
                  <a:schemeClr val="tx1"/>
                </a:solidFill>
                <a:latin typeface="+mn-lt"/>
                <a:ea typeface="+mn-ea"/>
                <a:cs typeface="+mn-cs"/>
              </a:rPr>
              <a:t> are measured and enforced for the </a:t>
            </a:r>
            <a:r>
              <a:rPr lang="en-US" sz="1000" b="1" kern="1200" dirty="0">
                <a:solidFill>
                  <a:schemeClr val="tx1"/>
                </a:solidFill>
                <a:latin typeface="+mn-lt"/>
                <a:ea typeface="+mn-ea"/>
                <a:cs typeface="+mn-cs"/>
              </a:rPr>
              <a:t>combined total requests at the category level</a:t>
            </a:r>
            <a:r>
              <a:rPr lang="en-US" sz="1000" kern="1200" dirty="0">
                <a:solidFill>
                  <a:schemeClr val="tx1"/>
                </a:solidFill>
                <a:latin typeface="+mn-lt"/>
                <a:ea typeface="+mn-ea"/>
                <a:cs typeface="+mn-cs"/>
              </a:rPr>
              <a:t>.</a:t>
            </a:r>
          </a:p>
          <a:p>
            <a:pPr marL="0" lvl="0" indent="-228600">
              <a:lnSpc>
                <a:spcPct val="90000"/>
              </a:lnSpc>
              <a:spcBef>
                <a:spcPts val="200"/>
              </a:spcBef>
              <a:spcAft>
                <a:spcPts val="200"/>
              </a:spcAft>
              <a:buFont typeface="Arial" panose="020B0604020202020204" pitchFamily="34" charset="0"/>
              <a:buChar char="•"/>
            </a:pPr>
            <a:r>
              <a:rPr lang="en-US" sz="1000" kern="1200" dirty="0">
                <a:solidFill>
                  <a:schemeClr val="tx1"/>
                </a:solidFill>
                <a:latin typeface="+mn-lt"/>
                <a:ea typeface="+mn-ea"/>
                <a:cs typeface="+mn-cs"/>
              </a:rPr>
              <a:t>Except for the </a:t>
            </a:r>
            <a:r>
              <a:rPr lang="en-US" sz="1000" kern="1200" dirty="0" err="1">
                <a:solidFill>
                  <a:schemeClr val="tx1"/>
                </a:solidFill>
                <a:latin typeface="+mn-lt"/>
                <a:ea typeface="+mn-ea"/>
                <a:cs typeface="+mn-cs"/>
              </a:rPr>
              <a:t>AdminRespondToAuthChallenge</a:t>
            </a:r>
            <a:r>
              <a:rPr lang="en-US" sz="1000" kern="1200" dirty="0">
                <a:solidFill>
                  <a:schemeClr val="tx1"/>
                </a:solidFill>
                <a:latin typeface="+mn-lt"/>
                <a:ea typeface="+mn-ea"/>
                <a:cs typeface="+mn-cs"/>
              </a:rPr>
              <a:t> and </a:t>
            </a:r>
            <a:r>
              <a:rPr lang="en-US" sz="1000" kern="1200" dirty="0" err="1">
                <a:solidFill>
                  <a:schemeClr val="tx1"/>
                </a:solidFill>
                <a:latin typeface="+mn-lt"/>
                <a:ea typeface="+mn-ea"/>
                <a:cs typeface="+mn-cs"/>
              </a:rPr>
              <a:t>RespondToAuthChallenge</a:t>
            </a:r>
            <a:r>
              <a:rPr lang="en-US" sz="1000" kern="1200" dirty="0">
                <a:solidFill>
                  <a:schemeClr val="tx1"/>
                </a:solidFill>
                <a:latin typeface="+mn-lt"/>
                <a:ea typeface="+mn-ea"/>
                <a:cs typeface="+mn-cs"/>
              </a:rPr>
              <a:t> operations, where special handling rules are applied.</a:t>
            </a:r>
          </a:p>
          <a:p>
            <a:pPr marL="0" lvl="0" indent="-228600">
              <a:lnSpc>
                <a:spcPct val="90000"/>
              </a:lnSpc>
              <a:spcBef>
                <a:spcPts val="200"/>
              </a:spcBef>
              <a:spcAft>
                <a:spcPts val="200"/>
              </a:spcAft>
              <a:buFont typeface="Arial" panose="020B0604020202020204" pitchFamily="34" charset="0"/>
              <a:buChar char="•"/>
            </a:pPr>
            <a:r>
              <a:rPr lang="en-US" sz="1000" kern="1200" dirty="0">
                <a:solidFill>
                  <a:schemeClr val="tx1"/>
                </a:solidFill>
                <a:latin typeface="+mn-lt"/>
                <a:ea typeface="+mn-ea"/>
                <a:cs typeface="+mn-cs"/>
              </a:rPr>
              <a:t>The </a:t>
            </a:r>
            <a:r>
              <a:rPr lang="en-US" sz="1000" kern="1200" dirty="0" err="1">
                <a:solidFill>
                  <a:schemeClr val="tx1"/>
                </a:solidFill>
                <a:latin typeface="+mn-lt"/>
                <a:ea typeface="+mn-ea"/>
                <a:cs typeface="+mn-cs"/>
              </a:rPr>
              <a:t>UserAuthentication</a:t>
            </a:r>
            <a:r>
              <a:rPr lang="en-US" sz="1000" kern="1200" dirty="0">
                <a:solidFill>
                  <a:schemeClr val="tx1"/>
                </a:solidFill>
                <a:latin typeface="+mn-lt"/>
                <a:ea typeface="+mn-ea"/>
                <a:cs typeface="+mn-cs"/>
              </a:rPr>
              <a:t> category includes four operations: </a:t>
            </a:r>
          </a:p>
          <a:p>
            <a:pPr marL="457200" lvl="0" indent="-228600">
              <a:lnSpc>
                <a:spcPct val="90000"/>
              </a:lnSpc>
              <a:spcBef>
                <a:spcPts val="200"/>
              </a:spcBef>
              <a:spcAft>
                <a:spcPts val="200"/>
              </a:spcAft>
              <a:buClr>
                <a:schemeClr val="dk1"/>
              </a:buClr>
              <a:buSzPts val="1000"/>
              <a:buFont typeface="Arial" panose="020B0604020202020204" pitchFamily="34" charset="0"/>
              <a:buChar char="•"/>
            </a:pPr>
            <a:r>
              <a:rPr lang="en-US" sz="1000" kern="1200" dirty="0" err="1">
                <a:solidFill>
                  <a:schemeClr val="tx1"/>
                </a:solidFill>
                <a:latin typeface="+mn-lt"/>
                <a:ea typeface="+mn-ea"/>
                <a:cs typeface="+mn-cs"/>
              </a:rPr>
              <a:t>AdminInitiateAuth</a:t>
            </a:r>
            <a:endParaRPr lang="en-US" sz="1000" kern="1200" dirty="0">
              <a:solidFill>
                <a:schemeClr val="tx1"/>
              </a:solidFill>
              <a:latin typeface="+mn-lt"/>
              <a:ea typeface="+mn-ea"/>
              <a:cs typeface="+mn-cs"/>
            </a:endParaRPr>
          </a:p>
          <a:p>
            <a:pPr marL="457200" lvl="0" indent="-228600">
              <a:lnSpc>
                <a:spcPct val="90000"/>
              </a:lnSpc>
              <a:spcBef>
                <a:spcPts val="200"/>
              </a:spcBef>
              <a:spcAft>
                <a:spcPts val="200"/>
              </a:spcAft>
              <a:buClr>
                <a:schemeClr val="dk1"/>
              </a:buClr>
              <a:buSzPts val="1000"/>
              <a:buFont typeface="Arial" panose="020B0604020202020204" pitchFamily="34" charset="0"/>
              <a:buChar char="•"/>
            </a:pPr>
            <a:r>
              <a:rPr lang="en-US" sz="1000" kern="1200" dirty="0" err="1">
                <a:solidFill>
                  <a:schemeClr val="tx1"/>
                </a:solidFill>
                <a:latin typeface="+mn-lt"/>
                <a:ea typeface="+mn-ea"/>
                <a:cs typeface="+mn-cs"/>
              </a:rPr>
              <a:t>InitiateAuth</a:t>
            </a:r>
            <a:endParaRPr lang="en-US" sz="1000" kern="1200" dirty="0">
              <a:solidFill>
                <a:schemeClr val="tx1"/>
              </a:solidFill>
              <a:latin typeface="+mn-lt"/>
              <a:ea typeface="+mn-ea"/>
              <a:cs typeface="+mn-cs"/>
            </a:endParaRPr>
          </a:p>
          <a:p>
            <a:pPr marL="457200" lvl="0" indent="-228600">
              <a:lnSpc>
                <a:spcPct val="90000"/>
              </a:lnSpc>
              <a:spcBef>
                <a:spcPts val="200"/>
              </a:spcBef>
              <a:spcAft>
                <a:spcPts val="200"/>
              </a:spcAft>
              <a:buClr>
                <a:schemeClr val="dk1"/>
              </a:buClr>
              <a:buSzPts val="1000"/>
              <a:buFont typeface="Arial" panose="020B0604020202020204" pitchFamily="34" charset="0"/>
              <a:buChar char="•"/>
            </a:pPr>
            <a:r>
              <a:rPr lang="en-US" sz="1000" kern="1200" dirty="0" err="1">
                <a:solidFill>
                  <a:schemeClr val="tx1"/>
                </a:solidFill>
                <a:latin typeface="+mn-lt"/>
                <a:ea typeface="+mn-ea"/>
                <a:cs typeface="+mn-cs"/>
              </a:rPr>
              <a:t>AdminRespondToAuthChallenge</a:t>
            </a:r>
            <a:endParaRPr lang="en-US" sz="1000" kern="1200" dirty="0">
              <a:solidFill>
                <a:schemeClr val="tx1"/>
              </a:solidFill>
              <a:latin typeface="+mn-lt"/>
              <a:ea typeface="+mn-ea"/>
              <a:cs typeface="+mn-cs"/>
            </a:endParaRPr>
          </a:p>
          <a:p>
            <a:pPr marL="457200" lvl="0" indent="-228600">
              <a:lnSpc>
                <a:spcPct val="90000"/>
              </a:lnSpc>
              <a:spcBef>
                <a:spcPts val="200"/>
              </a:spcBef>
              <a:spcAft>
                <a:spcPts val="200"/>
              </a:spcAft>
              <a:buClr>
                <a:schemeClr val="dk1"/>
              </a:buClr>
              <a:buSzPts val="1000"/>
              <a:buFont typeface="Arial" panose="020B0604020202020204" pitchFamily="34" charset="0"/>
              <a:buChar char="•"/>
            </a:pPr>
            <a:r>
              <a:rPr lang="en-US" sz="1000" kern="1200" dirty="0" err="1">
                <a:solidFill>
                  <a:schemeClr val="tx1"/>
                </a:solidFill>
                <a:latin typeface="+mn-lt"/>
                <a:ea typeface="+mn-ea"/>
                <a:cs typeface="+mn-cs"/>
              </a:rPr>
              <a:t>RespondToAuthChallenge</a:t>
            </a:r>
            <a:endParaRPr lang="en-US" sz="1000" kern="1200" dirty="0">
              <a:solidFill>
                <a:schemeClr val="tx1"/>
              </a:solidFill>
              <a:latin typeface="+mn-lt"/>
              <a:ea typeface="+mn-ea"/>
              <a:cs typeface="+mn-cs"/>
            </a:endParaRPr>
          </a:p>
          <a:p>
            <a:pPr marL="0" lvl="0" indent="-228600">
              <a:lnSpc>
                <a:spcPct val="90000"/>
              </a:lnSpc>
              <a:spcBef>
                <a:spcPts val="200"/>
              </a:spcBef>
              <a:spcAft>
                <a:spcPts val="200"/>
              </a:spcAft>
              <a:buFont typeface="Arial" panose="020B0604020202020204" pitchFamily="34" charset="0"/>
              <a:buChar char="•"/>
            </a:pPr>
            <a:r>
              <a:rPr lang="en-US" sz="1000" kern="1200" dirty="0">
                <a:solidFill>
                  <a:schemeClr val="tx1"/>
                </a:solidFill>
                <a:latin typeface="+mn-lt"/>
                <a:ea typeface="+mn-ea"/>
                <a:cs typeface="+mn-cs"/>
              </a:rPr>
              <a:t>The </a:t>
            </a:r>
            <a:r>
              <a:rPr lang="en-US" sz="1000" kern="1200" dirty="0" err="1">
                <a:solidFill>
                  <a:schemeClr val="tx1"/>
                </a:solidFill>
                <a:latin typeface="+mn-lt"/>
                <a:ea typeface="+mn-ea"/>
                <a:cs typeface="+mn-cs"/>
              </a:rPr>
              <a:t>InitiateAuth</a:t>
            </a:r>
            <a:r>
              <a:rPr lang="en-US" sz="1000" kern="1200" dirty="0">
                <a:solidFill>
                  <a:schemeClr val="tx1"/>
                </a:solidFill>
                <a:latin typeface="+mn-lt"/>
                <a:ea typeface="+mn-ea"/>
                <a:cs typeface="+mn-cs"/>
              </a:rPr>
              <a:t> and </a:t>
            </a:r>
            <a:r>
              <a:rPr lang="en-US" sz="1000" kern="1200" dirty="0" err="1">
                <a:solidFill>
                  <a:schemeClr val="tx1"/>
                </a:solidFill>
                <a:latin typeface="+mn-lt"/>
                <a:ea typeface="+mn-ea"/>
                <a:cs typeface="+mn-cs"/>
              </a:rPr>
              <a:t>AdminInitiateAuth</a:t>
            </a:r>
            <a:r>
              <a:rPr lang="en-US" sz="1000" kern="1200" dirty="0">
                <a:solidFill>
                  <a:schemeClr val="tx1"/>
                </a:solidFill>
                <a:latin typeface="+mn-lt"/>
                <a:ea typeface="+mn-ea"/>
                <a:cs typeface="+mn-cs"/>
              </a:rPr>
              <a:t> operations are measured and enforced per category quota.</a:t>
            </a:r>
          </a:p>
          <a:p>
            <a:pPr marL="0" lvl="0" indent="-228600">
              <a:lnSpc>
                <a:spcPct val="90000"/>
              </a:lnSpc>
              <a:spcBef>
                <a:spcPts val="200"/>
              </a:spcBef>
              <a:spcAft>
                <a:spcPts val="200"/>
              </a:spcAft>
              <a:buFont typeface="Arial" panose="020B0604020202020204" pitchFamily="34" charset="0"/>
              <a:buChar char="•"/>
            </a:pPr>
            <a:r>
              <a:rPr lang="en-US" sz="1000" kern="1200" dirty="0">
                <a:solidFill>
                  <a:schemeClr val="tx1"/>
                </a:solidFill>
                <a:latin typeface="+mn-lt"/>
                <a:ea typeface="+mn-ea"/>
                <a:cs typeface="+mn-cs"/>
              </a:rPr>
              <a:t>The matching operations </a:t>
            </a:r>
            <a:r>
              <a:rPr lang="en-US" sz="1000" kern="1200" dirty="0" err="1">
                <a:solidFill>
                  <a:schemeClr val="tx1"/>
                </a:solidFill>
                <a:latin typeface="+mn-lt"/>
                <a:ea typeface="+mn-ea"/>
                <a:cs typeface="+mn-cs"/>
              </a:rPr>
              <a:t>RespondToAuthChallenge</a:t>
            </a:r>
            <a:r>
              <a:rPr lang="en-US" sz="1000" kern="1200" dirty="0">
                <a:solidFill>
                  <a:schemeClr val="tx1"/>
                </a:solidFill>
                <a:latin typeface="+mn-lt"/>
                <a:ea typeface="+mn-ea"/>
                <a:cs typeface="+mn-cs"/>
              </a:rPr>
              <a:t> and </a:t>
            </a:r>
            <a:r>
              <a:rPr lang="en-US" sz="1000" kern="1200" dirty="0" err="1">
                <a:solidFill>
                  <a:schemeClr val="tx1"/>
                </a:solidFill>
                <a:latin typeface="+mn-lt"/>
                <a:ea typeface="+mn-ea"/>
                <a:cs typeface="+mn-cs"/>
              </a:rPr>
              <a:t>AdminRespondToAuthChallenge</a:t>
            </a:r>
            <a:r>
              <a:rPr lang="en-US" sz="1000" kern="1200" dirty="0">
                <a:solidFill>
                  <a:schemeClr val="tx1"/>
                </a:solidFill>
                <a:latin typeface="+mn-lt"/>
                <a:ea typeface="+mn-ea"/>
                <a:cs typeface="+mn-cs"/>
              </a:rPr>
              <a:t> are subject to a separate quota that is three times the </a:t>
            </a:r>
            <a:r>
              <a:rPr lang="en-US" sz="1000" kern="1200" dirty="0" err="1">
                <a:solidFill>
                  <a:schemeClr val="tx1"/>
                </a:solidFill>
                <a:latin typeface="+mn-lt"/>
                <a:ea typeface="+mn-ea"/>
                <a:cs typeface="+mn-cs"/>
              </a:rPr>
              <a:t>UserAuthentication</a:t>
            </a:r>
            <a:r>
              <a:rPr lang="en-US" sz="1000" kern="1200" dirty="0">
                <a:solidFill>
                  <a:schemeClr val="tx1"/>
                </a:solidFill>
                <a:latin typeface="+mn-lt"/>
                <a:ea typeface="+mn-ea"/>
                <a:cs typeface="+mn-cs"/>
              </a:rPr>
              <a:t> category limit. </a:t>
            </a:r>
          </a:p>
          <a:p>
            <a:pPr marL="0" lvl="0" indent="-228600">
              <a:lnSpc>
                <a:spcPct val="90000"/>
              </a:lnSpc>
              <a:spcBef>
                <a:spcPts val="200"/>
              </a:spcBef>
              <a:spcAft>
                <a:spcPts val="200"/>
              </a:spcAft>
              <a:buFont typeface="Arial" panose="020B0604020202020204" pitchFamily="34" charset="0"/>
              <a:buChar char="•"/>
            </a:pPr>
            <a:r>
              <a:rPr lang="en-US" sz="1000" kern="1200" dirty="0">
                <a:solidFill>
                  <a:schemeClr val="tx1"/>
                </a:solidFill>
                <a:latin typeface="+mn-lt"/>
                <a:ea typeface="+mn-ea"/>
                <a:cs typeface="+mn-cs"/>
              </a:rPr>
              <a:t>This elevated quota accommodates multiple authentication challenges set up in developers’ apps.</a:t>
            </a:r>
          </a:p>
          <a:p>
            <a:pPr marL="0" lvl="0" indent="-228600">
              <a:lnSpc>
                <a:spcPct val="90000"/>
              </a:lnSpc>
              <a:spcBef>
                <a:spcPts val="200"/>
              </a:spcBef>
              <a:spcAft>
                <a:spcPts val="200"/>
              </a:spcAft>
              <a:buFont typeface="Arial" panose="020B0604020202020204" pitchFamily="34" charset="0"/>
              <a:buChar char="•"/>
            </a:pPr>
            <a:r>
              <a:rPr lang="en-US" sz="1000" kern="1200" dirty="0">
                <a:solidFill>
                  <a:schemeClr val="tx1"/>
                </a:solidFill>
                <a:latin typeface="+mn-lt"/>
                <a:ea typeface="+mn-ea"/>
                <a:cs typeface="+mn-cs"/>
              </a:rPr>
              <a:t>The quota is sufficient to cover the large majority of use cases. </a:t>
            </a:r>
          </a:p>
          <a:p>
            <a:pPr marL="0" lvl="0" indent="-228600">
              <a:lnSpc>
                <a:spcPct val="90000"/>
              </a:lnSpc>
              <a:spcBef>
                <a:spcPts val="200"/>
              </a:spcBef>
              <a:spcAft>
                <a:spcPts val="200"/>
              </a:spcAft>
              <a:buFont typeface="Arial" panose="020B0604020202020204" pitchFamily="34" charset="0"/>
              <a:buChar char="•"/>
            </a:pPr>
            <a:r>
              <a:rPr lang="en-US" sz="1000" b="1" kern="1200" dirty="0">
                <a:solidFill>
                  <a:schemeClr val="tx1"/>
                </a:solidFill>
                <a:latin typeface="+mn-lt"/>
                <a:ea typeface="+mn-ea"/>
                <a:cs typeface="+mn-cs"/>
              </a:rPr>
              <a:t>Beyond the three-times-per-authentication-call threshold, the excess rate counts towards the </a:t>
            </a:r>
            <a:r>
              <a:rPr lang="en-US" sz="1000" b="1" kern="1200" dirty="0" err="1">
                <a:solidFill>
                  <a:schemeClr val="tx1"/>
                </a:solidFill>
                <a:latin typeface="+mn-lt"/>
                <a:ea typeface="+mn-ea"/>
                <a:cs typeface="+mn-cs"/>
              </a:rPr>
              <a:t>UserAuthentication</a:t>
            </a:r>
            <a:r>
              <a:rPr lang="en-US" sz="1000" b="1" kern="1200" dirty="0">
                <a:solidFill>
                  <a:schemeClr val="tx1"/>
                </a:solidFill>
                <a:latin typeface="+mn-lt"/>
                <a:ea typeface="+mn-ea"/>
                <a:cs typeface="+mn-cs"/>
              </a:rPr>
              <a:t> category quota.</a:t>
            </a:r>
          </a:p>
          <a:p>
            <a:pPr marL="0" lvl="0" indent="-228600">
              <a:lnSpc>
                <a:spcPct val="90000"/>
              </a:lnSpc>
              <a:spcBef>
                <a:spcPts val="200"/>
              </a:spcBef>
              <a:spcAft>
                <a:spcPts val="200"/>
              </a:spcAft>
              <a:buFont typeface="Arial" panose="020B0604020202020204" pitchFamily="34" charset="0"/>
              <a:buChar char="•"/>
            </a:pPr>
            <a:r>
              <a:rPr lang="en-US" sz="1000" kern="1200" dirty="0">
                <a:solidFill>
                  <a:schemeClr val="tx1"/>
                </a:solidFill>
                <a:latin typeface="+mn-lt"/>
                <a:ea typeface="+mn-ea"/>
                <a:cs typeface="+mn-cs"/>
              </a:rPr>
              <a:t>For example:</a:t>
            </a:r>
          </a:p>
          <a:p>
            <a:pPr marL="457200" lvl="0" indent="-228600">
              <a:lnSpc>
                <a:spcPct val="90000"/>
              </a:lnSpc>
              <a:spcBef>
                <a:spcPts val="200"/>
              </a:spcBef>
              <a:spcAft>
                <a:spcPts val="200"/>
              </a:spcAft>
              <a:buClr>
                <a:schemeClr val="dk1"/>
              </a:buClr>
              <a:buSzPts val="1000"/>
              <a:buFont typeface="Arial" panose="020B0604020202020204" pitchFamily="34" charset="0"/>
              <a:buChar char="•"/>
            </a:pPr>
            <a:r>
              <a:rPr lang="en-US" sz="1000" kern="1200" dirty="0">
                <a:solidFill>
                  <a:schemeClr val="tx1"/>
                </a:solidFill>
                <a:latin typeface="+mn-lt"/>
                <a:ea typeface="+mn-ea"/>
                <a:cs typeface="+mn-cs"/>
              </a:rPr>
              <a:t>If your quota for the </a:t>
            </a:r>
            <a:r>
              <a:rPr lang="en-US" sz="1000" kern="1200" dirty="0" err="1">
                <a:solidFill>
                  <a:schemeClr val="tx1"/>
                </a:solidFill>
                <a:latin typeface="+mn-lt"/>
                <a:ea typeface="+mn-ea"/>
                <a:cs typeface="+mn-cs"/>
              </a:rPr>
              <a:t>UserAuthentication</a:t>
            </a:r>
            <a:r>
              <a:rPr lang="en-US" sz="1000" kern="1200" dirty="0">
                <a:solidFill>
                  <a:schemeClr val="tx1"/>
                </a:solidFill>
                <a:latin typeface="+mn-lt"/>
                <a:ea typeface="+mn-ea"/>
                <a:cs typeface="+mn-cs"/>
              </a:rPr>
              <a:t> category is 80 RPS, you can call </a:t>
            </a:r>
            <a:r>
              <a:rPr lang="en-US" sz="1000" kern="1200" dirty="0" err="1">
                <a:solidFill>
                  <a:schemeClr val="tx1"/>
                </a:solidFill>
                <a:latin typeface="+mn-lt"/>
                <a:ea typeface="+mn-ea"/>
                <a:cs typeface="+mn-cs"/>
              </a:rPr>
              <a:t>RespondToAuthChallenge</a:t>
            </a:r>
            <a:r>
              <a:rPr lang="en-US" sz="1000" kern="1200" dirty="0">
                <a:solidFill>
                  <a:schemeClr val="tx1"/>
                </a:solidFill>
                <a:latin typeface="+mn-lt"/>
                <a:ea typeface="+mn-ea"/>
                <a:cs typeface="+mn-cs"/>
              </a:rPr>
              <a:t> or </a:t>
            </a:r>
            <a:r>
              <a:rPr lang="en-US" sz="1000" kern="1200" dirty="0" err="1">
                <a:solidFill>
                  <a:schemeClr val="tx1"/>
                </a:solidFill>
                <a:latin typeface="+mn-lt"/>
                <a:ea typeface="+mn-ea"/>
                <a:cs typeface="+mn-cs"/>
              </a:rPr>
              <a:t>AdminRespondToAuthChallenge</a:t>
            </a:r>
            <a:r>
              <a:rPr lang="en-US" sz="1000" kern="1200" dirty="0">
                <a:solidFill>
                  <a:schemeClr val="tx1"/>
                </a:solidFill>
                <a:latin typeface="+mn-lt"/>
                <a:ea typeface="+mn-ea"/>
                <a:cs typeface="+mn-cs"/>
              </a:rPr>
              <a:t> up to 240 RPS (80 RPS x 3). </a:t>
            </a:r>
          </a:p>
          <a:p>
            <a:pPr marL="457200" lvl="0" indent="-228600">
              <a:lnSpc>
                <a:spcPct val="90000"/>
              </a:lnSpc>
              <a:spcBef>
                <a:spcPts val="200"/>
              </a:spcBef>
              <a:spcAft>
                <a:spcPts val="200"/>
              </a:spcAft>
              <a:buClr>
                <a:schemeClr val="dk1"/>
              </a:buClr>
              <a:buSzPts val="1000"/>
              <a:buFont typeface="Arial" panose="020B0604020202020204" pitchFamily="34" charset="0"/>
              <a:buChar char="•"/>
            </a:pPr>
            <a:r>
              <a:rPr lang="en-US" sz="1000" kern="1200" dirty="0">
                <a:solidFill>
                  <a:schemeClr val="tx1"/>
                </a:solidFill>
                <a:latin typeface="+mn-lt"/>
                <a:ea typeface="+mn-ea"/>
                <a:cs typeface="+mn-cs"/>
              </a:rPr>
              <a:t>If the app is set up to have four rounds of challenge per authentication call and you have 70 sign-ins per second, then the total </a:t>
            </a:r>
            <a:r>
              <a:rPr lang="en-US" sz="1000" kern="1200" dirty="0" err="1">
                <a:solidFill>
                  <a:schemeClr val="tx1"/>
                </a:solidFill>
                <a:latin typeface="+mn-lt"/>
                <a:ea typeface="+mn-ea"/>
                <a:cs typeface="+mn-cs"/>
              </a:rPr>
              <a:t>RespondToAuthChallenge</a:t>
            </a:r>
            <a:r>
              <a:rPr lang="en-US" sz="1000" kern="1200" dirty="0">
                <a:solidFill>
                  <a:schemeClr val="tx1"/>
                </a:solidFill>
                <a:latin typeface="+mn-lt"/>
                <a:ea typeface="+mn-ea"/>
                <a:cs typeface="+mn-cs"/>
              </a:rPr>
              <a:t> is 280 RPS (70 x 4), which is 40 RPS above the quota.</a:t>
            </a:r>
          </a:p>
          <a:p>
            <a:pPr marL="914400" lvl="1" indent="-228600">
              <a:lnSpc>
                <a:spcPct val="90000"/>
              </a:lnSpc>
              <a:spcBef>
                <a:spcPts val="200"/>
              </a:spcBef>
              <a:spcAft>
                <a:spcPts val="200"/>
              </a:spcAft>
              <a:buClr>
                <a:schemeClr val="dk1"/>
              </a:buClr>
              <a:buSzPts val="1000"/>
              <a:buFont typeface="Arial" panose="020B0604020202020204" pitchFamily="34" charset="0"/>
              <a:buChar char="•"/>
            </a:pPr>
            <a:r>
              <a:rPr lang="en-US" sz="1000" kern="1200" dirty="0">
                <a:solidFill>
                  <a:schemeClr val="tx1"/>
                </a:solidFill>
                <a:latin typeface="+mn-lt"/>
                <a:ea typeface="+mn-ea"/>
                <a:cs typeface="+mn-cs"/>
              </a:rPr>
              <a:t>The extra 40 RPS is added to 70 </a:t>
            </a:r>
            <a:r>
              <a:rPr lang="en-US" sz="1000" kern="1200" dirty="0" err="1">
                <a:solidFill>
                  <a:schemeClr val="tx1"/>
                </a:solidFill>
                <a:latin typeface="+mn-lt"/>
                <a:ea typeface="+mn-ea"/>
                <a:cs typeface="+mn-cs"/>
              </a:rPr>
              <a:t>InitiateAuth</a:t>
            </a:r>
            <a:r>
              <a:rPr lang="en-US" sz="1000" kern="1200" dirty="0">
                <a:solidFill>
                  <a:schemeClr val="tx1"/>
                </a:solidFill>
                <a:latin typeface="+mn-lt"/>
                <a:ea typeface="+mn-ea"/>
                <a:cs typeface="+mn-cs"/>
              </a:rPr>
              <a:t> calls, making the total usage of </a:t>
            </a:r>
            <a:r>
              <a:rPr lang="en-US" sz="1000" kern="1200" dirty="0" err="1">
                <a:solidFill>
                  <a:schemeClr val="tx1"/>
                </a:solidFill>
                <a:latin typeface="+mn-lt"/>
                <a:ea typeface="+mn-ea"/>
                <a:cs typeface="+mn-cs"/>
              </a:rPr>
              <a:t>UserAuthentication</a:t>
            </a:r>
            <a:r>
              <a:rPr lang="en-US" sz="1000" kern="1200" dirty="0">
                <a:solidFill>
                  <a:schemeClr val="tx1"/>
                </a:solidFill>
                <a:latin typeface="+mn-lt"/>
                <a:ea typeface="+mn-ea"/>
                <a:cs typeface="+mn-cs"/>
              </a:rPr>
              <a:t> category 110 RPS (40 + 70). This value exceeds the category quota set at 80 RPS by 30 RPS, so this app is throttled.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3"/>
        <p:cNvGrpSpPr/>
        <p:nvPr/>
      </p:nvGrpSpPr>
      <p:grpSpPr>
        <a:xfrm>
          <a:off x="0" y="0"/>
          <a:ext cx="0" cy="0"/>
          <a:chOff x="0" y="0"/>
          <a:chExt cx="0" cy="0"/>
        </a:xfrm>
      </p:grpSpPr>
      <p:sp useBgFill="1">
        <p:nvSpPr>
          <p:cNvPr id="261" name="Rectangle 26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Google Shape;254;p4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ts val="1100"/>
            </a:pPr>
            <a:r>
              <a:rPr lang="en-US" sz="3500" b="1" kern="1200">
                <a:solidFill>
                  <a:schemeClr val="tx1"/>
                </a:solidFill>
                <a:latin typeface="+mj-lt"/>
                <a:ea typeface="+mj-ea"/>
                <a:cs typeface="+mj-cs"/>
              </a:rPr>
              <a:t>Monthly active users</a:t>
            </a:r>
          </a:p>
        </p:txBody>
      </p:sp>
      <p:sp>
        <p:nvSpPr>
          <p:cNvPr id="26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Google Shape;255;p47"/>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900">
                <a:highlight>
                  <a:srgbClr val="FFFFFF"/>
                </a:highlight>
              </a:rPr>
              <a:t>Monthly active users (</a:t>
            </a:r>
            <a:r>
              <a:rPr lang="en-US" sz="900" b="1">
                <a:highlight>
                  <a:srgbClr val="FFFFFF"/>
                </a:highlight>
              </a:rPr>
              <a:t>MAUs</a:t>
            </a:r>
            <a:r>
              <a:rPr lang="en-US" sz="900">
                <a:highlight>
                  <a:srgbClr val="FFFFFF"/>
                </a:highlight>
              </a:rPr>
              <a:t>) are the </a:t>
            </a:r>
            <a:r>
              <a:rPr lang="en-US" sz="900" b="1">
                <a:highlight>
                  <a:srgbClr val="FFFFFF"/>
                </a:highlight>
              </a:rPr>
              <a:t>benchmark </a:t>
            </a:r>
            <a:r>
              <a:rPr lang="en-US" sz="900">
                <a:highlight>
                  <a:srgbClr val="FFFFFF"/>
                </a:highlight>
              </a:rPr>
              <a:t>by which Amazon Cognito user pools </a:t>
            </a:r>
            <a:r>
              <a:rPr lang="en-US" sz="900" b="1">
                <a:highlight>
                  <a:srgbClr val="FFFFFF"/>
                </a:highlight>
              </a:rPr>
              <a:t>billing is calculated</a:t>
            </a:r>
            <a:r>
              <a:rPr lang="en-US" sz="900">
                <a:highlight>
                  <a:srgbClr val="FFFFFF"/>
                </a:highlight>
              </a:rPr>
              <a:t>. </a:t>
            </a:r>
          </a:p>
          <a:p>
            <a:pPr marL="0" lvl="0" indent="-228600" defTabSz="914400">
              <a:spcBef>
                <a:spcPts val="1200"/>
              </a:spcBef>
              <a:spcAft>
                <a:spcPts val="0"/>
              </a:spcAft>
              <a:buFont typeface="Arial" panose="020B0604020202020204" pitchFamily="34" charset="0"/>
              <a:buChar char="•"/>
            </a:pPr>
            <a:r>
              <a:rPr lang="en-US" sz="900" b="1">
                <a:highlight>
                  <a:srgbClr val="FFFFFF"/>
                </a:highlight>
              </a:rPr>
              <a:t>MAUs </a:t>
            </a:r>
            <a:r>
              <a:rPr lang="en-US" sz="900">
                <a:highlight>
                  <a:srgbClr val="FFFFFF"/>
                </a:highlight>
              </a:rPr>
              <a:t>are also used to </a:t>
            </a:r>
            <a:r>
              <a:rPr lang="en-US" sz="900" b="1">
                <a:highlight>
                  <a:srgbClr val="FFFFFF"/>
                </a:highlight>
              </a:rPr>
              <a:t>determine </a:t>
            </a:r>
            <a:r>
              <a:rPr lang="en-US" sz="900">
                <a:highlight>
                  <a:srgbClr val="FFFFFF"/>
                </a:highlight>
              </a:rPr>
              <a:t>if your </a:t>
            </a:r>
            <a:r>
              <a:rPr lang="en-US" sz="900" b="1">
                <a:highlight>
                  <a:srgbClr val="FFFFFF"/>
                </a:highlight>
              </a:rPr>
              <a:t>user pool</a:t>
            </a:r>
            <a:r>
              <a:rPr lang="en-US" sz="900">
                <a:highlight>
                  <a:srgbClr val="FFFFFF"/>
                </a:highlight>
              </a:rPr>
              <a:t> is </a:t>
            </a:r>
            <a:r>
              <a:rPr lang="en-US" sz="900" b="1">
                <a:highlight>
                  <a:srgbClr val="FFFFFF"/>
                </a:highlight>
              </a:rPr>
              <a:t>eligible </a:t>
            </a:r>
            <a:r>
              <a:rPr lang="en-US" sz="900">
                <a:highlight>
                  <a:srgbClr val="FFFFFF"/>
                </a:highlight>
              </a:rPr>
              <a:t>for a </a:t>
            </a:r>
            <a:r>
              <a:rPr lang="en-US" sz="900" b="1">
                <a:highlight>
                  <a:srgbClr val="FFFFFF"/>
                </a:highlight>
              </a:rPr>
              <a:t>quota increase.</a:t>
            </a:r>
            <a:r>
              <a:rPr lang="en-US" sz="900">
                <a:highlight>
                  <a:srgbClr val="FFFFFF"/>
                </a:highlight>
              </a:rPr>
              <a:t> </a:t>
            </a:r>
          </a:p>
          <a:p>
            <a:pPr marL="0" lvl="0" indent="-228600" defTabSz="914400">
              <a:spcBef>
                <a:spcPts val="1200"/>
              </a:spcBef>
              <a:spcAft>
                <a:spcPts val="0"/>
              </a:spcAft>
              <a:buFont typeface="Arial" panose="020B0604020202020204" pitchFamily="34" charset="0"/>
              <a:buChar char="•"/>
            </a:pPr>
            <a:r>
              <a:rPr lang="en-US" sz="900">
                <a:highlight>
                  <a:srgbClr val="FFFFFF"/>
                </a:highlight>
              </a:rPr>
              <a:t>A </a:t>
            </a:r>
            <a:r>
              <a:rPr lang="en-US" sz="900" b="1">
                <a:highlight>
                  <a:srgbClr val="FFFFFF"/>
                </a:highlight>
              </a:rPr>
              <a:t>user is counted as a MAU</a:t>
            </a:r>
            <a:r>
              <a:rPr lang="en-US" sz="900">
                <a:highlight>
                  <a:srgbClr val="FFFFFF"/>
                </a:highlight>
              </a:rPr>
              <a:t> if, </a:t>
            </a:r>
            <a:r>
              <a:rPr lang="en-US" sz="900" b="1">
                <a:highlight>
                  <a:srgbClr val="FFFFFF"/>
                </a:highlight>
              </a:rPr>
              <a:t>within </a:t>
            </a:r>
            <a:r>
              <a:rPr lang="en-US" sz="900">
                <a:highlight>
                  <a:srgbClr val="FFFFFF"/>
                </a:highlight>
              </a:rPr>
              <a:t>a </a:t>
            </a:r>
            <a:r>
              <a:rPr lang="en-US" sz="900" b="1">
                <a:highlight>
                  <a:srgbClr val="FFFFFF"/>
                </a:highlight>
              </a:rPr>
              <a:t>calendar month</a:t>
            </a:r>
            <a:r>
              <a:rPr lang="en-US" sz="900">
                <a:highlight>
                  <a:srgbClr val="FFFFFF"/>
                </a:highlight>
              </a:rPr>
              <a:t>, there is an </a:t>
            </a:r>
            <a:r>
              <a:rPr lang="en-US" sz="900" b="1">
                <a:highlight>
                  <a:srgbClr val="FFFFFF"/>
                </a:highlight>
              </a:rPr>
              <a:t>identity operation related to that user</a:t>
            </a:r>
            <a:r>
              <a:rPr lang="en-US" sz="900">
                <a:highlight>
                  <a:srgbClr val="FFFFFF"/>
                </a:highlight>
              </a:rPr>
              <a:t>, such as:</a:t>
            </a:r>
          </a:p>
          <a:p>
            <a:pPr marL="457200" lvl="0" indent="-228600" defTabSz="914400">
              <a:spcBef>
                <a:spcPts val="1200"/>
              </a:spcBef>
              <a:spcAft>
                <a:spcPts val="0"/>
              </a:spcAft>
              <a:buClr>
                <a:srgbClr val="16191F"/>
              </a:buClr>
              <a:buSzPts val="1200"/>
              <a:buFont typeface="Arial" panose="020B0604020202020204" pitchFamily="34" charset="0"/>
              <a:buChar char="•"/>
            </a:pPr>
            <a:r>
              <a:rPr lang="en-US" sz="900">
                <a:highlight>
                  <a:srgbClr val="FFFFFF"/>
                </a:highlight>
              </a:rPr>
              <a:t> sign-up</a:t>
            </a:r>
          </a:p>
          <a:p>
            <a:pPr marL="457200" lvl="0" indent="-228600" defTabSz="914400">
              <a:spcBef>
                <a:spcPts val="0"/>
              </a:spcBef>
              <a:spcAft>
                <a:spcPts val="0"/>
              </a:spcAft>
              <a:buClr>
                <a:srgbClr val="16191F"/>
              </a:buClr>
              <a:buSzPts val="1200"/>
              <a:buFont typeface="Arial" panose="020B0604020202020204" pitchFamily="34" charset="0"/>
              <a:buChar char="•"/>
            </a:pPr>
            <a:r>
              <a:rPr lang="en-US" sz="900">
                <a:highlight>
                  <a:srgbClr val="FFFFFF"/>
                </a:highlight>
              </a:rPr>
              <a:t> sign-in</a:t>
            </a:r>
          </a:p>
          <a:p>
            <a:pPr marL="457200" lvl="0" indent="-228600" defTabSz="914400">
              <a:spcBef>
                <a:spcPts val="0"/>
              </a:spcBef>
              <a:spcAft>
                <a:spcPts val="0"/>
              </a:spcAft>
              <a:buClr>
                <a:srgbClr val="16191F"/>
              </a:buClr>
              <a:buSzPts val="1200"/>
              <a:buFont typeface="Arial" panose="020B0604020202020204" pitchFamily="34" charset="0"/>
              <a:buChar char="•"/>
            </a:pPr>
            <a:r>
              <a:rPr lang="en-US" sz="900">
                <a:highlight>
                  <a:srgbClr val="FFFFFF"/>
                </a:highlight>
              </a:rPr>
              <a:t> token refresh</a:t>
            </a:r>
          </a:p>
          <a:p>
            <a:pPr marL="457200" lvl="0" indent="-228600" defTabSz="914400">
              <a:spcBef>
                <a:spcPts val="0"/>
              </a:spcBef>
              <a:spcAft>
                <a:spcPts val="0"/>
              </a:spcAft>
              <a:buClr>
                <a:srgbClr val="16191F"/>
              </a:buClr>
              <a:buSzPts val="1200"/>
              <a:buFont typeface="Arial" panose="020B0604020202020204" pitchFamily="34" charset="0"/>
              <a:buChar char="•"/>
            </a:pPr>
            <a:r>
              <a:rPr lang="en-US" sz="900">
                <a:highlight>
                  <a:srgbClr val="FFFFFF"/>
                </a:highlight>
              </a:rPr>
              <a:t> password change</a:t>
            </a:r>
          </a:p>
          <a:p>
            <a:pPr marL="457200" lvl="0" indent="-228600" defTabSz="914400">
              <a:spcBef>
                <a:spcPts val="0"/>
              </a:spcBef>
              <a:spcAft>
                <a:spcPts val="0"/>
              </a:spcAft>
              <a:buClr>
                <a:srgbClr val="16191F"/>
              </a:buClr>
              <a:buSzPts val="1200"/>
              <a:buFont typeface="Arial" panose="020B0604020202020204" pitchFamily="34" charset="0"/>
              <a:buChar char="•"/>
            </a:pPr>
            <a:r>
              <a:rPr lang="en-US" sz="900">
                <a:highlight>
                  <a:srgbClr val="FFFFFF"/>
                </a:highlight>
              </a:rPr>
              <a:t> user account attribute is updated. </a:t>
            </a:r>
          </a:p>
          <a:p>
            <a:pPr marL="0" lvl="0" indent="-228600" defTabSz="914400">
              <a:spcBef>
                <a:spcPts val="1200"/>
              </a:spcBef>
              <a:spcAft>
                <a:spcPts val="1200"/>
              </a:spcAft>
              <a:buFont typeface="Arial" panose="020B0604020202020204" pitchFamily="34" charset="0"/>
              <a:buChar char="•"/>
            </a:pPr>
            <a:r>
              <a:rPr lang="en-US" sz="900">
                <a:highlight>
                  <a:srgbClr val="FFFFFF"/>
                </a:highlight>
              </a:rPr>
              <a:t>Amazon Cognito also counts a user as active in the month that you take an action that </a:t>
            </a:r>
            <a:r>
              <a:rPr lang="en-US" sz="900" b="1">
                <a:highlight>
                  <a:srgbClr val="FFFFFF"/>
                </a:highlight>
              </a:rPr>
              <a:t>deactivates </a:t>
            </a:r>
            <a:r>
              <a:rPr lang="en-US" sz="900">
                <a:highlight>
                  <a:srgbClr val="FFFFFF"/>
                </a:highlight>
              </a:rPr>
              <a:t>or </a:t>
            </a:r>
            <a:r>
              <a:rPr lang="en-US" sz="900" b="1">
                <a:highlight>
                  <a:srgbClr val="FFFFFF"/>
                </a:highlight>
              </a:rPr>
              <a:t>deletes </a:t>
            </a:r>
            <a:r>
              <a:rPr lang="en-US" sz="900">
                <a:highlight>
                  <a:srgbClr val="FFFFFF"/>
                </a:highlight>
              </a:rPr>
              <a:t>the </a:t>
            </a:r>
            <a:r>
              <a:rPr lang="en-US" sz="900" b="1">
                <a:highlight>
                  <a:srgbClr val="FFFFFF"/>
                </a:highlight>
              </a:rPr>
              <a:t>user or its attributes</a:t>
            </a:r>
            <a:r>
              <a:rPr lang="en-US" sz="900">
                <a:highlight>
                  <a:srgbClr val="FFFFFF"/>
                </a:highlight>
              </a:rPr>
              <a:t>.</a:t>
            </a:r>
            <a:endParaRPr lang="en-US" sz="900"/>
          </a:p>
        </p:txBody>
      </p:sp>
      <p:pic>
        <p:nvPicPr>
          <p:cNvPr id="256" name="Google Shape;256;p47"/>
          <p:cNvPicPr preferRelativeResize="0"/>
          <p:nvPr/>
        </p:nvPicPr>
        <p:blipFill>
          <a:blip r:embed="rId3"/>
          <a:stretch>
            <a:fillRect/>
          </a:stretch>
        </p:blipFill>
        <p:spPr>
          <a:xfrm>
            <a:off x="4574286" y="1056886"/>
            <a:ext cx="4094226" cy="3029727"/>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0"/>
        <p:cNvGrpSpPr/>
        <p:nvPr/>
      </p:nvGrpSpPr>
      <p:grpSpPr>
        <a:xfrm>
          <a:off x="0" y="0"/>
          <a:ext cx="0" cy="0"/>
          <a:chOff x="0" y="0"/>
          <a:chExt cx="0" cy="0"/>
        </a:xfrm>
      </p:grpSpPr>
      <p:sp useBgFill="1">
        <p:nvSpPr>
          <p:cNvPr id="272" name="Rectangle 27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Google Shape;261;p48"/>
          <p:cNvSpPr txBox="1">
            <a:spLocks noGrp="1"/>
          </p:cNvSpPr>
          <p:nvPr>
            <p:ph type="title"/>
          </p:nvPr>
        </p:nvSpPr>
        <p:spPr>
          <a:xfrm>
            <a:off x="628650" y="338535"/>
            <a:ext cx="7884414" cy="3049905"/>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40000"/>
            </a:pPr>
            <a:r>
              <a:rPr lang="en-US" sz="5000" b="1" kern="1200">
                <a:solidFill>
                  <a:schemeClr val="tx1"/>
                </a:solidFill>
                <a:highlight>
                  <a:srgbClr val="FFFFFF"/>
                </a:highlight>
                <a:latin typeface="+mj-lt"/>
                <a:ea typeface="+mj-ea"/>
                <a:cs typeface="+mj-cs"/>
              </a:rPr>
              <a:t>Managing API request rate quotas</a:t>
            </a:r>
          </a:p>
          <a:p>
            <a:pPr marL="0" lvl="0" indent="0" defTabSz="914400">
              <a:spcBef>
                <a:spcPct val="0"/>
              </a:spcBef>
              <a:spcAft>
                <a:spcPts val="0"/>
              </a:spcAft>
              <a:buClr>
                <a:schemeClr val="dk1"/>
              </a:buClr>
              <a:buSzPct val="100000"/>
            </a:pPr>
            <a:endParaRPr lang="en-US" sz="5000" kern="1200">
              <a:solidFill>
                <a:schemeClr val="tx1"/>
              </a:solidFill>
              <a:latin typeface="+mj-lt"/>
              <a:ea typeface="+mj-ea"/>
              <a:cs typeface="+mj-cs"/>
            </a:endParaRPr>
          </a:p>
          <a:p>
            <a:pPr marL="0" lvl="0" indent="0" defTabSz="914400">
              <a:spcBef>
                <a:spcPct val="0"/>
              </a:spcBef>
              <a:spcAft>
                <a:spcPts val="0"/>
              </a:spcAft>
            </a:pPr>
            <a:endParaRPr lang="en-US" sz="5000" kern="1200">
              <a:solidFill>
                <a:schemeClr val="tx1"/>
              </a:solidFill>
              <a:latin typeface="+mj-lt"/>
              <a:ea typeface="+mj-ea"/>
              <a:cs typeface="+mj-cs"/>
            </a:endParaRPr>
          </a:p>
        </p:txBody>
      </p:sp>
      <p:sp>
        <p:nvSpPr>
          <p:cNvPr id="27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61"/>
                                        </p:tgtEl>
                                        <p:attrNameLst>
                                          <p:attrName>style.visibility</p:attrName>
                                        </p:attrNameLst>
                                      </p:cBhvr>
                                      <p:to>
                                        <p:strVal val="visible"/>
                                      </p:to>
                                    </p:set>
                                    <p:animEffect transition="in" filter="fade">
                                      <p:cBhvr>
                                        <p:cTn id="7" dur="7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5"/>
        <p:cNvGrpSpPr/>
        <p:nvPr/>
      </p:nvGrpSpPr>
      <p:grpSpPr>
        <a:xfrm>
          <a:off x="0" y="0"/>
          <a:ext cx="0" cy="0"/>
          <a:chOff x="0" y="0"/>
          <a:chExt cx="0" cy="0"/>
        </a:xfrm>
      </p:grpSpPr>
      <p:sp useBgFill="1">
        <p:nvSpPr>
          <p:cNvPr id="272" name="Rectangle 2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Google Shape;266;p4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26190"/>
            </a:pPr>
            <a:r>
              <a:rPr lang="en-US" sz="4100" b="1" kern="1200">
                <a:solidFill>
                  <a:schemeClr val="tx1"/>
                </a:solidFill>
                <a:latin typeface="+mj-lt"/>
                <a:ea typeface="+mj-ea"/>
                <a:cs typeface="+mj-cs"/>
              </a:rPr>
              <a:t>Identify quota requirements</a:t>
            </a:r>
          </a:p>
        </p:txBody>
      </p:sp>
      <p:sp>
        <p:nvSpPr>
          <p:cNvPr id="2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Google Shape;267;p49"/>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buFont typeface="Arial" panose="020B0604020202020204" pitchFamily="34" charset="0"/>
              <a:buChar char="•"/>
            </a:pPr>
            <a:r>
              <a:rPr lang="en-US" sz="1400" dirty="0">
                <a:highlight>
                  <a:srgbClr val="FFFFFF"/>
                </a:highlight>
              </a:rPr>
              <a:t>To calculate quota requirements, determine </a:t>
            </a:r>
            <a:r>
              <a:rPr lang="en-US" sz="1400" b="1" dirty="0">
                <a:highlight>
                  <a:srgbClr val="FFFFFF"/>
                </a:highlight>
              </a:rPr>
              <a:t>how many active users will interact with your application in a specific time period</a:t>
            </a:r>
            <a:r>
              <a:rPr lang="en-US" sz="1400" dirty="0">
                <a:highlight>
                  <a:srgbClr val="FFFFFF"/>
                </a:highlight>
              </a:rPr>
              <a:t>. </a:t>
            </a:r>
          </a:p>
          <a:p>
            <a:pPr marL="0" lvl="0" indent="-228600" defTabSz="914400">
              <a:spcBef>
                <a:spcPts val="1200"/>
              </a:spcBef>
              <a:spcAft>
                <a:spcPts val="0"/>
              </a:spcAft>
              <a:buFont typeface="Arial" panose="020B0604020202020204" pitchFamily="34" charset="0"/>
              <a:buChar char="•"/>
            </a:pPr>
            <a:r>
              <a:rPr lang="en-US" sz="1400" u="sng" dirty="0">
                <a:highlight>
                  <a:srgbClr val="FFFFFF"/>
                </a:highlight>
              </a:rPr>
              <a:t>For example:</a:t>
            </a:r>
          </a:p>
          <a:p>
            <a:pPr marL="0" lvl="0" indent="-228600" defTabSz="914400">
              <a:spcBef>
                <a:spcPts val="1200"/>
              </a:spcBef>
              <a:spcAft>
                <a:spcPts val="0"/>
              </a:spcAft>
              <a:buClr>
                <a:schemeClr val="dk1"/>
              </a:buClr>
              <a:buSzPct val="91666"/>
              <a:buFont typeface="Arial" panose="020B0604020202020204" pitchFamily="34" charset="0"/>
              <a:buChar char="•"/>
            </a:pPr>
            <a:r>
              <a:rPr lang="en-US" sz="1400" dirty="0">
                <a:highlight>
                  <a:srgbClr val="FFFFFF"/>
                </a:highlight>
              </a:rPr>
              <a:t>If you expect your application to sign in an average of one million active users within an eight-hour period, then you must be able to authenticate an average of </a:t>
            </a:r>
            <a:r>
              <a:rPr lang="en-US" sz="1400" b="1" dirty="0">
                <a:highlight>
                  <a:srgbClr val="FFFFFF"/>
                </a:highlight>
              </a:rPr>
              <a:t>35 users per second</a:t>
            </a:r>
            <a:r>
              <a:rPr lang="en-US" sz="1400" dirty="0">
                <a:highlight>
                  <a:srgbClr val="FFFFFF"/>
                </a:highlight>
              </a:rPr>
              <a:t>.</a:t>
            </a:r>
          </a:p>
          <a:p>
            <a:pPr marL="0" lvl="0" indent="-228600" defTabSz="914400">
              <a:spcBef>
                <a:spcPts val="1200"/>
              </a:spcBef>
              <a:spcAft>
                <a:spcPts val="0"/>
              </a:spcAft>
              <a:buClr>
                <a:schemeClr val="dk1"/>
              </a:buClr>
              <a:buSzPct val="91666"/>
              <a:buFont typeface="Arial" panose="020B0604020202020204" pitchFamily="34" charset="0"/>
              <a:buChar char="•"/>
            </a:pPr>
            <a:r>
              <a:rPr lang="en-US" sz="1400" dirty="0">
                <a:highlight>
                  <a:srgbClr val="FFFFFF"/>
                </a:highlight>
              </a:rPr>
              <a:t>In addition, if you assume that the average </a:t>
            </a:r>
            <a:r>
              <a:rPr lang="en-US" sz="1400" b="1" dirty="0">
                <a:highlight>
                  <a:srgbClr val="FFFFFF"/>
                </a:highlight>
              </a:rPr>
              <a:t>user session is two hours</a:t>
            </a:r>
            <a:r>
              <a:rPr lang="en-US" sz="1400" dirty="0">
                <a:highlight>
                  <a:srgbClr val="FFFFFF"/>
                </a:highlight>
              </a:rPr>
              <a:t>, and you configure </a:t>
            </a:r>
            <a:r>
              <a:rPr lang="en-US" sz="1400" b="1" dirty="0">
                <a:highlight>
                  <a:srgbClr val="FFFFFF"/>
                </a:highlight>
              </a:rPr>
              <a:t>tokens to expire after an hour</a:t>
            </a:r>
            <a:r>
              <a:rPr lang="en-US" sz="1400" dirty="0">
                <a:highlight>
                  <a:srgbClr val="FFFFFF"/>
                </a:highlight>
              </a:rPr>
              <a:t>, each user must refresh their tokens once during their session. </a:t>
            </a:r>
          </a:p>
          <a:p>
            <a:pPr marL="0" lvl="0" indent="-228600" defTabSz="914400">
              <a:spcBef>
                <a:spcPts val="1200"/>
              </a:spcBef>
              <a:spcAft>
                <a:spcPts val="0"/>
              </a:spcAft>
              <a:buClr>
                <a:schemeClr val="dk1"/>
              </a:buClr>
              <a:buSzPct val="91666"/>
              <a:buFont typeface="Arial" panose="020B0604020202020204" pitchFamily="34" charset="0"/>
              <a:buChar char="•"/>
            </a:pPr>
            <a:r>
              <a:rPr lang="en-US" sz="1400" dirty="0">
                <a:highlight>
                  <a:srgbClr val="FFFFFF"/>
                </a:highlight>
              </a:rPr>
              <a:t>The required average </a:t>
            </a:r>
            <a:r>
              <a:rPr lang="en-US" sz="1400" b="1" dirty="0">
                <a:highlight>
                  <a:srgbClr val="FFFFFF"/>
                </a:highlight>
              </a:rPr>
              <a:t>quota for the </a:t>
            </a:r>
            <a:r>
              <a:rPr lang="en-US" sz="1400" b="1" dirty="0" err="1"/>
              <a:t>UserAuthentication</a:t>
            </a:r>
            <a:r>
              <a:rPr lang="en-US" sz="1400" b="1" dirty="0"/>
              <a:t> </a:t>
            </a:r>
            <a:r>
              <a:rPr lang="en-US" sz="1400" dirty="0">
                <a:highlight>
                  <a:srgbClr val="FFFFFF"/>
                </a:highlight>
              </a:rPr>
              <a:t>category to support this load is</a:t>
            </a:r>
            <a:r>
              <a:rPr lang="en-US" sz="1400" b="1" dirty="0">
                <a:highlight>
                  <a:srgbClr val="FFFFFF"/>
                </a:highlight>
              </a:rPr>
              <a:t> 70 RPS</a:t>
            </a:r>
            <a:r>
              <a:rPr lang="en-US" sz="1400" dirty="0">
                <a:highlight>
                  <a:srgbClr val="FFFFFF"/>
                </a:highlight>
              </a:rPr>
              <a:t>.</a:t>
            </a:r>
          </a:p>
          <a:p>
            <a:pPr marL="0" lvl="0" indent="-228600" defTabSz="914400">
              <a:spcBef>
                <a:spcPts val="1200"/>
              </a:spcBef>
              <a:spcAft>
                <a:spcPts val="0"/>
              </a:spcAft>
              <a:buClr>
                <a:schemeClr val="dk1"/>
              </a:buClr>
              <a:buSzPct val="91666"/>
              <a:buFont typeface="Arial" panose="020B0604020202020204" pitchFamily="34" charset="0"/>
              <a:buChar char="•"/>
            </a:pPr>
            <a:r>
              <a:rPr lang="en-US" sz="1400" dirty="0">
                <a:highlight>
                  <a:srgbClr val="FFFFFF"/>
                </a:highlight>
              </a:rPr>
              <a:t>If you assume a peak-to-average ratio of 3:1 by accounting for the variance of user sign-in frequency during the eight-hour period, then you need the desired </a:t>
            </a:r>
            <a:r>
              <a:rPr lang="en-US" sz="1400" dirty="0" err="1"/>
              <a:t>UserAuthentication</a:t>
            </a:r>
            <a:r>
              <a:rPr lang="en-US" sz="1400" dirty="0"/>
              <a:t> </a:t>
            </a:r>
            <a:r>
              <a:rPr lang="en-US" sz="1400" dirty="0">
                <a:highlight>
                  <a:srgbClr val="FFFFFF"/>
                </a:highlight>
              </a:rPr>
              <a:t>quota of 200 RPS.</a:t>
            </a:r>
          </a:p>
          <a:p>
            <a:pPr marL="0" lvl="0" indent="-228600" defTabSz="914400">
              <a:spcBef>
                <a:spcPts val="1200"/>
              </a:spcBef>
              <a:spcAft>
                <a:spcPts val="1200"/>
              </a:spcAft>
              <a:buFont typeface="Arial" panose="020B0604020202020204" pitchFamily="34" charset="0"/>
              <a:buChar char="•"/>
            </a:pPr>
            <a:endParaRPr 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useBgFill="1">
        <p:nvSpPr>
          <p:cNvPr id="278" name="Rectangle 27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Google Shape;272;p5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26190"/>
            </a:pPr>
            <a:r>
              <a:rPr lang="en-US" sz="4100" b="1" kern="1200">
                <a:solidFill>
                  <a:schemeClr val="tx1"/>
                </a:solidFill>
                <a:latin typeface="+mj-lt"/>
                <a:ea typeface="+mj-ea"/>
                <a:cs typeface="+mj-cs"/>
              </a:rPr>
              <a:t>Optimize quotas</a:t>
            </a:r>
          </a:p>
        </p:txBody>
      </p:sp>
      <p:sp>
        <p:nvSpPr>
          <p:cNvPr id="28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Google Shape;273;p50"/>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lnSpcReduction="10000"/>
          </a:bodyPr>
          <a:lstStyle/>
          <a:p>
            <a:pPr marL="0" lvl="0" indent="-228600" defTabSz="914400">
              <a:spcBef>
                <a:spcPts val="200"/>
              </a:spcBef>
              <a:spcAft>
                <a:spcPts val="200"/>
              </a:spcAft>
              <a:buClr>
                <a:schemeClr val="dk1"/>
              </a:buClr>
              <a:buSzPts val="1100"/>
              <a:buFont typeface="Arial" panose="020B0604020202020204" pitchFamily="34" charset="0"/>
              <a:buChar char="•"/>
            </a:pPr>
            <a:r>
              <a:rPr lang="en-US" sz="1050" dirty="0"/>
              <a:t>Follow one of the following methods to handle a peak call rate.</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1050" b="1" dirty="0"/>
              <a:t>Retry the attempt after a back-off waiting period</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You can catch errors with each API call, and then re-try the attempt after a back-off period. </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You can adjust the back-off algorithm according to business needs and load. Amazon SDKs have built-in retry logic.</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1050" b="1" dirty="0"/>
              <a:t>Use an external database for frequently updated attributes</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If your application requires several calls to a user pool to read or write custom attributes, use external storage. </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You can use your preferred database to store custom attributes or use a cache layer to load a user profile during sign-in. </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You can reference this profile from the cache when needed, instead of reloading the user profile from a user pool.</a:t>
            </a:r>
            <a:endParaRPr lang="en-US" sz="1050" b="1" dirty="0"/>
          </a:p>
          <a:p>
            <a:pPr marL="457200" lvl="0" indent="-228600" defTabSz="914400">
              <a:spcBef>
                <a:spcPts val="200"/>
              </a:spcBef>
              <a:spcAft>
                <a:spcPts val="200"/>
              </a:spcAft>
              <a:buClr>
                <a:schemeClr val="dk1"/>
              </a:buClr>
              <a:buSzPts val="1000"/>
              <a:buFont typeface="Arial" panose="020B0604020202020204" pitchFamily="34" charset="0"/>
              <a:buChar char="•"/>
            </a:pPr>
            <a:r>
              <a:rPr lang="en-US" sz="1050" b="1" dirty="0"/>
              <a:t>Validate JWT tokens on the client side</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Applications must validate JWT tokens before trusting them. </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You can verify the signature and validity of tokens on the client side without sending API calls to a user pool. </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After the token is validated, you can trust claims in the token and use the claims instead of making more </a:t>
            </a:r>
            <a:r>
              <a:rPr lang="en-US" sz="1050" dirty="0" err="1"/>
              <a:t>getUser</a:t>
            </a:r>
            <a:r>
              <a:rPr lang="en-US" sz="1050" dirty="0"/>
              <a:t> API calls. </a:t>
            </a:r>
          </a:p>
          <a:p>
            <a:pPr marL="457200" lvl="0" indent="-228600" defTabSz="914400">
              <a:spcBef>
                <a:spcPts val="200"/>
              </a:spcBef>
              <a:spcAft>
                <a:spcPts val="200"/>
              </a:spcAft>
              <a:buClr>
                <a:schemeClr val="dk1"/>
              </a:buClr>
              <a:buSzPts val="1000"/>
              <a:buFont typeface="Arial" panose="020B0604020202020204" pitchFamily="34" charset="0"/>
              <a:buChar char="•"/>
            </a:pPr>
            <a:r>
              <a:rPr lang="en-US" sz="1050" b="1" dirty="0"/>
              <a:t>Throttle traffic to your web application with a waiting room</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If you expect traffic from a large number of users signing in during a time-bound event, such as taking an exam or attending a live event, you can optimize request traffic with self-throttling mechanisms. </a:t>
            </a:r>
          </a:p>
          <a:p>
            <a:pPr marL="914400" lvl="1" indent="-228600" defTabSz="914400">
              <a:spcBef>
                <a:spcPts val="200"/>
              </a:spcBef>
              <a:spcAft>
                <a:spcPts val="200"/>
              </a:spcAft>
              <a:buClr>
                <a:schemeClr val="dk1"/>
              </a:buClr>
              <a:buSzPts val="1000"/>
              <a:buFont typeface="Arial" panose="020B0604020202020204" pitchFamily="34" charset="0"/>
              <a:buChar char="•"/>
            </a:pPr>
            <a:r>
              <a:rPr lang="en-US" sz="1050" dirty="0"/>
              <a:t>You can, for example, set up a waiting room where users can stand by until a session is available, allowing you to process requests when you have available capacity.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7"/>
        <p:cNvGrpSpPr/>
        <p:nvPr/>
      </p:nvGrpSpPr>
      <p:grpSpPr>
        <a:xfrm>
          <a:off x="0" y="0"/>
          <a:ext cx="0" cy="0"/>
          <a:chOff x="0" y="0"/>
          <a:chExt cx="0" cy="0"/>
        </a:xfrm>
      </p:grpSpPr>
      <p:sp useBgFill="1">
        <p:nvSpPr>
          <p:cNvPr id="284" name="Rectangle 28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Google Shape;278;p51"/>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26190"/>
            </a:pPr>
            <a:r>
              <a:rPr lang="en-US" sz="4100" b="1" kern="1200">
                <a:solidFill>
                  <a:schemeClr val="tx1"/>
                </a:solidFill>
                <a:latin typeface="+mj-lt"/>
                <a:ea typeface="+mj-ea"/>
                <a:cs typeface="+mj-cs"/>
              </a:rPr>
              <a:t>Track quota usage</a:t>
            </a:r>
          </a:p>
        </p:txBody>
      </p:sp>
      <p:sp>
        <p:nvSpPr>
          <p:cNvPr id="28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Google Shape;279;p51"/>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fontScale="92500" lnSpcReduction="20000"/>
          </a:bodyPr>
          <a:lstStyle/>
          <a:p>
            <a:pPr marL="0" lvl="0" indent="-228600" defTabSz="914400">
              <a:spcBef>
                <a:spcPts val="300"/>
              </a:spcBef>
              <a:spcAft>
                <a:spcPts val="300"/>
              </a:spcAft>
              <a:buFont typeface="Arial" panose="020B0604020202020204" pitchFamily="34" charset="0"/>
              <a:buChar char="•"/>
            </a:pPr>
            <a:r>
              <a:rPr lang="en-US" sz="1050" dirty="0"/>
              <a:t>Amazon Cognito generates </a:t>
            </a:r>
            <a:r>
              <a:rPr lang="en-US" sz="1050" b="1" dirty="0" err="1"/>
              <a:t>CallCount</a:t>
            </a:r>
            <a:r>
              <a:rPr lang="en-US" sz="1050" b="1" dirty="0"/>
              <a:t> </a:t>
            </a:r>
            <a:r>
              <a:rPr lang="en-US" sz="1050" dirty="0"/>
              <a:t>and </a:t>
            </a:r>
            <a:r>
              <a:rPr lang="en-US" sz="1050" b="1" dirty="0" err="1"/>
              <a:t>ThrottleCount</a:t>
            </a:r>
            <a:r>
              <a:rPr lang="en-US" sz="1050" b="1" dirty="0"/>
              <a:t> metrics in Amazon CloudWatch</a:t>
            </a:r>
            <a:r>
              <a:rPr lang="en-US" sz="1050" dirty="0"/>
              <a:t> for each API operation category </a:t>
            </a:r>
            <a:r>
              <a:rPr lang="en-US" sz="1050" b="1" dirty="0"/>
              <a:t>at the account level</a:t>
            </a:r>
            <a:r>
              <a:rPr lang="en-US" sz="1050" dirty="0"/>
              <a:t>. </a:t>
            </a:r>
          </a:p>
          <a:p>
            <a:pPr marL="457200" lvl="0" indent="-228600" defTabSz="914400">
              <a:spcBef>
                <a:spcPts val="300"/>
              </a:spcBef>
              <a:spcAft>
                <a:spcPts val="300"/>
              </a:spcAft>
              <a:buClr>
                <a:schemeClr val="dk1"/>
              </a:buClr>
              <a:buSzPts val="1000"/>
              <a:buFont typeface="Arial" panose="020B0604020202020204" pitchFamily="34" charset="0"/>
              <a:buChar char="•"/>
            </a:pPr>
            <a:r>
              <a:rPr lang="en-US" sz="1050" dirty="0"/>
              <a:t>You can use </a:t>
            </a:r>
            <a:r>
              <a:rPr lang="en-US" sz="1050" b="1" dirty="0" err="1"/>
              <a:t>CallCount</a:t>
            </a:r>
            <a:r>
              <a:rPr lang="en-US" sz="1050" b="1" dirty="0"/>
              <a:t> </a:t>
            </a:r>
            <a:r>
              <a:rPr lang="en-US" sz="1050" dirty="0"/>
              <a:t>to track the total number of calls customers made related to a category. </a:t>
            </a:r>
          </a:p>
          <a:p>
            <a:pPr marL="457200" lvl="0" indent="-228600" defTabSz="914400">
              <a:spcBef>
                <a:spcPts val="300"/>
              </a:spcBef>
              <a:spcAft>
                <a:spcPts val="300"/>
              </a:spcAft>
              <a:buClr>
                <a:schemeClr val="dk1"/>
              </a:buClr>
              <a:buSzPts val="1000"/>
              <a:buFont typeface="Arial" panose="020B0604020202020204" pitchFamily="34" charset="0"/>
              <a:buChar char="•"/>
            </a:pPr>
            <a:r>
              <a:rPr lang="en-US" sz="1050" dirty="0"/>
              <a:t>You can use </a:t>
            </a:r>
            <a:r>
              <a:rPr lang="en-US" sz="1050" b="1" dirty="0" err="1"/>
              <a:t>ThrottleCount</a:t>
            </a:r>
            <a:r>
              <a:rPr lang="en-US" sz="1050" b="1" dirty="0"/>
              <a:t> </a:t>
            </a:r>
            <a:r>
              <a:rPr lang="en-US" sz="1050" dirty="0"/>
              <a:t>to track the total number of throttled calls related to a category. </a:t>
            </a:r>
          </a:p>
          <a:p>
            <a:pPr marL="457200" lvl="0" indent="-228600" defTabSz="914400">
              <a:spcBef>
                <a:spcPts val="300"/>
              </a:spcBef>
              <a:spcAft>
                <a:spcPts val="300"/>
              </a:spcAft>
              <a:buClr>
                <a:schemeClr val="dk1"/>
              </a:buClr>
              <a:buSzPts val="1000"/>
              <a:buFont typeface="Arial" panose="020B0604020202020204" pitchFamily="34" charset="0"/>
              <a:buChar char="•"/>
            </a:pPr>
            <a:r>
              <a:rPr lang="en-US" sz="1050" dirty="0"/>
              <a:t>You can use the </a:t>
            </a:r>
            <a:r>
              <a:rPr lang="en-US" sz="1050" b="1" dirty="0" err="1"/>
              <a:t>CallCount</a:t>
            </a:r>
            <a:r>
              <a:rPr lang="en-US" sz="1050" b="1" dirty="0"/>
              <a:t> </a:t>
            </a:r>
            <a:r>
              <a:rPr lang="en-US" sz="1050" dirty="0"/>
              <a:t>and </a:t>
            </a:r>
            <a:r>
              <a:rPr lang="en-US" sz="1050" b="1" dirty="0" err="1"/>
              <a:t>ThrottleCount</a:t>
            </a:r>
            <a:r>
              <a:rPr lang="en-US" sz="1050" b="1" dirty="0"/>
              <a:t> </a:t>
            </a:r>
            <a:r>
              <a:rPr lang="en-US" sz="1050" dirty="0"/>
              <a:t>metrics with the Sum statistic to count the total number of calls in a category.</a:t>
            </a:r>
            <a:endParaRPr lang="en-US" sz="1050" dirty="0">
              <a:highlight>
                <a:srgbClr val="FFFFFF"/>
              </a:highlight>
            </a:endParaRPr>
          </a:p>
          <a:p>
            <a:pPr marL="0" lvl="0" indent="-228600" defTabSz="914400">
              <a:spcBef>
                <a:spcPts val="300"/>
              </a:spcBef>
              <a:spcAft>
                <a:spcPts val="300"/>
              </a:spcAft>
              <a:buClr>
                <a:schemeClr val="dk1"/>
              </a:buClr>
              <a:buSzPts val="1100"/>
              <a:buFont typeface="Arial" panose="020B0604020202020204" pitchFamily="34" charset="0"/>
              <a:buChar char="•"/>
            </a:pPr>
            <a:r>
              <a:rPr lang="en-US" sz="1050" dirty="0">
                <a:highlight>
                  <a:srgbClr val="FFFFFF"/>
                </a:highlight>
              </a:rPr>
              <a:t>When monitoring service quotas, </a:t>
            </a:r>
            <a:r>
              <a:rPr lang="en-US" sz="1050" i="1" dirty="0">
                <a:highlight>
                  <a:srgbClr val="FFFFFF"/>
                </a:highlight>
              </a:rPr>
              <a:t>utilization</a:t>
            </a:r>
            <a:r>
              <a:rPr lang="en-US" sz="1050" dirty="0">
                <a:highlight>
                  <a:srgbClr val="FFFFFF"/>
                </a:highlight>
              </a:rPr>
              <a:t> is the percentage of a service quota in use.</a:t>
            </a:r>
          </a:p>
          <a:p>
            <a:pPr marL="0" lvl="0" indent="-228600" defTabSz="914400">
              <a:spcBef>
                <a:spcPts val="300"/>
              </a:spcBef>
              <a:spcAft>
                <a:spcPts val="300"/>
              </a:spcAft>
              <a:buClr>
                <a:schemeClr val="dk1"/>
              </a:buClr>
              <a:buSzPts val="1100"/>
              <a:buFont typeface="Arial" panose="020B0604020202020204" pitchFamily="34" charset="0"/>
              <a:buChar char="•"/>
            </a:pPr>
            <a:r>
              <a:rPr lang="en-US" sz="1050" dirty="0">
                <a:highlight>
                  <a:srgbClr val="FFFFFF"/>
                </a:highlight>
              </a:rPr>
              <a:t>For example, if the quota value is 200 resources, and 150 resources are in use, the utilization is 75%. </a:t>
            </a:r>
            <a:r>
              <a:rPr lang="en-US" sz="1050" i="1" dirty="0">
                <a:highlight>
                  <a:srgbClr val="FFFFFF"/>
                </a:highlight>
              </a:rPr>
              <a:t>Usage</a:t>
            </a:r>
            <a:r>
              <a:rPr lang="en-US" sz="1050" dirty="0">
                <a:highlight>
                  <a:srgbClr val="FFFFFF"/>
                </a:highlight>
              </a:rPr>
              <a:t> is the number of resources or operations in use for a service quota.</a:t>
            </a:r>
          </a:p>
          <a:p>
            <a:pPr marL="457200" lvl="0" indent="-228600" defTabSz="914400">
              <a:spcBef>
                <a:spcPts val="300"/>
              </a:spcBef>
              <a:spcAft>
                <a:spcPts val="300"/>
              </a:spcAft>
              <a:buClr>
                <a:schemeClr val="dk1"/>
              </a:buClr>
              <a:buSzPts val="1000"/>
              <a:buFont typeface="Arial" panose="020B0604020202020204" pitchFamily="34" charset="0"/>
              <a:buChar char="•"/>
            </a:pPr>
            <a:r>
              <a:rPr lang="en-US" sz="1050" b="1" dirty="0">
                <a:highlight>
                  <a:srgbClr val="FFFFFF"/>
                </a:highlight>
              </a:rPr>
              <a:t>Tracking usage through CloudWatch metrics</a:t>
            </a:r>
          </a:p>
          <a:p>
            <a:pPr marL="914400" lvl="1" indent="-228600" defTabSz="914400">
              <a:spcBef>
                <a:spcPts val="300"/>
              </a:spcBef>
              <a:spcAft>
                <a:spcPts val="300"/>
              </a:spcAft>
              <a:buClr>
                <a:schemeClr val="dk1"/>
              </a:buClr>
              <a:buSzPts val="1000"/>
              <a:buFont typeface="Arial" panose="020B0604020202020204" pitchFamily="34" charset="0"/>
              <a:buChar char="•"/>
            </a:pPr>
            <a:r>
              <a:rPr lang="en-US" sz="1050" dirty="0">
                <a:highlight>
                  <a:srgbClr val="FFFFFF"/>
                </a:highlight>
              </a:rPr>
              <a:t>You can track and collect Amazon Cognito user pools utilization metrics using CloudWatch. </a:t>
            </a:r>
          </a:p>
          <a:p>
            <a:pPr marL="914400" lvl="1" indent="-228600" defTabSz="914400">
              <a:spcBef>
                <a:spcPts val="300"/>
              </a:spcBef>
              <a:spcAft>
                <a:spcPts val="300"/>
              </a:spcAft>
              <a:buClr>
                <a:schemeClr val="dk1"/>
              </a:buClr>
              <a:buSzPts val="1000"/>
              <a:buFont typeface="Arial" panose="020B0604020202020204" pitchFamily="34" charset="0"/>
              <a:buChar char="•"/>
            </a:pPr>
            <a:r>
              <a:rPr lang="en-US" sz="1050" dirty="0">
                <a:highlight>
                  <a:srgbClr val="FFFFFF"/>
                </a:highlight>
              </a:rPr>
              <a:t>The CloudWatch dashboard displays metrics about every AWS service that you use. </a:t>
            </a:r>
          </a:p>
          <a:p>
            <a:pPr marL="914400" lvl="1" indent="-228600" defTabSz="914400">
              <a:spcBef>
                <a:spcPts val="300"/>
              </a:spcBef>
              <a:spcAft>
                <a:spcPts val="300"/>
              </a:spcAft>
              <a:buClr>
                <a:schemeClr val="dk1"/>
              </a:buClr>
              <a:buSzPts val="1000"/>
              <a:buFont typeface="Arial" panose="020B0604020202020204" pitchFamily="34" charset="0"/>
              <a:buChar char="•"/>
            </a:pPr>
            <a:r>
              <a:rPr lang="en-US" sz="1050" dirty="0">
                <a:highlight>
                  <a:srgbClr val="FFFFFF"/>
                </a:highlight>
              </a:rPr>
              <a:t>With CloudWatch, you can create metric alarms to notify you or change a specific resource that you are monitoring. </a:t>
            </a:r>
          </a:p>
          <a:p>
            <a:pPr marL="457200" lvl="0" indent="-228600" defTabSz="914400">
              <a:spcBef>
                <a:spcPts val="300"/>
              </a:spcBef>
              <a:spcAft>
                <a:spcPts val="300"/>
              </a:spcAft>
              <a:buClr>
                <a:schemeClr val="dk1"/>
              </a:buClr>
              <a:buSzPts val="1000"/>
              <a:buFont typeface="Arial" panose="020B0604020202020204" pitchFamily="34" charset="0"/>
              <a:buChar char="•"/>
            </a:pPr>
            <a:r>
              <a:rPr lang="en-US" sz="1050" b="1" dirty="0">
                <a:highlight>
                  <a:srgbClr val="FFFFFF"/>
                </a:highlight>
              </a:rPr>
              <a:t>Tracking utilization through Service Quotas metrics</a:t>
            </a:r>
          </a:p>
          <a:p>
            <a:pPr marL="914400" lvl="1" indent="-228600" defTabSz="914400">
              <a:spcBef>
                <a:spcPts val="300"/>
              </a:spcBef>
              <a:spcAft>
                <a:spcPts val="300"/>
              </a:spcAft>
              <a:buClr>
                <a:schemeClr val="dk1"/>
              </a:buClr>
              <a:buSzPts val="1000"/>
              <a:buFont typeface="Arial" panose="020B0604020202020204" pitchFamily="34" charset="0"/>
              <a:buChar char="•"/>
            </a:pPr>
            <a:r>
              <a:rPr lang="en-US" sz="1050" dirty="0">
                <a:highlight>
                  <a:srgbClr val="FFFFFF"/>
                </a:highlight>
              </a:rPr>
              <a:t>Amazon Cognito user pools are integrated with Service Quotas, which is a browser-based interface that you can use to view and manage your service quota usage.</a:t>
            </a:r>
          </a:p>
          <a:p>
            <a:pPr marL="914400" lvl="1" indent="-228600" defTabSz="914400">
              <a:spcBef>
                <a:spcPts val="300"/>
              </a:spcBef>
              <a:spcAft>
                <a:spcPts val="300"/>
              </a:spcAft>
              <a:buClr>
                <a:schemeClr val="dk1"/>
              </a:buClr>
              <a:buSzPts val="1000"/>
              <a:buFont typeface="Arial" panose="020B0604020202020204" pitchFamily="34" charset="0"/>
              <a:buChar char="•"/>
            </a:pPr>
            <a:r>
              <a:rPr lang="en-US" sz="1050" dirty="0">
                <a:highlight>
                  <a:srgbClr val="FFFFFF"/>
                </a:highlight>
              </a:rPr>
              <a:t>In the Service Quotas console, you can look up the value of a specific quota, view monitoring information, request a quota increase, or set up CloudWatch alarms. </a:t>
            </a:r>
          </a:p>
          <a:p>
            <a:pPr marL="914400" lvl="1" indent="-228600" defTabSz="914400">
              <a:spcBef>
                <a:spcPts val="300"/>
              </a:spcBef>
              <a:spcAft>
                <a:spcPts val="300"/>
              </a:spcAft>
              <a:buClr>
                <a:schemeClr val="dk1"/>
              </a:buClr>
              <a:buSzPts val="1000"/>
              <a:buFont typeface="Arial" panose="020B0604020202020204" pitchFamily="34" charset="0"/>
              <a:buChar char="•"/>
            </a:pPr>
            <a:r>
              <a:rPr lang="en-US" sz="1050" dirty="0">
                <a:highlight>
                  <a:srgbClr val="FFFFFF"/>
                </a:highlight>
              </a:rPr>
              <a:t>After your account has been active a while, you can view a graph of your resource utilization.</a:t>
            </a:r>
            <a:endParaRPr lang="en-US"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3"/>
        <p:cNvGrpSpPr/>
        <p:nvPr/>
      </p:nvGrpSpPr>
      <p:grpSpPr>
        <a:xfrm>
          <a:off x="0" y="0"/>
          <a:ext cx="0" cy="0"/>
          <a:chOff x="0" y="0"/>
          <a:chExt cx="0" cy="0"/>
        </a:xfrm>
      </p:grpSpPr>
      <p:sp useBgFill="1">
        <p:nvSpPr>
          <p:cNvPr id="329" name="Rectangle 32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1" name="Freeform: Shape 33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3" name="Freeform: Shape 33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4" name="Google Shape;324;p58"/>
          <p:cNvSpPr txBox="1">
            <a:spLocks noGrp="1"/>
          </p:cNvSpPr>
          <p:nvPr>
            <p:ph type="title"/>
          </p:nvPr>
        </p:nvSpPr>
        <p:spPr>
          <a:xfrm>
            <a:off x="1143002" y="1499711"/>
            <a:ext cx="6858000" cy="2073021"/>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b="1" kern="1200">
                <a:solidFill>
                  <a:schemeClr val="tx1"/>
                </a:solidFill>
                <a:latin typeface="+mj-lt"/>
                <a:ea typeface="+mj-ea"/>
                <a:cs typeface="+mj-cs"/>
              </a:rPr>
              <a:t>SAML</a:t>
            </a:r>
          </a:p>
        </p:txBody>
      </p:sp>
      <p:sp>
        <p:nvSpPr>
          <p:cNvPr id="335" name="Rectangle 33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3"/>
        <p:cNvGrpSpPr/>
        <p:nvPr/>
      </p:nvGrpSpPr>
      <p:grpSpPr>
        <a:xfrm>
          <a:off x="0" y="0"/>
          <a:ext cx="0" cy="0"/>
          <a:chOff x="0" y="0"/>
          <a:chExt cx="0" cy="0"/>
        </a:xfrm>
      </p:grpSpPr>
      <p:sp useBgFill="1">
        <p:nvSpPr>
          <p:cNvPr id="290" name="Rectangle 28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Google Shape;284;p5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4100" b="1" kern="1200">
                <a:solidFill>
                  <a:schemeClr val="tx1"/>
                </a:solidFill>
                <a:latin typeface="+mj-lt"/>
                <a:ea typeface="+mj-ea"/>
                <a:cs typeface="+mj-cs"/>
              </a:rPr>
              <a:t>Requesting a quota increase</a:t>
            </a:r>
          </a:p>
        </p:txBody>
      </p:sp>
      <p:sp>
        <p:nvSpPr>
          <p:cNvPr id="29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Google Shape;285;p52"/>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700"/>
              <a:t>Amazon Cognito has a quota for the maximum number of user pool operations that you can perform in your account. </a:t>
            </a:r>
          </a:p>
          <a:p>
            <a:pPr marL="0" lvl="0" indent="-228600" defTabSz="914400">
              <a:spcBef>
                <a:spcPts val="1200"/>
              </a:spcBef>
              <a:spcAft>
                <a:spcPts val="0"/>
              </a:spcAft>
              <a:buFont typeface="Arial" panose="020B0604020202020204" pitchFamily="34" charset="0"/>
              <a:buChar char="•"/>
            </a:pPr>
            <a:r>
              <a:rPr lang="en-US" sz="1700"/>
              <a:t>You can </a:t>
            </a:r>
            <a:r>
              <a:rPr lang="en-US" sz="1700" b="1"/>
              <a:t>request an increase</a:t>
            </a:r>
            <a:r>
              <a:rPr lang="en-US" sz="1700"/>
              <a:t> to the adjustable API request rate quotas in Amazon Cognito.</a:t>
            </a:r>
          </a:p>
          <a:p>
            <a:pPr marL="0" lvl="0" indent="-228600" defTabSz="914400">
              <a:spcBef>
                <a:spcPts val="1200"/>
              </a:spcBef>
              <a:spcAft>
                <a:spcPts val="0"/>
              </a:spcAft>
              <a:buClr>
                <a:schemeClr val="dk1"/>
              </a:buClr>
              <a:buSzPts val="1100"/>
              <a:buFont typeface="Arial" panose="020B0604020202020204" pitchFamily="34" charset="0"/>
              <a:buChar char="•"/>
            </a:pPr>
            <a:r>
              <a:rPr lang="en-US" sz="1700"/>
              <a:t>To request a quota increase, use the </a:t>
            </a:r>
            <a:r>
              <a:rPr lang="en-US" sz="1700" b="1"/>
              <a:t>Service Quotas console</a:t>
            </a:r>
            <a:r>
              <a:rPr lang="en-US" sz="1700"/>
              <a:t>, the </a:t>
            </a:r>
            <a:r>
              <a:rPr lang="en-US" sz="1700" b="1"/>
              <a:t>Service limit increase form</a:t>
            </a:r>
            <a:r>
              <a:rPr lang="en-US" sz="1700"/>
              <a:t>, or the </a:t>
            </a:r>
            <a:r>
              <a:rPr lang="en-US" sz="1700" b="1"/>
              <a:t>RequestServiceQuotaIncrease </a:t>
            </a:r>
            <a:r>
              <a:rPr lang="en-US" sz="1700"/>
              <a:t>or </a:t>
            </a:r>
            <a:r>
              <a:rPr lang="en-US" sz="1700" b="1"/>
              <a:t>ListAWSDefaultServiceQuotas API operations</a:t>
            </a:r>
            <a:r>
              <a:rPr lang="en-US" sz="1700"/>
              <a:t>.</a:t>
            </a:r>
            <a:endParaRPr lang="en-US" sz="1700">
              <a:highlight>
                <a:srgbClr val="FFFFFF"/>
              </a:highlight>
            </a:endParaRPr>
          </a:p>
          <a:p>
            <a:pPr marL="457200" lvl="0" indent="-228600" defTabSz="914400">
              <a:spcBef>
                <a:spcPts val="1200"/>
              </a:spcBef>
              <a:spcAft>
                <a:spcPts val="0"/>
              </a:spcAft>
              <a:buClr>
                <a:schemeClr val="dk1"/>
              </a:buClr>
              <a:buSzPts val="1200"/>
              <a:buFont typeface="Arial" panose="020B0604020202020204" pitchFamily="34" charset="0"/>
              <a:buChar char="•"/>
            </a:pPr>
            <a:r>
              <a:rPr lang="en-US" sz="1700">
                <a:highlight>
                  <a:srgbClr val="FFFFFF"/>
                </a:highlight>
              </a:rPr>
              <a:t>To r</a:t>
            </a:r>
            <a:r>
              <a:rPr lang="en-US" sz="1700" b="1">
                <a:highlight>
                  <a:srgbClr val="FFFFFF"/>
                </a:highlight>
              </a:rPr>
              <a:t>equest a quota increase</a:t>
            </a:r>
            <a:r>
              <a:rPr lang="en-US" sz="1700">
                <a:highlight>
                  <a:srgbClr val="FFFFFF"/>
                </a:highlight>
              </a:rPr>
              <a:t> using the Service Quotas console, see </a:t>
            </a:r>
            <a:r>
              <a:rPr lang="en-US" sz="1700" b="1" u="sng">
                <a:highlight>
                  <a:srgbClr val="FFFFFF"/>
                </a:highlight>
                <a:hlinkClick r:id="rId3">
                  <a:extLst>
                    <a:ext uri="{A12FA001-AC4F-418D-AE19-62706E023703}">
                      <ahyp:hlinkClr xmlns:ahyp="http://schemas.microsoft.com/office/drawing/2018/hyperlinkcolor" val="tx"/>
                    </a:ext>
                  </a:extLst>
                </a:hlinkClick>
              </a:rPr>
              <a:t>Requesting a API quota increase</a:t>
            </a:r>
            <a:r>
              <a:rPr lang="en-US" sz="1700">
                <a:highlight>
                  <a:srgbClr val="FFFFFF"/>
                </a:highlight>
              </a:rPr>
              <a:t>.</a:t>
            </a:r>
          </a:p>
          <a:p>
            <a:pPr marL="457200" lvl="0" indent="-228600" defTabSz="914400">
              <a:spcBef>
                <a:spcPts val="0"/>
              </a:spcBef>
              <a:spcAft>
                <a:spcPts val="0"/>
              </a:spcAft>
              <a:buClr>
                <a:schemeClr val="dk1"/>
              </a:buClr>
              <a:buSzPts val="1200"/>
              <a:buFont typeface="Arial" panose="020B0604020202020204" pitchFamily="34" charset="0"/>
              <a:buChar char="•"/>
            </a:pPr>
            <a:r>
              <a:rPr lang="en-US" sz="1700">
                <a:highlight>
                  <a:srgbClr val="FFFFFF"/>
                </a:highlight>
              </a:rPr>
              <a:t>If the</a:t>
            </a:r>
            <a:r>
              <a:rPr lang="en-US" sz="1700" b="1">
                <a:highlight>
                  <a:srgbClr val="FFFFFF"/>
                </a:highlight>
              </a:rPr>
              <a:t> quota isn't available in Service Quotas</a:t>
            </a:r>
            <a:r>
              <a:rPr lang="en-US" sz="1700">
                <a:highlight>
                  <a:srgbClr val="FFFFFF"/>
                </a:highlight>
              </a:rPr>
              <a:t>, use the </a:t>
            </a:r>
            <a:r>
              <a:rPr lang="en-US" sz="1700" b="1" u="sng">
                <a:highlight>
                  <a:srgbClr val="FFFFFF"/>
                </a:highlight>
                <a:hlinkClick r:id="rId4">
                  <a:extLst>
                    <a:ext uri="{A12FA001-AC4F-418D-AE19-62706E023703}">
                      <ahyp:hlinkClr xmlns:ahyp="http://schemas.microsoft.com/office/drawing/2018/hyperlinkcolor" val="tx"/>
                    </a:ext>
                  </a:extLst>
                </a:hlinkClick>
              </a:rPr>
              <a:t>Service limit increase form</a:t>
            </a:r>
            <a:r>
              <a:rPr lang="en-US" sz="1700">
                <a:highlight>
                  <a:srgbClr val="FFFFFF"/>
                </a:highlight>
              </a:rPr>
              <a:t>.</a:t>
            </a:r>
          </a:p>
          <a:p>
            <a:pPr marL="0" lvl="0" indent="-228600" defTabSz="914400">
              <a:spcBef>
                <a:spcPts val="800"/>
              </a:spcBef>
              <a:spcAft>
                <a:spcPts val="1200"/>
              </a:spcAft>
              <a:buFont typeface="Arial" panose="020B0604020202020204" pitchFamily="34" charset="0"/>
              <a:buChar char="•"/>
            </a:pPr>
            <a:endParaRPr lang="en-US" sz="1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F0E3C-B54D-5282-18D1-434A103C55ED}"/>
              </a:ext>
            </a:extLst>
          </p:cNvPr>
          <p:cNvSpPr>
            <a:spLocks noGrp="1"/>
          </p:cNvSpPr>
          <p:nvPr>
            <p:ph type="title"/>
          </p:nvPr>
        </p:nvSpPr>
        <p:spPr>
          <a:xfrm>
            <a:off x="630936" y="411480"/>
            <a:ext cx="2700645" cy="4073652"/>
          </a:xfrm>
        </p:spPr>
        <p:txBody>
          <a:bodyPr vert="horz" lIns="91440" tIns="45720" rIns="91440" bIns="45720" rtlCol="0" anchor="ctr">
            <a:normAutofit/>
          </a:bodyPr>
          <a:lstStyle/>
          <a:p>
            <a:pPr defTabSz="914400">
              <a:spcBef>
                <a:spcPct val="0"/>
              </a:spcBef>
            </a:pPr>
            <a:r>
              <a:rPr lang="en-US" sz="4100" kern="1200">
                <a:solidFill>
                  <a:schemeClr val="tx1"/>
                </a:solidFill>
                <a:latin typeface="+mj-lt"/>
                <a:ea typeface="+mj-ea"/>
                <a:cs typeface="+mj-cs"/>
              </a:rPr>
              <a:t>AWS Cognito Sync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8BB44C1-74FB-1574-8182-472982758449}"/>
              </a:ext>
            </a:extLst>
          </p:cNvPr>
          <p:cNvSpPr>
            <a:spLocks noGrp="1"/>
          </p:cNvSpPr>
          <p:nvPr>
            <p:ph type="body" idx="1"/>
          </p:nvPr>
        </p:nvSpPr>
        <p:spPr>
          <a:xfrm>
            <a:off x="3844813" y="414068"/>
            <a:ext cx="4668251" cy="4073652"/>
          </a:xfrm>
        </p:spPr>
        <p:txBody>
          <a:bodyPr vert="horz" lIns="91440" tIns="45720" rIns="91440" bIns="45720" rtlCol="0" anchor="ctr">
            <a:normAutofit/>
          </a:bodyPr>
          <a:lstStyle/>
          <a:p>
            <a:pPr indent="-228600" defTabSz="914400">
              <a:spcAft>
                <a:spcPts val="600"/>
              </a:spcAft>
              <a:buFont typeface="Arial" panose="020B0604020202020204" pitchFamily="34" charset="0"/>
              <a:buChar char="•"/>
            </a:pPr>
            <a:r>
              <a:rPr lang="en-US" sz="1700" b="0" i="0">
                <a:effectLst/>
              </a:rPr>
              <a:t>in April 2023, AWS announced the deprecation of Cognito Sync, recommending that developers migrate to other solutions such as Amazon DynamoDB for handling user data synchronization needs. </a:t>
            </a:r>
          </a:p>
          <a:p>
            <a:pPr indent="-228600" defTabSz="914400">
              <a:spcAft>
                <a:spcPts val="600"/>
              </a:spcAft>
              <a:buFont typeface="Arial" panose="020B0604020202020204" pitchFamily="34" charset="0"/>
              <a:buChar char="•"/>
            </a:pPr>
            <a:endParaRPr lang="en-US" sz="1700"/>
          </a:p>
          <a:p>
            <a:pPr indent="-228600" defTabSz="914400">
              <a:spcAft>
                <a:spcPts val="600"/>
              </a:spcAft>
              <a:buFont typeface="Arial" panose="020B0604020202020204" pitchFamily="34" charset="0"/>
              <a:buChar char="•"/>
            </a:pPr>
            <a:r>
              <a:rPr lang="en-US" sz="1700" b="0" i="0">
                <a:effectLst/>
              </a:rPr>
              <a:t>This shift reflects the evolution of cloud services and the growing requirements of modern applications for more scalable, flexible, and feature-rich data storage and synchronization solutions. </a:t>
            </a:r>
          </a:p>
          <a:p>
            <a:pPr indent="-228600" defTabSz="914400">
              <a:spcAft>
                <a:spcPts val="600"/>
              </a:spcAft>
              <a:buFont typeface="Arial" panose="020B0604020202020204" pitchFamily="34" charset="0"/>
              <a:buChar char="•"/>
            </a:pPr>
            <a:endParaRPr lang="en-US" sz="1700"/>
          </a:p>
          <a:p>
            <a:pPr indent="-228600" defTabSz="914400">
              <a:spcAft>
                <a:spcPts val="600"/>
              </a:spcAft>
              <a:buFont typeface="Arial" panose="020B0604020202020204" pitchFamily="34" charset="0"/>
              <a:buChar char="•"/>
            </a:pPr>
            <a:r>
              <a:rPr lang="en-US" sz="1700" b="0" i="0">
                <a:effectLst/>
              </a:rPr>
              <a:t>Or you can use AWS AppSync.</a:t>
            </a:r>
          </a:p>
        </p:txBody>
      </p:sp>
    </p:spTree>
    <p:extLst>
      <p:ext uri="{BB962C8B-B14F-4D97-AF65-F5344CB8AC3E}">
        <p14:creationId xmlns:p14="http://schemas.microsoft.com/office/powerpoint/2010/main" val="75810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3C6B42-79B0-08A6-0378-2AAC83E9834E}"/>
              </a:ext>
            </a:extLst>
          </p:cNvPr>
          <p:cNvSpPr>
            <a:spLocks noGrp="1"/>
          </p:cNvSpPr>
          <p:nvPr>
            <p:ph type="title"/>
          </p:nvPr>
        </p:nvSpPr>
        <p:spPr>
          <a:xfrm>
            <a:off x="836676" y="411480"/>
            <a:ext cx="7626096" cy="884682"/>
          </a:xfrm>
        </p:spPr>
        <p:txBody>
          <a:bodyPr vert="horz" lIns="91440" tIns="45720" rIns="91440" bIns="45720" rtlCol="0" anchor="ctr">
            <a:normAutofit/>
          </a:bodyPr>
          <a:lstStyle/>
          <a:p>
            <a:pPr defTabSz="914400">
              <a:spcBef>
                <a:spcPct val="0"/>
              </a:spcBef>
            </a:pPr>
            <a:r>
              <a:rPr lang="en-US" sz="3000" kern="1200" dirty="0">
                <a:solidFill>
                  <a:schemeClr val="tx1"/>
                </a:solidFill>
                <a:latin typeface="+mj-lt"/>
                <a:ea typeface="+mj-ea"/>
                <a:cs typeface="+mj-cs"/>
              </a:rPr>
              <a:t>AppSync vs </a:t>
            </a:r>
            <a:r>
              <a:rPr lang="en-US" sz="3000" kern="1200" dirty="0" err="1">
                <a:solidFill>
                  <a:schemeClr val="tx1"/>
                </a:solidFill>
                <a:latin typeface="+mj-lt"/>
                <a:ea typeface="+mj-ea"/>
                <a:cs typeface="+mj-cs"/>
              </a:rPr>
              <a:t>Congito</a:t>
            </a:r>
            <a:r>
              <a:rPr lang="en-US" sz="3000" kern="1200" dirty="0">
                <a:solidFill>
                  <a:schemeClr val="tx1"/>
                </a:solidFill>
                <a:latin typeface="+mj-lt"/>
                <a:ea typeface="+mj-ea"/>
                <a:cs typeface="+mj-cs"/>
              </a:rPr>
              <a:t> Sync</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B6B6F279-6096-4AFA-0229-1CB1FF945472}"/>
              </a:ext>
            </a:extLst>
          </p:cNvPr>
          <p:cNvSpPr>
            <a:spLocks noGrp="1"/>
          </p:cNvSpPr>
          <p:nvPr>
            <p:ph type="body" idx="1"/>
          </p:nvPr>
        </p:nvSpPr>
        <p:spPr>
          <a:xfrm>
            <a:off x="418656" y="1666494"/>
            <a:ext cx="8373300" cy="3126223"/>
          </a:xfrm>
        </p:spPr>
        <p:txBody>
          <a:bodyPr vert="horz" lIns="91440" tIns="45720" rIns="91440" bIns="45720" rtlCol="0">
            <a:normAutofit lnSpcReduction="10000"/>
          </a:bodyPr>
          <a:lstStyle/>
          <a:p>
            <a:pPr indent="-228600" defTabSz="914400">
              <a:spcBef>
                <a:spcPts val="200"/>
              </a:spcBef>
              <a:spcAft>
                <a:spcPts val="200"/>
              </a:spcAft>
              <a:buFont typeface="Arial" panose="020B0604020202020204" pitchFamily="34" charset="0"/>
              <a:buChar char="•"/>
            </a:pPr>
            <a:r>
              <a:rPr lang="en-US" sz="900" b="1" dirty="0"/>
              <a:t>AWS AppSync</a:t>
            </a:r>
          </a:p>
          <a:p>
            <a:pPr lvl="1" indent="-228600" defTabSz="914400">
              <a:spcBef>
                <a:spcPts val="200"/>
              </a:spcBef>
              <a:spcAft>
                <a:spcPts val="200"/>
              </a:spcAft>
              <a:buFont typeface="Arial" panose="020B0604020202020204" pitchFamily="34" charset="0"/>
              <a:buChar char="•"/>
            </a:pPr>
            <a:r>
              <a:rPr lang="en-US" sz="900" b="1" dirty="0"/>
              <a:t>Purpose</a:t>
            </a:r>
            <a:r>
              <a:rPr lang="en-US" sz="900" dirty="0"/>
              <a:t>: AWS AppSync is a managed </a:t>
            </a:r>
            <a:r>
              <a:rPr lang="en-US" sz="900" dirty="0" err="1"/>
              <a:t>GraphQL</a:t>
            </a:r>
            <a:r>
              <a:rPr lang="en-US" sz="900" dirty="0"/>
              <a:t> service that makes it easy for developers to build collaborative and real-time applications with data synchronization capabilities across user devices.</a:t>
            </a:r>
          </a:p>
          <a:p>
            <a:pPr lvl="1" indent="-228600" defTabSz="914400">
              <a:spcBef>
                <a:spcPts val="200"/>
              </a:spcBef>
              <a:spcAft>
                <a:spcPts val="200"/>
              </a:spcAft>
              <a:buFont typeface="Arial" panose="020B0604020202020204" pitchFamily="34" charset="0"/>
              <a:buChar char="•"/>
            </a:pPr>
            <a:r>
              <a:rPr lang="en-US" sz="900" b="1" dirty="0"/>
              <a:t>Core Functionality</a:t>
            </a:r>
            <a:r>
              <a:rPr lang="en-US" sz="900" dirty="0"/>
              <a:t>: It supports real-time updates, offline data access, and data manipulation for applications through a </a:t>
            </a:r>
            <a:r>
              <a:rPr lang="en-US" sz="900" dirty="0" err="1"/>
              <a:t>GraphQL</a:t>
            </a:r>
            <a:r>
              <a:rPr lang="en-US" sz="900" dirty="0"/>
              <a:t> API. AppSync integrates with various data sources, including AWS DynamoDB, AWS Lambda, and more, allowing for flexible and scalable data retrieval and manipulation.</a:t>
            </a:r>
          </a:p>
          <a:p>
            <a:pPr lvl="1" indent="-228600" defTabSz="914400">
              <a:spcBef>
                <a:spcPts val="200"/>
              </a:spcBef>
              <a:spcAft>
                <a:spcPts val="200"/>
              </a:spcAft>
              <a:buFont typeface="Arial" panose="020B0604020202020204" pitchFamily="34" charset="0"/>
              <a:buChar char="•"/>
            </a:pPr>
            <a:r>
              <a:rPr lang="en-US" sz="900" b="1" dirty="0"/>
              <a:t>Use Cases</a:t>
            </a:r>
            <a:r>
              <a:rPr lang="en-US" sz="900" dirty="0"/>
              <a:t>: AppSync is ideal for applications requiring real-time data updates, complex data models, and seamless data synchronization across devices. It's widely used in mobile and web applications, including social media apps, collaborative platforms, and interactive games.</a:t>
            </a:r>
          </a:p>
          <a:p>
            <a:pPr lvl="1" indent="-228600" defTabSz="914400">
              <a:spcBef>
                <a:spcPts val="200"/>
              </a:spcBef>
              <a:spcAft>
                <a:spcPts val="200"/>
              </a:spcAft>
              <a:buFont typeface="Arial" panose="020B0604020202020204" pitchFamily="34" charset="0"/>
              <a:buChar char="•"/>
            </a:pPr>
            <a:r>
              <a:rPr lang="en-US" sz="900" b="1" dirty="0"/>
              <a:t>Data Synchronization</a:t>
            </a:r>
            <a:r>
              <a:rPr lang="en-US" sz="900" dirty="0"/>
              <a:t>: Provides built-in support for real-time data synchronization and offline access, with conflict resolution strategies to handle data consistency.</a:t>
            </a:r>
          </a:p>
          <a:p>
            <a:pPr lvl="1" indent="-228600" defTabSz="914400">
              <a:spcBef>
                <a:spcPts val="200"/>
              </a:spcBef>
              <a:spcAft>
                <a:spcPts val="200"/>
              </a:spcAft>
              <a:buFont typeface="Arial" panose="020B0604020202020204" pitchFamily="34" charset="0"/>
              <a:buChar char="•"/>
            </a:pPr>
            <a:r>
              <a:rPr lang="en-US" sz="900" b="1" dirty="0"/>
              <a:t>Authentication and Authorization</a:t>
            </a:r>
            <a:r>
              <a:rPr lang="en-US" sz="900" dirty="0"/>
              <a:t>: Offers flexible and robust authentication and authorization options, including Amazon Cognito User Pools, IAM, and API keys, allowing for fine-grained access control based on user roles and permissions.</a:t>
            </a:r>
          </a:p>
          <a:p>
            <a:pPr indent="-228600" defTabSz="914400">
              <a:spcBef>
                <a:spcPts val="200"/>
              </a:spcBef>
              <a:spcAft>
                <a:spcPts val="200"/>
              </a:spcAft>
              <a:buFont typeface="Arial" panose="020B0604020202020204" pitchFamily="34" charset="0"/>
              <a:buChar char="•"/>
            </a:pPr>
            <a:r>
              <a:rPr lang="en-US" sz="900" b="1" dirty="0"/>
              <a:t>AWS Cognito Sync (Deprecated)</a:t>
            </a:r>
          </a:p>
          <a:p>
            <a:pPr lvl="1" indent="-228600" defTabSz="914400">
              <a:spcBef>
                <a:spcPts val="200"/>
              </a:spcBef>
              <a:spcAft>
                <a:spcPts val="200"/>
              </a:spcAft>
              <a:buFont typeface="Arial" panose="020B0604020202020204" pitchFamily="34" charset="0"/>
              <a:buChar char="•"/>
            </a:pPr>
            <a:r>
              <a:rPr lang="en-US" sz="900" b="1" dirty="0"/>
              <a:t>Purpose</a:t>
            </a:r>
            <a:r>
              <a:rPr lang="en-US" sz="900" dirty="0"/>
              <a:t>: AWS Cognito Sync was designed to synchronize user profile data across mobile devices and web applications, enabling users to have a consistent experience across multiple devices.</a:t>
            </a:r>
          </a:p>
          <a:p>
            <a:pPr lvl="1" indent="-228600" defTabSz="914400">
              <a:spcBef>
                <a:spcPts val="200"/>
              </a:spcBef>
              <a:spcAft>
                <a:spcPts val="200"/>
              </a:spcAft>
              <a:buFont typeface="Arial" panose="020B0604020202020204" pitchFamily="34" charset="0"/>
              <a:buChar char="•"/>
            </a:pPr>
            <a:r>
              <a:rPr lang="en-US" sz="900" b="1" dirty="0"/>
              <a:t>Core Functionality</a:t>
            </a:r>
            <a:r>
              <a:rPr lang="en-US" sz="900" dirty="0"/>
              <a:t>: It allowed developers to store user data such as app preferences and game states in the cloud and synchronize this data across devices. Cognito Sync worked in conjunction with Amazon Cognito Identity to provide user identification and synchronization services.</a:t>
            </a:r>
          </a:p>
          <a:p>
            <a:pPr lvl="1" indent="-228600" defTabSz="914400">
              <a:spcBef>
                <a:spcPts val="200"/>
              </a:spcBef>
              <a:spcAft>
                <a:spcPts val="200"/>
              </a:spcAft>
              <a:buFont typeface="Arial" panose="020B0604020202020204" pitchFamily="34" charset="0"/>
              <a:buChar char="•"/>
            </a:pPr>
            <a:r>
              <a:rPr lang="en-US" sz="900" b="1" dirty="0"/>
              <a:t>Use Cases</a:t>
            </a:r>
            <a:r>
              <a:rPr lang="en-US" sz="900" dirty="0"/>
              <a:t>: Cognito Sync was used primarily for simpler use cases where the main requirement was to sync user-specific data, such as settings or game scores, across devices for a seamless user experience.</a:t>
            </a:r>
          </a:p>
          <a:p>
            <a:pPr lvl="1" indent="-228600" defTabSz="914400">
              <a:spcBef>
                <a:spcPts val="200"/>
              </a:spcBef>
              <a:spcAft>
                <a:spcPts val="200"/>
              </a:spcAft>
              <a:buFont typeface="Arial" panose="020B0604020202020204" pitchFamily="34" charset="0"/>
              <a:buChar char="•"/>
            </a:pPr>
            <a:r>
              <a:rPr lang="en-US" sz="900" b="1" dirty="0"/>
              <a:t>Data Synchronization</a:t>
            </a:r>
            <a:r>
              <a:rPr lang="en-US" sz="900" dirty="0"/>
              <a:t>: Focused specifically on synchronizing user profile and state data. It supported offline access and synchronization but was less flexible compared to AppSync in terms of data sources and real-time capabilities.</a:t>
            </a:r>
          </a:p>
          <a:p>
            <a:pPr lvl="1" indent="-228600" defTabSz="914400">
              <a:spcBef>
                <a:spcPts val="200"/>
              </a:spcBef>
              <a:spcAft>
                <a:spcPts val="200"/>
              </a:spcAft>
              <a:buFont typeface="Arial" panose="020B0604020202020204" pitchFamily="34" charset="0"/>
              <a:buChar char="•"/>
            </a:pPr>
            <a:r>
              <a:rPr lang="en-US" sz="900" b="1" dirty="0"/>
              <a:t>Authentication and Authorization</a:t>
            </a:r>
            <a:r>
              <a:rPr lang="en-US" sz="900" dirty="0"/>
              <a:t>: Worked in conjunction with Amazon Cognito Identity, which provided authentication features. However, it did not have as broad a range of authentication and authorization configurations as AppSync.</a:t>
            </a:r>
          </a:p>
        </p:txBody>
      </p:sp>
    </p:spTree>
    <p:extLst>
      <p:ext uri="{BB962C8B-B14F-4D97-AF65-F5344CB8AC3E}">
        <p14:creationId xmlns:p14="http://schemas.microsoft.com/office/powerpoint/2010/main" val="1758369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9"/>
        <p:cNvGrpSpPr/>
        <p:nvPr/>
      </p:nvGrpSpPr>
      <p:grpSpPr>
        <a:xfrm>
          <a:off x="0" y="0"/>
          <a:ext cx="0" cy="0"/>
          <a:chOff x="0" y="0"/>
          <a:chExt cx="0" cy="0"/>
        </a:xfrm>
      </p:grpSpPr>
      <p:sp useBgFill="1">
        <p:nvSpPr>
          <p:cNvPr id="301" name="Rectangle 30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Google Shape;290;p53"/>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26190"/>
            </a:pPr>
            <a:r>
              <a:rPr lang="en-US" sz="3500" b="1" kern="1200" dirty="0">
                <a:solidFill>
                  <a:schemeClr val="tx1"/>
                </a:solidFill>
                <a:latin typeface="+mj-lt"/>
                <a:ea typeface="+mj-ea"/>
                <a:cs typeface="+mj-cs"/>
              </a:rPr>
              <a:t>Synchronizing data</a:t>
            </a:r>
          </a:p>
        </p:txBody>
      </p:sp>
      <p:sp>
        <p:nvSpPr>
          <p:cNvPr id="30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Google Shape;291;p53"/>
          <p:cNvSpPr txBox="1">
            <a:spLocks noGrp="1"/>
          </p:cNvSpPr>
          <p:nvPr>
            <p:ph type="body" idx="1"/>
          </p:nvPr>
        </p:nvSpPr>
        <p:spPr>
          <a:xfrm>
            <a:off x="241257" y="1995678"/>
            <a:ext cx="4407317" cy="2756094"/>
          </a:xfrm>
          <a:prstGeom prst="rect">
            <a:avLst/>
          </a:prstGeom>
        </p:spPr>
        <p:txBody>
          <a:bodyPr spcFirstLastPara="1" vert="horz" lIns="91440" tIns="45720" rIns="91440" bIns="45720" rtlCol="0" anchor="t" anchorCtr="0">
            <a:normAutofit fontScale="92500" lnSpcReduction="10000"/>
          </a:bodyPr>
          <a:lstStyle/>
          <a:p>
            <a:pPr marL="0" lvl="0" indent="-228600" defTabSz="914400">
              <a:spcBef>
                <a:spcPts val="200"/>
              </a:spcBef>
              <a:spcAft>
                <a:spcPts val="200"/>
              </a:spcAft>
              <a:buFont typeface="Arial" panose="020B0604020202020204" pitchFamily="34" charset="0"/>
              <a:buChar char="•"/>
            </a:pPr>
            <a:r>
              <a:rPr lang="en-US" sz="1000" dirty="0">
                <a:highlight>
                  <a:srgbClr val="FFFFFF"/>
                </a:highlight>
              </a:rPr>
              <a:t>With Amazon Cognito, you can</a:t>
            </a:r>
            <a:r>
              <a:rPr lang="en-US" sz="1000" b="1" dirty="0">
                <a:highlight>
                  <a:srgbClr val="FFFFFF"/>
                </a:highlight>
              </a:rPr>
              <a:t> save user data in datasets</a:t>
            </a:r>
            <a:r>
              <a:rPr lang="en-US" sz="1000" dirty="0">
                <a:highlight>
                  <a:srgbClr val="FFFFFF"/>
                </a:highlight>
              </a:rPr>
              <a:t> that contain </a:t>
            </a:r>
            <a:r>
              <a:rPr lang="en-US" sz="1000" b="1" dirty="0">
                <a:highlight>
                  <a:srgbClr val="FFFFFF"/>
                </a:highlight>
              </a:rPr>
              <a:t>key-value pairs</a:t>
            </a:r>
            <a:r>
              <a:rPr lang="en-US" sz="1000" dirty="0">
                <a:highlight>
                  <a:srgbClr val="FFFFFF"/>
                </a:highlight>
              </a:rPr>
              <a:t>. </a:t>
            </a:r>
          </a:p>
          <a:p>
            <a:pPr marL="457200" lvl="0" indent="-228600" defTabSz="914400">
              <a:spcBef>
                <a:spcPts val="200"/>
              </a:spcBef>
              <a:spcAft>
                <a:spcPts val="200"/>
              </a:spcAft>
              <a:buClr>
                <a:srgbClr val="16191F"/>
              </a:buClr>
              <a:buSzPct val="100000"/>
              <a:buFont typeface="Arial" panose="020B0604020202020204" pitchFamily="34" charset="0"/>
              <a:buChar char="•"/>
            </a:pPr>
            <a:r>
              <a:rPr lang="en-US" sz="1000" b="1" dirty="0">
                <a:highlight>
                  <a:srgbClr val="FFFFFF"/>
                </a:highlight>
              </a:rPr>
              <a:t>Amazon Cognito associates this data with an identity</a:t>
            </a:r>
            <a:r>
              <a:rPr lang="en-US" sz="1000" dirty="0">
                <a:highlight>
                  <a:srgbClr val="FFFFFF"/>
                </a:highlight>
              </a:rPr>
              <a:t> in your identity pool so that your app can access it across logins and devices. </a:t>
            </a:r>
          </a:p>
          <a:p>
            <a:pPr marL="457200" lvl="0" indent="-228600" defTabSz="914400">
              <a:spcBef>
                <a:spcPts val="200"/>
              </a:spcBef>
              <a:spcAft>
                <a:spcPts val="200"/>
              </a:spcAft>
              <a:buClr>
                <a:srgbClr val="16191F"/>
              </a:buClr>
              <a:buSzPct val="100000"/>
              <a:buFont typeface="Arial" panose="020B0604020202020204" pitchFamily="34" charset="0"/>
              <a:buChar char="•"/>
            </a:pPr>
            <a:r>
              <a:rPr lang="en-US" sz="1000" b="1" dirty="0">
                <a:highlight>
                  <a:srgbClr val="FFFFFF"/>
                </a:highlight>
              </a:rPr>
              <a:t>To sync </a:t>
            </a:r>
            <a:r>
              <a:rPr lang="en-US" sz="1000" dirty="0">
                <a:highlight>
                  <a:srgbClr val="FFFFFF"/>
                </a:highlight>
              </a:rPr>
              <a:t>this data between the Amazon Cognito service and an end user’s devices, </a:t>
            </a:r>
            <a:r>
              <a:rPr lang="en-US" sz="1000" b="1" dirty="0">
                <a:highlight>
                  <a:srgbClr val="FFFFFF"/>
                </a:highlight>
              </a:rPr>
              <a:t>invoke the synchronize method</a:t>
            </a:r>
            <a:r>
              <a:rPr lang="en-US" sz="1000" dirty="0">
                <a:highlight>
                  <a:srgbClr val="FFFFFF"/>
                </a:highlight>
              </a:rPr>
              <a:t>. </a:t>
            </a:r>
          </a:p>
          <a:p>
            <a:pPr marL="457200" lvl="0" indent="-228600" defTabSz="914400">
              <a:spcBef>
                <a:spcPts val="200"/>
              </a:spcBef>
              <a:spcAft>
                <a:spcPts val="200"/>
              </a:spcAft>
              <a:buClr>
                <a:srgbClr val="16191F"/>
              </a:buClr>
              <a:buSzPct val="100000"/>
              <a:buFont typeface="Arial" panose="020B0604020202020204" pitchFamily="34" charset="0"/>
              <a:buChar char="•"/>
            </a:pPr>
            <a:r>
              <a:rPr lang="en-US" sz="1000" dirty="0">
                <a:highlight>
                  <a:srgbClr val="FFFFFF"/>
                </a:highlight>
              </a:rPr>
              <a:t>Each </a:t>
            </a:r>
            <a:r>
              <a:rPr lang="en-US" sz="1000" b="1" dirty="0">
                <a:highlight>
                  <a:srgbClr val="FFFFFF"/>
                </a:highlight>
              </a:rPr>
              <a:t>dataset </a:t>
            </a:r>
            <a:r>
              <a:rPr lang="en-US" sz="1000" dirty="0">
                <a:highlight>
                  <a:srgbClr val="FFFFFF"/>
                </a:highlight>
              </a:rPr>
              <a:t>can have a maximum size of 1 MB. </a:t>
            </a:r>
          </a:p>
          <a:p>
            <a:pPr marL="457200" lvl="0" indent="-228600" defTabSz="914400">
              <a:spcBef>
                <a:spcPts val="200"/>
              </a:spcBef>
              <a:spcAft>
                <a:spcPts val="200"/>
              </a:spcAft>
              <a:buClr>
                <a:srgbClr val="16191F"/>
              </a:buClr>
              <a:buSzPct val="100000"/>
              <a:buFont typeface="Arial" panose="020B0604020202020204" pitchFamily="34" charset="0"/>
              <a:buChar char="•"/>
            </a:pPr>
            <a:r>
              <a:rPr lang="en-US" sz="1000" dirty="0">
                <a:highlight>
                  <a:srgbClr val="FFFFFF"/>
                </a:highlight>
              </a:rPr>
              <a:t>You can </a:t>
            </a:r>
            <a:r>
              <a:rPr lang="en-US" sz="1000" b="1" dirty="0">
                <a:highlight>
                  <a:srgbClr val="FFFFFF"/>
                </a:highlight>
              </a:rPr>
              <a:t>associate </a:t>
            </a:r>
            <a:r>
              <a:rPr lang="en-US" sz="1000" dirty="0">
                <a:highlight>
                  <a:srgbClr val="FFFFFF"/>
                </a:highlight>
              </a:rPr>
              <a:t>up to </a:t>
            </a:r>
            <a:r>
              <a:rPr lang="en-US" sz="1000" b="1" dirty="0">
                <a:highlight>
                  <a:srgbClr val="FFFFFF"/>
                </a:highlight>
              </a:rPr>
              <a:t>20 datasets with an identity.</a:t>
            </a:r>
          </a:p>
          <a:p>
            <a:pPr marL="457200" lvl="0" indent="-228600" defTabSz="914400">
              <a:spcBef>
                <a:spcPts val="200"/>
              </a:spcBef>
              <a:spcAft>
                <a:spcPts val="200"/>
              </a:spcAft>
              <a:buClr>
                <a:srgbClr val="16191F"/>
              </a:buClr>
              <a:buSzPct val="100000"/>
              <a:buFont typeface="Arial" panose="020B0604020202020204" pitchFamily="34" charset="0"/>
              <a:buChar char="•"/>
            </a:pPr>
            <a:r>
              <a:rPr lang="en-US" sz="1000" dirty="0">
                <a:highlight>
                  <a:srgbClr val="FFFFFF"/>
                </a:highlight>
              </a:rPr>
              <a:t>The Amazon Cognito Sync</a:t>
            </a:r>
            <a:r>
              <a:rPr lang="en-US" sz="1000" b="1" dirty="0">
                <a:highlight>
                  <a:srgbClr val="FFFFFF"/>
                </a:highlight>
              </a:rPr>
              <a:t> client creates a local cache for the identity data</a:t>
            </a:r>
            <a:r>
              <a:rPr lang="en-US" sz="1000" dirty="0">
                <a:highlight>
                  <a:srgbClr val="FFFFFF"/>
                </a:highlight>
              </a:rPr>
              <a:t>. </a:t>
            </a:r>
          </a:p>
          <a:p>
            <a:pPr marL="914400" lvl="1" indent="-228600" defTabSz="914400">
              <a:spcBef>
                <a:spcPts val="200"/>
              </a:spcBef>
              <a:spcAft>
                <a:spcPts val="200"/>
              </a:spcAft>
              <a:buClr>
                <a:srgbClr val="16191F"/>
              </a:buClr>
              <a:buSzPct val="100000"/>
              <a:buFont typeface="Arial" panose="020B0604020202020204" pitchFamily="34" charset="0"/>
              <a:buChar char="•"/>
            </a:pPr>
            <a:r>
              <a:rPr lang="en-US" sz="1000" dirty="0">
                <a:highlight>
                  <a:srgbClr val="FFFFFF"/>
                </a:highlight>
              </a:rPr>
              <a:t>When your app </a:t>
            </a:r>
            <a:r>
              <a:rPr lang="en-US" sz="1000" b="1" dirty="0">
                <a:highlight>
                  <a:srgbClr val="FFFFFF"/>
                </a:highlight>
              </a:rPr>
              <a:t>reads and writes keys</a:t>
            </a:r>
            <a:r>
              <a:rPr lang="en-US" sz="1000" dirty="0">
                <a:highlight>
                  <a:srgbClr val="FFFFFF"/>
                </a:highlight>
              </a:rPr>
              <a:t>, it communicates with this </a:t>
            </a:r>
            <a:r>
              <a:rPr lang="en-US" sz="1000" b="1" dirty="0">
                <a:highlight>
                  <a:srgbClr val="FFFFFF"/>
                </a:highlight>
              </a:rPr>
              <a:t>local cache</a:t>
            </a:r>
            <a:r>
              <a:rPr lang="en-US" sz="1000" dirty="0">
                <a:highlight>
                  <a:srgbClr val="FFFFFF"/>
                </a:highlight>
              </a:rPr>
              <a:t>. </a:t>
            </a:r>
          </a:p>
          <a:p>
            <a:pPr marL="914400" lvl="1" indent="-228600" defTabSz="914400">
              <a:spcBef>
                <a:spcPts val="200"/>
              </a:spcBef>
              <a:spcAft>
                <a:spcPts val="200"/>
              </a:spcAft>
              <a:buClr>
                <a:srgbClr val="16191F"/>
              </a:buClr>
              <a:buSzPct val="100000"/>
              <a:buFont typeface="Arial" panose="020B0604020202020204" pitchFamily="34" charset="0"/>
              <a:buChar char="•"/>
            </a:pPr>
            <a:r>
              <a:rPr lang="en-US" sz="1000" dirty="0">
                <a:highlight>
                  <a:srgbClr val="FFFFFF"/>
                </a:highlight>
              </a:rPr>
              <a:t>This communication guarantees that </a:t>
            </a:r>
            <a:r>
              <a:rPr lang="en-US" sz="1000" b="1" dirty="0">
                <a:highlight>
                  <a:srgbClr val="FFFFFF"/>
                </a:highlight>
              </a:rPr>
              <a:t>all changes</a:t>
            </a:r>
            <a:r>
              <a:rPr lang="en-US" sz="1000" dirty="0">
                <a:highlight>
                  <a:srgbClr val="FFFFFF"/>
                </a:highlight>
              </a:rPr>
              <a:t> you make on the device are </a:t>
            </a:r>
            <a:r>
              <a:rPr lang="en-US" sz="1000" b="1" dirty="0">
                <a:highlight>
                  <a:srgbClr val="FFFFFF"/>
                </a:highlight>
              </a:rPr>
              <a:t>immediately available on the device</a:t>
            </a:r>
            <a:r>
              <a:rPr lang="en-US" sz="1000" dirty="0">
                <a:highlight>
                  <a:srgbClr val="FFFFFF"/>
                </a:highlight>
              </a:rPr>
              <a:t>, even when you are </a:t>
            </a:r>
            <a:r>
              <a:rPr lang="en-US" sz="1000" b="1" dirty="0">
                <a:highlight>
                  <a:srgbClr val="FFFFFF"/>
                </a:highlight>
              </a:rPr>
              <a:t>offline</a:t>
            </a:r>
            <a:r>
              <a:rPr lang="en-US" sz="1000" dirty="0">
                <a:highlight>
                  <a:srgbClr val="FFFFFF"/>
                </a:highlight>
              </a:rPr>
              <a:t>.</a:t>
            </a:r>
          </a:p>
          <a:p>
            <a:pPr marL="457200" lvl="0" indent="-228600" defTabSz="914400">
              <a:spcBef>
                <a:spcPts val="200"/>
              </a:spcBef>
              <a:spcAft>
                <a:spcPts val="200"/>
              </a:spcAft>
              <a:buClr>
                <a:srgbClr val="16191F"/>
              </a:buClr>
              <a:buSzPct val="100000"/>
              <a:buFont typeface="Arial" panose="020B0604020202020204" pitchFamily="34" charset="0"/>
              <a:buChar char="•"/>
            </a:pPr>
            <a:r>
              <a:rPr lang="en-US" sz="1000" dirty="0">
                <a:highlight>
                  <a:srgbClr val="FFFFFF"/>
                </a:highlight>
              </a:rPr>
              <a:t>When the </a:t>
            </a:r>
            <a:r>
              <a:rPr lang="en-US" sz="1000" b="1" dirty="0">
                <a:highlight>
                  <a:srgbClr val="FFFFFF"/>
                </a:highlight>
              </a:rPr>
              <a:t>synchronize method is called</a:t>
            </a:r>
            <a:r>
              <a:rPr lang="en-US" sz="1000" dirty="0">
                <a:highlight>
                  <a:srgbClr val="FFFFFF"/>
                </a:highlight>
              </a:rPr>
              <a:t>, changes from the service are pulled to the device, and </a:t>
            </a:r>
            <a:r>
              <a:rPr lang="en-US" sz="1000" b="1" dirty="0">
                <a:highlight>
                  <a:srgbClr val="FFFFFF"/>
                </a:highlight>
              </a:rPr>
              <a:t>any local changes are pushed to the service</a:t>
            </a:r>
            <a:r>
              <a:rPr lang="en-US" sz="1000" dirty="0">
                <a:highlight>
                  <a:srgbClr val="FFFFFF"/>
                </a:highlight>
              </a:rPr>
              <a:t>.</a:t>
            </a:r>
            <a:br>
              <a:rPr lang="en-US" sz="1000" dirty="0">
                <a:highlight>
                  <a:srgbClr val="FFFFFF"/>
                </a:highlight>
              </a:rPr>
            </a:br>
            <a:endParaRPr lang="en-US" sz="1000" dirty="0">
              <a:highlight>
                <a:srgbClr val="FFFFFF"/>
              </a:highlight>
            </a:endParaRPr>
          </a:p>
          <a:p>
            <a:pPr marL="457200" lvl="0" indent="-228600" defTabSz="914400">
              <a:spcBef>
                <a:spcPts val="200"/>
              </a:spcBef>
              <a:spcAft>
                <a:spcPts val="200"/>
              </a:spcAft>
              <a:buClr>
                <a:srgbClr val="16191F"/>
              </a:buClr>
              <a:buSzPct val="100000"/>
              <a:buFont typeface="Arial" panose="020B0604020202020204" pitchFamily="34" charset="0"/>
              <a:buChar char="•"/>
            </a:pPr>
            <a:r>
              <a:rPr lang="en-US" sz="1000" dirty="0">
                <a:highlight>
                  <a:srgbClr val="FFFFFF"/>
                </a:highlight>
              </a:rPr>
              <a:t>At this point, the changes are available to other devices to synchronize.</a:t>
            </a:r>
            <a:endParaRPr lang="en-US" sz="1000" dirty="0"/>
          </a:p>
        </p:txBody>
      </p:sp>
      <p:pic>
        <p:nvPicPr>
          <p:cNvPr id="292" name="Google Shape;292;p53"/>
          <p:cNvPicPr preferRelativeResize="0"/>
          <p:nvPr/>
        </p:nvPicPr>
        <p:blipFill>
          <a:blip r:embed="rId3"/>
          <a:stretch>
            <a:fillRect/>
          </a:stretch>
        </p:blipFill>
        <p:spPr>
          <a:xfrm>
            <a:off x="4808517" y="1021062"/>
            <a:ext cx="4094226" cy="3101376"/>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6"/>
        <p:cNvGrpSpPr/>
        <p:nvPr/>
      </p:nvGrpSpPr>
      <p:grpSpPr>
        <a:xfrm>
          <a:off x="0" y="0"/>
          <a:ext cx="0" cy="0"/>
          <a:chOff x="0" y="0"/>
          <a:chExt cx="0" cy="0"/>
        </a:xfrm>
      </p:grpSpPr>
      <p:sp useBgFill="1">
        <p:nvSpPr>
          <p:cNvPr id="303" name="Rectangle 30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Google Shape;297;p5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4100" b="1" kern="1200" dirty="0">
                <a:solidFill>
                  <a:schemeClr val="tx1"/>
                </a:solidFill>
                <a:latin typeface="+mj-lt"/>
                <a:ea typeface="+mj-ea"/>
                <a:cs typeface="+mj-cs"/>
              </a:rPr>
              <a:t>Amazon Cognito Sync</a:t>
            </a:r>
          </a:p>
        </p:txBody>
      </p:sp>
      <p:sp>
        <p:nvSpPr>
          <p:cNvPr id="30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Google Shape;298;p54"/>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400" dirty="0">
                <a:highlight>
                  <a:srgbClr val="FFFFFF"/>
                </a:highlight>
              </a:rPr>
              <a:t>Amazon Cognito Sync is an AWS service and client library that makes it possible to </a:t>
            </a:r>
            <a:r>
              <a:rPr lang="en-US" sz="1400" b="1" dirty="0">
                <a:highlight>
                  <a:srgbClr val="FFFFFF"/>
                </a:highlight>
              </a:rPr>
              <a:t>sync application-related user data across devices.</a:t>
            </a:r>
          </a:p>
          <a:p>
            <a:pPr marL="457200" lvl="0" indent="-228600" defTabSz="914400">
              <a:spcBef>
                <a:spcPts val="1200"/>
              </a:spcBef>
              <a:spcAft>
                <a:spcPts val="0"/>
              </a:spcAft>
              <a:buClr>
                <a:schemeClr val="dk1"/>
              </a:buClr>
              <a:buSzPct val="100000"/>
              <a:buFont typeface="Arial" panose="020B0604020202020204" pitchFamily="34" charset="0"/>
              <a:buChar char="•"/>
            </a:pPr>
            <a:r>
              <a:rPr lang="en-US" sz="1400" dirty="0">
                <a:highlight>
                  <a:srgbClr val="FFFFFF"/>
                </a:highlight>
              </a:rPr>
              <a:t>Amazon Cognito Sync can synchronize user profile data across mobile devices and the web without using your own backend. </a:t>
            </a:r>
          </a:p>
          <a:p>
            <a:pPr marL="457200" lvl="0" indent="-228600" defTabSz="914400">
              <a:spcBef>
                <a:spcPts val="0"/>
              </a:spcBef>
              <a:spcAft>
                <a:spcPts val="0"/>
              </a:spcAft>
              <a:buClr>
                <a:schemeClr val="dk1"/>
              </a:buClr>
              <a:buSzPct val="100000"/>
              <a:buFont typeface="Arial" panose="020B0604020202020204" pitchFamily="34" charset="0"/>
              <a:buChar char="•"/>
            </a:pPr>
            <a:r>
              <a:rPr lang="en-US" sz="1400" dirty="0">
                <a:highlight>
                  <a:srgbClr val="FFFFFF"/>
                </a:highlight>
              </a:rPr>
              <a:t>The c</a:t>
            </a:r>
            <a:r>
              <a:rPr lang="en-US" sz="1400" b="1" dirty="0">
                <a:highlight>
                  <a:srgbClr val="FFFFFF"/>
                </a:highlight>
              </a:rPr>
              <a:t>lient libraries</a:t>
            </a:r>
            <a:r>
              <a:rPr lang="en-US" sz="1400" dirty="0">
                <a:highlight>
                  <a:srgbClr val="FFFFFF"/>
                </a:highlight>
              </a:rPr>
              <a:t> </a:t>
            </a:r>
            <a:r>
              <a:rPr lang="en-US" sz="1400" b="1" dirty="0">
                <a:highlight>
                  <a:srgbClr val="FFFFFF"/>
                </a:highlight>
              </a:rPr>
              <a:t>cache data locally</a:t>
            </a:r>
            <a:r>
              <a:rPr lang="en-US" sz="1400" dirty="0">
                <a:highlight>
                  <a:srgbClr val="FFFFFF"/>
                </a:highlight>
              </a:rPr>
              <a:t> so that your app can read and write data regardless of device connectivity status. </a:t>
            </a:r>
          </a:p>
          <a:p>
            <a:pPr marL="457200" lvl="0" indent="-228600" defTabSz="914400">
              <a:spcBef>
                <a:spcPts val="0"/>
              </a:spcBef>
              <a:spcAft>
                <a:spcPts val="0"/>
              </a:spcAft>
              <a:buClr>
                <a:schemeClr val="dk1"/>
              </a:buClr>
              <a:buSzPct val="100000"/>
              <a:buFont typeface="Arial" panose="020B0604020202020204" pitchFamily="34" charset="0"/>
              <a:buChar char="•"/>
            </a:pPr>
            <a:r>
              <a:rPr lang="en-US" sz="1400" dirty="0">
                <a:highlight>
                  <a:srgbClr val="FFFFFF"/>
                </a:highlight>
              </a:rPr>
              <a:t>When the device is online, you can synchronize data. </a:t>
            </a:r>
          </a:p>
          <a:p>
            <a:pPr marL="457200" lvl="0" indent="-228600" defTabSz="914400">
              <a:spcBef>
                <a:spcPts val="0"/>
              </a:spcBef>
              <a:spcAft>
                <a:spcPts val="0"/>
              </a:spcAft>
              <a:buClr>
                <a:schemeClr val="dk1"/>
              </a:buClr>
              <a:buSzPct val="100000"/>
              <a:buFont typeface="Arial" panose="020B0604020202020204" pitchFamily="34" charset="0"/>
              <a:buChar char="•"/>
            </a:pPr>
            <a:r>
              <a:rPr lang="en-US" sz="1400" dirty="0">
                <a:highlight>
                  <a:srgbClr val="FFFFFF"/>
                </a:highlight>
              </a:rPr>
              <a:t>If you set up</a:t>
            </a:r>
            <a:r>
              <a:rPr lang="en-US" sz="1400" b="1" dirty="0">
                <a:highlight>
                  <a:srgbClr val="FFFFFF"/>
                </a:highlight>
              </a:rPr>
              <a:t> push sync</a:t>
            </a:r>
            <a:r>
              <a:rPr lang="en-US" sz="1400" dirty="0">
                <a:highlight>
                  <a:srgbClr val="FFFFFF"/>
                </a:highlight>
              </a:rPr>
              <a:t>, you can notify other devices immediately that an update is available.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3"/>
        <p:cNvGrpSpPr/>
        <p:nvPr/>
      </p:nvGrpSpPr>
      <p:grpSpPr>
        <a:xfrm>
          <a:off x="0" y="0"/>
          <a:ext cx="0" cy="0"/>
          <a:chOff x="0" y="0"/>
          <a:chExt cx="0" cy="0"/>
        </a:xfrm>
      </p:grpSpPr>
      <p:sp useBgFill="1">
        <p:nvSpPr>
          <p:cNvPr id="311" name="Rectangle 3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Google Shape;304;p55"/>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ct val="26190"/>
            </a:pPr>
            <a:r>
              <a:rPr lang="en-US" sz="4100" b="1" kern="1200">
                <a:solidFill>
                  <a:schemeClr val="tx1"/>
                </a:solidFill>
                <a:latin typeface="+mj-lt"/>
                <a:ea typeface="+mj-ea"/>
                <a:cs typeface="+mj-cs"/>
              </a:rPr>
              <a:t>Push sync</a:t>
            </a:r>
          </a:p>
        </p:txBody>
      </p:sp>
      <p:sp>
        <p:nvSpPr>
          <p:cNvPr id="3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Google Shape;305;p55"/>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SzPts val="852"/>
              <a:buFont typeface="Arial" panose="020B0604020202020204" pitchFamily="34" charset="0"/>
              <a:buChar char="•"/>
            </a:pPr>
            <a:r>
              <a:rPr lang="en-US" sz="900"/>
              <a:t>Amazon Cognito </a:t>
            </a:r>
            <a:r>
              <a:rPr lang="en-US" sz="900" b="1"/>
              <a:t>automatically tracks the association between identity and devices</a:t>
            </a:r>
            <a:r>
              <a:rPr lang="en-US" sz="900"/>
              <a:t>. </a:t>
            </a:r>
          </a:p>
          <a:p>
            <a:pPr marL="457200" lvl="0" indent="-228600" defTabSz="914400">
              <a:spcBef>
                <a:spcPts val="1200"/>
              </a:spcBef>
              <a:spcAft>
                <a:spcPts val="0"/>
              </a:spcAft>
              <a:buClr>
                <a:schemeClr val="dk1"/>
              </a:buClr>
              <a:buSzPts val="1100"/>
              <a:buFont typeface="Arial" panose="020B0604020202020204" pitchFamily="34" charset="0"/>
              <a:buChar char="•"/>
            </a:pPr>
            <a:r>
              <a:rPr lang="en-US" sz="900"/>
              <a:t>Using the </a:t>
            </a:r>
            <a:r>
              <a:rPr lang="en-US" sz="900" b="1"/>
              <a:t>push synchronization</a:t>
            </a:r>
            <a:r>
              <a:rPr lang="en-US" sz="900"/>
              <a:t>, or </a:t>
            </a:r>
            <a:r>
              <a:rPr lang="en-US" sz="900" b="1"/>
              <a:t>push sync</a:t>
            </a:r>
            <a:r>
              <a:rPr lang="en-US" sz="900"/>
              <a:t>, feature, you can ensure that </a:t>
            </a:r>
            <a:r>
              <a:rPr lang="en-US" sz="900" b="1"/>
              <a:t>every instance</a:t>
            </a:r>
            <a:r>
              <a:rPr lang="en-US" sz="900"/>
              <a:t> of a given identity </a:t>
            </a:r>
            <a:r>
              <a:rPr lang="en-US" sz="900" b="1"/>
              <a:t>is notified</a:t>
            </a:r>
            <a:r>
              <a:rPr lang="en-US" sz="900"/>
              <a:t> when identity data changes. </a:t>
            </a:r>
          </a:p>
          <a:p>
            <a:pPr marL="457200" lvl="0" indent="-228600" defTabSz="914400">
              <a:spcBef>
                <a:spcPts val="0"/>
              </a:spcBef>
              <a:spcAft>
                <a:spcPts val="0"/>
              </a:spcAft>
              <a:buClr>
                <a:schemeClr val="dk1"/>
              </a:buClr>
              <a:buSzPts val="1100"/>
              <a:buFont typeface="Arial" panose="020B0604020202020204" pitchFamily="34" charset="0"/>
              <a:buChar char="•"/>
            </a:pPr>
            <a:r>
              <a:rPr lang="en-US" sz="900" b="1"/>
              <a:t>Push sync</a:t>
            </a:r>
            <a:r>
              <a:rPr lang="en-US" sz="900"/>
              <a:t> </a:t>
            </a:r>
            <a:r>
              <a:rPr lang="en-US" sz="900" b="1"/>
              <a:t>ensures </a:t>
            </a:r>
            <a:r>
              <a:rPr lang="en-US" sz="900"/>
              <a:t>that, whenever the </a:t>
            </a:r>
            <a:r>
              <a:rPr lang="en-US" sz="900" b="1"/>
              <a:t>sync store data changes</a:t>
            </a:r>
            <a:r>
              <a:rPr lang="en-US" sz="900"/>
              <a:t> for a particular identity, </a:t>
            </a:r>
            <a:r>
              <a:rPr lang="en-US" sz="900" b="1"/>
              <a:t>all devices</a:t>
            </a:r>
            <a:r>
              <a:rPr lang="en-US" sz="900"/>
              <a:t> associated with that identity </a:t>
            </a:r>
            <a:r>
              <a:rPr lang="en-US" sz="900" b="1"/>
              <a:t>receive a silent push notification</a:t>
            </a:r>
            <a:r>
              <a:rPr lang="en-US" sz="900"/>
              <a:t> informing them of the change.</a:t>
            </a:r>
          </a:p>
          <a:p>
            <a:pPr marL="0" lvl="0" indent="-228600" defTabSz="914400">
              <a:spcBef>
                <a:spcPts val="1200"/>
              </a:spcBef>
              <a:spcAft>
                <a:spcPts val="0"/>
              </a:spcAft>
              <a:buSzPts val="852"/>
              <a:buFont typeface="Arial" panose="020B0604020202020204" pitchFamily="34" charset="0"/>
              <a:buChar char="•"/>
            </a:pPr>
            <a:r>
              <a:rPr lang="en-US" sz="900"/>
              <a:t>Before you can use push sync, you must first </a:t>
            </a:r>
            <a:r>
              <a:rPr lang="en-US" sz="900" b="1"/>
              <a:t>set up your account</a:t>
            </a:r>
            <a:r>
              <a:rPr lang="en-US" sz="900"/>
              <a:t> for </a:t>
            </a:r>
            <a:r>
              <a:rPr lang="en-US" sz="900" b="1"/>
              <a:t>push sync</a:t>
            </a:r>
            <a:r>
              <a:rPr lang="en-US" sz="900"/>
              <a:t> and </a:t>
            </a:r>
            <a:r>
              <a:rPr lang="en-US" sz="900" b="1"/>
              <a:t>enable push sync in the Amazon Cognito console</a:t>
            </a:r>
            <a:r>
              <a:rPr lang="en-US" sz="900"/>
              <a:t>.</a:t>
            </a:r>
          </a:p>
          <a:p>
            <a:pPr marL="0" lvl="0" indent="-228600" defTabSz="914400">
              <a:spcBef>
                <a:spcPts val="1200"/>
              </a:spcBef>
              <a:spcAft>
                <a:spcPts val="0"/>
              </a:spcAft>
              <a:buSzPts val="852"/>
              <a:buFont typeface="Arial" panose="020B0604020202020204" pitchFamily="34" charset="0"/>
              <a:buChar char="•"/>
            </a:pPr>
            <a:r>
              <a:rPr lang="en-US" sz="900" b="1"/>
              <a:t>Note:</a:t>
            </a:r>
          </a:p>
          <a:p>
            <a:pPr marL="457200" lvl="0" indent="-228600" defTabSz="914400">
              <a:spcBef>
                <a:spcPts val="1200"/>
              </a:spcBef>
              <a:spcAft>
                <a:spcPts val="0"/>
              </a:spcAft>
              <a:buClr>
                <a:schemeClr val="dk1"/>
              </a:buClr>
              <a:buSzPts val="1100"/>
              <a:buFont typeface="Arial" panose="020B0604020202020204" pitchFamily="34" charset="0"/>
              <a:buChar char="•"/>
            </a:pPr>
            <a:r>
              <a:rPr lang="en-US" sz="900" i="1" u="sng"/>
              <a:t>Push sync is not supported for JavaScript, Unity, or Xamarin.</a:t>
            </a:r>
            <a:endParaRPr lang="en-US" sz="900"/>
          </a:p>
        </p:txBody>
      </p:sp>
      <p:pic>
        <p:nvPicPr>
          <p:cNvPr id="306" name="Google Shape;306;p55"/>
          <p:cNvPicPr preferRelativeResize="0"/>
          <p:nvPr/>
        </p:nvPicPr>
        <p:blipFill>
          <a:blip r:embed="rId3"/>
          <a:stretch>
            <a:fillRect/>
          </a:stretch>
        </p:blipFill>
        <p:spPr>
          <a:xfrm>
            <a:off x="4574286" y="703760"/>
            <a:ext cx="4094226" cy="3735979"/>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36EA-9D6D-FEC5-221C-0106A5B3AD55}"/>
              </a:ext>
            </a:extLst>
          </p:cNvPr>
          <p:cNvSpPr>
            <a:spLocks noGrp="1"/>
          </p:cNvSpPr>
          <p:nvPr>
            <p:ph type="title"/>
          </p:nvPr>
        </p:nvSpPr>
        <p:spPr/>
        <p:txBody>
          <a:bodyPr/>
          <a:lstStyle/>
          <a:p>
            <a:r>
              <a:rPr lang="en-CH" dirty="0"/>
              <a:t>Demo</a:t>
            </a:r>
          </a:p>
        </p:txBody>
      </p:sp>
    </p:spTree>
    <p:extLst>
      <p:ext uri="{BB962C8B-B14F-4D97-AF65-F5344CB8AC3E}">
        <p14:creationId xmlns:p14="http://schemas.microsoft.com/office/powerpoint/2010/main" val="2367777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27247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LAB 1</a:t>
            </a:r>
            <a:endParaRPr/>
          </a:p>
        </p:txBody>
      </p:sp>
      <p:sp>
        <p:nvSpPr>
          <p:cNvPr id="413" name="Google Shape;413;p72"/>
          <p:cNvSpPr txBox="1">
            <a:spLocks noGrp="1"/>
          </p:cNvSpPr>
          <p:nvPr>
            <p:ph type="body" idx="1"/>
          </p:nvPr>
        </p:nvSpPr>
        <p:spPr>
          <a:xfrm>
            <a:off x="311700" y="873725"/>
            <a:ext cx="8520600" cy="4044000"/>
          </a:xfrm>
          <a:prstGeom prst="rect">
            <a:avLst/>
          </a:prstGeom>
        </p:spPr>
        <p:txBody>
          <a:bodyPr spcFirstLastPara="1" wrap="square" lIns="91425" tIns="91425" rIns="91425" bIns="91425" anchor="t" anchorCtr="0">
            <a:normAutofit fontScale="85000" lnSpcReduction="20000"/>
          </a:bodyPr>
          <a:lstStyle/>
          <a:p>
            <a:pPr marL="457200" lvl="0" indent="-308610" algn="l" rtl="0">
              <a:spcBef>
                <a:spcPts val="0"/>
              </a:spcBef>
              <a:spcAft>
                <a:spcPts val="0"/>
              </a:spcAft>
              <a:buClr>
                <a:schemeClr val="dk1"/>
              </a:buClr>
              <a:buSzPct val="100000"/>
              <a:buChar char="●"/>
            </a:pPr>
            <a:r>
              <a:rPr lang="en">
                <a:solidFill>
                  <a:schemeClr val="dk1"/>
                </a:solidFill>
              </a:rPr>
              <a:t>Create user pool</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Sign-in experience:</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Provider types: Cognito user pool</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Sign-in options: User name</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User name req-ts: case sensitive</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Security requirements:</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Password policy: Cognito defaults</a:t>
            </a:r>
            <a:endParaRPr>
              <a:solidFill>
                <a:schemeClr val="dk1"/>
              </a:solidFill>
            </a:endParaRPr>
          </a:p>
          <a:p>
            <a:pPr marL="1371600" lvl="2" indent="-290830" algn="l" rtl="0">
              <a:spcBef>
                <a:spcPts val="0"/>
              </a:spcBef>
              <a:spcAft>
                <a:spcPts val="0"/>
              </a:spcAft>
              <a:buClr>
                <a:schemeClr val="dk1"/>
              </a:buClr>
              <a:buSzPct val="82352"/>
              <a:buChar char="■"/>
            </a:pPr>
            <a:r>
              <a:rPr lang="en">
                <a:solidFill>
                  <a:schemeClr val="dk1"/>
                </a:solidFill>
              </a:rPr>
              <a:t>Multi-factor authentication: No MFA</a:t>
            </a:r>
            <a:endParaRPr sz="1700" b="1">
              <a:solidFill>
                <a:schemeClr val="dk1"/>
              </a:solidFill>
              <a:highlight>
                <a:srgbClr val="FAFAFA"/>
              </a:highlight>
              <a:latin typeface="Helvetica Neue"/>
              <a:ea typeface="Helvetica Neue"/>
              <a:cs typeface="Helvetica Neue"/>
              <a:sym typeface="Helvetica Neue"/>
            </a:endParaRPr>
          </a:p>
          <a:p>
            <a:pPr marL="1371600" lvl="2" indent="-290830" algn="l" rtl="0">
              <a:spcBef>
                <a:spcPts val="0"/>
              </a:spcBef>
              <a:spcAft>
                <a:spcPts val="0"/>
              </a:spcAft>
              <a:buClr>
                <a:schemeClr val="dk1"/>
              </a:buClr>
              <a:buSzPct val="100000"/>
              <a:buChar char="■"/>
            </a:pPr>
            <a:r>
              <a:rPr lang="en">
                <a:solidFill>
                  <a:schemeClr val="dk1"/>
                </a:solidFill>
              </a:rPr>
              <a:t>User account recovery: Enable self-service account recovery (Email only)</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Sign-up experience:</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Leave default settings</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Message delivery:</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Send email with Cognito</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App:</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Use the Cognito hosted UI</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Use a Cognito domain</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Public client</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Generate a client secret</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Callback &amp; Sign-out URLs:</a:t>
            </a:r>
            <a:endParaRPr>
              <a:solidFill>
                <a:schemeClr val="dk1"/>
              </a:solidFill>
            </a:endParaRPr>
          </a:p>
          <a:p>
            <a:pPr marL="1828800" lvl="3" indent="-290830" algn="l" rtl="0">
              <a:spcBef>
                <a:spcPts val="0"/>
              </a:spcBef>
              <a:spcAft>
                <a:spcPts val="0"/>
              </a:spcAft>
              <a:buClr>
                <a:schemeClr val="dk1"/>
              </a:buClr>
              <a:buSzPct val="100000"/>
              <a:buChar char="●"/>
            </a:pPr>
            <a:r>
              <a:rPr lang="en" b="1" u="sng">
                <a:solidFill>
                  <a:schemeClr val="hlink"/>
                </a:solidFill>
                <a:hlinkClick r:id="rId3"/>
              </a:rPr>
              <a:t>https://www.amazon.com</a:t>
            </a:r>
            <a:endParaRPr b="1">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OpenID Connect scopes:</a:t>
            </a:r>
            <a:endParaRPr>
              <a:solidFill>
                <a:schemeClr val="dk1"/>
              </a:solidFill>
            </a:endParaRPr>
          </a:p>
          <a:p>
            <a:pPr marL="1828800" lvl="3" indent="-290830" algn="l" rtl="0">
              <a:spcBef>
                <a:spcPts val="0"/>
              </a:spcBef>
              <a:spcAft>
                <a:spcPts val="0"/>
              </a:spcAft>
              <a:buClr>
                <a:schemeClr val="dk1"/>
              </a:buClr>
              <a:buSzPct val="100000"/>
              <a:buChar char="●"/>
            </a:pPr>
            <a:r>
              <a:rPr lang="en">
                <a:solidFill>
                  <a:schemeClr val="dk1"/>
                </a:solidFill>
              </a:rPr>
              <a:t>All of them</a:t>
            </a:r>
            <a:endParaRPr>
              <a:solidFill>
                <a:schemeClr val="dk1"/>
              </a:solidFill>
            </a:endParaRPr>
          </a:p>
          <a:p>
            <a:pPr marL="457200" lvl="0" indent="-308610" algn="l" rtl="0">
              <a:spcBef>
                <a:spcPts val="0"/>
              </a:spcBef>
              <a:spcAft>
                <a:spcPts val="0"/>
              </a:spcAft>
              <a:buClr>
                <a:schemeClr val="dk1"/>
              </a:buClr>
              <a:buSzPct val="100000"/>
              <a:buChar char="●"/>
            </a:pPr>
            <a:r>
              <a:rPr lang="en">
                <a:solidFill>
                  <a:schemeClr val="dk1"/>
                </a:solidFill>
              </a:rPr>
              <a:t>Launch hosted UI (App client -&gt; Hosted UI -&gt; View Hosted UI)</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 up</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 in</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LAB 2</a:t>
            </a:r>
            <a:endParaRPr/>
          </a:p>
        </p:txBody>
      </p:sp>
      <p:sp>
        <p:nvSpPr>
          <p:cNvPr id="419" name="Google Shape;419;p73"/>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a:solidFill>
                  <a:schemeClr val="dk1"/>
                </a:solidFill>
              </a:rPr>
              <a:t>Create Identity pool:</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Enable access to unauthenticated identities</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Providers:</a:t>
            </a:r>
            <a:endParaRPr sz="1200">
              <a:solidFill>
                <a:schemeClr val="dk1"/>
              </a:solidFill>
            </a:endParaRPr>
          </a:p>
          <a:p>
            <a:pPr marL="1371600" lvl="2" indent="-304800" algn="l" rtl="0">
              <a:spcBef>
                <a:spcPts val="0"/>
              </a:spcBef>
              <a:spcAft>
                <a:spcPts val="0"/>
              </a:spcAft>
              <a:buClr>
                <a:schemeClr val="dk1"/>
              </a:buClr>
              <a:buSzPts val="1200"/>
              <a:buChar char="■"/>
            </a:pPr>
            <a:r>
              <a:rPr lang="en" sz="1200">
                <a:solidFill>
                  <a:schemeClr val="dk1"/>
                </a:solidFill>
              </a:rPr>
              <a:t>cognito userpool from prev step</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create new IAM roles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Edit IAMs policies:</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Cognito_POOLNAMEAuth_Role:</a:t>
            </a:r>
            <a:endParaRPr sz="1200">
              <a:solidFill>
                <a:schemeClr val="dk1"/>
              </a:solidFill>
            </a:endParaRPr>
          </a:p>
          <a:p>
            <a:pPr marL="1371600" lvl="2" indent="-304800" algn="l" rtl="0">
              <a:spcBef>
                <a:spcPts val="0"/>
              </a:spcBef>
              <a:spcAft>
                <a:spcPts val="0"/>
              </a:spcAft>
              <a:buClr>
                <a:schemeClr val="dk1"/>
              </a:buClr>
              <a:buSzPts val="1200"/>
              <a:buChar char="■"/>
            </a:pPr>
            <a:r>
              <a:rPr lang="en" sz="1200">
                <a:solidFill>
                  <a:schemeClr val="dk1"/>
                </a:solidFill>
              </a:rPr>
              <a:t>S3 </a:t>
            </a:r>
            <a:endParaRPr sz="1200">
              <a:solidFill>
                <a:schemeClr val="dk1"/>
              </a:solidFill>
            </a:endParaRPr>
          </a:p>
          <a:p>
            <a:pPr marL="1828800" lvl="3" indent="-304800" algn="l" rtl="0">
              <a:spcBef>
                <a:spcPts val="0"/>
              </a:spcBef>
              <a:spcAft>
                <a:spcPts val="0"/>
              </a:spcAft>
              <a:buClr>
                <a:schemeClr val="dk1"/>
              </a:buClr>
              <a:buSzPts val="1200"/>
              <a:buChar char="●"/>
            </a:pPr>
            <a:r>
              <a:rPr lang="en" sz="1200">
                <a:solidFill>
                  <a:schemeClr val="dk1"/>
                </a:solidFill>
              </a:rPr>
              <a:t>list</a:t>
            </a:r>
            <a:endParaRPr sz="1200">
              <a:solidFill>
                <a:schemeClr val="dk1"/>
              </a:solidFill>
            </a:endParaRPr>
          </a:p>
          <a:p>
            <a:pPr marL="1828800" lvl="3" indent="-304800" algn="l" rtl="0">
              <a:spcBef>
                <a:spcPts val="0"/>
              </a:spcBef>
              <a:spcAft>
                <a:spcPts val="0"/>
              </a:spcAft>
              <a:buClr>
                <a:schemeClr val="dk1"/>
              </a:buClr>
              <a:buSzPts val="1200"/>
              <a:buChar char="●"/>
            </a:pPr>
            <a:r>
              <a:rPr lang="en" sz="1200">
                <a:solidFill>
                  <a:schemeClr val="dk1"/>
                </a:solidFill>
              </a:rPr>
              <a:t>All resources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Create Identity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Check Identity in console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Get temporary credentials for our identity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Check that temp creds</a:t>
            </a:r>
            <a:endParaRPr sz="12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3587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How to get id_token to create identity</a:t>
            </a:r>
            <a:endParaRPr/>
          </a:p>
        </p:txBody>
      </p:sp>
      <p:pic>
        <p:nvPicPr>
          <p:cNvPr id="425" name="Google Shape;425;p74"/>
          <p:cNvPicPr preferRelativeResize="0"/>
          <p:nvPr/>
        </p:nvPicPr>
        <p:blipFill>
          <a:blip r:embed="rId3">
            <a:alphaModFix/>
          </a:blip>
          <a:stretch>
            <a:fillRect/>
          </a:stretch>
        </p:blipFill>
        <p:spPr>
          <a:xfrm>
            <a:off x="2866475" y="1079725"/>
            <a:ext cx="6052091" cy="3820973"/>
          </a:xfrm>
          <a:prstGeom prst="rect">
            <a:avLst/>
          </a:prstGeom>
          <a:noFill/>
          <a:ln>
            <a:noFill/>
          </a:ln>
        </p:spPr>
      </p:pic>
      <p:sp>
        <p:nvSpPr>
          <p:cNvPr id="426" name="Google Shape;426;p74"/>
          <p:cNvSpPr txBox="1"/>
          <p:nvPr/>
        </p:nvSpPr>
        <p:spPr>
          <a:xfrm>
            <a:off x="311425" y="1145225"/>
            <a:ext cx="2396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Proceed this configuration to get </a:t>
            </a:r>
            <a:r>
              <a:rPr lang="en" b="1"/>
              <a:t>id_token.</a:t>
            </a:r>
            <a:endParaRPr b="1"/>
          </a:p>
          <a:p>
            <a:pPr marL="0" lvl="0" indent="0" algn="l" rtl="0">
              <a:spcBef>
                <a:spcPts val="0"/>
              </a:spcBef>
              <a:spcAft>
                <a:spcPts val="0"/>
              </a:spcAft>
              <a:buNone/>
            </a:pPr>
            <a:endParaRPr/>
          </a:p>
          <a:p>
            <a:pPr marL="0" lvl="0" indent="0" algn="l" rtl="0">
              <a:spcBef>
                <a:spcPts val="0"/>
              </a:spcBef>
              <a:spcAft>
                <a:spcPts val="0"/>
              </a:spcAft>
              <a:buNone/>
            </a:pPr>
            <a:r>
              <a:rPr lang="en"/>
              <a:t>In the login pop up just log in with your user</a:t>
            </a:r>
            <a:endParaRPr/>
          </a:p>
          <a:p>
            <a:pPr marL="0" lvl="0" indent="0" algn="l" rtl="0">
              <a:spcBef>
                <a:spcPts val="0"/>
              </a:spcBef>
              <a:spcAft>
                <a:spcPts val="0"/>
              </a:spcAft>
              <a:buNone/>
            </a:pPr>
            <a:endParaRPr/>
          </a:p>
          <a:p>
            <a:pPr marL="0" lvl="0" indent="0" algn="l" rtl="0">
              <a:spcBef>
                <a:spcPts val="0"/>
              </a:spcBef>
              <a:spcAft>
                <a:spcPts val="0"/>
              </a:spcAft>
              <a:buNone/>
            </a:pPr>
            <a:r>
              <a:rPr lang="en"/>
              <a:t>Проверяйте скоуп, мб</a:t>
            </a:r>
            <a:endParaRPr/>
          </a:p>
          <a:p>
            <a:pPr marL="0" lvl="0" indent="0" algn="l" rtl="0">
              <a:spcBef>
                <a:spcPts val="0"/>
              </a:spcBef>
              <a:spcAft>
                <a:spcPts val="0"/>
              </a:spcAft>
              <a:buNone/>
            </a:pPr>
            <a:r>
              <a:rPr lang="en"/>
              <a:t>Надо просто openid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8"/>
        <p:cNvGrpSpPr/>
        <p:nvPr/>
      </p:nvGrpSpPr>
      <p:grpSpPr>
        <a:xfrm>
          <a:off x="0" y="0"/>
          <a:ext cx="0" cy="0"/>
          <a:chOff x="0" y="0"/>
          <a:chExt cx="0" cy="0"/>
        </a:xfrm>
      </p:grpSpPr>
      <p:sp useBgFill="1">
        <p:nvSpPr>
          <p:cNvPr id="335" name="Rectangle 33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Google Shape;329;p5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4100" b="1" kern="1200">
                <a:solidFill>
                  <a:schemeClr val="tx1"/>
                </a:solidFill>
                <a:latin typeface="+mj-lt"/>
                <a:ea typeface="+mj-ea"/>
                <a:cs typeface="+mj-cs"/>
              </a:rPr>
              <a:t>How SAML Works</a:t>
            </a:r>
          </a:p>
        </p:txBody>
      </p:sp>
      <p:sp>
        <p:nvSpPr>
          <p:cNvPr id="33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Google Shape;330;p59"/>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100" b="1" dirty="0">
                <a:highlight>
                  <a:srgbClr val="FFFFFF"/>
                </a:highlight>
              </a:rPr>
              <a:t>SAML (Security Assertion Markup Language) </a:t>
            </a:r>
            <a:r>
              <a:rPr lang="en-US" sz="1100" dirty="0">
                <a:highlight>
                  <a:srgbClr val="FFFFFF"/>
                </a:highlight>
              </a:rPr>
              <a:t>is an </a:t>
            </a:r>
            <a:r>
              <a:rPr lang="en-US" sz="1100" b="1" dirty="0">
                <a:highlight>
                  <a:srgbClr val="FFFFFF"/>
                </a:highlight>
              </a:rPr>
              <a:t>open standard for authentication</a:t>
            </a:r>
            <a:r>
              <a:rPr lang="en-US" sz="1100" dirty="0">
                <a:highlight>
                  <a:srgbClr val="FFFFFF"/>
                </a:highlight>
              </a:rPr>
              <a:t> (and authorization, if required) that </a:t>
            </a:r>
            <a:r>
              <a:rPr lang="en-US" sz="1100" b="1" dirty="0">
                <a:highlight>
                  <a:srgbClr val="FFFFFF"/>
                </a:highlight>
              </a:rPr>
              <a:t>provides SSO access</a:t>
            </a:r>
            <a:r>
              <a:rPr lang="en-US" sz="1100" dirty="0">
                <a:highlight>
                  <a:srgbClr val="FFFFFF"/>
                </a:highlight>
              </a:rPr>
              <a:t> to web applications </a:t>
            </a:r>
            <a:r>
              <a:rPr lang="en-US" sz="1100" b="1" dirty="0">
                <a:highlight>
                  <a:srgbClr val="FFFFFF"/>
                </a:highlight>
              </a:rPr>
              <a:t>through </a:t>
            </a:r>
            <a:r>
              <a:rPr lang="en-US" sz="1100" b="1" dirty="0">
                <a:highlight>
                  <a:srgbClr val="FFFFFF"/>
                </a:highlight>
                <a:uFill>
                  <a:noFill/>
                </a:uFill>
                <a:hlinkClick r:id="rId3">
                  <a:extLst>
                    <a:ext uri="{A12FA001-AC4F-418D-AE19-62706E023703}">
                      <ahyp:hlinkClr xmlns:ahyp="http://schemas.microsoft.com/office/drawing/2018/hyperlinkcolor" val="tx"/>
                    </a:ext>
                  </a:extLst>
                </a:hlinkClick>
              </a:rPr>
              <a:t>identity federation</a:t>
            </a:r>
            <a:r>
              <a:rPr lang="en-US" sz="1100" b="1" dirty="0">
                <a:highlight>
                  <a:srgbClr val="FFFFFF"/>
                </a:highlight>
              </a:rPr>
              <a:t>.</a:t>
            </a:r>
          </a:p>
          <a:p>
            <a:pPr marL="457200" lvl="0" indent="-228600" defTabSz="914400">
              <a:spcBef>
                <a:spcPts val="1400"/>
              </a:spcBef>
              <a:spcAft>
                <a:spcPts val="0"/>
              </a:spcAft>
              <a:buClr>
                <a:schemeClr val="dk1"/>
              </a:buClr>
              <a:buSzPts val="1000"/>
              <a:buFont typeface="Arial" panose="020B0604020202020204" pitchFamily="34" charset="0"/>
              <a:buChar char="•"/>
            </a:pPr>
            <a:r>
              <a:rPr lang="en-US" sz="1100" b="1" dirty="0">
                <a:highlight>
                  <a:srgbClr val="FFFFFF"/>
                </a:highlight>
              </a:rPr>
              <a:t>SAML relays user credentials from an IdP</a:t>
            </a:r>
            <a:r>
              <a:rPr lang="en-US" sz="1100" dirty="0">
                <a:highlight>
                  <a:srgbClr val="FFFFFF"/>
                </a:highlight>
              </a:rPr>
              <a:t> that owns and maintains identities to verify access rights and SPs. </a:t>
            </a:r>
          </a:p>
          <a:p>
            <a:pPr marL="457200" lvl="0" indent="-228600" defTabSz="914400">
              <a:spcBef>
                <a:spcPts val="0"/>
              </a:spcBef>
              <a:spcAft>
                <a:spcPts val="0"/>
              </a:spcAft>
              <a:buClr>
                <a:schemeClr val="dk1"/>
              </a:buClr>
              <a:buSzPts val="1000"/>
              <a:buFont typeface="Arial" panose="020B0604020202020204" pitchFamily="34" charset="0"/>
              <a:buChar char="•"/>
            </a:pPr>
            <a:r>
              <a:rPr lang="en-US" sz="1100" dirty="0">
                <a:highlight>
                  <a:srgbClr val="FFFFFF"/>
                </a:highlight>
              </a:rPr>
              <a:t>Service providers require authentication prior to granting users access to the resource. </a:t>
            </a:r>
          </a:p>
          <a:p>
            <a:pPr marL="457200" lvl="0" indent="-228600" defTabSz="914400">
              <a:spcBef>
                <a:spcPts val="0"/>
              </a:spcBef>
              <a:spcAft>
                <a:spcPts val="0"/>
              </a:spcAft>
              <a:buClr>
                <a:schemeClr val="dk1"/>
              </a:buClr>
              <a:buSzPts val="1000"/>
              <a:buFont typeface="Arial" panose="020B0604020202020204" pitchFamily="34" charset="0"/>
              <a:buChar char="•"/>
            </a:pPr>
            <a:r>
              <a:rPr lang="en-US" sz="1100" dirty="0">
                <a:highlight>
                  <a:srgbClr val="FFFFFF"/>
                </a:highlight>
              </a:rPr>
              <a:t>Each user (or group) has attributes that outline profile information and assert what exactly they’re authorized to access.</a:t>
            </a:r>
          </a:p>
          <a:p>
            <a:pPr marL="0" lvl="0" indent="-228600" defTabSz="914400">
              <a:spcBef>
                <a:spcPts val="1400"/>
              </a:spcBef>
              <a:spcAft>
                <a:spcPts val="0"/>
              </a:spcAft>
              <a:buClr>
                <a:schemeClr val="dk1"/>
              </a:buClr>
              <a:buSzPts val="1100"/>
              <a:buFont typeface="Arial" panose="020B0604020202020204" pitchFamily="34" charset="0"/>
              <a:buChar char="•"/>
            </a:pPr>
            <a:r>
              <a:rPr lang="en-US" sz="1100" dirty="0">
                <a:highlight>
                  <a:srgbClr val="FFFFFF"/>
                </a:highlight>
              </a:rPr>
              <a:t>SAML uses extensible markup language (XML) metadata documents (SAML tokens) for an assertion process to verify a user’s identity and access privileges.</a:t>
            </a:r>
          </a:p>
          <a:p>
            <a:pPr marL="0" lvl="0" indent="-228600" defTabSz="914400">
              <a:spcBef>
                <a:spcPts val="1400"/>
              </a:spcBef>
              <a:spcAft>
                <a:spcPts val="0"/>
              </a:spcAft>
              <a:buClr>
                <a:schemeClr val="dk1"/>
              </a:buClr>
              <a:buSzPts val="1100"/>
              <a:buFont typeface="Arial" panose="020B0604020202020204" pitchFamily="34" charset="0"/>
              <a:buChar char="•"/>
            </a:pPr>
            <a:r>
              <a:rPr lang="en-US" sz="1100" dirty="0">
                <a:highlight>
                  <a:srgbClr val="FFFFFF"/>
                </a:highlight>
              </a:rPr>
              <a:t>Developers use SAML plugins within apps or resources for an SSO login experience that assures security practices are being followed and credentials/assertions determine who can access an application. </a:t>
            </a:r>
          </a:p>
          <a:p>
            <a:pPr marL="0" lvl="0" indent="-228600" defTabSz="914400">
              <a:spcBef>
                <a:spcPts val="1400"/>
              </a:spcBef>
              <a:spcAft>
                <a:spcPts val="0"/>
              </a:spcAft>
              <a:buClr>
                <a:schemeClr val="dk1"/>
              </a:buClr>
              <a:buSzPts val="1100"/>
              <a:buFont typeface="Arial" panose="020B0604020202020204" pitchFamily="34" charset="0"/>
              <a:buChar char="•"/>
            </a:pPr>
            <a:r>
              <a:rPr lang="en-US" sz="1100" dirty="0">
                <a:highlight>
                  <a:srgbClr val="FFFFFF"/>
                </a:highlight>
              </a:rPr>
              <a:t>Additionally, SAML can be used to control what resources an identity can access in an application. </a:t>
            </a:r>
          </a:p>
          <a:p>
            <a:pPr marL="0" lvl="0" indent="-228600" defTabSz="914400">
              <a:spcBef>
                <a:spcPts val="1400"/>
              </a:spcBef>
              <a:spcAft>
                <a:spcPts val="1400"/>
              </a:spcAft>
              <a:buFont typeface="Arial" panose="020B0604020202020204" pitchFamily="34" charset="0"/>
              <a:buChar char="•"/>
            </a:pPr>
            <a:r>
              <a:rPr lang="en-US" sz="1100" dirty="0">
                <a:highlight>
                  <a:srgbClr val="FFFFFF"/>
                </a:highlight>
              </a:rPr>
              <a:t>SAML is comprised of several core components that make it possible to exchange user information for access control, including IdP, client, attributes, to the SP.</a:t>
            </a:r>
            <a:endParaRPr lang="en-US" sz="11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5"/>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How to create identity</a:t>
            </a:r>
            <a:endParaRPr b="1"/>
          </a:p>
        </p:txBody>
      </p:sp>
      <p:sp>
        <p:nvSpPr>
          <p:cNvPr id="432" name="Google Shape;432;p75"/>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solidFill>
                  <a:schemeClr val="dk1"/>
                </a:solidFill>
              </a:rPr>
              <a:t>Endpoint: </a:t>
            </a:r>
            <a:r>
              <a:rPr lang="en">
                <a:solidFill>
                  <a:schemeClr val="dk1"/>
                </a:solidFill>
              </a:rPr>
              <a:t>POST  </a:t>
            </a:r>
            <a:r>
              <a:rPr lang="en" u="sng">
                <a:solidFill>
                  <a:schemeClr val="hlink"/>
                </a:solidFill>
                <a:hlinkClick r:id="rId3"/>
              </a:rPr>
              <a:t>https://cognito-identity.us-east-1.amazonaws.com/</a:t>
            </a:r>
            <a:endParaRPr>
              <a:solidFill>
                <a:schemeClr val="dk1"/>
              </a:solidFill>
            </a:endParaRPr>
          </a:p>
          <a:p>
            <a:pPr marL="0" lvl="0" indent="0" algn="l" rtl="0">
              <a:spcBef>
                <a:spcPts val="1200"/>
              </a:spcBef>
              <a:spcAft>
                <a:spcPts val="0"/>
              </a:spcAft>
              <a:buNone/>
            </a:pPr>
            <a:r>
              <a:rPr lang="en" b="1">
                <a:solidFill>
                  <a:schemeClr val="dk1"/>
                </a:solidFill>
              </a:rPr>
              <a:t>Additional headers:</a:t>
            </a:r>
            <a:endParaRPr b="1">
              <a:solidFill>
                <a:schemeClr val="dk1"/>
              </a:solidFill>
            </a:endParaRPr>
          </a:p>
          <a:p>
            <a:pPr marL="457200" lvl="0" indent="-300037" algn="l" rtl="0">
              <a:spcBef>
                <a:spcPts val="1200"/>
              </a:spcBef>
              <a:spcAft>
                <a:spcPts val="0"/>
              </a:spcAft>
              <a:buClr>
                <a:schemeClr val="dk1"/>
              </a:buClr>
              <a:buSzPct val="100000"/>
              <a:buChar char="●"/>
            </a:pPr>
            <a:r>
              <a:rPr lang="en">
                <a:solidFill>
                  <a:schemeClr val="dk1"/>
                </a:solidFill>
              </a:rPr>
              <a:t>CONTENT-TYPE : application/x-amz-json-1.1</a:t>
            </a:r>
            <a:endParaRPr>
              <a:solidFill>
                <a:schemeClr val="dk1"/>
              </a:solidFill>
            </a:endParaRPr>
          </a:p>
          <a:p>
            <a:pPr marL="457200" lvl="0" indent="-300037" algn="l" rtl="0">
              <a:spcBef>
                <a:spcPts val="0"/>
              </a:spcBef>
              <a:spcAft>
                <a:spcPts val="0"/>
              </a:spcAft>
              <a:buClr>
                <a:schemeClr val="dk1"/>
              </a:buClr>
              <a:buSzPct val="100000"/>
              <a:buChar char="●"/>
            </a:pPr>
            <a:r>
              <a:rPr lang="en">
                <a:solidFill>
                  <a:schemeClr val="dk1"/>
                </a:solidFill>
              </a:rPr>
              <a:t>X-AMZ-TARGET : com.amazonaws.cognito.identity.model.AWSCognitoIdentityService.GetId</a:t>
            </a:r>
            <a:endParaRPr>
              <a:solidFill>
                <a:schemeClr val="dk1"/>
              </a:solidFill>
            </a:endParaRPr>
          </a:p>
          <a:p>
            <a:pPr marL="0" lvl="0" indent="0" algn="l" rtl="0">
              <a:spcBef>
                <a:spcPts val="1200"/>
              </a:spcBef>
              <a:spcAft>
                <a:spcPts val="0"/>
              </a:spcAft>
              <a:buNone/>
            </a:pPr>
            <a:r>
              <a:rPr lang="en" b="1">
                <a:solidFill>
                  <a:schemeClr val="dk1"/>
                </a:solidFill>
              </a:rPr>
              <a:t>Json body:</a:t>
            </a:r>
            <a:endParaRPr b="1">
              <a:solidFill>
                <a:schemeClr val="dk1"/>
              </a:solidFill>
            </a:endParaRPr>
          </a:p>
          <a:p>
            <a:pPr marL="0" lvl="0" indent="0" algn="l" rtl="0">
              <a:lnSpc>
                <a:spcPct val="50000"/>
              </a:lnSpc>
              <a:spcBef>
                <a:spcPts val="1200"/>
              </a:spcBef>
              <a:spcAft>
                <a:spcPts val="0"/>
              </a:spcAft>
              <a:buNone/>
            </a:pPr>
            <a:r>
              <a:rPr lang="en">
                <a:solidFill>
                  <a:schemeClr val="dk1"/>
                </a:solidFill>
              </a:rPr>
              <a:t>{</a:t>
            </a:r>
            <a:endParaRPr>
              <a:solidFill>
                <a:schemeClr val="dk1"/>
              </a:solidFill>
            </a:endParaRPr>
          </a:p>
          <a:p>
            <a:pPr marL="0" lvl="0" indent="0" algn="l" rtl="0">
              <a:lnSpc>
                <a:spcPct val="50000"/>
              </a:lnSpc>
              <a:spcBef>
                <a:spcPts val="1200"/>
              </a:spcBef>
              <a:spcAft>
                <a:spcPts val="0"/>
              </a:spcAft>
              <a:buNone/>
            </a:pPr>
            <a:r>
              <a:rPr lang="en">
                <a:solidFill>
                  <a:schemeClr val="dk1"/>
                </a:solidFill>
              </a:rPr>
              <a:t>    "IdentityPoolId": "YOUR_IDENTITY_POOL_ID",</a:t>
            </a:r>
            <a:endParaRPr>
              <a:solidFill>
                <a:schemeClr val="dk1"/>
              </a:solidFill>
            </a:endParaRPr>
          </a:p>
          <a:p>
            <a:pPr marL="0" lvl="0" indent="0" algn="l" rtl="0">
              <a:lnSpc>
                <a:spcPct val="50000"/>
              </a:lnSpc>
              <a:spcBef>
                <a:spcPts val="1200"/>
              </a:spcBef>
              <a:spcAft>
                <a:spcPts val="0"/>
              </a:spcAft>
              <a:buNone/>
            </a:pPr>
            <a:r>
              <a:rPr lang="en">
                <a:solidFill>
                  <a:schemeClr val="dk1"/>
                </a:solidFill>
              </a:rPr>
              <a:t>    "Logins": {</a:t>
            </a:r>
            <a:endParaRPr>
              <a:solidFill>
                <a:schemeClr val="dk1"/>
              </a:solidFill>
            </a:endParaRPr>
          </a:p>
          <a:p>
            <a:pPr marL="0" lvl="0" indent="0" algn="l" rtl="0">
              <a:lnSpc>
                <a:spcPct val="50000"/>
              </a:lnSpc>
              <a:spcBef>
                <a:spcPts val="1200"/>
              </a:spcBef>
              <a:spcAft>
                <a:spcPts val="0"/>
              </a:spcAft>
              <a:buNone/>
            </a:pPr>
            <a:r>
              <a:rPr lang="en">
                <a:solidFill>
                  <a:schemeClr val="dk1"/>
                </a:solidFill>
              </a:rPr>
              <a:t>        "cognito-idp.eu-north-1.amazonaws.com/YOUR_USERPOOL_ID”: "ID_TOKEN"</a:t>
            </a:r>
            <a:endParaRPr>
              <a:solidFill>
                <a:schemeClr val="dk1"/>
              </a:solidFill>
            </a:endParaRPr>
          </a:p>
          <a:p>
            <a:pPr marL="0" lvl="0" indent="0" algn="l" rtl="0">
              <a:lnSpc>
                <a:spcPct val="50000"/>
              </a:lnSpc>
              <a:spcBef>
                <a:spcPts val="1200"/>
              </a:spcBef>
              <a:spcAft>
                <a:spcPts val="0"/>
              </a:spcAft>
              <a:buNone/>
            </a:pPr>
            <a:r>
              <a:rPr lang="en">
                <a:solidFill>
                  <a:schemeClr val="dk1"/>
                </a:solidFill>
              </a:rPr>
              <a:t>    }</a:t>
            </a:r>
            <a:endParaRPr>
              <a:solidFill>
                <a:schemeClr val="dk1"/>
              </a:solidFill>
            </a:endParaRPr>
          </a:p>
          <a:p>
            <a:pPr marL="0" lvl="0" indent="0" algn="l" rtl="0">
              <a:lnSpc>
                <a:spcPct val="50000"/>
              </a:lnSpc>
              <a:spcBef>
                <a:spcPts val="1200"/>
              </a:spcBef>
              <a:spcAft>
                <a:spcPts val="0"/>
              </a:spcAft>
              <a:buNone/>
            </a:pPr>
            <a:r>
              <a:rPr lang="en">
                <a:solidFill>
                  <a:schemeClr val="dk1"/>
                </a:solidFill>
              </a:rPr>
              <a:t>}</a:t>
            </a:r>
            <a:endParaRPr sz="900">
              <a:solidFill>
                <a:schemeClr val="dk1"/>
              </a:solidFill>
              <a:highlight>
                <a:srgbClr val="1E1E1E"/>
              </a:highlight>
              <a:latin typeface="Courier New"/>
              <a:ea typeface="Courier New"/>
              <a:cs typeface="Courier New"/>
              <a:sym typeface="Courier New"/>
            </a:endParaRPr>
          </a:p>
          <a:p>
            <a:pPr marL="0" lvl="0" indent="0" algn="l" rtl="0">
              <a:spcBef>
                <a:spcPts val="1200"/>
              </a:spcBef>
              <a:spcAft>
                <a:spcPts val="0"/>
              </a:spcAft>
              <a:buClr>
                <a:schemeClr val="dk1"/>
              </a:buClr>
              <a:buSzPct val="61111"/>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How to get temp credentials</a:t>
            </a:r>
            <a:endParaRPr b="1"/>
          </a:p>
        </p:txBody>
      </p:sp>
      <p:sp>
        <p:nvSpPr>
          <p:cNvPr id="438" name="Google Shape;438;p76"/>
          <p:cNvSpPr txBox="1">
            <a:spLocks noGrp="1"/>
          </p:cNvSpPr>
          <p:nvPr>
            <p:ph type="body" idx="1"/>
          </p:nvPr>
        </p:nvSpPr>
        <p:spPr>
          <a:xfrm>
            <a:off x="311700" y="1152475"/>
            <a:ext cx="8458500" cy="29061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Clr>
                <a:schemeClr val="dk1"/>
              </a:buClr>
              <a:buSzPts val="852"/>
              <a:buFont typeface="Arial"/>
              <a:buNone/>
            </a:pPr>
            <a:r>
              <a:rPr lang="en" sz="1100" b="1">
                <a:solidFill>
                  <a:schemeClr val="dk1"/>
                </a:solidFill>
              </a:rPr>
              <a:t>Endpoint: </a:t>
            </a:r>
            <a:r>
              <a:rPr lang="en" sz="1100">
                <a:solidFill>
                  <a:schemeClr val="dk1"/>
                </a:solidFill>
              </a:rPr>
              <a:t>POST  </a:t>
            </a:r>
            <a:r>
              <a:rPr lang="en" sz="1100" u="sng">
                <a:solidFill>
                  <a:schemeClr val="hlink"/>
                </a:solidFill>
                <a:hlinkClick r:id="rId3"/>
              </a:rPr>
              <a:t>https://cognito-identity.us-east-1.amazonaws.com/</a:t>
            </a:r>
            <a:endParaRPr sz="1100" u="sng">
              <a:solidFill>
                <a:schemeClr val="dk1"/>
              </a:solidFill>
            </a:endParaRPr>
          </a:p>
          <a:p>
            <a:pPr marL="0" lvl="0" indent="0" algn="l" rtl="0">
              <a:lnSpc>
                <a:spcPct val="105000"/>
              </a:lnSpc>
              <a:spcBef>
                <a:spcPts val="1200"/>
              </a:spcBef>
              <a:spcAft>
                <a:spcPts val="0"/>
              </a:spcAft>
              <a:buClr>
                <a:schemeClr val="dk1"/>
              </a:buClr>
              <a:buSzPts val="852"/>
              <a:buFont typeface="Arial"/>
              <a:buNone/>
            </a:pPr>
            <a:r>
              <a:rPr lang="en" sz="1100" b="1">
                <a:solidFill>
                  <a:schemeClr val="dk1"/>
                </a:solidFill>
              </a:rPr>
              <a:t>Additional headers:</a:t>
            </a:r>
            <a:endParaRPr sz="1100" b="1">
              <a:solidFill>
                <a:schemeClr val="dk1"/>
              </a:solidFill>
            </a:endParaRPr>
          </a:p>
          <a:p>
            <a:pPr marL="457200" lvl="0" indent="-298450" algn="l" rtl="0">
              <a:lnSpc>
                <a:spcPct val="105000"/>
              </a:lnSpc>
              <a:spcBef>
                <a:spcPts val="1200"/>
              </a:spcBef>
              <a:spcAft>
                <a:spcPts val="0"/>
              </a:spcAft>
              <a:buClr>
                <a:schemeClr val="dk1"/>
              </a:buClr>
              <a:buSzPts val="1100"/>
              <a:buChar char="●"/>
            </a:pPr>
            <a:r>
              <a:rPr lang="en" sz="1100">
                <a:solidFill>
                  <a:schemeClr val="dk1"/>
                </a:solidFill>
              </a:rPr>
              <a:t>CONTENT-TYPE : application/x-amz-json-1.1</a:t>
            </a:r>
            <a:endParaRPr sz="1100">
              <a:solidFill>
                <a:schemeClr val="dk1"/>
              </a:solidFill>
            </a:endParaRPr>
          </a:p>
          <a:p>
            <a:pPr marL="457200" lvl="0" indent="-298450" algn="l" rtl="0">
              <a:lnSpc>
                <a:spcPct val="105000"/>
              </a:lnSpc>
              <a:spcBef>
                <a:spcPts val="0"/>
              </a:spcBef>
              <a:spcAft>
                <a:spcPts val="0"/>
              </a:spcAft>
              <a:buClr>
                <a:schemeClr val="dk1"/>
              </a:buClr>
              <a:buSzPts val="1100"/>
              <a:buChar char="●"/>
            </a:pPr>
            <a:r>
              <a:rPr lang="en" sz="1100">
                <a:solidFill>
                  <a:schemeClr val="dk1"/>
                </a:solidFill>
              </a:rPr>
              <a:t>X-AMZ-TARGET : com.amazonaws.cognito.identity.model.AWSCognitoIdentityService.GetCredentialsForIdentity</a:t>
            </a:r>
            <a:endParaRPr sz="1100">
              <a:solidFill>
                <a:schemeClr val="dk1"/>
              </a:solidFill>
            </a:endParaRPr>
          </a:p>
          <a:p>
            <a:pPr marL="0" lvl="0" indent="0" algn="l" rtl="0">
              <a:lnSpc>
                <a:spcPct val="105000"/>
              </a:lnSpc>
              <a:spcBef>
                <a:spcPts val="1200"/>
              </a:spcBef>
              <a:spcAft>
                <a:spcPts val="0"/>
              </a:spcAft>
              <a:buClr>
                <a:schemeClr val="dk1"/>
              </a:buClr>
              <a:buSzPts val="852"/>
              <a:buFont typeface="Arial"/>
              <a:buNone/>
            </a:pPr>
            <a:r>
              <a:rPr lang="en" sz="1100" b="1">
                <a:solidFill>
                  <a:schemeClr val="dk1"/>
                </a:solidFill>
              </a:rPr>
              <a:t>Json body:</a:t>
            </a:r>
            <a:endParaRPr sz="1100" b="1">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"IdentityId": "YOUR_IDENTITY_ID",</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"Logins": {</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"cognito-idp.eu-north-1.amazonaws.com/YOUR_USERPOOL_ID”: "ID_TOKEN"</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a:t>
            </a:r>
            <a:endParaRPr sz="1100">
              <a:solidFill>
                <a:schemeClr val="dk1"/>
              </a:solidFill>
            </a:endParaRPr>
          </a:p>
          <a:p>
            <a:pPr marL="0" lvl="0" indent="0" algn="l" rtl="0">
              <a:lnSpc>
                <a:spcPct val="40000"/>
              </a:lnSpc>
              <a:spcBef>
                <a:spcPts val="1200"/>
              </a:spcBef>
              <a:spcAft>
                <a:spcPts val="1200"/>
              </a:spcAft>
              <a:buClr>
                <a:schemeClr val="dk1"/>
              </a:buClr>
              <a:buSzPts val="852"/>
              <a:buFont typeface="Arial"/>
              <a:buNone/>
            </a:pPr>
            <a:r>
              <a:rPr lang="en" sz="1100">
                <a:solidFill>
                  <a:schemeClr val="dk1"/>
                </a:solidFill>
              </a:rPr>
              <a:t>}</a:t>
            </a:r>
            <a:endParaRPr sz="11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a:t>
            </a:r>
            <a:endParaRPr/>
          </a:p>
        </p:txBody>
      </p:sp>
      <p:sp>
        <p:nvSpPr>
          <p:cNvPr id="468" name="Google Shape;468;p8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81"/>
          <p:cNvPicPr preferRelativeResize="0"/>
          <p:nvPr/>
        </p:nvPicPr>
        <p:blipFill>
          <a:blip r:embed="rId3">
            <a:alphaModFix/>
          </a:blip>
          <a:stretch>
            <a:fillRect/>
          </a:stretch>
        </p:blipFill>
        <p:spPr>
          <a:xfrm>
            <a:off x="152400" y="152400"/>
            <a:ext cx="7677150" cy="3638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82"/>
          <p:cNvPicPr preferRelativeResize="0"/>
          <p:nvPr/>
        </p:nvPicPr>
        <p:blipFill>
          <a:blip r:embed="rId3">
            <a:alphaModFix/>
          </a:blip>
          <a:stretch>
            <a:fillRect/>
          </a:stretch>
        </p:blipFill>
        <p:spPr>
          <a:xfrm>
            <a:off x="152400" y="152400"/>
            <a:ext cx="7534275" cy="3590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Google Shape;483;p83"/>
          <p:cNvPicPr preferRelativeResize="0"/>
          <p:nvPr/>
        </p:nvPicPr>
        <p:blipFill>
          <a:blip r:embed="rId3">
            <a:alphaModFix/>
          </a:blip>
          <a:stretch>
            <a:fillRect/>
          </a:stretch>
        </p:blipFill>
        <p:spPr>
          <a:xfrm>
            <a:off x="795325" y="422325"/>
            <a:ext cx="7505700" cy="37147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88" name="Google Shape;488;p84"/>
          <p:cNvPicPr preferRelativeResize="0"/>
          <p:nvPr/>
        </p:nvPicPr>
        <p:blipFill>
          <a:blip r:embed="rId3">
            <a:alphaModFix/>
          </a:blip>
          <a:stretch>
            <a:fillRect/>
          </a:stretch>
        </p:blipFill>
        <p:spPr>
          <a:xfrm>
            <a:off x="152400" y="152400"/>
            <a:ext cx="7477125" cy="43243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p85"/>
          <p:cNvPicPr preferRelativeResize="0"/>
          <p:nvPr/>
        </p:nvPicPr>
        <p:blipFill>
          <a:blip r:embed="rId3">
            <a:alphaModFix/>
          </a:blip>
          <a:stretch>
            <a:fillRect/>
          </a:stretch>
        </p:blipFill>
        <p:spPr>
          <a:xfrm>
            <a:off x="152400" y="152400"/>
            <a:ext cx="7572375" cy="3609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86"/>
          <p:cNvPicPr preferRelativeResize="0"/>
          <p:nvPr/>
        </p:nvPicPr>
        <p:blipFill>
          <a:blip r:embed="rId3">
            <a:alphaModFix/>
          </a:blip>
          <a:stretch>
            <a:fillRect/>
          </a:stretch>
        </p:blipFill>
        <p:spPr>
          <a:xfrm>
            <a:off x="618650" y="471425"/>
            <a:ext cx="7600950" cy="35433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87"/>
          <p:cNvPicPr preferRelativeResize="0"/>
          <p:nvPr/>
        </p:nvPicPr>
        <p:blipFill>
          <a:blip r:embed="rId3">
            <a:alphaModFix/>
          </a:blip>
          <a:stretch>
            <a:fillRect/>
          </a:stretch>
        </p:blipFill>
        <p:spPr>
          <a:xfrm>
            <a:off x="152400" y="152400"/>
            <a:ext cx="7543800" cy="305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4"/>
        <p:cNvGrpSpPr/>
        <p:nvPr/>
      </p:nvGrpSpPr>
      <p:grpSpPr>
        <a:xfrm>
          <a:off x="0" y="0"/>
          <a:ext cx="0" cy="0"/>
          <a:chOff x="0" y="0"/>
          <a:chExt cx="0" cy="0"/>
        </a:xfrm>
      </p:grpSpPr>
      <p:sp useBgFill="1">
        <p:nvSpPr>
          <p:cNvPr id="342" name="Rectangle 34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Google Shape;335;p60"/>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fontScale="90000"/>
          </a:bodyPr>
          <a:lstStyle/>
          <a:p>
            <a:pPr marL="0" lvl="0" indent="0" defTabSz="914400">
              <a:spcBef>
                <a:spcPct val="0"/>
              </a:spcBef>
              <a:spcAft>
                <a:spcPts val="0"/>
              </a:spcAft>
              <a:buClr>
                <a:schemeClr val="dk1"/>
              </a:buClr>
              <a:buSzPts val="1100"/>
            </a:pPr>
            <a:r>
              <a:rPr lang="en-US" sz="3500" b="1" kern="1200">
                <a:solidFill>
                  <a:schemeClr val="tx1"/>
                </a:solidFill>
                <a:latin typeface="+mj-lt"/>
                <a:ea typeface="+mj-ea"/>
                <a:cs typeface="+mj-cs"/>
              </a:rPr>
              <a:t>Identity Provider (IdP)</a:t>
            </a:r>
          </a:p>
        </p:txBody>
      </p:sp>
      <p:sp>
        <p:nvSpPr>
          <p:cNvPr id="34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Google Shape;336;p60"/>
          <p:cNvSpPr txBox="1">
            <a:spLocks noGrp="1"/>
          </p:cNvSpPr>
          <p:nvPr>
            <p:ph type="body"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300" dirty="0">
                <a:highlight>
                  <a:srgbClr val="FFFFFF"/>
                </a:highlight>
              </a:rPr>
              <a:t>An IdP is a service that maintains and manages digital identities to </a:t>
            </a:r>
            <a:r>
              <a:rPr lang="en-US" sz="1300" b="1" dirty="0">
                <a:highlight>
                  <a:srgbClr val="FFFFFF"/>
                </a:highlight>
              </a:rPr>
              <a:t>verify user credentials</a:t>
            </a:r>
            <a:r>
              <a:rPr lang="en-US" sz="1300" dirty="0">
                <a:highlight>
                  <a:srgbClr val="FFFFFF"/>
                </a:highlight>
              </a:rPr>
              <a:t> throughout:</a:t>
            </a:r>
          </a:p>
          <a:p>
            <a:pPr marL="457200" lvl="0" indent="-228600" defTabSz="914400">
              <a:spcBef>
                <a:spcPts val="1200"/>
              </a:spcBef>
              <a:spcAft>
                <a:spcPts val="0"/>
              </a:spcAft>
              <a:buClr>
                <a:schemeClr val="dk1"/>
              </a:buClr>
              <a:buSzPts val="1200"/>
              <a:buFont typeface="Arial" panose="020B0604020202020204" pitchFamily="34" charset="0"/>
              <a:buChar char="•"/>
            </a:pPr>
            <a:r>
              <a:rPr lang="en-US" sz="1300" dirty="0">
                <a:highlight>
                  <a:srgbClr val="FFFFFF"/>
                </a:highlight>
              </a:rPr>
              <a:t>applications</a:t>
            </a:r>
          </a:p>
          <a:p>
            <a:pPr marL="457200" lvl="0" indent="-228600" defTabSz="914400">
              <a:spcBef>
                <a:spcPts val="0"/>
              </a:spcBef>
              <a:spcAft>
                <a:spcPts val="0"/>
              </a:spcAft>
              <a:buClr>
                <a:schemeClr val="dk1"/>
              </a:buClr>
              <a:buSzPts val="1200"/>
              <a:buFont typeface="Arial" panose="020B0604020202020204" pitchFamily="34" charset="0"/>
              <a:buChar char="•"/>
            </a:pPr>
            <a:r>
              <a:rPr lang="en-US" sz="1300" dirty="0">
                <a:highlight>
                  <a:srgbClr val="FFFFFF"/>
                </a:highlight>
              </a:rPr>
              <a:t>networks</a:t>
            </a:r>
          </a:p>
          <a:p>
            <a:pPr marL="457200" lvl="0" indent="-228600" defTabSz="914400">
              <a:spcBef>
                <a:spcPts val="0"/>
              </a:spcBef>
              <a:spcAft>
                <a:spcPts val="0"/>
              </a:spcAft>
              <a:buClr>
                <a:schemeClr val="dk1"/>
              </a:buClr>
              <a:buSzPts val="1200"/>
              <a:buFont typeface="Arial" panose="020B0604020202020204" pitchFamily="34" charset="0"/>
              <a:buChar char="•"/>
            </a:pPr>
            <a:r>
              <a:rPr lang="en-US" sz="1300" dirty="0">
                <a:highlight>
                  <a:srgbClr val="FFFFFF"/>
                </a:highlight>
              </a:rPr>
              <a:t>web services. </a:t>
            </a:r>
          </a:p>
          <a:p>
            <a:pPr marL="0" lvl="0" indent="-228600" defTabSz="914400">
              <a:spcBef>
                <a:spcPts val="1200"/>
              </a:spcBef>
              <a:spcAft>
                <a:spcPts val="1200"/>
              </a:spcAft>
              <a:buFont typeface="Arial" panose="020B0604020202020204" pitchFamily="34" charset="0"/>
              <a:buChar char="•"/>
            </a:pPr>
            <a:r>
              <a:rPr lang="en-US" sz="1300" dirty="0">
                <a:highlight>
                  <a:srgbClr val="FFFFFF"/>
                </a:highlight>
              </a:rPr>
              <a:t>It’s primary role is to </a:t>
            </a:r>
            <a:r>
              <a:rPr lang="en-US" sz="1300" b="1" dirty="0">
                <a:highlight>
                  <a:srgbClr val="FFFFFF"/>
                </a:highlight>
              </a:rPr>
              <a:t>safeguard the integrity of user credentials</a:t>
            </a:r>
            <a:r>
              <a:rPr lang="en-US" sz="1300" dirty="0">
                <a:highlight>
                  <a:srgbClr val="FFFFFF"/>
                </a:highlight>
              </a:rPr>
              <a:t> and </a:t>
            </a:r>
            <a:r>
              <a:rPr lang="en-US" sz="1300" b="1" dirty="0">
                <a:highlight>
                  <a:srgbClr val="FFFFFF"/>
                </a:highlight>
              </a:rPr>
              <a:t>federate user identity</a:t>
            </a:r>
            <a:r>
              <a:rPr lang="en-US" sz="1300" dirty="0">
                <a:highlight>
                  <a:srgbClr val="FFFFFF"/>
                </a:highlight>
              </a:rPr>
              <a:t> where SSO logins are desired.</a:t>
            </a:r>
            <a:endParaRPr lang="en-US" sz="1300" dirty="0"/>
          </a:p>
        </p:txBody>
      </p:sp>
      <p:pic>
        <p:nvPicPr>
          <p:cNvPr id="337" name="Google Shape;337;p60"/>
          <p:cNvPicPr preferRelativeResize="0"/>
          <p:nvPr/>
        </p:nvPicPr>
        <p:blipFill>
          <a:blip r:embed="rId3"/>
          <a:stretch>
            <a:fillRect/>
          </a:stretch>
        </p:blipFill>
        <p:spPr>
          <a:xfrm>
            <a:off x="3490722" y="785412"/>
            <a:ext cx="5177790" cy="3572675"/>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88"/>
          <p:cNvPicPr preferRelativeResize="0"/>
          <p:nvPr/>
        </p:nvPicPr>
        <p:blipFill>
          <a:blip r:embed="rId3">
            <a:alphaModFix/>
          </a:blip>
          <a:stretch>
            <a:fillRect/>
          </a:stretch>
        </p:blipFill>
        <p:spPr>
          <a:xfrm>
            <a:off x="152400" y="152400"/>
            <a:ext cx="7696200" cy="40100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89"/>
          <p:cNvPicPr preferRelativeResize="0"/>
          <p:nvPr/>
        </p:nvPicPr>
        <p:blipFill>
          <a:blip r:embed="rId3">
            <a:alphaModFix/>
          </a:blip>
          <a:stretch>
            <a:fillRect/>
          </a:stretch>
        </p:blipFill>
        <p:spPr>
          <a:xfrm>
            <a:off x="152400" y="152400"/>
            <a:ext cx="7505700" cy="37242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90"/>
          <p:cNvPicPr preferRelativeResize="0"/>
          <p:nvPr/>
        </p:nvPicPr>
        <p:blipFill>
          <a:blip r:embed="rId3">
            <a:alphaModFix/>
          </a:blip>
          <a:stretch>
            <a:fillRect/>
          </a:stretch>
        </p:blipFill>
        <p:spPr>
          <a:xfrm>
            <a:off x="645275" y="364225"/>
            <a:ext cx="7620000" cy="42862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91"/>
          <p:cNvPicPr preferRelativeResize="0"/>
          <p:nvPr/>
        </p:nvPicPr>
        <p:blipFill>
          <a:blip r:embed="rId3">
            <a:alphaModFix/>
          </a:blip>
          <a:stretch>
            <a:fillRect/>
          </a:stretch>
        </p:blipFill>
        <p:spPr>
          <a:xfrm>
            <a:off x="152400" y="152400"/>
            <a:ext cx="7705725" cy="38957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92"/>
          <p:cNvPicPr preferRelativeResize="0"/>
          <p:nvPr/>
        </p:nvPicPr>
        <p:blipFill>
          <a:blip r:embed="rId3">
            <a:alphaModFix/>
          </a:blip>
          <a:stretch>
            <a:fillRect/>
          </a:stretch>
        </p:blipFill>
        <p:spPr>
          <a:xfrm>
            <a:off x="152400" y="152400"/>
            <a:ext cx="7419975" cy="435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1"/>
        <p:cNvGrpSpPr/>
        <p:nvPr/>
      </p:nvGrpSpPr>
      <p:grpSpPr>
        <a:xfrm>
          <a:off x="0" y="0"/>
          <a:ext cx="0" cy="0"/>
          <a:chOff x="0" y="0"/>
          <a:chExt cx="0" cy="0"/>
        </a:xfrm>
      </p:grpSpPr>
      <p:sp useBgFill="1">
        <p:nvSpPr>
          <p:cNvPr id="349" name="Rectangle 34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Google Shape;342;p61"/>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Clr>
                <a:schemeClr val="dk1"/>
              </a:buClr>
              <a:buSzPts val="1100"/>
            </a:pPr>
            <a:r>
              <a:rPr lang="en-US" sz="4100" b="1" kern="1200">
                <a:solidFill>
                  <a:schemeClr val="tx1"/>
                </a:solidFill>
                <a:latin typeface="+mj-lt"/>
                <a:ea typeface="+mj-ea"/>
                <a:cs typeface="+mj-cs"/>
              </a:rPr>
              <a:t>Client</a:t>
            </a:r>
          </a:p>
        </p:txBody>
      </p:sp>
      <p:sp>
        <p:nvSpPr>
          <p:cNvPr id="35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Google Shape;343;p61"/>
          <p:cNvSpPr txBox="1">
            <a:spLocks noGrp="1"/>
          </p:cNvSpPr>
          <p:nvPr>
            <p:ph type="body"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400">
                <a:highlight>
                  <a:srgbClr val="FFFFFF"/>
                </a:highlight>
              </a:rPr>
              <a:t>Clients are your </a:t>
            </a:r>
            <a:r>
              <a:rPr lang="en-US" sz="1400" b="1">
                <a:highlight>
                  <a:srgbClr val="FFFFFF"/>
                </a:highlight>
              </a:rPr>
              <a:t>users who will authenticate</a:t>
            </a:r>
            <a:r>
              <a:rPr lang="en-US" sz="1400">
                <a:highlight>
                  <a:srgbClr val="FFFFFF"/>
                </a:highlight>
              </a:rPr>
              <a:t> into a service </a:t>
            </a:r>
            <a:r>
              <a:rPr lang="en-US" sz="1400" b="1">
                <a:highlight>
                  <a:srgbClr val="FFFFFF"/>
                </a:highlight>
              </a:rPr>
              <a:t>using the credentials</a:t>
            </a:r>
            <a:r>
              <a:rPr lang="en-US" sz="1400">
                <a:highlight>
                  <a:srgbClr val="FFFFFF"/>
                </a:highlight>
              </a:rPr>
              <a:t> that are being </a:t>
            </a:r>
            <a:r>
              <a:rPr lang="en-US" sz="1400" b="1">
                <a:highlight>
                  <a:srgbClr val="FFFFFF"/>
                </a:highlight>
              </a:rPr>
              <a:t>managed by an IdP</a:t>
            </a:r>
            <a:r>
              <a:rPr lang="en-US" sz="1400">
                <a:highlight>
                  <a:srgbClr val="FFFFFF"/>
                </a:highlight>
              </a:rPr>
              <a:t>. </a:t>
            </a:r>
          </a:p>
          <a:p>
            <a:pPr marL="0" lvl="0" indent="-228600" defTabSz="914400">
              <a:spcBef>
                <a:spcPts val="1200"/>
              </a:spcBef>
              <a:spcAft>
                <a:spcPts val="1200"/>
              </a:spcAft>
              <a:buFont typeface="Arial" panose="020B0604020202020204" pitchFamily="34" charset="0"/>
              <a:buChar char="•"/>
            </a:pPr>
            <a:r>
              <a:rPr lang="en-US" sz="1400" u="sng">
                <a:highlight>
                  <a:srgbClr val="FFFFFF"/>
                </a:highlight>
              </a:rPr>
              <a:t>For example</a:t>
            </a:r>
            <a:r>
              <a:rPr lang="en-US" sz="1400">
                <a:highlight>
                  <a:srgbClr val="FFFFFF"/>
                </a:highlight>
              </a:rPr>
              <a:t>, your employer may use SAML for SSO access into the services that you need to work, using your company email address and password.</a:t>
            </a:r>
            <a:endParaRPr lang="en-US" sz="1400"/>
          </a:p>
        </p:txBody>
      </p:sp>
      <p:pic>
        <p:nvPicPr>
          <p:cNvPr id="344" name="Google Shape;344;p61"/>
          <p:cNvPicPr preferRelativeResize="0"/>
          <p:nvPr/>
        </p:nvPicPr>
        <p:blipFill>
          <a:blip r:embed="rId3"/>
          <a:stretch>
            <a:fillRect/>
          </a:stretch>
        </p:blipFill>
        <p:spPr>
          <a:xfrm>
            <a:off x="3490722" y="1704470"/>
            <a:ext cx="5177790" cy="173455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useBgFill="1">
        <p:nvSpPr>
          <p:cNvPr id="362" name="Rectangle 3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Google Shape;355;p63"/>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fontScale="90000"/>
          </a:bodyPr>
          <a:lstStyle/>
          <a:p>
            <a:pPr marL="0" lvl="0" indent="0" defTabSz="914400">
              <a:spcBef>
                <a:spcPct val="0"/>
              </a:spcBef>
              <a:spcAft>
                <a:spcPts val="0"/>
              </a:spcAft>
              <a:buClr>
                <a:schemeClr val="dk1"/>
              </a:buClr>
              <a:buSzPct val="26190"/>
            </a:pPr>
            <a:r>
              <a:rPr lang="en-US" sz="3500" b="1" kern="1200">
                <a:solidFill>
                  <a:schemeClr val="tx1"/>
                </a:solidFill>
                <a:latin typeface="+mj-lt"/>
                <a:ea typeface="+mj-ea"/>
                <a:cs typeface="+mj-cs"/>
              </a:rPr>
              <a:t>Service Provider (SP)</a:t>
            </a:r>
          </a:p>
        </p:txBody>
      </p:sp>
      <p:sp>
        <p:nvSpPr>
          <p:cNvPr id="36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Google Shape;356;p63"/>
          <p:cNvSpPr txBox="1">
            <a:spLocks noGrp="1"/>
          </p:cNvSpPr>
          <p:nvPr>
            <p:ph type="body"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SzPts val="852"/>
              <a:buFont typeface="Arial" panose="020B0604020202020204" pitchFamily="34" charset="0"/>
              <a:buChar char="•"/>
            </a:pPr>
            <a:r>
              <a:rPr lang="en-US" sz="1000" b="1" dirty="0">
                <a:highlight>
                  <a:srgbClr val="FFFFFF"/>
                </a:highlight>
              </a:rPr>
              <a:t>Service providers</a:t>
            </a:r>
            <a:r>
              <a:rPr lang="en-US" sz="1000" dirty="0">
                <a:highlight>
                  <a:srgbClr val="FFFFFF"/>
                </a:highlight>
              </a:rPr>
              <a:t> are a </a:t>
            </a:r>
            <a:r>
              <a:rPr lang="en-US" sz="1000" b="1" dirty="0">
                <a:highlight>
                  <a:srgbClr val="FFFFFF"/>
                </a:highlight>
              </a:rPr>
              <a:t>resource that users authenticate </a:t>
            </a:r>
            <a:r>
              <a:rPr lang="en-US" sz="1000" dirty="0">
                <a:highlight>
                  <a:srgbClr val="FFFFFF"/>
                </a:highlight>
              </a:rPr>
              <a:t>into using SAML SSO, usually a private website or application. </a:t>
            </a:r>
          </a:p>
          <a:p>
            <a:pPr marL="0" lvl="0" indent="-228600" defTabSz="914400">
              <a:spcBef>
                <a:spcPts val="1200"/>
              </a:spcBef>
              <a:spcAft>
                <a:spcPts val="0"/>
              </a:spcAft>
              <a:buSzPts val="852"/>
              <a:buFont typeface="Arial" panose="020B0604020202020204" pitchFamily="34" charset="0"/>
              <a:buChar char="•"/>
            </a:pPr>
            <a:r>
              <a:rPr lang="en-US" sz="1000" dirty="0">
                <a:highlight>
                  <a:srgbClr val="FFFFFF"/>
                </a:highlight>
              </a:rPr>
              <a:t>They</a:t>
            </a:r>
            <a:r>
              <a:rPr lang="en-US" sz="1000" b="1" dirty="0">
                <a:highlight>
                  <a:srgbClr val="FFFFFF"/>
                </a:highlight>
              </a:rPr>
              <a:t> </a:t>
            </a:r>
            <a:r>
              <a:rPr lang="en-US" sz="1000" b="1" i="1" dirty="0">
                <a:highlight>
                  <a:srgbClr val="FFFFFF"/>
                </a:highlight>
              </a:rPr>
              <a:t>receive, accept</a:t>
            </a:r>
            <a:r>
              <a:rPr lang="en-US" sz="1000" b="1" dirty="0">
                <a:highlight>
                  <a:srgbClr val="FFFFFF"/>
                </a:highlight>
              </a:rPr>
              <a:t>, or </a:t>
            </a:r>
            <a:r>
              <a:rPr lang="en-US" sz="1000" b="1" i="1" dirty="0">
                <a:highlight>
                  <a:srgbClr val="FFFFFF"/>
                </a:highlight>
              </a:rPr>
              <a:t>deny</a:t>
            </a:r>
            <a:r>
              <a:rPr lang="en-US" sz="1000" i="1" dirty="0">
                <a:highlight>
                  <a:srgbClr val="FFFFFF"/>
                </a:highlight>
              </a:rPr>
              <a:t> </a:t>
            </a:r>
            <a:r>
              <a:rPr lang="en-US" sz="1000" b="1" dirty="0">
                <a:highlight>
                  <a:srgbClr val="FFFFFF"/>
                </a:highlight>
              </a:rPr>
              <a:t>assertions </a:t>
            </a:r>
            <a:r>
              <a:rPr lang="en-US" sz="1000" dirty="0">
                <a:highlight>
                  <a:srgbClr val="FFFFFF"/>
                </a:highlight>
              </a:rPr>
              <a:t>from IdPs for each client profile prior to granting users access. </a:t>
            </a:r>
          </a:p>
          <a:p>
            <a:pPr marL="0" lvl="0" indent="-228600" defTabSz="914400">
              <a:spcBef>
                <a:spcPts val="1200"/>
              </a:spcBef>
              <a:spcAft>
                <a:spcPts val="0"/>
              </a:spcAft>
              <a:buSzPts val="852"/>
              <a:buFont typeface="Arial" panose="020B0604020202020204" pitchFamily="34" charset="0"/>
              <a:buChar char="•"/>
            </a:pPr>
            <a:r>
              <a:rPr lang="en-US" sz="1000" b="1" dirty="0">
                <a:highlight>
                  <a:srgbClr val="FFFFFF"/>
                </a:highlight>
              </a:rPr>
              <a:t>SPs send requests to IdPs</a:t>
            </a:r>
            <a:r>
              <a:rPr lang="en-US" sz="1000" dirty="0">
                <a:highlight>
                  <a:srgbClr val="FFFFFF"/>
                </a:highlight>
              </a:rPr>
              <a:t> to begin the authentication process, and the client’s assertion is received in response. </a:t>
            </a:r>
          </a:p>
          <a:p>
            <a:pPr marL="0" lvl="0" indent="-228600" defTabSz="914400">
              <a:spcBef>
                <a:spcPts val="1200"/>
              </a:spcBef>
              <a:spcAft>
                <a:spcPts val="1200"/>
              </a:spcAft>
              <a:buSzPts val="852"/>
              <a:buFont typeface="Arial" panose="020B0604020202020204" pitchFamily="34" charset="0"/>
              <a:buChar char="•"/>
            </a:pPr>
            <a:r>
              <a:rPr lang="en-US" sz="1000" dirty="0">
                <a:highlight>
                  <a:srgbClr val="FFFFFF"/>
                </a:highlight>
              </a:rPr>
              <a:t>The process is sometimes reversed when an IdP initiates the sign-in flow to assert user identity. It can be initiated either way.</a:t>
            </a:r>
            <a:endParaRPr lang="en-US" sz="1000" dirty="0"/>
          </a:p>
        </p:txBody>
      </p:sp>
      <p:pic>
        <p:nvPicPr>
          <p:cNvPr id="357" name="Google Shape;357;p63"/>
          <p:cNvPicPr preferRelativeResize="0"/>
          <p:nvPr/>
        </p:nvPicPr>
        <p:blipFill>
          <a:blip r:embed="rId3"/>
          <a:stretch>
            <a:fillRect/>
          </a:stretch>
        </p:blipFill>
        <p:spPr>
          <a:xfrm>
            <a:off x="3490722" y="1866276"/>
            <a:ext cx="5177790" cy="141094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1"/>
        <p:cNvGrpSpPr/>
        <p:nvPr/>
      </p:nvGrpSpPr>
      <p:grpSpPr>
        <a:xfrm>
          <a:off x="0" y="0"/>
          <a:ext cx="0" cy="0"/>
          <a:chOff x="0" y="0"/>
          <a:chExt cx="0" cy="0"/>
        </a:xfrm>
      </p:grpSpPr>
      <p:sp useBgFill="1">
        <p:nvSpPr>
          <p:cNvPr id="367" name="Rectangle 36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9" name="Freeform: Shape 36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1" name="Freeform: Shape 37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2" name="Google Shape;362;p64"/>
          <p:cNvSpPr txBox="1">
            <a:spLocks noGrp="1"/>
          </p:cNvSpPr>
          <p:nvPr>
            <p:ph type="title"/>
          </p:nvPr>
        </p:nvSpPr>
        <p:spPr>
          <a:xfrm>
            <a:off x="1143002" y="1499711"/>
            <a:ext cx="6858000" cy="2073021"/>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b="1" kern="1200">
                <a:solidFill>
                  <a:schemeClr val="tx1"/>
                </a:solidFill>
                <a:latin typeface="+mj-lt"/>
                <a:ea typeface="+mj-ea"/>
                <a:cs typeface="+mj-cs"/>
              </a:rPr>
              <a:t>OpenId Connect</a:t>
            </a:r>
          </a:p>
        </p:txBody>
      </p:sp>
      <p:sp>
        <p:nvSpPr>
          <p:cNvPr id="373" name="Rectangle 37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62"/>
                                        </p:tgtEl>
                                        <p:attrNameLst>
                                          <p:attrName>style.visibility</p:attrName>
                                        </p:attrNameLst>
                                      </p:cBhvr>
                                      <p:to>
                                        <p:strVal val="visible"/>
                                      </p:to>
                                    </p:set>
                                    <p:animEffect transition="in" filter="fade">
                                      <p:cBhvr>
                                        <p:cTn id="7" dur="10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5978</Words>
  <Application>Microsoft Macintosh PowerPoint</Application>
  <PresentationFormat>On-screen Show (16:9)</PresentationFormat>
  <Paragraphs>440</Paragraphs>
  <Slides>64</Slides>
  <Notes>56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64</vt:i4>
      </vt:variant>
    </vt:vector>
  </HeadingPairs>
  <TitlesOfParts>
    <vt:vector size="73" baseType="lpstr">
      <vt:lpstr>Open Sans</vt:lpstr>
      <vt:lpstr>Calibri</vt:lpstr>
      <vt:lpstr>Courier New</vt:lpstr>
      <vt:lpstr>Economica</vt:lpstr>
      <vt:lpstr>Calibri Light</vt:lpstr>
      <vt:lpstr>Arial</vt:lpstr>
      <vt:lpstr>Helvetica Neue</vt:lpstr>
      <vt:lpstr>Luxe</vt:lpstr>
      <vt:lpstr>Office Theme</vt:lpstr>
      <vt:lpstr>AWS Cognito</vt:lpstr>
      <vt:lpstr>AWS Congito</vt:lpstr>
      <vt:lpstr>Cognito User pool</vt:lpstr>
      <vt:lpstr>SAML</vt:lpstr>
      <vt:lpstr>How SAML Works</vt:lpstr>
      <vt:lpstr>Identity Provider (IdP)</vt:lpstr>
      <vt:lpstr>Client</vt:lpstr>
      <vt:lpstr>Service Provider (SP)</vt:lpstr>
      <vt:lpstr>OpenId Connect</vt:lpstr>
      <vt:lpstr>How OIDC Works</vt:lpstr>
      <vt:lpstr>Built on OAuth 2.0 Protocol</vt:lpstr>
      <vt:lpstr>SAML vs OpenID Connect</vt:lpstr>
      <vt:lpstr>Using OIDC and SAML Together</vt:lpstr>
      <vt:lpstr>AWS Cognito Protocols</vt:lpstr>
      <vt:lpstr>AWS Cognito Protocols When?</vt:lpstr>
      <vt:lpstr>OIDS vs Oauth2 vs SAML 2.0</vt:lpstr>
      <vt:lpstr>Cognito Identity pool</vt:lpstr>
      <vt:lpstr>Cognito identity providers</vt:lpstr>
      <vt:lpstr>Cognito identity pool authentication flow</vt:lpstr>
      <vt:lpstr>Cognito identity pool authentication flow</vt:lpstr>
      <vt:lpstr>Cognito identity pool authentication flow</vt:lpstr>
      <vt:lpstr>Cognito identity pool authentication flow</vt:lpstr>
      <vt:lpstr>Cognito identity pool authentication flow: Enhanced</vt:lpstr>
      <vt:lpstr>Cognito identity pool authentication flow: Basic</vt:lpstr>
      <vt:lpstr>Which authflow should I use?</vt:lpstr>
      <vt:lpstr>Customizing the built-in sign-in and sign-up webpages</vt:lpstr>
      <vt:lpstr>Data protection in Amazon Cognito</vt:lpstr>
      <vt:lpstr>Data-encryption</vt:lpstr>
      <vt:lpstr>Amazon Cognito Streams</vt:lpstr>
      <vt:lpstr>Amazon Cognito Events</vt:lpstr>
      <vt:lpstr>Quotas in Amazon Cognito</vt:lpstr>
      <vt:lpstr>Understanding API request rate quotas  </vt:lpstr>
      <vt:lpstr>Quota categorization</vt:lpstr>
      <vt:lpstr>Amazon Cognito user pools API operations with special request rate handling</vt:lpstr>
      <vt:lpstr>Monthly active users</vt:lpstr>
      <vt:lpstr>Managing API request rate quotas  </vt:lpstr>
      <vt:lpstr>Identify quota requirements</vt:lpstr>
      <vt:lpstr>Optimize quotas</vt:lpstr>
      <vt:lpstr>Track quota usage</vt:lpstr>
      <vt:lpstr>Requesting a quota increase</vt:lpstr>
      <vt:lpstr>AWS Cognito Sync </vt:lpstr>
      <vt:lpstr>AppSync vs Congito Sync</vt:lpstr>
      <vt:lpstr>Synchronizing data</vt:lpstr>
      <vt:lpstr>Amazon Cognito Sync</vt:lpstr>
      <vt:lpstr>Push sync</vt:lpstr>
      <vt:lpstr>Demo</vt:lpstr>
      <vt:lpstr>LAB 1</vt:lpstr>
      <vt:lpstr>LAB 2</vt:lpstr>
      <vt:lpstr>How to get id_token to create identity</vt:lpstr>
      <vt:lpstr>How to create identity</vt:lpstr>
      <vt:lpstr>How to get temp credentials</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Cognito</dc:title>
  <cp:lastModifiedBy>Ilya Chakun</cp:lastModifiedBy>
  <cp:revision>10</cp:revision>
  <dcterms:modified xsi:type="dcterms:W3CDTF">2024-02-19T15:24:40Z</dcterms:modified>
</cp:coreProperties>
</file>