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7" r:id="rId3"/>
    <p:sldId id="258" r:id="rId4"/>
    <p:sldId id="259" r:id="rId5"/>
    <p:sldId id="260" r:id="rId6"/>
    <p:sldId id="261" r:id="rId7"/>
    <p:sldId id="270" r:id="rId8"/>
    <p:sldId id="262" r:id="rId9"/>
    <p:sldId id="263" r:id="rId10"/>
    <p:sldId id="264" r:id="rId11"/>
    <p:sldId id="265" r:id="rId12"/>
    <p:sldId id="267" r:id="rId13"/>
    <p:sldId id="26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f3555df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f3555df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f470ece8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f470ece8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f3555dfe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5f3555dfe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3555dfe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3555dfe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f3555dfe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f3555dfe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555dfe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3555df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f3555dfe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f3555dfe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f3555dfe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f3555dfe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f3555dfe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f3555dfe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f470ece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f470ece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3555dfe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f3555dfe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555dfe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3555dfe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mazonaws.cn/en_us/IAM/latest/UserGuide/best-practices.html#grant-least-privileg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IAM/latest/UserGuide/best-practices.html#enable-mfa-for-privileged-user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amazonaws.cn/en_us/IAM/latest/UserGuide/access_policies_create.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docs.amazonaws.cn/en_us/IAM/latest/UserGuide/access_policies_manage-edi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311700" y="211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IAM</a:t>
            </a:r>
            <a:endParaRPr/>
          </a:p>
        </p:txBody>
      </p:sp>
      <p:sp>
        <p:nvSpPr>
          <p:cNvPr id="130" name="Google Shape;130;p28"/>
          <p:cNvSpPr txBox="1">
            <a:spLocks noGrp="1"/>
          </p:cNvSpPr>
          <p:nvPr>
            <p:ph type="body" idx="1"/>
          </p:nvPr>
        </p:nvSpPr>
        <p:spPr>
          <a:xfrm>
            <a:off x="311700" y="784475"/>
            <a:ext cx="8520600" cy="705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200">
                <a:solidFill>
                  <a:schemeClr val="dk1"/>
                </a:solidFill>
              </a:rPr>
              <a:t>Amazon Identity and Access Management (IAM) is a web service that helps you securely control access to Amazon resources. You use IAM to control who is authenticated (signed in) and authorized (has permissions) to use resources.</a:t>
            </a:r>
            <a:endParaRPr>
              <a:solidFill>
                <a:schemeClr val="dk1"/>
              </a:solidFill>
            </a:endParaRPr>
          </a:p>
        </p:txBody>
      </p:sp>
      <p:sp>
        <p:nvSpPr>
          <p:cNvPr id="131" name="Google Shape;131;p28"/>
          <p:cNvSpPr txBox="1"/>
          <p:nvPr/>
        </p:nvSpPr>
        <p:spPr>
          <a:xfrm>
            <a:off x="311700" y="1490375"/>
            <a:ext cx="4260300" cy="3029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2800"/>
              </a:spcBef>
              <a:spcAft>
                <a:spcPts val="0"/>
              </a:spcAft>
              <a:buNone/>
            </a:pPr>
            <a:r>
              <a:rPr lang="en" sz="1200" b="1">
                <a:solidFill>
                  <a:schemeClr val="dk1"/>
                </a:solidFill>
              </a:rPr>
              <a:t>IAM features</a:t>
            </a:r>
            <a:endParaRPr sz="1200" b="1">
              <a:solidFill>
                <a:schemeClr val="dk1"/>
              </a:solidFill>
            </a:endParaRPr>
          </a:p>
          <a:p>
            <a:pPr marL="457200" lvl="0" indent="-304800" algn="l" rtl="0">
              <a:lnSpc>
                <a:spcPct val="100000"/>
              </a:lnSpc>
              <a:spcBef>
                <a:spcPts val="2100"/>
              </a:spcBef>
              <a:spcAft>
                <a:spcPts val="0"/>
              </a:spcAft>
              <a:buClr>
                <a:schemeClr val="dk1"/>
              </a:buClr>
              <a:buSzPts val="1200"/>
              <a:buChar char="●"/>
            </a:pPr>
            <a:r>
              <a:rPr lang="en" sz="1200">
                <a:solidFill>
                  <a:schemeClr val="dk1"/>
                </a:solidFill>
              </a:rPr>
              <a:t>Shared access to your Amazon account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Granular permissions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Secure access to Amazon resources for applications that run on Amazon EC2</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Multi-factor authentication (MFA)</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Identity federation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Identity information for assurance</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PCI DSS Compliance</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Integrated with many Amazon services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Eventually Consistent</a:t>
            </a:r>
            <a:endParaRPr sz="1200">
              <a:solidFill>
                <a:schemeClr val="dk1"/>
              </a:solidFill>
            </a:endParaRPr>
          </a:p>
          <a:p>
            <a:pPr marL="0" lvl="0" indent="0" algn="l" rtl="0">
              <a:lnSpc>
                <a:spcPct val="100000"/>
              </a:lnSpc>
              <a:spcBef>
                <a:spcPts val="2800"/>
              </a:spcBef>
              <a:spcAft>
                <a:spcPts val="2100"/>
              </a:spcAft>
              <a:buNone/>
            </a:pPr>
            <a:endParaRPr sz="1200" b="1">
              <a:solidFill>
                <a:schemeClr val="dk1"/>
              </a:solidFill>
            </a:endParaRPr>
          </a:p>
        </p:txBody>
      </p:sp>
      <p:pic>
        <p:nvPicPr>
          <p:cNvPr id="132" name="Google Shape;132;p28"/>
          <p:cNvPicPr preferRelativeResize="0"/>
          <p:nvPr/>
        </p:nvPicPr>
        <p:blipFill>
          <a:blip r:embed="rId3">
            <a:alphaModFix/>
          </a:blip>
          <a:stretch>
            <a:fillRect/>
          </a:stretch>
        </p:blipFill>
        <p:spPr>
          <a:xfrm>
            <a:off x="4654425" y="1645638"/>
            <a:ext cx="4267199" cy="1852230"/>
          </a:xfrm>
          <a:prstGeom prst="rect">
            <a:avLst/>
          </a:prstGeom>
          <a:noFill/>
          <a:ln>
            <a:noFill/>
          </a:ln>
        </p:spPr>
      </p:pic>
      <p:pic>
        <p:nvPicPr>
          <p:cNvPr id="133" name="Google Shape;133;p28"/>
          <p:cNvPicPr preferRelativeResize="0"/>
          <p:nvPr/>
        </p:nvPicPr>
        <p:blipFill>
          <a:blip r:embed="rId4">
            <a:alphaModFix/>
          </a:blip>
          <a:stretch>
            <a:fillRect/>
          </a:stretch>
        </p:blipFill>
        <p:spPr>
          <a:xfrm>
            <a:off x="6695190" y="3653150"/>
            <a:ext cx="2226426" cy="12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134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ABAC vs RBAC</a:t>
            </a:r>
            <a:endParaRPr/>
          </a:p>
        </p:txBody>
      </p:sp>
      <p:sp>
        <p:nvSpPr>
          <p:cNvPr id="197" name="Google Shape;197;p36"/>
          <p:cNvSpPr txBox="1">
            <a:spLocks noGrp="1"/>
          </p:cNvSpPr>
          <p:nvPr>
            <p:ph type="body" idx="1"/>
          </p:nvPr>
        </p:nvSpPr>
        <p:spPr>
          <a:xfrm>
            <a:off x="311700" y="849225"/>
            <a:ext cx="8520600" cy="397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DD5540"/>
                </a:solidFill>
              </a:rPr>
              <a:t>ABAC</a:t>
            </a:r>
            <a:r>
              <a:rPr lang="en" sz="1100">
                <a:solidFill>
                  <a:schemeClr val="dk1"/>
                </a:solidFill>
              </a:rPr>
              <a:t> provides the following advantages over the traditional </a:t>
            </a:r>
            <a:r>
              <a:rPr lang="en" sz="1100">
                <a:solidFill>
                  <a:srgbClr val="DD5540"/>
                </a:solidFill>
              </a:rPr>
              <a:t>RBAC</a:t>
            </a:r>
            <a:r>
              <a:rPr lang="en" sz="1100">
                <a:solidFill>
                  <a:schemeClr val="dk1"/>
                </a:solidFill>
              </a:rPr>
              <a:t> model:</a:t>
            </a:r>
            <a:endParaRPr sz="1100">
              <a:solidFill>
                <a:schemeClr val="dk1"/>
              </a:solidFill>
            </a:endParaRPr>
          </a:p>
          <a:p>
            <a:pPr marL="457200" lvl="0" indent="-298450" algn="l" rtl="0">
              <a:lnSpc>
                <a:spcPct val="100000"/>
              </a:lnSpc>
              <a:spcBef>
                <a:spcPts val="1200"/>
              </a:spcBef>
              <a:spcAft>
                <a:spcPts val="0"/>
              </a:spcAft>
              <a:buClr>
                <a:schemeClr val="dk1"/>
              </a:buClr>
              <a:buSzPts val="1100"/>
              <a:buChar char="●"/>
            </a:pPr>
            <a:r>
              <a:rPr lang="en" sz="1100">
                <a:solidFill>
                  <a:srgbClr val="DD5540"/>
                </a:solidFill>
              </a:rPr>
              <a:t>ABAC permissions scale with innovation</a:t>
            </a:r>
            <a:r>
              <a:rPr lang="en" sz="1100">
                <a:solidFill>
                  <a:schemeClr val="dk1"/>
                </a:solidFill>
              </a:rPr>
              <a:t>. It's no longer necessary for an administrator to update existing policies to allow access to new resources. For example, assume that you designed your ABAC strategy with the </a:t>
            </a:r>
            <a:r>
              <a:rPr lang="en" sz="1100">
                <a:solidFill>
                  <a:schemeClr val="dk1"/>
                </a:solidFill>
                <a:latin typeface="Courier New"/>
                <a:ea typeface="Courier New"/>
                <a:cs typeface="Courier New"/>
                <a:sym typeface="Courier New"/>
              </a:rPr>
              <a:t>access-project</a:t>
            </a:r>
            <a:r>
              <a:rPr lang="en" sz="1100">
                <a:solidFill>
                  <a:schemeClr val="dk1"/>
                </a:solidFill>
              </a:rPr>
              <a:t> tag. A developer uses the role with the </a:t>
            </a:r>
            <a:r>
              <a:rPr lang="en" sz="1100">
                <a:solidFill>
                  <a:schemeClr val="dk1"/>
                </a:solidFill>
                <a:latin typeface="Courier New"/>
                <a:ea typeface="Courier New"/>
                <a:cs typeface="Courier New"/>
                <a:sym typeface="Courier New"/>
              </a:rPr>
              <a:t>access-project</a:t>
            </a:r>
            <a:r>
              <a:rPr lang="en" sz="1100">
                <a:solidFill>
                  <a:schemeClr val="dk1"/>
                </a:solidFill>
              </a:rPr>
              <a:t> = </a:t>
            </a:r>
            <a:r>
              <a:rPr lang="en" sz="1100">
                <a:solidFill>
                  <a:schemeClr val="dk1"/>
                </a:solidFill>
                <a:latin typeface="Courier New"/>
                <a:ea typeface="Courier New"/>
                <a:cs typeface="Courier New"/>
                <a:sym typeface="Courier New"/>
              </a:rPr>
              <a:t>Heart</a:t>
            </a:r>
            <a:r>
              <a:rPr lang="en" sz="1100">
                <a:solidFill>
                  <a:schemeClr val="dk1"/>
                </a:solidFill>
              </a:rPr>
              <a:t> tag. When people on the </a:t>
            </a:r>
            <a:r>
              <a:rPr lang="en" sz="1100">
                <a:solidFill>
                  <a:schemeClr val="dk1"/>
                </a:solidFill>
                <a:latin typeface="Courier New"/>
                <a:ea typeface="Courier New"/>
                <a:cs typeface="Courier New"/>
                <a:sym typeface="Courier New"/>
              </a:rPr>
              <a:t>Heart</a:t>
            </a:r>
            <a:r>
              <a:rPr lang="en" sz="1100">
                <a:solidFill>
                  <a:schemeClr val="dk1"/>
                </a:solidFill>
              </a:rPr>
              <a:t> project need additional Amazon EC2 resources, the developer can create new Amazon EC2 instances with the </a:t>
            </a:r>
            <a:r>
              <a:rPr lang="en" sz="1100">
                <a:solidFill>
                  <a:schemeClr val="dk1"/>
                </a:solidFill>
                <a:latin typeface="Courier New"/>
                <a:ea typeface="Courier New"/>
                <a:cs typeface="Courier New"/>
                <a:sym typeface="Courier New"/>
              </a:rPr>
              <a:t>access-project</a:t>
            </a:r>
            <a:r>
              <a:rPr lang="en" sz="1100">
                <a:solidFill>
                  <a:schemeClr val="dk1"/>
                </a:solidFill>
              </a:rPr>
              <a:t> = </a:t>
            </a:r>
            <a:r>
              <a:rPr lang="en" sz="1100">
                <a:solidFill>
                  <a:schemeClr val="dk1"/>
                </a:solidFill>
                <a:latin typeface="Courier New"/>
                <a:ea typeface="Courier New"/>
                <a:cs typeface="Courier New"/>
                <a:sym typeface="Courier New"/>
              </a:rPr>
              <a:t>Heart</a:t>
            </a:r>
            <a:r>
              <a:rPr lang="en" sz="1100">
                <a:solidFill>
                  <a:schemeClr val="dk1"/>
                </a:solidFill>
              </a:rPr>
              <a:t> tag. Then anyone on the </a:t>
            </a:r>
            <a:r>
              <a:rPr lang="en" sz="1100">
                <a:solidFill>
                  <a:schemeClr val="dk1"/>
                </a:solidFill>
                <a:latin typeface="Courier New"/>
                <a:ea typeface="Courier New"/>
                <a:cs typeface="Courier New"/>
                <a:sym typeface="Courier New"/>
              </a:rPr>
              <a:t>Heart</a:t>
            </a:r>
            <a:r>
              <a:rPr lang="en" sz="1100">
                <a:solidFill>
                  <a:schemeClr val="dk1"/>
                </a:solidFill>
              </a:rPr>
              <a:t> project can start and stop those instances because their tag values match.</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rgbClr val="DD5540"/>
                </a:solidFill>
              </a:rPr>
              <a:t>ABAC requires fewer policies</a:t>
            </a:r>
            <a:r>
              <a:rPr lang="en" sz="1100">
                <a:solidFill>
                  <a:schemeClr val="dk1"/>
                </a:solidFill>
              </a:rPr>
              <a:t>. Because you don't have to create different policies for different job functions, you create fewer policies. Those policies are easier to manage.</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rgbClr val="DD5540"/>
                </a:solidFill>
              </a:rPr>
              <a:t>Using ABAC, teams can change and grow quickly.</a:t>
            </a:r>
            <a:r>
              <a:rPr lang="en" sz="1100">
                <a:solidFill>
                  <a:schemeClr val="dk1"/>
                </a:solidFill>
              </a:rPr>
              <a:t> This is because permissions for new resources are automatically granted based on attributes. For example, if your company already supports the </a:t>
            </a:r>
            <a:r>
              <a:rPr lang="en" sz="1100">
                <a:solidFill>
                  <a:schemeClr val="dk1"/>
                </a:solidFill>
                <a:latin typeface="Courier New"/>
                <a:ea typeface="Courier New"/>
                <a:cs typeface="Courier New"/>
                <a:sym typeface="Courier New"/>
              </a:rPr>
              <a:t>Heart</a:t>
            </a:r>
            <a:r>
              <a:rPr lang="en" sz="1100">
                <a:solidFill>
                  <a:schemeClr val="dk1"/>
                </a:solidFill>
              </a:rPr>
              <a:t> and </a:t>
            </a:r>
            <a:r>
              <a:rPr lang="en" sz="1100">
                <a:solidFill>
                  <a:schemeClr val="dk1"/>
                </a:solidFill>
                <a:latin typeface="Courier New"/>
                <a:ea typeface="Courier New"/>
                <a:cs typeface="Courier New"/>
                <a:sym typeface="Courier New"/>
              </a:rPr>
              <a:t>Sun</a:t>
            </a:r>
            <a:r>
              <a:rPr lang="en" sz="1100">
                <a:solidFill>
                  <a:schemeClr val="dk1"/>
                </a:solidFill>
              </a:rPr>
              <a:t> projects using ABAC, it's easy to add a new </a:t>
            </a:r>
            <a:r>
              <a:rPr lang="en" sz="1100">
                <a:solidFill>
                  <a:schemeClr val="dk1"/>
                </a:solidFill>
                <a:latin typeface="Courier New"/>
                <a:ea typeface="Courier New"/>
                <a:cs typeface="Courier New"/>
                <a:sym typeface="Courier New"/>
              </a:rPr>
              <a:t>Lightning</a:t>
            </a:r>
            <a:r>
              <a:rPr lang="en" sz="1100">
                <a:solidFill>
                  <a:schemeClr val="dk1"/>
                </a:solidFill>
              </a:rPr>
              <a:t> project. An IAM administrator creates a new role with the </a:t>
            </a:r>
            <a:r>
              <a:rPr lang="en" sz="1100">
                <a:solidFill>
                  <a:schemeClr val="dk1"/>
                </a:solidFill>
                <a:latin typeface="Courier New"/>
                <a:ea typeface="Courier New"/>
                <a:cs typeface="Courier New"/>
                <a:sym typeface="Courier New"/>
              </a:rPr>
              <a:t>access-project</a:t>
            </a:r>
            <a:r>
              <a:rPr lang="en" sz="1100">
                <a:solidFill>
                  <a:schemeClr val="dk1"/>
                </a:solidFill>
              </a:rPr>
              <a:t> = </a:t>
            </a:r>
            <a:r>
              <a:rPr lang="en" sz="1100">
                <a:solidFill>
                  <a:schemeClr val="dk1"/>
                </a:solidFill>
                <a:latin typeface="Courier New"/>
                <a:ea typeface="Courier New"/>
                <a:cs typeface="Courier New"/>
                <a:sym typeface="Courier New"/>
              </a:rPr>
              <a:t>Lightning</a:t>
            </a:r>
            <a:r>
              <a:rPr lang="en" sz="1100">
                <a:solidFill>
                  <a:schemeClr val="dk1"/>
                </a:solidFill>
              </a:rPr>
              <a:t> tag. It's not necessary to change the policy to support a new project. Anyone that has permissions to assume the role can create and view instances tagged with </a:t>
            </a:r>
            <a:r>
              <a:rPr lang="en" sz="1100">
                <a:solidFill>
                  <a:schemeClr val="dk1"/>
                </a:solidFill>
                <a:latin typeface="Courier New"/>
                <a:ea typeface="Courier New"/>
                <a:cs typeface="Courier New"/>
                <a:sym typeface="Courier New"/>
              </a:rPr>
              <a:t>access-project</a:t>
            </a:r>
            <a:r>
              <a:rPr lang="en" sz="1100">
                <a:solidFill>
                  <a:schemeClr val="dk1"/>
                </a:solidFill>
              </a:rPr>
              <a:t> = </a:t>
            </a:r>
            <a:r>
              <a:rPr lang="en" sz="1100">
                <a:solidFill>
                  <a:schemeClr val="dk1"/>
                </a:solidFill>
                <a:latin typeface="Courier New"/>
                <a:ea typeface="Courier New"/>
                <a:cs typeface="Courier New"/>
                <a:sym typeface="Courier New"/>
              </a:rPr>
              <a:t>Lightning</a:t>
            </a:r>
            <a:r>
              <a:rPr lang="en" sz="1100">
                <a:solidFill>
                  <a:schemeClr val="dk1"/>
                </a:solidFill>
              </a:rPr>
              <a:t>. Additionally, a team member might move from the </a:t>
            </a:r>
            <a:r>
              <a:rPr lang="en" sz="1100">
                <a:solidFill>
                  <a:schemeClr val="dk1"/>
                </a:solidFill>
                <a:latin typeface="Courier New"/>
                <a:ea typeface="Courier New"/>
                <a:cs typeface="Courier New"/>
                <a:sym typeface="Courier New"/>
              </a:rPr>
              <a:t>Heart</a:t>
            </a:r>
            <a:r>
              <a:rPr lang="en" sz="1100">
                <a:solidFill>
                  <a:schemeClr val="dk1"/>
                </a:solidFill>
              </a:rPr>
              <a:t> project to the </a:t>
            </a:r>
            <a:r>
              <a:rPr lang="en" sz="1100">
                <a:solidFill>
                  <a:schemeClr val="dk1"/>
                </a:solidFill>
                <a:latin typeface="Courier New"/>
                <a:ea typeface="Courier New"/>
                <a:cs typeface="Courier New"/>
                <a:sym typeface="Courier New"/>
              </a:rPr>
              <a:t>Lightning</a:t>
            </a:r>
            <a:r>
              <a:rPr lang="en" sz="1100">
                <a:solidFill>
                  <a:schemeClr val="dk1"/>
                </a:solidFill>
              </a:rPr>
              <a:t> project. The IAM administrator assigns the user to a different IAM role. It's not necessary to change the permissions policies.</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rgbClr val="DD5540"/>
                </a:solidFill>
              </a:rPr>
              <a:t>Granular permissions are possible using ABAC.</a:t>
            </a:r>
            <a:r>
              <a:rPr lang="en" sz="1100">
                <a:solidFill>
                  <a:schemeClr val="dk1"/>
                </a:solidFill>
              </a:rPr>
              <a:t> When you create policies, it's a best practice to </a:t>
            </a:r>
            <a:r>
              <a:rPr lang="en" sz="1100">
                <a:solidFill>
                  <a:schemeClr val="dk1"/>
                </a:solidFill>
                <a:uFill>
                  <a:noFill/>
                </a:uFill>
                <a:hlinkClick r:id="rId3">
                  <a:extLst>
                    <a:ext uri="{A12FA001-AC4F-418D-AE19-62706E023703}">
                      <ahyp:hlinkClr xmlns:ahyp="http://schemas.microsoft.com/office/drawing/2018/hyperlinkcolor" val="tx"/>
                    </a:ext>
                  </a:extLst>
                </a:hlinkClick>
              </a:rPr>
              <a:t>grant least privilege</a:t>
            </a:r>
            <a:r>
              <a:rPr lang="en" sz="1100">
                <a:solidFill>
                  <a:schemeClr val="dk1"/>
                </a:solidFill>
              </a:rPr>
              <a:t>. Using traditional RBAC, you must write a policy that allows access to only specific resources. However, when you use ABAC, you can allow actions on all resources, but only if the resource tag matches the principal's tag.</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rgbClr val="DD5540"/>
                </a:solidFill>
              </a:rPr>
              <a:t>Use employee attributes from your corporate directory with ABAC</a:t>
            </a:r>
            <a:r>
              <a:rPr lang="en" sz="1100">
                <a:solidFill>
                  <a:schemeClr val="dk1"/>
                </a:solidFill>
              </a:rPr>
              <a:t>. You can configure your SAML-based or web identity provider to pass session tags to Amazon. When your employees federate into Amazon, their attributes are applied to their resulting principal in Amazon. You can then use ABAC to allow or deny permissions based on those attributes.</a:t>
            </a:r>
            <a:endParaRPr sz="1100">
              <a:solidFill>
                <a:schemeClr val="dk1"/>
              </a:solidFill>
            </a:endParaRPr>
          </a:p>
          <a:p>
            <a:pPr marL="0" lvl="0" indent="0" algn="l" rtl="0">
              <a:lnSpc>
                <a:spcPct val="100000"/>
              </a:lnSpc>
              <a:spcBef>
                <a:spcPts val="0"/>
              </a:spcBef>
              <a:spcAft>
                <a:spcPts val="1200"/>
              </a:spcAft>
              <a:buNone/>
            </a:pP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200"/>
              </a:spcAft>
              <a:buNone/>
            </a:pPr>
            <a:r>
              <a:rPr lang="en" dirty="0"/>
              <a:t>IAM MFA &amp; </a:t>
            </a:r>
            <a:r>
              <a:rPr lang="en-GB" dirty="0"/>
              <a:t>Available Methods</a:t>
            </a:r>
            <a:br>
              <a:rPr lang="en-GB" dirty="0"/>
            </a:br>
            <a:br>
              <a:rPr lang="en-GB" b="0" i="0" dirty="0">
                <a:solidFill>
                  <a:srgbClr val="333333"/>
                </a:solidFill>
                <a:effectLst/>
                <a:latin typeface="AmazonEmber"/>
              </a:rPr>
            </a:br>
            <a:br>
              <a:rPr lang="en-GB" b="0" i="0" dirty="0">
                <a:solidFill>
                  <a:srgbClr val="333333"/>
                </a:solidFill>
                <a:effectLst/>
                <a:latin typeface="AmazonEmber"/>
              </a:rPr>
            </a:br>
            <a:br>
              <a:rPr lang="en-GB" dirty="0"/>
            </a:br>
            <a:endParaRPr dirty="0"/>
          </a:p>
        </p:txBody>
      </p:sp>
      <p:sp>
        <p:nvSpPr>
          <p:cNvPr id="203" name="Google Shape;203;p37"/>
          <p:cNvSpPr txBox="1">
            <a:spLocks noGrp="1"/>
          </p:cNvSpPr>
          <p:nvPr>
            <p:ph type="body" idx="1"/>
          </p:nvPr>
        </p:nvSpPr>
        <p:spPr>
          <a:xfrm>
            <a:off x="311699" y="1152475"/>
            <a:ext cx="4403423" cy="3416400"/>
          </a:xfrm>
          <a:prstGeom prst="rect">
            <a:avLst/>
          </a:prstGeom>
        </p:spPr>
        <p:txBody>
          <a:bodyPr spcFirstLastPara="1" wrap="square" lIns="91425" tIns="91425" rIns="91425" bIns="91425" anchor="t" anchorCtr="0">
            <a:normAutofit/>
          </a:bodyPr>
          <a:lstStyle/>
          <a:p>
            <a:pPr marL="114300" indent="0" algn="l">
              <a:buNone/>
            </a:pPr>
            <a:r>
              <a:rPr lang="en-GB" b="0" i="0" u="sng" dirty="0">
                <a:solidFill>
                  <a:srgbClr val="0972D3"/>
                </a:solidFill>
                <a:effectLst/>
                <a:latin typeface="AmazonEmber"/>
                <a:hlinkClick r:id="rId3"/>
              </a:rPr>
              <a:t>AWS multi-factor authentication</a:t>
            </a:r>
            <a:r>
              <a:rPr lang="en-GB" b="0" i="0" dirty="0">
                <a:solidFill>
                  <a:srgbClr val="333333"/>
                </a:solidFill>
                <a:effectLst/>
                <a:latin typeface="AmazonEmber"/>
              </a:rPr>
              <a:t> (MFA) is an IAM best practice that requires a second authentication factor in addition to username and password sign-in credentials. </a:t>
            </a:r>
          </a:p>
          <a:p>
            <a:pPr marL="114300" indent="0" algn="l">
              <a:buNone/>
            </a:pPr>
            <a:endParaRPr lang="en-GB" dirty="0">
              <a:solidFill>
                <a:srgbClr val="333333"/>
              </a:solidFill>
              <a:latin typeface="AmazonEmber"/>
            </a:endParaRPr>
          </a:p>
          <a:p>
            <a:pPr marL="114300" indent="0" algn="l">
              <a:buNone/>
            </a:pPr>
            <a:r>
              <a:rPr lang="en-GB" b="0" i="0" dirty="0">
                <a:solidFill>
                  <a:srgbClr val="333333"/>
                </a:solidFill>
                <a:effectLst/>
                <a:latin typeface="AmazonEmber"/>
              </a:rPr>
              <a:t>You can enable MFA at the AWS account level and for root and IAM users you have created in your account.</a:t>
            </a:r>
          </a:p>
        </p:txBody>
      </p:sp>
      <p:pic>
        <p:nvPicPr>
          <p:cNvPr id="3074" name="Picture 2" descr="Security key icon">
            <a:extLst>
              <a:ext uri="{FF2B5EF4-FFF2-40B4-BE49-F238E27FC236}">
                <a16:creationId xmlns:a16="http://schemas.microsoft.com/office/drawing/2014/main" id="{CD878EF2-B7AB-70D1-8D67-CE4222D57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670" y="1056098"/>
            <a:ext cx="1735577" cy="5732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A6C258-8288-29F4-686B-5A3BEDBB1256}"/>
              </a:ext>
            </a:extLst>
          </p:cNvPr>
          <p:cNvSpPr txBox="1"/>
          <p:nvPr/>
        </p:nvSpPr>
        <p:spPr>
          <a:xfrm>
            <a:off x="5161842" y="1182421"/>
            <a:ext cx="1455861" cy="523220"/>
          </a:xfrm>
          <a:prstGeom prst="rect">
            <a:avLst/>
          </a:prstGeom>
          <a:noFill/>
        </p:spPr>
        <p:txBody>
          <a:bodyPr wrap="square">
            <a:spAutoFit/>
          </a:bodyPr>
          <a:lstStyle/>
          <a:p>
            <a:pPr algn="l"/>
            <a:r>
              <a:rPr lang="en-GB" b="0" i="0" dirty="0">
                <a:solidFill>
                  <a:srgbClr val="232F3E"/>
                </a:solidFill>
                <a:effectLst/>
                <a:latin typeface="AmazonEmberBold"/>
              </a:rPr>
              <a:t>FIDO security keys</a:t>
            </a:r>
          </a:p>
        </p:txBody>
      </p:sp>
      <p:pic>
        <p:nvPicPr>
          <p:cNvPr id="3076" name="Picture 4" descr="Virtual authenticator app icon">
            <a:extLst>
              <a:ext uri="{FF2B5EF4-FFF2-40B4-BE49-F238E27FC236}">
                <a16:creationId xmlns:a16="http://schemas.microsoft.com/office/drawing/2014/main" id="{C9E81C3A-FCA6-FEB6-5687-DA2CECB6F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4226" y="1927219"/>
            <a:ext cx="767694" cy="1006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E88257-58F1-F060-DF75-365A6D3359E0}"/>
              </a:ext>
            </a:extLst>
          </p:cNvPr>
          <p:cNvSpPr txBox="1"/>
          <p:nvPr/>
        </p:nvSpPr>
        <p:spPr>
          <a:xfrm>
            <a:off x="5161842" y="2169015"/>
            <a:ext cx="1944094" cy="523220"/>
          </a:xfrm>
          <a:prstGeom prst="rect">
            <a:avLst/>
          </a:prstGeom>
          <a:noFill/>
        </p:spPr>
        <p:txBody>
          <a:bodyPr wrap="square">
            <a:spAutoFit/>
          </a:bodyPr>
          <a:lstStyle/>
          <a:p>
            <a:r>
              <a:rPr lang="en-GB" b="0" i="0" dirty="0">
                <a:solidFill>
                  <a:srgbClr val="232F3E"/>
                </a:solidFill>
                <a:effectLst/>
                <a:latin typeface="AmazonEmberBold"/>
              </a:rPr>
              <a:t>Virtual authenticator apps</a:t>
            </a:r>
          </a:p>
        </p:txBody>
      </p:sp>
      <p:pic>
        <p:nvPicPr>
          <p:cNvPr id="3078" name="Picture 6" descr="TOTP hardware token icon">
            <a:extLst>
              <a:ext uri="{FF2B5EF4-FFF2-40B4-BE49-F238E27FC236}">
                <a16:creationId xmlns:a16="http://schemas.microsoft.com/office/drawing/2014/main" id="{7ABC81F8-1A80-7DA2-3B84-8A72B29C8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0731" y="3440211"/>
            <a:ext cx="1231569" cy="8796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BF23CE-3597-0259-8307-4F9EB1A02CCB}"/>
              </a:ext>
            </a:extLst>
          </p:cNvPr>
          <p:cNvSpPr txBox="1"/>
          <p:nvPr/>
        </p:nvSpPr>
        <p:spPr>
          <a:xfrm>
            <a:off x="5161842" y="3513971"/>
            <a:ext cx="2150828" cy="954107"/>
          </a:xfrm>
          <a:prstGeom prst="rect">
            <a:avLst/>
          </a:prstGeom>
          <a:noFill/>
        </p:spPr>
        <p:txBody>
          <a:bodyPr wrap="square">
            <a:spAutoFit/>
          </a:bodyPr>
          <a:lstStyle/>
          <a:p>
            <a:r>
              <a:rPr lang="en-GB" b="0" i="0" dirty="0">
                <a:solidFill>
                  <a:srgbClr val="232F3E"/>
                </a:solidFill>
                <a:effectLst/>
                <a:latin typeface="AmazonEmberBold"/>
              </a:rPr>
              <a:t>Hardware TOTP tokens</a:t>
            </a:r>
          </a:p>
          <a:p>
            <a:r>
              <a:rPr lang="en-GB" b="0" i="0" dirty="0">
                <a:solidFill>
                  <a:srgbClr val="232F3E"/>
                </a:solidFill>
                <a:effectLst/>
                <a:latin typeface="AmazonEmberBold"/>
              </a:rPr>
              <a:t>Hardware TOTP tokens for the AWS GovCloud (US) Regions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188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IAM Best practice</a:t>
            </a:r>
            <a:endParaRPr/>
          </a:p>
        </p:txBody>
      </p:sp>
      <p:sp>
        <p:nvSpPr>
          <p:cNvPr id="215" name="Google Shape;215;p39"/>
          <p:cNvSpPr txBox="1">
            <a:spLocks noGrp="1"/>
          </p:cNvSpPr>
          <p:nvPr>
            <p:ph type="body" idx="1"/>
          </p:nvPr>
        </p:nvSpPr>
        <p:spPr>
          <a:xfrm>
            <a:off x="311699" y="1127126"/>
            <a:ext cx="4435229" cy="3087066"/>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sz="1100" b="1" dirty="0">
                <a:solidFill>
                  <a:schemeClr val="dk1"/>
                </a:solidFill>
              </a:rPr>
              <a:t>Require workloads to use temporary credentials with IAM roles to access Amazon</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Require multi-factor authentication (MFA)</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Rotate access keys regularly for use cases that require long-term credentials</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Safeguard your root user credentials and don't use them for everyday tasks</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Apply least-privilege permissions</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Regularly review and remove unused users, roles, permissions, policies, and credentials</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Use IAM Access Analyzer to generate least-privilege policies based on access activity</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Use permissions boundaries to delegate permissions management within an account</a:t>
            </a:r>
            <a:endParaRPr sz="1100" dirty="0">
              <a:solidFill>
                <a:schemeClr val="dk1"/>
              </a:solidFill>
            </a:endParaRPr>
          </a:p>
        </p:txBody>
      </p:sp>
      <p:pic>
        <p:nvPicPr>
          <p:cNvPr id="216" name="Google Shape;216;p39"/>
          <p:cNvPicPr preferRelativeResize="0"/>
          <p:nvPr/>
        </p:nvPicPr>
        <p:blipFill>
          <a:blip r:embed="rId3">
            <a:alphaModFix/>
          </a:blip>
          <a:stretch>
            <a:fillRect/>
          </a:stretch>
        </p:blipFill>
        <p:spPr>
          <a:xfrm>
            <a:off x="5033176" y="1409009"/>
            <a:ext cx="3889498" cy="252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Console: Login to account</a:t>
            </a:r>
            <a:endParaRPr/>
          </a:p>
        </p:txBody>
      </p:sp>
      <p:sp>
        <p:nvSpPr>
          <p:cNvPr id="230" name="Google Shape;23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Quick demo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IAM: Users &amp; Groups</a:t>
            </a:r>
            <a:endParaRPr/>
          </a:p>
        </p:txBody>
      </p:sp>
      <p:sp>
        <p:nvSpPr>
          <p:cNvPr id="139" name="Google Shape;139;p29"/>
          <p:cNvSpPr txBox="1">
            <a:spLocks noGrp="1"/>
          </p:cNvSpPr>
          <p:nvPr>
            <p:ph type="body" idx="1"/>
          </p:nvPr>
        </p:nvSpPr>
        <p:spPr>
          <a:xfrm>
            <a:off x="311700" y="1152475"/>
            <a:ext cx="3537300" cy="1693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sz="1200">
                <a:solidFill>
                  <a:schemeClr val="dk1"/>
                </a:solidFill>
              </a:rPr>
              <a:t>For greater security and organization, you can give access to your Amazon account to specific users — identities that you create with custom permissions.</a:t>
            </a:r>
            <a:endParaRPr>
              <a:solidFill>
                <a:schemeClr val="dk1"/>
              </a:solidFill>
            </a:endParaRPr>
          </a:p>
        </p:txBody>
      </p:sp>
      <p:pic>
        <p:nvPicPr>
          <p:cNvPr id="140" name="Google Shape;140;p29"/>
          <p:cNvPicPr preferRelativeResize="0"/>
          <p:nvPr/>
        </p:nvPicPr>
        <p:blipFill>
          <a:blip r:embed="rId3">
            <a:alphaModFix/>
          </a:blip>
          <a:stretch>
            <a:fillRect/>
          </a:stretch>
        </p:blipFill>
        <p:spPr>
          <a:xfrm>
            <a:off x="4155075" y="1152475"/>
            <a:ext cx="4818124" cy="2980350"/>
          </a:xfrm>
          <a:prstGeom prst="rect">
            <a:avLst/>
          </a:prstGeom>
          <a:noFill/>
          <a:ln>
            <a:noFill/>
          </a:ln>
        </p:spPr>
      </p:pic>
      <p:pic>
        <p:nvPicPr>
          <p:cNvPr id="141" name="Google Shape;141;p29"/>
          <p:cNvPicPr preferRelativeResize="0"/>
          <p:nvPr/>
        </p:nvPicPr>
        <p:blipFill>
          <a:blip r:embed="rId4">
            <a:alphaModFix/>
          </a:blip>
          <a:stretch>
            <a:fillRect/>
          </a:stretch>
        </p:blipFill>
        <p:spPr>
          <a:xfrm>
            <a:off x="276400" y="3219050"/>
            <a:ext cx="3615125" cy="149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311700" y="237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6191F"/>
                </a:solidFill>
              </a:rPr>
              <a:t>AWS IAM: Roles intro</a:t>
            </a:r>
            <a:endParaRPr>
              <a:solidFill>
                <a:srgbClr val="16191F"/>
              </a:solidFill>
            </a:endParaRPr>
          </a:p>
        </p:txBody>
      </p:sp>
      <p:sp>
        <p:nvSpPr>
          <p:cNvPr id="147" name="Google Shape;147;p30"/>
          <p:cNvSpPr txBox="1">
            <a:spLocks noGrp="1"/>
          </p:cNvSpPr>
          <p:nvPr>
            <p:ph type="body" idx="1"/>
          </p:nvPr>
        </p:nvSpPr>
        <p:spPr>
          <a:xfrm>
            <a:off x="311700" y="843375"/>
            <a:ext cx="3030300" cy="4080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rgbClr val="282828"/>
                </a:solidFill>
              </a:rPr>
              <a:t>Role An IAM identity that you can create in your account that has specific permissions. </a:t>
            </a:r>
            <a:endParaRPr sz="1100">
              <a:solidFill>
                <a:srgbClr val="282828"/>
              </a:solidFill>
            </a:endParaRPr>
          </a:p>
          <a:p>
            <a:pPr marL="0" lvl="0" indent="0" algn="l" rtl="0">
              <a:lnSpc>
                <a:spcPct val="150000"/>
              </a:lnSpc>
              <a:spcBef>
                <a:spcPts val="200"/>
              </a:spcBef>
              <a:spcAft>
                <a:spcPts val="0"/>
              </a:spcAft>
              <a:buNone/>
            </a:pPr>
            <a:r>
              <a:rPr lang="en" sz="1100">
                <a:solidFill>
                  <a:srgbClr val="282828"/>
                </a:solidFill>
              </a:rPr>
              <a:t>You can use roles to delegate access to users, applications, or services that don't normally have access to your AWS resources. </a:t>
            </a:r>
            <a:endParaRPr sz="1100">
              <a:solidFill>
                <a:srgbClr val="282828"/>
              </a:solidFill>
            </a:endParaRPr>
          </a:p>
          <a:p>
            <a:pPr marL="0" lvl="0" indent="0" algn="l" rtl="0">
              <a:lnSpc>
                <a:spcPct val="150000"/>
              </a:lnSpc>
              <a:spcBef>
                <a:spcPts val="200"/>
              </a:spcBef>
              <a:spcAft>
                <a:spcPts val="0"/>
              </a:spcAft>
              <a:buNone/>
            </a:pPr>
            <a:r>
              <a:rPr lang="en" sz="1100">
                <a:solidFill>
                  <a:srgbClr val="282828"/>
                </a:solidFill>
              </a:rPr>
              <a:t>For example, you might want to grant users in your AWS account access to resources they don't usually have, or grant users in one AWS account access to resources in another account. </a:t>
            </a:r>
            <a:endParaRPr sz="1100">
              <a:solidFill>
                <a:srgbClr val="282828"/>
              </a:solidFill>
            </a:endParaRPr>
          </a:p>
          <a:p>
            <a:pPr marL="0" lvl="0" indent="0" algn="l" rtl="0">
              <a:lnSpc>
                <a:spcPct val="150000"/>
              </a:lnSpc>
              <a:spcBef>
                <a:spcPts val="200"/>
              </a:spcBef>
              <a:spcAft>
                <a:spcPts val="0"/>
              </a:spcAft>
              <a:buNone/>
            </a:pPr>
            <a:r>
              <a:rPr lang="en" sz="1100">
                <a:solidFill>
                  <a:srgbClr val="282828"/>
                </a:solidFill>
              </a:rPr>
              <a:t>Or you might want to allow a mobile app to use AWS resources, but not want to embed AWS keys within the app.</a:t>
            </a:r>
            <a:endParaRPr sz="1100">
              <a:solidFill>
                <a:srgbClr val="282828"/>
              </a:solidFill>
            </a:endParaRPr>
          </a:p>
          <a:p>
            <a:pPr marL="0" lvl="0" indent="0" algn="l" rtl="0">
              <a:spcBef>
                <a:spcPts val="200"/>
              </a:spcBef>
              <a:spcAft>
                <a:spcPts val="1200"/>
              </a:spcAft>
              <a:buNone/>
            </a:pPr>
            <a:endParaRPr sz="1100">
              <a:solidFill>
                <a:srgbClr val="282828"/>
              </a:solidFill>
            </a:endParaRPr>
          </a:p>
        </p:txBody>
      </p:sp>
      <p:pic>
        <p:nvPicPr>
          <p:cNvPr id="148" name="Google Shape;148;p30"/>
          <p:cNvPicPr preferRelativeResize="0"/>
          <p:nvPr/>
        </p:nvPicPr>
        <p:blipFill>
          <a:blip r:embed="rId3">
            <a:alphaModFix/>
          </a:blip>
          <a:stretch>
            <a:fillRect/>
          </a:stretch>
        </p:blipFill>
        <p:spPr>
          <a:xfrm>
            <a:off x="3505075" y="809850"/>
            <a:ext cx="5518475" cy="408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311700" y="176550"/>
            <a:ext cx="8520600" cy="83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AWS IAM Roles</a:t>
            </a:r>
            <a:endParaRPr/>
          </a:p>
        </p:txBody>
      </p:sp>
      <p:sp>
        <p:nvSpPr>
          <p:cNvPr id="154" name="Google Shape;154;p31"/>
          <p:cNvSpPr txBox="1">
            <a:spLocks noGrp="1"/>
          </p:cNvSpPr>
          <p:nvPr>
            <p:ph type="body" idx="1"/>
          </p:nvPr>
        </p:nvSpPr>
        <p:spPr>
          <a:xfrm>
            <a:off x="311700" y="861125"/>
            <a:ext cx="8520600" cy="118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DD5540"/>
                </a:solidFill>
              </a:rPr>
              <a:t>AWS service role for an EC2 instance</a:t>
            </a:r>
            <a:endParaRPr sz="1100">
              <a:solidFill>
                <a:srgbClr val="DD5540"/>
              </a:solidFill>
            </a:endParaRPr>
          </a:p>
          <a:p>
            <a:pPr marL="177800" marR="152400" lvl="0" indent="0" algn="l" rtl="0">
              <a:lnSpc>
                <a:spcPct val="100000"/>
              </a:lnSpc>
              <a:spcBef>
                <a:spcPts val="200"/>
              </a:spcBef>
              <a:spcAft>
                <a:spcPts val="0"/>
              </a:spcAft>
              <a:buNone/>
            </a:pPr>
            <a:r>
              <a:rPr lang="en" sz="1100">
                <a:solidFill>
                  <a:schemeClr val="dk1"/>
                </a:solidFill>
              </a:rPr>
              <a:t>A special type of service role that an application running on an Amazon EC2 instance can assume to perform actions in your account. This role is assigned to the EC2 instance when it is launched. Applications running on that instance can retrieve temporary security credentials and perform actions that the role allows</a:t>
            </a:r>
            <a:endParaRPr sz="1100">
              <a:solidFill>
                <a:schemeClr val="dk1"/>
              </a:solidFill>
            </a:endParaRPr>
          </a:p>
          <a:p>
            <a:pPr marL="0" lvl="0" indent="0" algn="l" rtl="0">
              <a:lnSpc>
                <a:spcPct val="100000"/>
              </a:lnSpc>
              <a:spcBef>
                <a:spcPts val="1200"/>
              </a:spcBef>
              <a:spcAft>
                <a:spcPts val="1200"/>
              </a:spcAft>
              <a:buNone/>
            </a:pPr>
            <a:endParaRPr sz="1100">
              <a:solidFill>
                <a:schemeClr val="dk1"/>
              </a:solidFill>
            </a:endParaRPr>
          </a:p>
        </p:txBody>
      </p:sp>
      <p:sp>
        <p:nvSpPr>
          <p:cNvPr id="155" name="Google Shape;155;p31"/>
          <p:cNvSpPr txBox="1"/>
          <p:nvPr/>
        </p:nvSpPr>
        <p:spPr>
          <a:xfrm>
            <a:off x="311700" y="1847450"/>
            <a:ext cx="8063100" cy="1056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100">
                <a:solidFill>
                  <a:srgbClr val="DD5540"/>
                </a:solidFill>
              </a:rPr>
              <a:t>AWS service role</a:t>
            </a:r>
            <a:endParaRPr sz="1100">
              <a:solidFill>
                <a:srgbClr val="DD5540"/>
              </a:solidFill>
            </a:endParaRPr>
          </a:p>
          <a:p>
            <a:pPr marL="177800" marR="152400" lvl="0" indent="0" algn="l" rtl="0">
              <a:lnSpc>
                <a:spcPct val="100000"/>
              </a:lnSpc>
              <a:spcBef>
                <a:spcPts val="200"/>
              </a:spcBef>
              <a:spcAft>
                <a:spcPts val="1200"/>
              </a:spcAft>
              <a:buNone/>
            </a:pPr>
            <a:r>
              <a:rPr lang="en" sz="1100">
                <a:solidFill>
                  <a:schemeClr val="dk1"/>
                </a:solidFill>
              </a:rPr>
              <a:t>A role that a service assumes to perform actions in your account on your behalf. When you set up some AWS service environments, you must define a role for the service to assume. This service role must include all the permissions required for the service to access the AWS resources that it needs. Service roles vary from service to service, but many allow you to choose your permissions, as long as you meet the documented requirements for that service.</a:t>
            </a:r>
            <a:endParaRPr sz="1100">
              <a:solidFill>
                <a:schemeClr val="dk1"/>
              </a:solidFill>
            </a:endParaRPr>
          </a:p>
        </p:txBody>
      </p:sp>
      <p:sp>
        <p:nvSpPr>
          <p:cNvPr id="156" name="Google Shape;156;p31"/>
          <p:cNvSpPr txBox="1"/>
          <p:nvPr/>
        </p:nvSpPr>
        <p:spPr>
          <a:xfrm>
            <a:off x="311700" y="2969575"/>
            <a:ext cx="8319900" cy="7644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rgbClr val="DD5540"/>
                </a:solidFill>
              </a:rPr>
              <a:t>AWS service-linked role</a:t>
            </a:r>
            <a:endParaRPr sz="1200">
              <a:solidFill>
                <a:srgbClr val="DD5540"/>
              </a:solidFill>
            </a:endParaRPr>
          </a:p>
          <a:p>
            <a:pPr marL="177800" marR="152400" lvl="0" indent="0" algn="l" rtl="0">
              <a:lnSpc>
                <a:spcPct val="100000"/>
              </a:lnSpc>
              <a:spcBef>
                <a:spcPts val="200"/>
              </a:spcBef>
              <a:spcAft>
                <a:spcPts val="2400"/>
              </a:spcAft>
              <a:buNone/>
            </a:pPr>
            <a:r>
              <a:rPr lang="en" sz="1200">
                <a:solidFill>
                  <a:schemeClr val="dk1"/>
                </a:solidFill>
              </a:rPr>
              <a:t>A unique type of service role that is linked directly to an AWS service. Service-linked roles are predefined by the service and include all the permissions that the service requires to call other AWS services on your behalf</a:t>
            </a:r>
            <a:endParaRPr sz="1200">
              <a:solidFill>
                <a:schemeClr val="dk1"/>
              </a:solidFill>
            </a:endParaRPr>
          </a:p>
        </p:txBody>
      </p:sp>
      <p:sp>
        <p:nvSpPr>
          <p:cNvPr id="157" name="Google Shape;157;p31"/>
          <p:cNvSpPr txBox="1"/>
          <p:nvPr/>
        </p:nvSpPr>
        <p:spPr>
          <a:xfrm>
            <a:off x="311700" y="3905150"/>
            <a:ext cx="8063100" cy="1056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100">
                <a:solidFill>
                  <a:srgbClr val="DD5540"/>
                </a:solidFill>
              </a:rPr>
              <a:t>Role chaining</a:t>
            </a:r>
            <a:endParaRPr sz="1100">
              <a:solidFill>
                <a:srgbClr val="DD5540"/>
              </a:solidFill>
            </a:endParaRPr>
          </a:p>
          <a:p>
            <a:pPr marL="177800" marR="139700" lvl="0" indent="0" algn="l" rtl="0">
              <a:lnSpc>
                <a:spcPct val="100000"/>
              </a:lnSpc>
              <a:spcBef>
                <a:spcPts val="200"/>
              </a:spcBef>
              <a:spcAft>
                <a:spcPts val="2300"/>
              </a:spcAft>
              <a:buNone/>
            </a:pPr>
            <a:r>
              <a:rPr lang="en" sz="1100">
                <a:solidFill>
                  <a:schemeClr val="dk1"/>
                </a:solidFill>
              </a:rPr>
              <a:t>Role chaining is when you use a role to assume a second role through the AWS CLI or API. For example, </a:t>
            </a:r>
            <a:r>
              <a:rPr lang="en" sz="1100">
                <a:solidFill>
                  <a:schemeClr val="dk1"/>
                </a:solidFill>
                <a:latin typeface="Courier New"/>
                <a:ea typeface="Courier New"/>
                <a:cs typeface="Courier New"/>
                <a:sym typeface="Courier New"/>
              </a:rPr>
              <a:t>RoleA</a:t>
            </a:r>
            <a:r>
              <a:rPr lang="en" sz="1100">
                <a:solidFill>
                  <a:schemeClr val="dk1"/>
                </a:solidFill>
              </a:rPr>
              <a:t> has permission to assume </a:t>
            </a:r>
            <a:r>
              <a:rPr lang="en" sz="1100">
                <a:solidFill>
                  <a:schemeClr val="dk1"/>
                </a:solidFill>
                <a:latin typeface="Courier New"/>
                <a:ea typeface="Courier New"/>
                <a:cs typeface="Courier New"/>
                <a:sym typeface="Courier New"/>
              </a:rPr>
              <a:t>RoleB</a:t>
            </a:r>
            <a:r>
              <a:rPr lang="en" sz="1100">
                <a:solidFill>
                  <a:schemeClr val="dk1"/>
                </a:solidFill>
              </a:rPr>
              <a:t>. You can enable User1 to assume </a:t>
            </a:r>
            <a:r>
              <a:rPr lang="en" sz="1100">
                <a:solidFill>
                  <a:schemeClr val="dk1"/>
                </a:solidFill>
                <a:latin typeface="Courier New"/>
                <a:ea typeface="Courier New"/>
                <a:cs typeface="Courier New"/>
                <a:sym typeface="Courier New"/>
              </a:rPr>
              <a:t>RoleA</a:t>
            </a:r>
            <a:r>
              <a:rPr lang="en" sz="1100">
                <a:solidFill>
                  <a:schemeClr val="dk1"/>
                </a:solidFill>
              </a:rPr>
              <a:t> by using their long-term user credentials in the AssumeRole API operation. This returns </a:t>
            </a:r>
            <a:r>
              <a:rPr lang="en" sz="1100">
                <a:solidFill>
                  <a:schemeClr val="dk1"/>
                </a:solidFill>
                <a:latin typeface="Courier New"/>
                <a:ea typeface="Courier New"/>
                <a:cs typeface="Courier New"/>
                <a:sym typeface="Courier New"/>
              </a:rPr>
              <a:t>RoleA</a:t>
            </a:r>
            <a:r>
              <a:rPr lang="en" sz="1100">
                <a:solidFill>
                  <a:schemeClr val="dk1"/>
                </a:solidFill>
              </a:rPr>
              <a:t> short-term credentials. With role chaining, you can use </a:t>
            </a:r>
            <a:r>
              <a:rPr lang="en" sz="1100">
                <a:solidFill>
                  <a:schemeClr val="dk1"/>
                </a:solidFill>
                <a:latin typeface="Courier New"/>
                <a:ea typeface="Courier New"/>
                <a:cs typeface="Courier New"/>
                <a:sym typeface="Courier New"/>
              </a:rPr>
              <a:t>RoleA</a:t>
            </a:r>
            <a:r>
              <a:rPr lang="en" sz="1100">
                <a:solidFill>
                  <a:schemeClr val="dk1"/>
                </a:solidFill>
              </a:rPr>
              <a:t>'s short-term credentials to enable User1 to assume </a:t>
            </a:r>
            <a:r>
              <a:rPr lang="en" sz="1100">
                <a:solidFill>
                  <a:schemeClr val="dk1"/>
                </a:solidFill>
                <a:latin typeface="Courier New"/>
                <a:ea typeface="Courier New"/>
                <a:cs typeface="Courier New"/>
                <a:sym typeface="Courier New"/>
              </a:rPr>
              <a:t>RoleB</a:t>
            </a:r>
            <a:r>
              <a:rPr lang="en" sz="1100">
                <a:solidFill>
                  <a:schemeClr val="dk1"/>
                </a:solidFill>
              </a:rPr>
              <a:t>.</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311700" y="7851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AWS IAM: how it works?</a:t>
            </a:r>
            <a:endParaRPr dirty="0"/>
          </a:p>
        </p:txBody>
      </p:sp>
      <p:sp>
        <p:nvSpPr>
          <p:cNvPr id="163" name="Google Shape;163;p32"/>
          <p:cNvSpPr txBox="1"/>
          <p:nvPr/>
        </p:nvSpPr>
        <p:spPr>
          <a:xfrm>
            <a:off x="248825" y="737447"/>
            <a:ext cx="2192700" cy="1659398"/>
          </a:xfrm>
          <a:prstGeom prst="rect">
            <a:avLst/>
          </a:prstGeom>
          <a:noFill/>
          <a:ln>
            <a:noFill/>
          </a:ln>
        </p:spPr>
        <p:txBody>
          <a:bodyPr spcFirstLastPara="1" wrap="square" lIns="91425" tIns="91425" rIns="91425" bIns="91425" anchor="t" anchorCtr="0">
            <a:spAutoFit/>
          </a:bodyPr>
          <a:lstStyle/>
          <a:p>
            <a:pPr marL="0" lvl="0" indent="0" rtl="0">
              <a:spcBef>
                <a:spcPts val="2800"/>
              </a:spcBef>
              <a:spcAft>
                <a:spcPts val="0"/>
              </a:spcAft>
              <a:buNone/>
            </a:pPr>
            <a:r>
              <a:rPr lang="en" sz="1100" b="1" dirty="0">
                <a:solidFill>
                  <a:srgbClr val="DD5540"/>
                </a:solidFill>
              </a:rPr>
              <a:t>Terms</a:t>
            </a:r>
            <a:endParaRPr sz="1100" b="1" dirty="0">
              <a:solidFill>
                <a:srgbClr val="DD5540"/>
              </a:solidFill>
            </a:endParaRPr>
          </a:p>
          <a:p>
            <a:pPr marL="457200" lvl="0" indent="-298450" rtl="0">
              <a:spcBef>
                <a:spcPts val="2100"/>
              </a:spcBef>
              <a:spcAft>
                <a:spcPts val="0"/>
              </a:spcAft>
              <a:buClr>
                <a:schemeClr val="dk1"/>
              </a:buClr>
              <a:buSzPts val="1100"/>
              <a:buChar char="●"/>
            </a:pPr>
            <a:r>
              <a:rPr lang="en" sz="1100" dirty="0">
                <a:solidFill>
                  <a:schemeClr val="dk1"/>
                </a:solidFill>
              </a:rPr>
              <a:t>IAM Resources</a:t>
            </a:r>
            <a:endParaRPr sz="1100" dirty="0">
              <a:solidFill>
                <a:schemeClr val="dk1"/>
              </a:solidFill>
            </a:endParaRPr>
          </a:p>
          <a:p>
            <a:pPr marL="457200" lvl="0" indent="-298450" rtl="0">
              <a:spcBef>
                <a:spcPts val="0"/>
              </a:spcBef>
              <a:spcAft>
                <a:spcPts val="0"/>
              </a:spcAft>
              <a:buClr>
                <a:schemeClr val="dk1"/>
              </a:buClr>
              <a:buSzPts val="1100"/>
              <a:buChar char="●"/>
            </a:pPr>
            <a:r>
              <a:rPr lang="en" sz="1100" dirty="0">
                <a:solidFill>
                  <a:schemeClr val="dk1"/>
                </a:solidFill>
              </a:rPr>
              <a:t>IAM Identities</a:t>
            </a:r>
            <a:endParaRPr sz="1100" dirty="0">
              <a:solidFill>
                <a:schemeClr val="dk1"/>
              </a:solidFill>
            </a:endParaRPr>
          </a:p>
          <a:p>
            <a:pPr marL="457200" lvl="0" indent="-298450" rtl="0">
              <a:spcBef>
                <a:spcPts val="0"/>
              </a:spcBef>
              <a:spcAft>
                <a:spcPts val="0"/>
              </a:spcAft>
              <a:buClr>
                <a:schemeClr val="dk1"/>
              </a:buClr>
              <a:buSzPts val="1100"/>
              <a:buChar char="●"/>
            </a:pPr>
            <a:r>
              <a:rPr lang="en" sz="1100" dirty="0">
                <a:solidFill>
                  <a:schemeClr val="dk1"/>
                </a:solidFill>
              </a:rPr>
              <a:t>IAM Entities</a:t>
            </a:r>
            <a:endParaRPr sz="1100" dirty="0">
              <a:solidFill>
                <a:schemeClr val="dk1"/>
              </a:solidFill>
            </a:endParaRPr>
          </a:p>
          <a:p>
            <a:pPr marL="457200" lvl="0" indent="-298450" rtl="0">
              <a:spcBef>
                <a:spcPts val="0"/>
              </a:spcBef>
              <a:spcAft>
                <a:spcPts val="0"/>
              </a:spcAft>
              <a:buClr>
                <a:schemeClr val="dk1"/>
              </a:buClr>
              <a:buSzPts val="1100"/>
              <a:buChar char="●"/>
            </a:pPr>
            <a:r>
              <a:rPr lang="en" sz="1100" dirty="0">
                <a:solidFill>
                  <a:schemeClr val="dk1"/>
                </a:solidFill>
              </a:rPr>
              <a:t>Principals</a:t>
            </a:r>
            <a:endParaRPr sz="1100" b="1" dirty="0">
              <a:solidFill>
                <a:schemeClr val="dk1"/>
              </a:solidFill>
            </a:endParaRPr>
          </a:p>
        </p:txBody>
      </p:sp>
      <p:sp>
        <p:nvSpPr>
          <p:cNvPr id="164" name="Google Shape;164;p32"/>
          <p:cNvSpPr txBox="1"/>
          <p:nvPr/>
        </p:nvSpPr>
        <p:spPr>
          <a:xfrm>
            <a:off x="2226839" y="763025"/>
            <a:ext cx="2741661" cy="1644010"/>
          </a:xfrm>
          <a:prstGeom prst="rect">
            <a:avLst/>
          </a:prstGeom>
          <a:noFill/>
          <a:ln>
            <a:noFill/>
          </a:ln>
        </p:spPr>
        <p:txBody>
          <a:bodyPr spcFirstLastPara="1" wrap="square" lIns="91425" tIns="91425" rIns="91425" bIns="91425" anchor="t" anchorCtr="0">
            <a:spAutoFit/>
          </a:bodyPr>
          <a:lstStyle/>
          <a:p>
            <a:pPr marL="0" lvl="0" indent="0" algn="l" rtl="0">
              <a:spcBef>
                <a:spcPts val="2800"/>
              </a:spcBef>
              <a:spcAft>
                <a:spcPts val="0"/>
              </a:spcAft>
              <a:buNone/>
            </a:pPr>
            <a:r>
              <a:rPr lang="en" sz="1100" b="1" dirty="0">
                <a:solidFill>
                  <a:srgbClr val="DD5540"/>
                </a:solidFill>
              </a:rPr>
              <a:t>Principal</a:t>
            </a:r>
            <a:endParaRPr sz="1100" b="1" dirty="0">
              <a:solidFill>
                <a:srgbClr val="DD5540"/>
              </a:solidFill>
            </a:endParaRPr>
          </a:p>
          <a:p>
            <a:pPr marL="0" lvl="0" indent="0" algn="l" rtl="0">
              <a:spcBef>
                <a:spcPts val="2100"/>
              </a:spcBef>
              <a:spcAft>
                <a:spcPts val="1200"/>
              </a:spcAft>
              <a:buNone/>
            </a:pPr>
            <a:r>
              <a:rPr lang="en" sz="1100" dirty="0">
                <a:solidFill>
                  <a:schemeClr val="dk1"/>
                </a:solidFill>
              </a:rPr>
              <a:t>A </a:t>
            </a:r>
            <a:r>
              <a:rPr lang="en" sz="1100" i="1" dirty="0">
                <a:solidFill>
                  <a:schemeClr val="dk1"/>
                </a:solidFill>
              </a:rPr>
              <a:t>principal</a:t>
            </a:r>
            <a:r>
              <a:rPr lang="en" sz="1100" dirty="0">
                <a:solidFill>
                  <a:schemeClr val="dk1"/>
                </a:solidFill>
              </a:rPr>
              <a:t> is a person or application that can make a request for an action or operation on an Amazon resource. </a:t>
            </a:r>
            <a:endParaRPr sz="1100" dirty="0">
              <a:solidFill>
                <a:schemeClr val="dk1"/>
              </a:solidFill>
            </a:endParaRPr>
          </a:p>
        </p:txBody>
      </p:sp>
      <p:sp>
        <p:nvSpPr>
          <p:cNvPr id="165" name="Google Shape;165;p32"/>
          <p:cNvSpPr txBox="1"/>
          <p:nvPr/>
        </p:nvSpPr>
        <p:spPr>
          <a:xfrm>
            <a:off x="6139554" y="763025"/>
            <a:ext cx="2556839" cy="182867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2800"/>
              </a:spcBef>
              <a:spcAft>
                <a:spcPts val="0"/>
              </a:spcAft>
              <a:buNone/>
            </a:pPr>
            <a:r>
              <a:rPr lang="en" sz="1100" b="1" dirty="0">
                <a:solidFill>
                  <a:srgbClr val="DD5540"/>
                </a:solidFill>
              </a:rPr>
              <a:t>Request</a:t>
            </a:r>
            <a:r>
              <a:rPr lang="en" sz="1100" dirty="0">
                <a:solidFill>
                  <a:schemeClr val="dk1"/>
                </a:solidFill>
              </a:rPr>
              <a:t>:</a:t>
            </a:r>
            <a:endParaRPr sz="1100" dirty="0">
              <a:solidFill>
                <a:schemeClr val="dk1"/>
              </a:solidFill>
            </a:endParaRPr>
          </a:p>
          <a:p>
            <a:pPr marL="457200" lvl="0" indent="-298450" algn="l" rtl="0">
              <a:lnSpc>
                <a:spcPct val="100000"/>
              </a:lnSpc>
              <a:spcBef>
                <a:spcPts val="2100"/>
              </a:spcBef>
              <a:spcAft>
                <a:spcPts val="0"/>
              </a:spcAft>
              <a:buClr>
                <a:schemeClr val="dk1"/>
              </a:buClr>
              <a:buSzPts val="1100"/>
              <a:buChar char="●"/>
            </a:pPr>
            <a:r>
              <a:rPr lang="en" sz="1100" dirty="0">
                <a:solidFill>
                  <a:schemeClr val="dk1"/>
                </a:solidFill>
              </a:rPr>
              <a:t>Actions or operations </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Resources</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Principal </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Environment data </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Resource data</a:t>
            </a:r>
            <a:endParaRPr sz="1100" dirty="0">
              <a:solidFill>
                <a:schemeClr val="dk1"/>
              </a:solidFill>
            </a:endParaRPr>
          </a:p>
        </p:txBody>
      </p:sp>
      <p:sp>
        <p:nvSpPr>
          <p:cNvPr id="166" name="Google Shape;166;p32"/>
          <p:cNvSpPr txBox="1"/>
          <p:nvPr/>
        </p:nvSpPr>
        <p:spPr>
          <a:xfrm>
            <a:off x="129556" y="2494505"/>
            <a:ext cx="2192700" cy="2354700"/>
          </a:xfrm>
          <a:prstGeom prst="rect">
            <a:avLst/>
          </a:prstGeom>
          <a:noFill/>
          <a:ln>
            <a:noFill/>
          </a:ln>
        </p:spPr>
        <p:txBody>
          <a:bodyPr spcFirstLastPara="1" wrap="square" lIns="91425" tIns="91425" rIns="91425" bIns="91425" anchor="t" anchorCtr="0">
            <a:spAutoFit/>
          </a:bodyPr>
          <a:lstStyle/>
          <a:p>
            <a:pPr marL="0" lvl="0" indent="0" algn="l" rtl="0">
              <a:spcBef>
                <a:spcPts val="2800"/>
              </a:spcBef>
              <a:spcAft>
                <a:spcPts val="0"/>
              </a:spcAft>
              <a:buNone/>
            </a:pPr>
            <a:r>
              <a:rPr lang="en" sz="1100" b="1" dirty="0">
                <a:solidFill>
                  <a:srgbClr val="DD5540"/>
                </a:solidFill>
              </a:rPr>
              <a:t>Authentication</a:t>
            </a:r>
            <a:endParaRPr sz="1100" b="1" dirty="0">
              <a:solidFill>
                <a:srgbClr val="DD5540"/>
              </a:solidFill>
            </a:endParaRPr>
          </a:p>
          <a:p>
            <a:pPr marL="0" lvl="0" indent="0" algn="l" rtl="0">
              <a:spcBef>
                <a:spcPts val="2100"/>
              </a:spcBef>
              <a:spcAft>
                <a:spcPts val="1200"/>
              </a:spcAft>
              <a:buNone/>
            </a:pPr>
            <a:r>
              <a:rPr lang="en" sz="1100" dirty="0">
                <a:solidFill>
                  <a:schemeClr val="dk1"/>
                </a:solidFill>
              </a:rPr>
              <a:t>A principal must be authenticated using their credentials to send a request to Amazon. Some services, such as Amazon S3 and Amazon STS, allow a few requests from anonymous users</a:t>
            </a:r>
            <a:endParaRPr sz="1100" dirty="0">
              <a:solidFill>
                <a:schemeClr val="dk1"/>
              </a:solidFill>
            </a:endParaRPr>
          </a:p>
        </p:txBody>
      </p:sp>
      <p:sp>
        <p:nvSpPr>
          <p:cNvPr id="167" name="Google Shape;167;p32"/>
          <p:cNvSpPr txBox="1"/>
          <p:nvPr/>
        </p:nvSpPr>
        <p:spPr>
          <a:xfrm>
            <a:off x="2226839" y="2434296"/>
            <a:ext cx="2997168" cy="272379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dirty="0">
                <a:solidFill>
                  <a:srgbClr val="DD5540"/>
                </a:solidFill>
              </a:rPr>
              <a:t>Authorization</a:t>
            </a:r>
            <a:r>
              <a:rPr lang="en" sz="1100" dirty="0">
                <a:solidFill>
                  <a:schemeClr val="dk1"/>
                </a:solidFill>
              </a:rPr>
              <a:t> </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You must also be authorized (allowed) to complete your request.</a:t>
            </a:r>
          </a:p>
          <a:p>
            <a:pPr marL="0" lvl="0" indent="0" algn="l" rtl="0">
              <a:spcBef>
                <a:spcPts val="0"/>
              </a:spcBef>
              <a:spcAft>
                <a:spcPts val="0"/>
              </a:spcAft>
              <a:buNone/>
            </a:pPr>
            <a:endParaRPr lang="en" sz="1100" dirty="0">
              <a:solidFill>
                <a:schemeClr val="dk1"/>
              </a:solidFill>
            </a:endParaRPr>
          </a:p>
          <a:p>
            <a:pPr marL="0" lvl="0" indent="0" algn="l" rtl="0">
              <a:spcBef>
                <a:spcPts val="0"/>
              </a:spcBef>
              <a:spcAft>
                <a:spcPts val="0"/>
              </a:spcAft>
              <a:buNone/>
            </a:pPr>
            <a:r>
              <a:rPr lang="en" sz="1100" dirty="0">
                <a:solidFill>
                  <a:schemeClr val="dk1"/>
                </a:solidFill>
              </a:rPr>
              <a:t>During authorization, Amazon uses values from the request context to check for policies that apply to the request. </a:t>
            </a:r>
          </a:p>
          <a:p>
            <a:pPr marL="0" lvl="0" indent="0" algn="l" rtl="0">
              <a:spcBef>
                <a:spcPts val="0"/>
              </a:spcBef>
              <a:spcAft>
                <a:spcPts val="0"/>
              </a:spcAft>
              <a:buNone/>
            </a:pPr>
            <a:endParaRPr lang="en" sz="1100" dirty="0">
              <a:solidFill>
                <a:schemeClr val="dk1"/>
              </a:solidFill>
            </a:endParaRPr>
          </a:p>
          <a:p>
            <a:pPr marL="0" lvl="0" indent="0" algn="l" rtl="0">
              <a:spcBef>
                <a:spcPts val="0"/>
              </a:spcBef>
              <a:spcAft>
                <a:spcPts val="0"/>
              </a:spcAft>
              <a:buNone/>
            </a:pPr>
            <a:r>
              <a:rPr lang="en" sz="1100" dirty="0">
                <a:solidFill>
                  <a:schemeClr val="dk1"/>
                </a:solidFill>
              </a:rPr>
              <a:t>It then uses the policies to determine whether to allow or deny the request.</a:t>
            </a:r>
          </a:p>
          <a:p>
            <a:pPr marL="0" lvl="0" indent="0" algn="l" rtl="0">
              <a:spcBef>
                <a:spcPts val="0"/>
              </a:spcBef>
              <a:spcAft>
                <a:spcPts val="0"/>
              </a:spcAft>
              <a:buNone/>
            </a:pPr>
            <a:endParaRPr lang="en" sz="1100" dirty="0">
              <a:solidFill>
                <a:schemeClr val="dk1"/>
              </a:solidFill>
            </a:endParaRPr>
          </a:p>
          <a:p>
            <a:pPr marL="0" lvl="0" indent="0" algn="l" rtl="0">
              <a:spcBef>
                <a:spcPts val="0"/>
              </a:spcBef>
              <a:spcAft>
                <a:spcPts val="0"/>
              </a:spcAft>
              <a:buNone/>
            </a:pPr>
            <a:r>
              <a:rPr lang="en" sz="1100" dirty="0">
                <a:solidFill>
                  <a:schemeClr val="dk1"/>
                </a:solidFill>
              </a:rPr>
              <a:t>Most policies are stored in Amazon as JSON documents and specify the permissions for principal entities</a:t>
            </a:r>
            <a:endParaRPr sz="1100" dirty="0">
              <a:solidFill>
                <a:schemeClr val="dk1"/>
              </a:solidFill>
            </a:endParaRPr>
          </a:p>
        </p:txBody>
      </p:sp>
      <p:sp>
        <p:nvSpPr>
          <p:cNvPr id="168" name="Google Shape;168;p32"/>
          <p:cNvSpPr txBox="1"/>
          <p:nvPr/>
        </p:nvSpPr>
        <p:spPr>
          <a:xfrm>
            <a:off x="5385203" y="2543103"/>
            <a:ext cx="1640700" cy="2698594"/>
          </a:xfrm>
          <a:prstGeom prst="rect">
            <a:avLst/>
          </a:prstGeom>
          <a:noFill/>
          <a:ln>
            <a:noFill/>
          </a:ln>
        </p:spPr>
        <p:txBody>
          <a:bodyPr spcFirstLastPara="1" wrap="square" lIns="91425" tIns="91425" rIns="91425" bIns="91425" anchor="t" anchorCtr="0">
            <a:spAutoFit/>
          </a:bodyPr>
          <a:lstStyle/>
          <a:p>
            <a:pPr marL="0" lvl="0" indent="0" rtl="0">
              <a:lnSpc>
                <a:spcPct val="122600"/>
              </a:lnSpc>
              <a:spcBef>
                <a:spcPts val="2800"/>
              </a:spcBef>
              <a:spcAft>
                <a:spcPts val="0"/>
              </a:spcAft>
              <a:buNone/>
            </a:pPr>
            <a:r>
              <a:rPr lang="en" sz="1100" b="1" dirty="0">
                <a:solidFill>
                  <a:srgbClr val="DD5540"/>
                </a:solidFill>
              </a:rPr>
              <a:t>Actions or operations</a:t>
            </a:r>
            <a:endParaRPr sz="1100" b="1" dirty="0">
              <a:solidFill>
                <a:srgbClr val="DD5540"/>
              </a:solidFill>
            </a:endParaRPr>
          </a:p>
          <a:p>
            <a:pPr marL="0" lvl="0" indent="0" rtl="0">
              <a:lnSpc>
                <a:spcPct val="150000"/>
              </a:lnSpc>
              <a:spcBef>
                <a:spcPts val="2100"/>
              </a:spcBef>
              <a:spcAft>
                <a:spcPts val="1200"/>
              </a:spcAft>
              <a:buNone/>
            </a:pPr>
            <a:r>
              <a:rPr lang="en" sz="1100" dirty="0">
                <a:solidFill>
                  <a:schemeClr val="dk1"/>
                </a:solidFill>
              </a:rPr>
              <a:t>After your request has been authenticated and authorized, Amazon approves the actions or operations in your request</a:t>
            </a:r>
            <a:endParaRPr sz="1100" dirty="0">
              <a:solidFill>
                <a:schemeClr val="dk1"/>
              </a:solidFill>
            </a:endParaRPr>
          </a:p>
        </p:txBody>
      </p:sp>
      <p:sp>
        <p:nvSpPr>
          <p:cNvPr id="169" name="Google Shape;169;p32"/>
          <p:cNvSpPr txBox="1"/>
          <p:nvPr/>
        </p:nvSpPr>
        <p:spPr>
          <a:xfrm>
            <a:off x="7334969" y="2494505"/>
            <a:ext cx="1679475" cy="2698594"/>
          </a:xfrm>
          <a:prstGeom prst="rect">
            <a:avLst/>
          </a:prstGeom>
          <a:noFill/>
          <a:ln>
            <a:noFill/>
          </a:ln>
        </p:spPr>
        <p:txBody>
          <a:bodyPr spcFirstLastPara="1" wrap="square" lIns="91425" tIns="91425" rIns="91425" bIns="91425" anchor="t" anchorCtr="0">
            <a:spAutoFit/>
          </a:bodyPr>
          <a:lstStyle/>
          <a:p>
            <a:pPr marL="0" lvl="0" indent="0" rtl="0">
              <a:lnSpc>
                <a:spcPct val="122600"/>
              </a:lnSpc>
              <a:spcBef>
                <a:spcPts val="2800"/>
              </a:spcBef>
              <a:spcAft>
                <a:spcPts val="0"/>
              </a:spcAft>
              <a:buNone/>
            </a:pPr>
            <a:r>
              <a:rPr lang="en" sz="1100" b="1" dirty="0">
                <a:solidFill>
                  <a:srgbClr val="DD5540"/>
                </a:solidFill>
              </a:rPr>
              <a:t>Resources</a:t>
            </a:r>
            <a:endParaRPr sz="1100" b="1" dirty="0">
              <a:solidFill>
                <a:srgbClr val="DD5540"/>
              </a:solidFill>
            </a:endParaRPr>
          </a:p>
          <a:p>
            <a:pPr marL="0" lvl="0" indent="0" rtl="0">
              <a:lnSpc>
                <a:spcPct val="150000"/>
              </a:lnSpc>
              <a:spcBef>
                <a:spcPts val="2100"/>
              </a:spcBef>
              <a:spcAft>
                <a:spcPts val="1200"/>
              </a:spcAft>
              <a:buNone/>
            </a:pPr>
            <a:r>
              <a:rPr lang="en" sz="1100" dirty="0">
                <a:solidFill>
                  <a:schemeClr val="dk1"/>
                </a:solidFill>
              </a:rPr>
              <a:t>After Amazon approves the operations in your request, they can be performed on the related resources within your account</a:t>
            </a:r>
            <a:endParaRPr sz="11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3425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AWS IAM: Policies</a:t>
            </a:r>
            <a:endParaRPr dirty="0"/>
          </a:p>
        </p:txBody>
      </p:sp>
      <p:sp>
        <p:nvSpPr>
          <p:cNvPr id="3" name="TextBox 2">
            <a:extLst>
              <a:ext uri="{FF2B5EF4-FFF2-40B4-BE49-F238E27FC236}">
                <a16:creationId xmlns:a16="http://schemas.microsoft.com/office/drawing/2014/main" id="{5FDB2796-60F1-F9D4-E102-873ECC984BF7}"/>
              </a:ext>
            </a:extLst>
          </p:cNvPr>
          <p:cNvSpPr txBox="1"/>
          <p:nvPr/>
        </p:nvSpPr>
        <p:spPr>
          <a:xfrm>
            <a:off x="222637" y="864868"/>
            <a:ext cx="8436333" cy="3647152"/>
          </a:xfrm>
          <a:prstGeom prst="rect">
            <a:avLst/>
          </a:prstGeom>
          <a:noFill/>
        </p:spPr>
        <p:txBody>
          <a:bodyPr wrap="square">
            <a:spAutoFit/>
          </a:bodyPr>
          <a:lstStyle/>
          <a:p>
            <a:pPr marL="0" lvl="0" indent="0" algn="l" rtl="0">
              <a:lnSpc>
                <a:spcPct val="100000"/>
              </a:lnSpc>
              <a:spcBef>
                <a:spcPts val="2800"/>
              </a:spcBef>
              <a:spcAft>
                <a:spcPts val="0"/>
              </a:spcAft>
              <a:buNone/>
            </a:pPr>
            <a:r>
              <a:rPr lang="en-GB" sz="1100" b="1" dirty="0">
                <a:solidFill>
                  <a:srgbClr val="DD5540"/>
                </a:solidFill>
              </a:rPr>
              <a:t>Identity-based and resource-based policies</a:t>
            </a:r>
          </a:p>
          <a:p>
            <a:pPr marL="0" lvl="0" indent="0" algn="l" rtl="0">
              <a:lnSpc>
                <a:spcPct val="100000"/>
              </a:lnSpc>
              <a:spcBef>
                <a:spcPts val="2100"/>
              </a:spcBef>
              <a:spcAft>
                <a:spcPts val="0"/>
              </a:spcAft>
              <a:buNone/>
            </a:pPr>
            <a:r>
              <a:rPr lang="en-GB" sz="1100" dirty="0">
                <a:solidFill>
                  <a:schemeClr val="dk1"/>
                </a:solidFill>
                <a:highlight>
                  <a:srgbClr val="FFFF00"/>
                </a:highlight>
              </a:rPr>
              <a:t>Identity-based policies are permissions policies that you attach to an IAM identity</a:t>
            </a:r>
            <a:r>
              <a:rPr lang="en-GB" sz="1100" dirty="0">
                <a:solidFill>
                  <a:schemeClr val="dk1"/>
                </a:solidFill>
              </a:rPr>
              <a:t>, such as an IAM user, group, or role. </a:t>
            </a:r>
          </a:p>
          <a:p>
            <a:pPr marL="0" lvl="0" indent="0" algn="l" rtl="0">
              <a:lnSpc>
                <a:spcPct val="100000"/>
              </a:lnSpc>
              <a:spcBef>
                <a:spcPts val="2100"/>
              </a:spcBef>
              <a:spcAft>
                <a:spcPts val="0"/>
              </a:spcAft>
              <a:buNone/>
            </a:pPr>
            <a:r>
              <a:rPr lang="en-GB" sz="1100" dirty="0">
                <a:solidFill>
                  <a:schemeClr val="dk1"/>
                </a:solidFill>
                <a:highlight>
                  <a:srgbClr val="FFFF00"/>
                </a:highlight>
              </a:rPr>
              <a:t>Resource-based policies are permissions policies that you attach to a resource </a:t>
            </a:r>
            <a:r>
              <a:rPr lang="en-GB" sz="1100" dirty="0">
                <a:solidFill>
                  <a:schemeClr val="dk1"/>
                </a:solidFill>
              </a:rPr>
              <a:t>such as an Amazon S3 bucket or an IAM role trust policy.</a:t>
            </a:r>
          </a:p>
          <a:p>
            <a:pPr marL="0" lvl="0" indent="0" algn="l" rtl="0">
              <a:lnSpc>
                <a:spcPct val="100000"/>
              </a:lnSpc>
              <a:spcBef>
                <a:spcPts val="1200"/>
              </a:spcBef>
              <a:spcAft>
                <a:spcPts val="0"/>
              </a:spcAft>
              <a:buNone/>
            </a:pPr>
            <a:r>
              <a:rPr lang="en-GB" sz="1100" i="1" dirty="0">
                <a:solidFill>
                  <a:schemeClr val="dk1"/>
                </a:solidFill>
              </a:rPr>
              <a:t>Identity-based policies</a:t>
            </a:r>
            <a:r>
              <a:rPr lang="en-GB" sz="1100" dirty="0">
                <a:solidFill>
                  <a:schemeClr val="dk1"/>
                </a:solidFill>
              </a:rPr>
              <a:t> control what actions the identity can perform, on which resources, and under what conditions. Identity-based policies can be further categorized:</a:t>
            </a:r>
          </a:p>
          <a:p>
            <a:pPr marL="457200" lvl="0" indent="-298450" algn="l" rtl="0">
              <a:lnSpc>
                <a:spcPct val="100000"/>
              </a:lnSpc>
              <a:spcBef>
                <a:spcPts val="1200"/>
              </a:spcBef>
              <a:spcAft>
                <a:spcPts val="0"/>
              </a:spcAft>
              <a:buClr>
                <a:schemeClr val="dk1"/>
              </a:buClr>
              <a:buSzPts val="1100"/>
              <a:buChar char="●"/>
            </a:pPr>
            <a:r>
              <a:rPr lang="en-GB" sz="1100" dirty="0">
                <a:solidFill>
                  <a:schemeClr val="dk1"/>
                </a:solidFill>
                <a:highlight>
                  <a:srgbClr val="FFFF00"/>
                </a:highlight>
              </a:rPr>
              <a:t>Managed policies </a:t>
            </a:r>
            <a:r>
              <a:rPr lang="en-GB" sz="1100" dirty="0">
                <a:solidFill>
                  <a:schemeClr val="dk1"/>
                </a:solidFill>
              </a:rPr>
              <a:t>– Standalone identity-based policies that you can attach to multiple users, groups, and roles in your Amazon account. You can use two types of managed policies:</a:t>
            </a:r>
          </a:p>
          <a:p>
            <a:pPr marL="914400" lvl="1" indent="-298450" algn="l" rtl="0">
              <a:lnSpc>
                <a:spcPct val="100000"/>
              </a:lnSpc>
              <a:spcBef>
                <a:spcPts val="0"/>
              </a:spcBef>
              <a:spcAft>
                <a:spcPts val="0"/>
              </a:spcAft>
              <a:buClr>
                <a:schemeClr val="dk1"/>
              </a:buClr>
              <a:buSzPts val="1100"/>
              <a:buChar char="○"/>
            </a:pPr>
            <a:r>
              <a:rPr lang="en-GB" sz="1100" dirty="0">
                <a:solidFill>
                  <a:schemeClr val="dk1"/>
                </a:solidFill>
              </a:rPr>
              <a:t>Amazon managed policies – Managed policies that are created and managed by Amazon. If you are new to using policies, we recommend that you start by using Amazon managed policies.</a:t>
            </a:r>
          </a:p>
          <a:p>
            <a:pPr marL="914400" lvl="1" indent="-298450" algn="l" rtl="0">
              <a:lnSpc>
                <a:spcPct val="100000"/>
              </a:lnSpc>
              <a:spcBef>
                <a:spcPts val="0"/>
              </a:spcBef>
              <a:spcAft>
                <a:spcPts val="0"/>
              </a:spcAft>
              <a:buClr>
                <a:schemeClr val="dk1"/>
              </a:buClr>
              <a:buSzPts val="1100"/>
              <a:buChar char="○"/>
            </a:pPr>
            <a:r>
              <a:rPr lang="en-GB" sz="1100" dirty="0">
                <a:solidFill>
                  <a:schemeClr val="dk1"/>
                </a:solidFill>
              </a:rPr>
              <a:t>Customer managed policies – Managed policies that you create and manage in your Amazon account. Customer managed policies provide more precise control over your policies than Amazon managed policies. You can create, edit, and validate an IAM policy in the visual editor or by creating the JSON policy document directly. For more information, see </a:t>
            </a:r>
            <a:r>
              <a:rPr lang="en-GB" sz="1100" dirty="0">
                <a:solidFill>
                  <a:schemeClr val="dk1"/>
                </a:solidFill>
                <a:uFill>
                  <a:noFill/>
                </a:uFill>
                <a:hlinkClick r:id="rId3">
                  <a:extLst>
                    <a:ext uri="{A12FA001-AC4F-418D-AE19-62706E023703}">
                      <ahyp:hlinkClr xmlns:ahyp="http://schemas.microsoft.com/office/drawing/2018/hyperlinkcolor" val="tx"/>
                    </a:ext>
                  </a:extLst>
                </a:hlinkClick>
              </a:rPr>
              <a:t>Creating IAM policies</a:t>
            </a:r>
            <a:r>
              <a:rPr lang="en-GB" sz="1100" dirty="0">
                <a:solidFill>
                  <a:schemeClr val="dk1"/>
                </a:solidFill>
              </a:rPr>
              <a:t> and </a:t>
            </a:r>
            <a:r>
              <a:rPr lang="en-GB" sz="1100" dirty="0">
                <a:solidFill>
                  <a:schemeClr val="dk1"/>
                </a:solidFill>
                <a:uFill>
                  <a:noFill/>
                </a:uFill>
                <a:hlinkClick r:id="rId4">
                  <a:extLst>
                    <a:ext uri="{A12FA001-AC4F-418D-AE19-62706E023703}">
                      <ahyp:hlinkClr xmlns:ahyp="http://schemas.microsoft.com/office/drawing/2018/hyperlinkcolor" val="tx"/>
                    </a:ext>
                  </a:extLst>
                </a:hlinkClick>
              </a:rPr>
              <a:t>Editing IAM policies</a:t>
            </a:r>
            <a:r>
              <a:rPr lang="en-GB" sz="1100" dirty="0">
                <a:solidFill>
                  <a:schemeClr val="dk1"/>
                </a:solidFill>
              </a:rPr>
              <a:t>.</a:t>
            </a:r>
          </a:p>
          <a:p>
            <a:pPr marL="457200" lvl="0" indent="-298450" algn="l" rtl="0">
              <a:lnSpc>
                <a:spcPct val="100000"/>
              </a:lnSpc>
              <a:spcBef>
                <a:spcPts val="0"/>
              </a:spcBef>
              <a:spcAft>
                <a:spcPts val="0"/>
              </a:spcAft>
              <a:buClr>
                <a:schemeClr val="dk1"/>
              </a:buClr>
              <a:buSzPts val="1100"/>
              <a:buChar char="●"/>
            </a:pPr>
            <a:r>
              <a:rPr lang="en-GB" sz="1100" dirty="0">
                <a:solidFill>
                  <a:schemeClr val="dk1"/>
                </a:solidFill>
                <a:highlight>
                  <a:srgbClr val="FFFF00"/>
                </a:highlight>
              </a:rPr>
              <a:t>Inline policies </a:t>
            </a:r>
            <a:r>
              <a:rPr lang="en-GB" sz="1100" dirty="0">
                <a:solidFill>
                  <a:schemeClr val="dk1"/>
                </a:solidFill>
              </a:rPr>
              <a:t>– Policies that you create and manage and that are embedded directly into a single user, group, or role. In most cases, we don't recommend using inline policies.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948C-A86C-C108-5477-3FB47B82AC04}"/>
              </a:ext>
            </a:extLst>
          </p:cNvPr>
          <p:cNvSpPr>
            <a:spLocks noGrp="1"/>
          </p:cNvSpPr>
          <p:nvPr>
            <p:ph type="title"/>
          </p:nvPr>
        </p:nvSpPr>
        <p:spPr/>
        <p:txBody>
          <a:bodyPr>
            <a:normAutofit fontScale="90000"/>
          </a:bodyPr>
          <a:lstStyle/>
          <a:p>
            <a:r>
              <a:rPr lang="en" dirty="0"/>
              <a:t>AWS IAM: Federated users</a:t>
            </a:r>
            <a:endParaRPr lang="en-CH" dirty="0"/>
          </a:p>
        </p:txBody>
      </p:sp>
      <p:sp>
        <p:nvSpPr>
          <p:cNvPr id="4" name="Google Shape;175;p33">
            <a:extLst>
              <a:ext uri="{FF2B5EF4-FFF2-40B4-BE49-F238E27FC236}">
                <a16:creationId xmlns:a16="http://schemas.microsoft.com/office/drawing/2014/main" id="{B9209D5C-C874-6ACF-4088-2AB018FEF387}"/>
              </a:ext>
            </a:extLst>
          </p:cNvPr>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lnSpc>
                <a:spcPct val="100000"/>
              </a:lnSpc>
              <a:spcBef>
                <a:spcPts val="2800"/>
              </a:spcBef>
              <a:spcAft>
                <a:spcPts val="0"/>
              </a:spcAft>
              <a:buNone/>
            </a:pPr>
            <a:r>
              <a:rPr lang="en" sz="1100" b="1" dirty="0">
                <a:solidFill>
                  <a:srgbClr val="DD5540"/>
                </a:solidFill>
              </a:rPr>
              <a:t>Federated users and roles</a:t>
            </a:r>
            <a:endParaRPr sz="1100" b="1" dirty="0">
              <a:solidFill>
                <a:srgbClr val="DD5540"/>
              </a:solidFill>
            </a:endParaRPr>
          </a:p>
          <a:p>
            <a:pPr marL="0" lvl="0" indent="0" algn="l" rtl="0">
              <a:lnSpc>
                <a:spcPct val="100000"/>
              </a:lnSpc>
              <a:spcBef>
                <a:spcPts val="2800"/>
              </a:spcBef>
              <a:spcAft>
                <a:spcPts val="0"/>
              </a:spcAft>
              <a:buNone/>
            </a:pPr>
            <a:r>
              <a:rPr lang="en" sz="1100" dirty="0">
                <a:solidFill>
                  <a:schemeClr val="dk1"/>
                </a:solidFill>
              </a:rPr>
              <a:t>Federated users don't have permanent identities in your Amazon account the way that IAM users do. To assign permissions to federated users, you can create an entity referred to as a </a:t>
            </a:r>
            <a:r>
              <a:rPr lang="en" sz="1100" i="1" dirty="0">
                <a:solidFill>
                  <a:schemeClr val="dk1"/>
                </a:solidFill>
              </a:rPr>
              <a:t>role</a:t>
            </a:r>
            <a:r>
              <a:rPr lang="en" sz="1100" dirty="0">
                <a:solidFill>
                  <a:schemeClr val="dk1"/>
                </a:solidFill>
              </a:rPr>
              <a:t> and define permissions for the role. When a federated user signs in to Amazon, the user is associated with the role and is granted the permissions that are defined in the role</a:t>
            </a:r>
            <a:endParaRPr sz="1100" b="1" dirty="0">
              <a:solidFill>
                <a:schemeClr val="dk1"/>
              </a:solidFill>
            </a:endParaRPr>
          </a:p>
          <a:p>
            <a:pPr marL="0" lvl="0" indent="0" algn="l" rtl="0">
              <a:lnSpc>
                <a:spcPct val="100000"/>
              </a:lnSpc>
              <a:spcBef>
                <a:spcPts val="2100"/>
              </a:spcBef>
              <a:spcAft>
                <a:spcPts val="1200"/>
              </a:spcAft>
              <a:buNone/>
            </a:pPr>
            <a:endParaRPr sz="1100" dirty="0">
              <a:solidFill>
                <a:schemeClr val="dk1"/>
              </a:solidFill>
            </a:endParaRPr>
          </a:p>
        </p:txBody>
      </p:sp>
    </p:spTree>
    <p:extLst>
      <p:ext uri="{BB962C8B-B14F-4D97-AF65-F5344CB8AC3E}">
        <p14:creationId xmlns:p14="http://schemas.microsoft.com/office/powerpoint/2010/main" val="123318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127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6191F"/>
                </a:solidFill>
              </a:rPr>
              <a:t>AWS IAM: Roles. Assume Role</a:t>
            </a:r>
            <a:endParaRPr/>
          </a:p>
        </p:txBody>
      </p:sp>
      <p:sp>
        <p:nvSpPr>
          <p:cNvPr id="182" name="Google Shape;182;p34"/>
          <p:cNvSpPr txBox="1">
            <a:spLocks noGrp="1"/>
          </p:cNvSpPr>
          <p:nvPr>
            <p:ph type="body" idx="1"/>
          </p:nvPr>
        </p:nvSpPr>
        <p:spPr>
          <a:xfrm>
            <a:off x="311700" y="989450"/>
            <a:ext cx="3600900" cy="16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6191F"/>
                </a:solidFill>
                <a:highlight>
                  <a:srgbClr val="FFFFFF"/>
                </a:highlight>
              </a:rPr>
              <a:t>Returns a set of temporary security credentials that you can use to access AWS resources. </a:t>
            </a:r>
            <a:endParaRPr sz="1200">
              <a:solidFill>
                <a:srgbClr val="16191F"/>
              </a:solidFill>
              <a:highlight>
                <a:srgbClr val="FFFFFF"/>
              </a:highlight>
            </a:endParaRPr>
          </a:p>
          <a:p>
            <a:pPr marL="0" lvl="0" indent="0" algn="l" rtl="0">
              <a:spcBef>
                <a:spcPts val="1200"/>
              </a:spcBef>
              <a:spcAft>
                <a:spcPts val="1200"/>
              </a:spcAft>
              <a:buNone/>
            </a:pPr>
            <a:r>
              <a:rPr lang="en" sz="1200">
                <a:solidFill>
                  <a:srgbClr val="16191F"/>
                </a:solidFill>
                <a:highlight>
                  <a:srgbClr val="FFFFFF"/>
                </a:highlight>
              </a:rPr>
              <a:t>These temporary credentials consist of an access key ID, a secret access key, and a security token. Typically, you use </a:t>
            </a:r>
            <a:r>
              <a:rPr lang="en" sz="1200">
                <a:solidFill>
                  <a:srgbClr val="16191F"/>
                </a:solidFill>
                <a:latin typeface="Courier New"/>
                <a:ea typeface="Courier New"/>
                <a:cs typeface="Courier New"/>
                <a:sym typeface="Courier New"/>
              </a:rPr>
              <a:t>AssumeRole</a:t>
            </a:r>
            <a:r>
              <a:rPr lang="en" sz="1200">
                <a:solidFill>
                  <a:srgbClr val="16191F"/>
                </a:solidFill>
                <a:highlight>
                  <a:srgbClr val="FFFFFF"/>
                </a:highlight>
              </a:rPr>
              <a:t> within your account or for cross-account access</a:t>
            </a:r>
            <a:endParaRPr sz="1200"/>
          </a:p>
        </p:txBody>
      </p:sp>
      <p:pic>
        <p:nvPicPr>
          <p:cNvPr id="183" name="Google Shape;183;p34"/>
          <p:cNvPicPr preferRelativeResize="0"/>
          <p:nvPr/>
        </p:nvPicPr>
        <p:blipFill>
          <a:blip r:embed="rId3">
            <a:alphaModFix/>
          </a:blip>
          <a:stretch>
            <a:fillRect/>
          </a:stretch>
        </p:blipFill>
        <p:spPr>
          <a:xfrm>
            <a:off x="4397800" y="675262"/>
            <a:ext cx="4746200" cy="2373725"/>
          </a:xfrm>
          <a:prstGeom prst="rect">
            <a:avLst/>
          </a:prstGeom>
          <a:noFill/>
          <a:ln>
            <a:noFill/>
          </a:ln>
        </p:spPr>
      </p:pic>
      <p:pic>
        <p:nvPicPr>
          <p:cNvPr id="184" name="Google Shape;184;p34"/>
          <p:cNvPicPr preferRelativeResize="0"/>
          <p:nvPr/>
        </p:nvPicPr>
        <p:blipFill>
          <a:blip r:embed="rId4">
            <a:alphaModFix/>
          </a:blip>
          <a:stretch>
            <a:fillRect/>
          </a:stretch>
        </p:blipFill>
        <p:spPr>
          <a:xfrm>
            <a:off x="0" y="2803671"/>
            <a:ext cx="4869499" cy="233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35"/>
          <p:cNvSpPr txBox="1">
            <a:spLocks noGrp="1"/>
          </p:cNvSpPr>
          <p:nvPr>
            <p:ph type="body" idx="1"/>
          </p:nvPr>
        </p:nvSpPr>
        <p:spPr>
          <a:xfrm>
            <a:off x="311700" y="768900"/>
            <a:ext cx="8319000" cy="957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100" dirty="0">
                <a:solidFill>
                  <a:srgbClr val="DD5540"/>
                </a:solidFill>
              </a:rPr>
              <a:t>Attribute-based access control (ABAC) </a:t>
            </a:r>
            <a:r>
              <a:rPr lang="en" sz="1100" dirty="0">
                <a:solidFill>
                  <a:schemeClr val="dk1"/>
                </a:solidFill>
              </a:rPr>
              <a:t>is an authorization strategy that defines permissions based on attributes. In Amazon, these attributes are called </a:t>
            </a:r>
            <a:r>
              <a:rPr lang="en" sz="1100" i="1" dirty="0">
                <a:solidFill>
                  <a:schemeClr val="dk1"/>
                </a:solidFill>
              </a:rPr>
              <a:t>tags</a:t>
            </a:r>
            <a:r>
              <a:rPr lang="en" sz="1100" dirty="0">
                <a:solidFill>
                  <a:schemeClr val="dk1"/>
                </a:solidFill>
              </a:rPr>
              <a:t>. You can attach tags to IAM resources, including IAM entities (users or roles) and to Amazon resources. You can create a single ABAC policy or small set of policies for your IAM principals. These ABAC policies can be designed to allow operations when the principal's tag matches the resource tag.</a:t>
            </a:r>
            <a:endParaRPr sz="1100" dirty="0">
              <a:solidFill>
                <a:schemeClr val="dk1"/>
              </a:solidFill>
            </a:endParaRPr>
          </a:p>
        </p:txBody>
      </p:sp>
      <p:pic>
        <p:nvPicPr>
          <p:cNvPr id="191" name="Google Shape;191;p35"/>
          <p:cNvPicPr preferRelativeResize="0"/>
          <p:nvPr/>
        </p:nvPicPr>
        <p:blipFill>
          <a:blip r:embed="rId3">
            <a:alphaModFix/>
          </a:blip>
          <a:stretch>
            <a:fillRect/>
          </a:stretch>
        </p:blipFill>
        <p:spPr>
          <a:xfrm>
            <a:off x="1296950" y="1866588"/>
            <a:ext cx="5943600" cy="2809875"/>
          </a:xfrm>
          <a:prstGeom prst="rect">
            <a:avLst/>
          </a:prstGeom>
          <a:noFill/>
          <a:ln>
            <a:noFill/>
          </a:ln>
        </p:spPr>
      </p:pic>
      <p:sp>
        <p:nvSpPr>
          <p:cNvPr id="3" name="TextBox 2">
            <a:extLst>
              <a:ext uri="{FF2B5EF4-FFF2-40B4-BE49-F238E27FC236}">
                <a16:creationId xmlns:a16="http://schemas.microsoft.com/office/drawing/2014/main" id="{9C516BFF-5F8E-707B-6693-03B1C24C0B76}"/>
              </a:ext>
            </a:extLst>
          </p:cNvPr>
          <p:cNvSpPr txBox="1"/>
          <p:nvPr/>
        </p:nvSpPr>
        <p:spPr>
          <a:xfrm>
            <a:off x="311700" y="237040"/>
            <a:ext cx="7098916" cy="531859"/>
          </a:xfrm>
          <a:prstGeom prst="rect">
            <a:avLst/>
          </a:prstGeom>
          <a:noFill/>
        </p:spPr>
        <p:txBody>
          <a:bodyPr wrap="square">
            <a:spAutoFit/>
          </a:bodyPr>
          <a:lstStyle/>
          <a:p>
            <a:r>
              <a:rPr lang="en" sz="2800" dirty="0"/>
              <a:t>What is ABAC for Amazon ?</a:t>
            </a:r>
            <a:endParaRPr lang="en-CH" sz="28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1721</Words>
  <Application>Microsoft Macintosh PowerPoint</Application>
  <PresentationFormat>On-screen Show (16:9)</PresentationFormat>
  <Paragraphs>100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AmazonEmber</vt:lpstr>
      <vt:lpstr>Courier New</vt:lpstr>
      <vt:lpstr>AmazonEmberBold</vt:lpstr>
      <vt:lpstr>Arial</vt:lpstr>
      <vt:lpstr>Simple Light</vt:lpstr>
      <vt:lpstr>AWS IAM</vt:lpstr>
      <vt:lpstr>AWS IAM: Users &amp; Groups</vt:lpstr>
      <vt:lpstr>AWS IAM: Roles intro</vt:lpstr>
      <vt:lpstr>AWS IAM Roles</vt:lpstr>
      <vt:lpstr>AWS IAM: how it works?</vt:lpstr>
      <vt:lpstr>AWS IAM: Policies</vt:lpstr>
      <vt:lpstr>AWS IAM: Federated users</vt:lpstr>
      <vt:lpstr>AWS IAM: Roles. Assume Role</vt:lpstr>
      <vt:lpstr>PowerPoint Presentation</vt:lpstr>
      <vt:lpstr>ABAC vs RBAC</vt:lpstr>
      <vt:lpstr>IAM MFA &amp; Available Methods    </vt:lpstr>
      <vt:lpstr>AWS IAM Best practice</vt:lpstr>
      <vt:lpstr>AWS Console: Login to account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IAM</dc:title>
  <cp:lastModifiedBy>Ilya Chakun</cp:lastModifiedBy>
  <cp:revision>3</cp:revision>
  <dcterms:modified xsi:type="dcterms:W3CDTF">2023-09-03T12:50:33Z</dcterms:modified>
</cp:coreProperties>
</file>