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6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Lst>
  <p:sldSz cx="9144000" cy="5143500" type="screen16x9"/>
  <p:notesSz cx="6858000" cy="9144000"/>
  <p:embeddedFontLst>
    <p:embeddedFont>
      <p:font typeface="Economica" panose="02000506040000020004" pitchFamily="2" charset="77"/>
      <p:regular r:id="rId64"/>
      <p:bold r:id="rId65"/>
      <p:italic r:id="rId66"/>
      <p:boldItalic r:id="rId67"/>
    </p:embeddedFont>
    <p:embeddedFont>
      <p:font typeface="Helvetica Neue" panose="02000503000000020004" pitchFamily="2" charset="0"/>
      <p:regular r:id="rId68"/>
      <p:bold r:id="rId69"/>
      <p:italic r:id="rId70"/>
      <p:boldItalic r:id="rId71"/>
    </p:embeddedFont>
    <p:embeddedFont>
      <p:font typeface="Open Sans" panose="020B0606030504020204"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font" Target="fonts/font11.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3499ded4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3499ded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f3499ded4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f3499ded4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f3499ded4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f3499ded4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f3499ded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f3499ded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f3499ded4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f3499ded4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f3499ded4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f3499ded4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f3499ded4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f3499ded4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f3499ded4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f3499ded4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f3499ded4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f3499ded4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f3499ded4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f3499ded4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5f3499ded4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5f3499ded4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f3499ded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f3499ded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5f3499ded4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5f3499ded4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f3499ded4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f3499ded4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f3499ded4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f3499ded4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f3499ded4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f3499ded4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5f3499ded4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5f3499ded4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f3499ded4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f3499ded4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5f3499ded4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5f3499ded4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5f3499ded4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5f3499ded4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5f3499ded4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5f3499ded4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5f3499ded4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5f3499ded4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f3499ded4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f3499ded4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5f3499ded4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5f3499ded4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f3499ded4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5f3499ded4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5f3499ded4_0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5f3499ded4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5f3499ded4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5f3499ded4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5f3499ded4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5f3499ded4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5f3499ded4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5f3499ded4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5f3499ded4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5f3499ded4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5f3499ded4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5f3499ded4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5f3499ded4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5f3499ded4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5f3499ded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5f3499ded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f3499ded4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f3499ded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5f3499ded4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5f3499ded4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5f3499ded4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5f3499ded4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f3499ded4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f3499ded4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5f3499ded4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5f3499ded4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5f3499ded4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5f3499ded4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f3499ded4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f3499ded4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f3499ded4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f3499ded4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5f3499ded4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5f3499ded4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5f3499ded4_0_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5f3499ded4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5f3499ded4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5f3499ded4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f3499ded4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f3499ded4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5f3499ded4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5f3499ded4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5f3499ded4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25f3499ded4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5f3499ded4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5f3499ded4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5f3499ded4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5f3499ded4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5f3499ded4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5f3499ded4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5f3499ded4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5f3499ded4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5f3499ded4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5f3499ded4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5f3499ded4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f3499ded4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5f3499ded4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25f3499ded4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f3499ded4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f3499ded4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f3499ded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f3499ded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5f3499ded4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5f3499ded4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5f3499ded4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5f3499ded4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f3499ded4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f3499ded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3499ded4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3499ded4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f3499ded4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f3499ded4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6" name="Google Shape;56;p14"/>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7" name="Google Shape;57;p14"/>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58" name="Google Shape;58;p14"/>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11" name="Google Shape;111;p26"/>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1200"/>
              </a:spcBef>
              <a:spcAft>
                <a:spcPts val="0"/>
              </a:spcAft>
              <a:buClr>
                <a:schemeClr val="dk1"/>
              </a:buClr>
              <a:buSzPts val="1500"/>
              <a:buNone/>
              <a:defRPr sz="1500" b="1"/>
            </a:lvl2pPr>
            <a:lvl3pPr marL="1371600" lvl="2" indent="-228600" algn="l" rtl="0">
              <a:lnSpc>
                <a:spcPct val="90000"/>
              </a:lnSpc>
              <a:spcBef>
                <a:spcPts val="1200"/>
              </a:spcBef>
              <a:spcAft>
                <a:spcPts val="0"/>
              </a:spcAft>
              <a:buClr>
                <a:schemeClr val="dk1"/>
              </a:buClr>
              <a:buSzPts val="1400"/>
              <a:buNone/>
              <a:defRPr sz="1400" b="1"/>
            </a:lvl3pPr>
            <a:lvl4pPr marL="1828800" lvl="3" indent="-228600" algn="l" rtl="0">
              <a:lnSpc>
                <a:spcPct val="90000"/>
              </a:lnSpc>
              <a:spcBef>
                <a:spcPts val="1200"/>
              </a:spcBef>
              <a:spcAft>
                <a:spcPts val="0"/>
              </a:spcAft>
              <a:buClr>
                <a:schemeClr val="dk1"/>
              </a:buClr>
              <a:buSzPts val="1200"/>
              <a:buNone/>
              <a:defRPr sz="1200" b="1"/>
            </a:lvl4pPr>
            <a:lvl5pPr marL="2286000" lvl="4" indent="-228600" algn="l" rtl="0">
              <a:lnSpc>
                <a:spcPct val="90000"/>
              </a:lnSpc>
              <a:spcBef>
                <a:spcPts val="1200"/>
              </a:spcBef>
              <a:spcAft>
                <a:spcPts val="0"/>
              </a:spcAft>
              <a:buClr>
                <a:schemeClr val="dk1"/>
              </a:buClr>
              <a:buSzPts val="1200"/>
              <a:buNone/>
              <a:defRPr sz="1200" b="1"/>
            </a:lvl5pPr>
            <a:lvl6pPr marL="2743200" lvl="5" indent="-228600" algn="l" rtl="0">
              <a:lnSpc>
                <a:spcPct val="90000"/>
              </a:lnSpc>
              <a:spcBef>
                <a:spcPts val="1200"/>
              </a:spcBef>
              <a:spcAft>
                <a:spcPts val="0"/>
              </a:spcAft>
              <a:buClr>
                <a:schemeClr val="dk1"/>
              </a:buClr>
              <a:buSzPts val="1200"/>
              <a:buNone/>
              <a:defRPr sz="1200" b="1"/>
            </a:lvl6pPr>
            <a:lvl7pPr marL="3200400" lvl="6" indent="-228600" algn="l" rtl="0">
              <a:lnSpc>
                <a:spcPct val="90000"/>
              </a:lnSpc>
              <a:spcBef>
                <a:spcPts val="1200"/>
              </a:spcBef>
              <a:spcAft>
                <a:spcPts val="0"/>
              </a:spcAft>
              <a:buClr>
                <a:schemeClr val="dk1"/>
              </a:buClr>
              <a:buSzPts val="1200"/>
              <a:buNone/>
              <a:defRPr sz="1200" b="1"/>
            </a:lvl7pPr>
            <a:lvl8pPr marL="3657600" lvl="7" indent="-228600" algn="l" rtl="0">
              <a:lnSpc>
                <a:spcPct val="90000"/>
              </a:lnSpc>
              <a:spcBef>
                <a:spcPts val="1200"/>
              </a:spcBef>
              <a:spcAft>
                <a:spcPts val="0"/>
              </a:spcAft>
              <a:buClr>
                <a:schemeClr val="dk1"/>
              </a:buClr>
              <a:buSzPts val="1200"/>
              <a:buNone/>
              <a:defRPr sz="1200" b="1"/>
            </a:lvl8pPr>
            <a:lvl9pPr marL="4114800" lvl="8" indent="-228600" algn="l" rtl="0">
              <a:lnSpc>
                <a:spcPct val="90000"/>
              </a:lnSpc>
              <a:spcBef>
                <a:spcPts val="1200"/>
              </a:spcBef>
              <a:spcAft>
                <a:spcPts val="1200"/>
              </a:spcAft>
              <a:buClr>
                <a:schemeClr val="dk1"/>
              </a:buClr>
              <a:buSzPts val="1200"/>
              <a:buNone/>
              <a:defRPr sz="1200" b="1"/>
            </a:lvl9pPr>
          </a:lstStyle>
          <a:p>
            <a:endParaRPr/>
          </a:p>
        </p:txBody>
      </p:sp>
      <p:sp>
        <p:nvSpPr>
          <p:cNvPr id="112" name="Google Shape;112;p26"/>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13" name="Google Shape;113;p2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1200"/>
              </a:spcBef>
              <a:spcAft>
                <a:spcPts val="0"/>
              </a:spcAft>
              <a:buClr>
                <a:schemeClr val="dk1"/>
              </a:buClr>
              <a:buSzPts val="1500"/>
              <a:buNone/>
              <a:defRPr sz="1500" b="1"/>
            </a:lvl2pPr>
            <a:lvl3pPr marL="1371600" lvl="2" indent="-228600" algn="l" rtl="0">
              <a:lnSpc>
                <a:spcPct val="90000"/>
              </a:lnSpc>
              <a:spcBef>
                <a:spcPts val="1200"/>
              </a:spcBef>
              <a:spcAft>
                <a:spcPts val="0"/>
              </a:spcAft>
              <a:buClr>
                <a:schemeClr val="dk1"/>
              </a:buClr>
              <a:buSzPts val="1400"/>
              <a:buNone/>
              <a:defRPr sz="1400" b="1"/>
            </a:lvl3pPr>
            <a:lvl4pPr marL="1828800" lvl="3" indent="-228600" algn="l" rtl="0">
              <a:lnSpc>
                <a:spcPct val="90000"/>
              </a:lnSpc>
              <a:spcBef>
                <a:spcPts val="1200"/>
              </a:spcBef>
              <a:spcAft>
                <a:spcPts val="0"/>
              </a:spcAft>
              <a:buClr>
                <a:schemeClr val="dk1"/>
              </a:buClr>
              <a:buSzPts val="1200"/>
              <a:buNone/>
              <a:defRPr sz="1200" b="1"/>
            </a:lvl4pPr>
            <a:lvl5pPr marL="2286000" lvl="4" indent="-228600" algn="l" rtl="0">
              <a:lnSpc>
                <a:spcPct val="90000"/>
              </a:lnSpc>
              <a:spcBef>
                <a:spcPts val="1200"/>
              </a:spcBef>
              <a:spcAft>
                <a:spcPts val="0"/>
              </a:spcAft>
              <a:buClr>
                <a:schemeClr val="dk1"/>
              </a:buClr>
              <a:buSzPts val="1200"/>
              <a:buNone/>
              <a:defRPr sz="1200" b="1"/>
            </a:lvl5pPr>
            <a:lvl6pPr marL="2743200" lvl="5" indent="-228600" algn="l" rtl="0">
              <a:lnSpc>
                <a:spcPct val="90000"/>
              </a:lnSpc>
              <a:spcBef>
                <a:spcPts val="1200"/>
              </a:spcBef>
              <a:spcAft>
                <a:spcPts val="0"/>
              </a:spcAft>
              <a:buClr>
                <a:schemeClr val="dk1"/>
              </a:buClr>
              <a:buSzPts val="1200"/>
              <a:buNone/>
              <a:defRPr sz="1200" b="1"/>
            </a:lvl6pPr>
            <a:lvl7pPr marL="3200400" lvl="6" indent="-228600" algn="l" rtl="0">
              <a:lnSpc>
                <a:spcPct val="90000"/>
              </a:lnSpc>
              <a:spcBef>
                <a:spcPts val="1200"/>
              </a:spcBef>
              <a:spcAft>
                <a:spcPts val="0"/>
              </a:spcAft>
              <a:buClr>
                <a:schemeClr val="dk1"/>
              </a:buClr>
              <a:buSzPts val="1200"/>
              <a:buNone/>
              <a:defRPr sz="1200" b="1"/>
            </a:lvl7pPr>
            <a:lvl8pPr marL="3657600" lvl="7" indent="-228600" algn="l" rtl="0">
              <a:lnSpc>
                <a:spcPct val="90000"/>
              </a:lnSpc>
              <a:spcBef>
                <a:spcPts val="1200"/>
              </a:spcBef>
              <a:spcAft>
                <a:spcPts val="0"/>
              </a:spcAft>
              <a:buClr>
                <a:schemeClr val="dk1"/>
              </a:buClr>
              <a:buSzPts val="1200"/>
              <a:buNone/>
              <a:defRPr sz="1200" b="1"/>
            </a:lvl8pPr>
            <a:lvl9pPr marL="4114800" lvl="8" indent="-228600" algn="l" rtl="0">
              <a:lnSpc>
                <a:spcPct val="90000"/>
              </a:lnSpc>
              <a:spcBef>
                <a:spcPts val="1200"/>
              </a:spcBef>
              <a:spcAft>
                <a:spcPts val="1200"/>
              </a:spcAft>
              <a:buClr>
                <a:schemeClr val="dk1"/>
              </a:buClr>
              <a:buSzPts val="1200"/>
              <a:buNone/>
              <a:defRPr sz="1200" b="1"/>
            </a:lvl9pPr>
          </a:lstStyle>
          <a:p>
            <a:endParaRPr/>
          </a:p>
        </p:txBody>
      </p:sp>
      <p:sp>
        <p:nvSpPr>
          <p:cNvPr id="114" name="Google Shape;114;p26"/>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15" name="Google Shape;115;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16" name="Google Shape;116;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17" name="Google Shape;117;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20" name="Google Shape;120;p2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21" name="Google Shape;121;p2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22" name="Google Shape;122;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23" name="Google Shape;123;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24" name="Google Shape;124;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2" name="Google Shape;72;p1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p17"/>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9"/>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9" name="Google Shape;89;p21"/>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90" name="Google Shape;90;p21"/>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91" name="Google Shape;9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3"/>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52" name="Google Shape;52;p1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cognitoidentity/latest/APIReference/API_GetOpenIdTokenForDeveloperIdentity.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aws.amazon.com/STS/latest/APIReference/API_AssumeRoleWithWebIdentity.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onsole.aws.amazon.com/cognit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ws.amazon.com/compliance/shared-responsibility-mode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nsole.aws.amazon.com/servicequotas/hom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ws.amazon.com/tool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aws.amazon.com/solutions/implementations/aws-virtual-waiting-room" TargetMode="External"/><Relationship Id="rId4" Type="http://schemas.openxmlformats.org/officeDocument/2006/relationships/hyperlink" Target="https://docs.aws.amazon.com/cognito/latest/developerguide/amazon-cognito-user-pools-using-tokens-verifying-a-jwt.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aws.amazon.com/cognito/latest/developerguide/tracking-quotas-and-usage-in-cloud-watch-and-service-quotas.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aws.amazon.com/servicequotas/latest/userguide/request-quota-increas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console.aws.amazon.com/support/home#/case/create?issueType=service-limit-increas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umpcloud.com/blog/identity-federation-service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ocs.aws.amazon.com/cognito/latest/developerguide/open-id.html" TargetMode="External"/><Relationship Id="rId3" Type="http://schemas.openxmlformats.org/officeDocument/2006/relationships/image" Target="../media/image3.png"/><Relationship Id="rId7" Type="http://schemas.openxmlformats.org/officeDocument/2006/relationships/hyperlink" Target="https://docs.aws.amazon.com/cognito/latest/developerguide/appl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cs.aws.amazon.com/cognito/latest/developerguide/google.html" TargetMode="External"/><Relationship Id="rId5" Type="http://schemas.openxmlformats.org/officeDocument/2006/relationships/hyperlink" Target="https://docs.aws.amazon.com/cognito/latest/developerguide/amazon.html" TargetMode="External"/><Relationship Id="rId4" Type="http://schemas.openxmlformats.org/officeDocument/2006/relationships/hyperlink" Target="https://docs.aws.amazon.com/cognito/latest/developerguide/facebook.html" TargetMode="External"/><Relationship Id="rId9" Type="http://schemas.openxmlformats.org/officeDocument/2006/relationships/hyperlink" Target="https://docs.aws.amazon.com/cognito/latest/developerguide/saml-identity-provider.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jumpcloud.com/blog/what-is-saml-assertio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amazon.com"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cognito-identity.us-east-1.amazonaws.com/"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cognito-identity.us-east-1.amazonaws.com/"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nsole.aws.amazon.com/cognit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cognitoidentity/latest/APIReference/API_GetId.html" TargetMode="Externa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aws.amazon.com/STS/latest/APIReference/API_AssumeRoleWithWebIdentity.html" TargetMode="External"/><Relationship Id="rId5" Type="http://schemas.openxmlformats.org/officeDocument/2006/relationships/hyperlink" Target="https://docs.aws.amazon.com/cognitoidentity/latest/APIReference/API_GetOpenIdToken.html" TargetMode="External"/><Relationship Id="rId4" Type="http://schemas.openxmlformats.org/officeDocument/2006/relationships/hyperlink" Target="https://docs.aws.amazon.com/cognitoidentity/latest/APIReference/API_GetCredentialsForIdentity.html"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cognitoidentity/latest/APIReference/API_GetId.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docs.aws.amazon.com/STS/latest/APIReference/API_AssumeRoleWithWebIdentity.html" TargetMode="External"/><Relationship Id="rId4" Type="http://schemas.openxmlformats.org/officeDocument/2006/relationships/hyperlink" Target="https://docs.aws.amazon.com/cognitoidentity/latest/APIReference/API_GetOpenIdToken.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cognito/latest/developerguide/developer-authenticated-identitie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aws.amazon.com/cognitoidentity/latest/APIReference/API_GetOpenIdTokenForDeveloperIdentity.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docs.aws.amazon.com/cognitoidentity/latest/APIReference/API_GetCredentialsForIdentit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ctrTitle"/>
          </p:nvPr>
        </p:nvSpPr>
        <p:spPr>
          <a:xfrm>
            <a:off x="311700" y="1957950"/>
            <a:ext cx="8520600" cy="1227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AWS Cognito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a:t>Cognito identity pool authentication flow: Basic</a:t>
            </a:r>
            <a:endParaRPr/>
          </a:p>
        </p:txBody>
      </p:sp>
      <p:sp>
        <p:nvSpPr>
          <p:cNvPr id="196" name="Google Shape;196;p38"/>
          <p:cNvSpPr txBox="1">
            <a:spLocks noGrp="1"/>
          </p:cNvSpPr>
          <p:nvPr>
            <p:ph type="body" idx="1"/>
          </p:nvPr>
        </p:nvSpPr>
        <p:spPr>
          <a:xfrm>
            <a:off x="271875" y="1727100"/>
            <a:ext cx="4154700" cy="218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i="1" u="sng">
                <a:solidFill>
                  <a:schemeClr val="dk1"/>
                </a:solidFill>
              </a:rPr>
              <a:t>Basic authflow</a:t>
            </a:r>
            <a:endParaRPr sz="1400" i="1" u="sng">
              <a:solidFill>
                <a:schemeClr val="dk1"/>
              </a:solidFill>
            </a:endParaRPr>
          </a:p>
          <a:p>
            <a:pPr marL="457200" lvl="0" indent="-304800" algn="l" rtl="0">
              <a:spcBef>
                <a:spcPts val="1200"/>
              </a:spcBef>
              <a:spcAft>
                <a:spcPts val="0"/>
              </a:spcAft>
              <a:buClr>
                <a:schemeClr val="dk1"/>
              </a:buClr>
              <a:buSzPts val="1200"/>
              <a:buAutoNum type="arabicPeriod"/>
            </a:pPr>
            <a:r>
              <a:rPr lang="en" sz="1200">
                <a:solidFill>
                  <a:schemeClr val="dk1"/>
                </a:solidFill>
              </a:rPr>
              <a:t>Login via Developer Provider (code outside of Amazon Cognito)</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Validate the user login (code outside of Amazon Cognito)</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u="sng">
                <a:solidFill>
                  <a:schemeClr val="dk1"/>
                </a:solidFill>
                <a:hlinkClick r:id="rId3">
                  <a:extLst>
                    <a:ext uri="{A12FA001-AC4F-418D-AE19-62706E023703}">
                      <ahyp:hlinkClr xmlns:ahyp="http://schemas.microsoft.com/office/drawing/2018/hyperlinkcolor" val="tx"/>
                    </a:ext>
                  </a:extLst>
                </a:hlinkClick>
              </a:rPr>
              <a:t>GetOpenIdTokenForDeveloperIdentity</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u="sng">
                <a:solidFill>
                  <a:schemeClr val="dk1"/>
                </a:solidFill>
                <a:hlinkClick r:id="rId4">
                  <a:extLst>
                    <a:ext uri="{A12FA001-AC4F-418D-AE19-62706E023703}">
                      <ahyp:hlinkClr xmlns:ahyp="http://schemas.microsoft.com/office/drawing/2018/hyperlinkcolor" val="tx"/>
                    </a:ext>
                  </a:extLst>
                </a:hlinkClick>
              </a:rPr>
              <a:t>AssumeRoleWithWebIdentity</a:t>
            </a:r>
            <a:endParaRPr sz="1200">
              <a:solidFill>
                <a:schemeClr val="dk1"/>
              </a:solidFill>
            </a:endParaRPr>
          </a:p>
          <a:p>
            <a:pPr marL="0" lvl="0" indent="0" algn="l" rtl="0">
              <a:spcBef>
                <a:spcPts val="1200"/>
              </a:spcBef>
              <a:spcAft>
                <a:spcPts val="1200"/>
              </a:spcAft>
              <a:buNone/>
            </a:pPr>
            <a:endParaRPr sz="1200">
              <a:solidFill>
                <a:schemeClr val="dk1"/>
              </a:solidFill>
            </a:endParaRPr>
          </a:p>
        </p:txBody>
      </p:sp>
      <p:pic>
        <p:nvPicPr>
          <p:cNvPr id="197" name="Google Shape;197;p38"/>
          <p:cNvPicPr preferRelativeResize="0"/>
          <p:nvPr/>
        </p:nvPicPr>
        <p:blipFill>
          <a:blip r:embed="rId5">
            <a:alphaModFix/>
          </a:blip>
          <a:stretch>
            <a:fillRect/>
          </a:stretch>
        </p:blipFill>
        <p:spPr>
          <a:xfrm>
            <a:off x="4511425" y="1771313"/>
            <a:ext cx="4486801" cy="21000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311700" y="96900"/>
            <a:ext cx="8520600" cy="51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36666"/>
              <a:buFont typeface="Arial"/>
              <a:buNone/>
            </a:pPr>
            <a:r>
              <a:rPr lang="en" sz="3000" b="1"/>
              <a:t>Which authflow should I use?</a:t>
            </a:r>
            <a:endParaRPr sz="3000" b="1"/>
          </a:p>
        </p:txBody>
      </p:sp>
      <p:sp>
        <p:nvSpPr>
          <p:cNvPr id="203" name="Google Shape;203;p39"/>
          <p:cNvSpPr txBox="1">
            <a:spLocks noGrp="1"/>
          </p:cNvSpPr>
          <p:nvPr>
            <p:ph type="body" idx="1"/>
          </p:nvPr>
        </p:nvSpPr>
        <p:spPr>
          <a:xfrm>
            <a:off x="311700" y="727725"/>
            <a:ext cx="8520600" cy="3752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000">
                <a:solidFill>
                  <a:schemeClr val="dk1"/>
                </a:solidFill>
                <a:highlight>
                  <a:srgbClr val="FFFFFF"/>
                </a:highlight>
              </a:rPr>
              <a:t>For most customers, the </a:t>
            </a:r>
            <a:r>
              <a:rPr lang="en" sz="1000" b="1">
                <a:solidFill>
                  <a:schemeClr val="dk1"/>
                </a:solidFill>
                <a:highlight>
                  <a:srgbClr val="FFFFFF"/>
                </a:highlight>
              </a:rPr>
              <a:t>Enhanced Flow </a:t>
            </a:r>
            <a:r>
              <a:rPr lang="en" sz="1000">
                <a:solidFill>
                  <a:schemeClr val="dk1"/>
                </a:solidFill>
                <a:highlight>
                  <a:srgbClr val="FFFFFF"/>
                </a:highlight>
              </a:rPr>
              <a:t>is the correct choice, as it offers many </a:t>
            </a:r>
            <a:r>
              <a:rPr lang="en" sz="1000" b="1">
                <a:solidFill>
                  <a:schemeClr val="dk1"/>
                </a:solidFill>
                <a:highlight>
                  <a:srgbClr val="FFFFFF"/>
                </a:highlight>
              </a:rPr>
              <a:t>benefits </a:t>
            </a:r>
            <a:r>
              <a:rPr lang="en" sz="1000">
                <a:solidFill>
                  <a:schemeClr val="dk1"/>
                </a:solidFill>
                <a:highlight>
                  <a:srgbClr val="FFFFFF"/>
                </a:highlight>
              </a:rPr>
              <a:t>over the </a:t>
            </a:r>
            <a:r>
              <a:rPr lang="en" sz="1000" b="1">
                <a:solidFill>
                  <a:schemeClr val="dk1"/>
                </a:solidFill>
                <a:highlight>
                  <a:srgbClr val="FFFFFF"/>
                </a:highlight>
              </a:rPr>
              <a:t>Basic Flow</a:t>
            </a:r>
            <a:r>
              <a:rPr lang="en" sz="1000">
                <a:solidFill>
                  <a:schemeClr val="dk1"/>
                </a:solidFill>
                <a:highlight>
                  <a:srgbClr val="FFFFFF"/>
                </a:highlight>
              </a:rPr>
              <a:t>:</a:t>
            </a:r>
            <a:endParaRPr sz="1000">
              <a:solidFill>
                <a:schemeClr val="dk1"/>
              </a:solidFill>
              <a:highlight>
                <a:srgbClr val="FFFFFF"/>
              </a:highlight>
            </a:endParaRPr>
          </a:p>
          <a:p>
            <a:pPr marL="457200" lvl="0" indent="-292100" algn="l" rtl="0">
              <a:lnSpc>
                <a:spcPct val="115000"/>
              </a:lnSpc>
              <a:spcBef>
                <a:spcPts val="1200"/>
              </a:spcBef>
              <a:spcAft>
                <a:spcPts val="0"/>
              </a:spcAft>
              <a:buClr>
                <a:schemeClr val="dk1"/>
              </a:buClr>
              <a:buSzPts val="1000"/>
              <a:buChar char="●"/>
            </a:pPr>
            <a:r>
              <a:rPr lang="en" sz="1000">
                <a:solidFill>
                  <a:schemeClr val="dk1"/>
                </a:solidFill>
                <a:highlight>
                  <a:srgbClr val="FFFFFF"/>
                </a:highlight>
              </a:rPr>
              <a:t>One fewer network call to get credentials on the device.</a:t>
            </a:r>
            <a:endParaRPr sz="1000">
              <a:solidFill>
                <a:schemeClr val="dk1"/>
              </a:solidFill>
              <a:highlight>
                <a:srgbClr val="FFFFFF"/>
              </a:highlight>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highlight>
                  <a:srgbClr val="FFFFFF"/>
                </a:highlight>
              </a:rPr>
              <a:t>All calls are made to Amazon Cognito, meaning it is also one less network connection.</a:t>
            </a:r>
            <a:endParaRPr sz="1000">
              <a:solidFill>
                <a:schemeClr val="dk1"/>
              </a:solidFill>
              <a:highlight>
                <a:srgbClr val="FFFFFF"/>
              </a:highlight>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highlight>
                  <a:srgbClr val="FFFFFF"/>
                </a:highlight>
              </a:rPr>
              <a:t>Roles no longer need to be embedded in your application, only an identity pool id and Region are necessary to start bootstrapping credentials.</a:t>
            </a:r>
            <a:endParaRPr sz="1000">
              <a:solidFill>
                <a:schemeClr val="dk1"/>
              </a:solidFill>
              <a:highlight>
                <a:srgbClr val="FFFFFF"/>
              </a:highlight>
            </a:endParaRPr>
          </a:p>
          <a:p>
            <a:pPr marL="457200" lvl="0" indent="0" algn="l" rtl="0">
              <a:lnSpc>
                <a:spcPct val="115000"/>
              </a:lnSpc>
              <a:spcBef>
                <a:spcPts val="800"/>
              </a:spcBef>
              <a:spcAft>
                <a:spcPts val="0"/>
              </a:spcAft>
              <a:buNone/>
            </a:pPr>
            <a:endParaRPr sz="10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1"/>
                </a:solidFill>
                <a:highlight>
                  <a:srgbClr val="FFFFFF"/>
                </a:highlight>
              </a:rPr>
              <a:t>Since February 2015, the </a:t>
            </a:r>
            <a:r>
              <a:rPr lang="en" sz="1000">
                <a:solidFill>
                  <a:schemeClr val="dk1"/>
                </a:solidFill>
                <a:highlight>
                  <a:srgbClr val="FFFFFF"/>
                </a:highlight>
                <a:uFill>
                  <a:noFill/>
                </a:uFill>
                <a:hlinkClick r:id="rId3">
                  <a:extLst>
                    <a:ext uri="{A12FA001-AC4F-418D-AE19-62706E023703}">
                      <ahyp:hlinkClr xmlns:ahyp="http://schemas.microsoft.com/office/drawing/2018/hyperlinkcolor" val="tx"/>
                    </a:ext>
                  </a:extLst>
                </a:hlinkClick>
              </a:rPr>
              <a:t>Amazon Cognito console</a:t>
            </a:r>
            <a:r>
              <a:rPr lang="en" sz="1000">
                <a:solidFill>
                  <a:schemeClr val="dk1"/>
                </a:solidFill>
                <a:highlight>
                  <a:srgbClr val="FFFFFF"/>
                </a:highlight>
              </a:rPr>
              <a:t> has displayed example code that used the </a:t>
            </a:r>
            <a:r>
              <a:rPr lang="en" sz="1000" b="1">
                <a:solidFill>
                  <a:schemeClr val="dk1"/>
                </a:solidFill>
                <a:highlight>
                  <a:srgbClr val="FFFFFF"/>
                </a:highlight>
              </a:rPr>
              <a:t>Enhanced Flow</a:t>
            </a:r>
            <a:r>
              <a:rPr lang="en" sz="1000">
                <a:solidFill>
                  <a:schemeClr val="dk1"/>
                </a:solidFill>
                <a:highlight>
                  <a:srgbClr val="FFFFFF"/>
                </a:highlight>
              </a:rPr>
              <a:t>.</a:t>
            </a:r>
            <a:endParaRPr sz="10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1"/>
                </a:solidFill>
                <a:highlight>
                  <a:srgbClr val="FFFFFF"/>
                </a:highlight>
              </a:rPr>
              <a:t>Additionally, if your identity pool does not have the role association necessary to use the Enhanced Flow, the console displays a notification.</a:t>
            </a:r>
            <a:endParaRPr sz="10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1"/>
                </a:solidFill>
                <a:highlight>
                  <a:srgbClr val="FFFFFF"/>
                </a:highlight>
              </a:rPr>
              <a:t>The following are the minimum SDK versions where the Enhanced Flow is supported: </a:t>
            </a:r>
            <a:r>
              <a:rPr lang="en" sz="800" i="1">
                <a:solidFill>
                  <a:schemeClr val="dk1"/>
                </a:solidFill>
                <a:highlight>
                  <a:srgbClr val="FFFFFF"/>
                </a:highlight>
              </a:rPr>
              <a:t>( </a:t>
            </a:r>
            <a:r>
              <a:rPr lang="en" sz="800" i="1">
                <a:solidFill>
                  <a:srgbClr val="16191F"/>
                </a:solidFill>
                <a:highlight>
                  <a:srgbClr val="FFFFFF"/>
                </a:highlight>
              </a:rPr>
              <a:t>SDK minimum version )</a:t>
            </a:r>
            <a:endParaRPr sz="800" i="1">
              <a:solidFill>
                <a:srgbClr val="16191F"/>
              </a:solidFill>
              <a:highlight>
                <a:srgbClr val="FFFFFF"/>
              </a:highlight>
            </a:endParaRPr>
          </a:p>
          <a:p>
            <a:pPr marL="457200" lvl="0" indent="-285750" algn="l" rtl="0">
              <a:lnSpc>
                <a:spcPct val="115000"/>
              </a:lnSpc>
              <a:spcBef>
                <a:spcPts val="1200"/>
              </a:spcBef>
              <a:spcAft>
                <a:spcPts val="0"/>
              </a:spcAft>
              <a:buClr>
                <a:srgbClr val="16191F"/>
              </a:buClr>
              <a:buSzPts val="900"/>
              <a:buChar char="●"/>
            </a:pPr>
            <a:r>
              <a:rPr lang="en" sz="900">
                <a:solidFill>
                  <a:srgbClr val="16191F"/>
                </a:solidFill>
                <a:highlight>
                  <a:srgbClr val="FFFFFF"/>
                </a:highlight>
              </a:rPr>
              <a:t>AWS SDK for iOS (2.0.14)</a:t>
            </a:r>
            <a:endParaRPr sz="900">
              <a:solidFill>
                <a:srgbClr val="16191F"/>
              </a:solidFill>
              <a:highlight>
                <a:srgbClr val="FFFFFF"/>
              </a:highlight>
            </a:endParaRPr>
          </a:p>
          <a:p>
            <a:pPr marL="457200" lvl="0" indent="-285750" algn="l" rtl="0">
              <a:lnSpc>
                <a:spcPct val="115000"/>
              </a:lnSpc>
              <a:spcBef>
                <a:spcPts val="0"/>
              </a:spcBef>
              <a:spcAft>
                <a:spcPts val="0"/>
              </a:spcAft>
              <a:buClr>
                <a:srgbClr val="16191F"/>
              </a:buClr>
              <a:buSzPts val="900"/>
              <a:buChar char="●"/>
            </a:pPr>
            <a:r>
              <a:rPr lang="en" sz="900">
                <a:solidFill>
                  <a:srgbClr val="16191F"/>
                </a:solidFill>
                <a:highlight>
                  <a:srgbClr val="FFFFFF"/>
                </a:highlight>
              </a:rPr>
              <a:t>AWS SDK for Android (2.1.8)</a:t>
            </a:r>
            <a:endParaRPr sz="900">
              <a:solidFill>
                <a:srgbClr val="16191F"/>
              </a:solidFill>
              <a:highlight>
                <a:srgbClr val="FFFFFF"/>
              </a:highlight>
            </a:endParaRPr>
          </a:p>
          <a:p>
            <a:pPr marL="457200" lvl="0" indent="-285750" algn="l" rtl="0">
              <a:lnSpc>
                <a:spcPct val="115000"/>
              </a:lnSpc>
              <a:spcBef>
                <a:spcPts val="0"/>
              </a:spcBef>
              <a:spcAft>
                <a:spcPts val="0"/>
              </a:spcAft>
              <a:buClr>
                <a:srgbClr val="16191F"/>
              </a:buClr>
              <a:buSzPts val="900"/>
              <a:buChar char="●"/>
            </a:pPr>
            <a:r>
              <a:rPr lang="en" sz="900">
                <a:solidFill>
                  <a:srgbClr val="16191F"/>
                </a:solidFill>
                <a:highlight>
                  <a:srgbClr val="FFFFFF"/>
                </a:highlight>
              </a:rPr>
              <a:t>AWS SDK for JavaScript (2.1.7)</a:t>
            </a:r>
            <a:endParaRPr sz="900">
              <a:solidFill>
                <a:srgbClr val="16191F"/>
              </a:solidFill>
              <a:highlight>
                <a:srgbClr val="FFFFFF"/>
              </a:highlight>
            </a:endParaRPr>
          </a:p>
          <a:p>
            <a:pPr marL="457200" lvl="0" indent="-285750" algn="l" rtl="0">
              <a:lnSpc>
                <a:spcPct val="115000"/>
              </a:lnSpc>
              <a:spcBef>
                <a:spcPts val="0"/>
              </a:spcBef>
              <a:spcAft>
                <a:spcPts val="0"/>
              </a:spcAft>
              <a:buClr>
                <a:srgbClr val="16191F"/>
              </a:buClr>
              <a:buSzPts val="900"/>
              <a:buChar char="●"/>
            </a:pPr>
            <a:r>
              <a:rPr lang="en" sz="900">
                <a:solidFill>
                  <a:srgbClr val="16191F"/>
                </a:solidFill>
                <a:highlight>
                  <a:srgbClr val="FFFFFF"/>
                </a:highlight>
              </a:rPr>
              <a:t>AWS SDK for Unity (1.0.3)</a:t>
            </a:r>
            <a:endParaRPr sz="900">
              <a:solidFill>
                <a:srgbClr val="16191F"/>
              </a:solidFill>
              <a:highlight>
                <a:srgbClr val="FFFFFF"/>
              </a:highlight>
            </a:endParaRPr>
          </a:p>
          <a:p>
            <a:pPr marL="457200" lvl="0" indent="-285750" algn="l" rtl="0">
              <a:lnSpc>
                <a:spcPct val="115000"/>
              </a:lnSpc>
              <a:spcBef>
                <a:spcPts val="0"/>
              </a:spcBef>
              <a:spcAft>
                <a:spcPts val="0"/>
              </a:spcAft>
              <a:buClr>
                <a:srgbClr val="16191F"/>
              </a:buClr>
              <a:buSzPts val="900"/>
              <a:buChar char="●"/>
            </a:pPr>
            <a:r>
              <a:rPr lang="en" sz="900">
                <a:solidFill>
                  <a:srgbClr val="16191F"/>
                </a:solidFill>
                <a:highlight>
                  <a:srgbClr val="FFFFFF"/>
                </a:highlight>
              </a:rPr>
              <a:t>AWS SDK for Xamarin (3.0.0.5)</a:t>
            </a:r>
            <a:endParaRPr sz="900">
              <a:solidFill>
                <a:schemeClr val="dk1"/>
              </a:solidFill>
              <a:highlight>
                <a:srgbClr val="FFFFFF"/>
              </a:highlight>
            </a:endParaRPr>
          </a:p>
          <a:p>
            <a:pPr marL="0" lvl="0" indent="0" algn="l" rtl="0">
              <a:lnSpc>
                <a:spcPct val="115000"/>
              </a:lnSpc>
              <a:spcBef>
                <a:spcPts val="800"/>
              </a:spcBef>
              <a:spcAft>
                <a:spcPts val="1200"/>
              </a:spcAft>
              <a:buNone/>
            </a:pPr>
            <a:endParaRPr sz="1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0"/>
          <p:cNvSpPr txBox="1">
            <a:spLocks noGrp="1"/>
          </p:cNvSpPr>
          <p:nvPr>
            <p:ph type="title"/>
          </p:nvPr>
        </p:nvSpPr>
        <p:spPr>
          <a:xfrm>
            <a:off x="311700" y="265825"/>
            <a:ext cx="8716500" cy="572700"/>
          </a:xfrm>
          <a:prstGeom prst="rect">
            <a:avLst/>
          </a:prstGeom>
        </p:spPr>
        <p:txBody>
          <a:bodyPr spcFirstLastPara="1" wrap="square" lIns="91425" tIns="91425" rIns="91425" bIns="91425" anchor="b" anchorCtr="0">
            <a:noAutofit/>
          </a:bodyPr>
          <a:lstStyle/>
          <a:p>
            <a:pPr marL="0" lvl="0" indent="0" algn="l" rtl="0">
              <a:lnSpc>
                <a:spcPct val="122600"/>
              </a:lnSpc>
              <a:spcBef>
                <a:spcPts val="2300"/>
              </a:spcBef>
              <a:spcAft>
                <a:spcPts val="800"/>
              </a:spcAft>
              <a:buClr>
                <a:schemeClr val="dk1"/>
              </a:buClr>
              <a:buSzPts val="990"/>
              <a:buFont typeface="Arial"/>
              <a:buNone/>
            </a:pPr>
            <a:r>
              <a:rPr lang="en" sz="2780">
                <a:solidFill>
                  <a:srgbClr val="16191F"/>
                </a:solidFill>
                <a:highlight>
                  <a:srgbClr val="FFFFFF"/>
                </a:highlight>
              </a:rPr>
              <a:t>Customizing the built-in sign-in and sign-up webpages</a:t>
            </a:r>
            <a:endParaRPr sz="620"/>
          </a:p>
        </p:txBody>
      </p:sp>
      <p:sp>
        <p:nvSpPr>
          <p:cNvPr id="209" name="Google Shape;209;p40"/>
          <p:cNvSpPr txBox="1">
            <a:spLocks noGrp="1"/>
          </p:cNvSpPr>
          <p:nvPr>
            <p:ph type="body" idx="1"/>
          </p:nvPr>
        </p:nvSpPr>
        <p:spPr>
          <a:xfrm>
            <a:off x="311700" y="942425"/>
            <a:ext cx="45000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16191F"/>
              </a:buClr>
              <a:buSzPts val="1100"/>
              <a:buChar char="●"/>
            </a:pPr>
            <a:r>
              <a:rPr lang="en" sz="1100">
                <a:solidFill>
                  <a:srgbClr val="16191F"/>
                </a:solidFill>
                <a:highlight>
                  <a:schemeClr val="lt1"/>
                </a:highlight>
              </a:rPr>
              <a:t>For the built-in app UI experience </a:t>
            </a:r>
            <a:r>
              <a:rPr lang="en" sz="1100" b="1">
                <a:solidFill>
                  <a:srgbClr val="16191F"/>
                </a:solidFill>
                <a:highlight>
                  <a:schemeClr val="lt1"/>
                </a:highlight>
              </a:rPr>
              <a:t>customization settings </a:t>
            </a:r>
            <a:r>
              <a:rPr lang="en" sz="1100">
                <a:solidFill>
                  <a:srgbClr val="16191F"/>
                </a:solidFill>
                <a:highlight>
                  <a:schemeClr val="lt1"/>
                </a:highlight>
              </a:rPr>
              <a:t>you can use:</a:t>
            </a:r>
            <a:endParaRPr sz="1100">
              <a:solidFill>
                <a:srgbClr val="16191F"/>
              </a:solidFill>
              <a:highlight>
                <a:srgbClr val="FFFFFF"/>
              </a:highlight>
            </a:endParaRPr>
          </a:p>
          <a:p>
            <a:pPr marL="914400" lvl="0" indent="-298450" algn="l" rtl="0">
              <a:spcBef>
                <a:spcPts val="0"/>
              </a:spcBef>
              <a:spcAft>
                <a:spcPts val="0"/>
              </a:spcAft>
              <a:buClr>
                <a:srgbClr val="16191F"/>
              </a:buClr>
              <a:buSzPts val="1100"/>
              <a:buChar char="○"/>
            </a:pPr>
            <a:r>
              <a:rPr lang="en" sz="1100">
                <a:solidFill>
                  <a:srgbClr val="16191F"/>
                </a:solidFill>
                <a:highlight>
                  <a:schemeClr val="lt1"/>
                </a:highlight>
              </a:rPr>
              <a:t>AWS Management Console</a:t>
            </a:r>
            <a:endParaRPr sz="1100">
              <a:solidFill>
                <a:srgbClr val="16191F"/>
              </a:solidFill>
              <a:highlight>
                <a:srgbClr val="FFFFFF"/>
              </a:highlight>
            </a:endParaRPr>
          </a:p>
          <a:p>
            <a:pPr marL="914400" lvl="0" indent="-298450" algn="l" rtl="0">
              <a:lnSpc>
                <a:spcPct val="115000"/>
              </a:lnSpc>
              <a:spcBef>
                <a:spcPts val="0"/>
              </a:spcBef>
              <a:spcAft>
                <a:spcPts val="0"/>
              </a:spcAft>
              <a:buClr>
                <a:srgbClr val="16191F"/>
              </a:buClr>
              <a:buSzPts val="1100"/>
              <a:buChar char="○"/>
            </a:pPr>
            <a:r>
              <a:rPr lang="en" sz="1100">
                <a:solidFill>
                  <a:srgbClr val="16191F"/>
                </a:solidFill>
                <a:highlight>
                  <a:srgbClr val="FFFFFF"/>
                </a:highlight>
              </a:rPr>
              <a:t>the AWS CLI</a:t>
            </a:r>
            <a:endParaRPr sz="1100">
              <a:solidFill>
                <a:srgbClr val="16191F"/>
              </a:solidFill>
              <a:highlight>
                <a:srgbClr val="FFFFFF"/>
              </a:highlight>
            </a:endParaRPr>
          </a:p>
          <a:p>
            <a:pPr marL="914400" lvl="0" indent="-298450" algn="l" rtl="0">
              <a:lnSpc>
                <a:spcPct val="115000"/>
              </a:lnSpc>
              <a:spcBef>
                <a:spcPts val="0"/>
              </a:spcBef>
              <a:spcAft>
                <a:spcPts val="0"/>
              </a:spcAft>
              <a:buClr>
                <a:srgbClr val="16191F"/>
              </a:buClr>
              <a:buSzPts val="1100"/>
              <a:buChar char="○"/>
            </a:pPr>
            <a:r>
              <a:rPr lang="en" sz="1100">
                <a:solidFill>
                  <a:srgbClr val="16191F"/>
                </a:solidFill>
                <a:highlight>
                  <a:srgbClr val="FFFFFF"/>
                </a:highlight>
              </a:rPr>
              <a:t>API</a:t>
            </a:r>
            <a:endParaRPr sz="1100">
              <a:solidFill>
                <a:srgbClr val="16191F"/>
              </a:solidFill>
              <a:highlight>
                <a:srgbClr val="FFFFFF"/>
              </a:highlight>
            </a:endParaRPr>
          </a:p>
          <a:p>
            <a:pPr marL="457200" lvl="0" indent="-298450" algn="l" rtl="0">
              <a:lnSpc>
                <a:spcPct val="115000"/>
              </a:lnSpc>
              <a:spcBef>
                <a:spcPts val="0"/>
              </a:spcBef>
              <a:spcAft>
                <a:spcPts val="0"/>
              </a:spcAft>
              <a:buClr>
                <a:srgbClr val="16191F"/>
              </a:buClr>
              <a:buSzPts val="1100"/>
              <a:buChar char="●"/>
            </a:pPr>
            <a:r>
              <a:rPr lang="en" sz="1100">
                <a:solidFill>
                  <a:srgbClr val="16191F"/>
                </a:solidFill>
                <a:highlight>
                  <a:srgbClr val="FFFFFF"/>
                </a:highlight>
              </a:rPr>
              <a:t>You can upload a custom logo image to be displayed in the app. </a:t>
            </a:r>
            <a:endParaRPr sz="1100">
              <a:solidFill>
                <a:srgbClr val="16191F"/>
              </a:solidFill>
              <a:highlight>
                <a:srgbClr val="FFFFFF"/>
              </a:highlight>
            </a:endParaRPr>
          </a:p>
          <a:p>
            <a:pPr marL="457200" lvl="0" indent="-298450" algn="l" rtl="0">
              <a:lnSpc>
                <a:spcPct val="115000"/>
              </a:lnSpc>
              <a:spcBef>
                <a:spcPts val="0"/>
              </a:spcBef>
              <a:spcAft>
                <a:spcPts val="0"/>
              </a:spcAft>
              <a:buClr>
                <a:srgbClr val="16191F"/>
              </a:buClr>
              <a:buSzPts val="1100"/>
              <a:buChar char="●"/>
            </a:pPr>
            <a:r>
              <a:rPr lang="en" sz="1100">
                <a:solidFill>
                  <a:srgbClr val="16191F"/>
                </a:solidFill>
                <a:highlight>
                  <a:srgbClr val="FFFFFF"/>
                </a:highlight>
              </a:rPr>
              <a:t>You can also use cascading style sheets (CSS) to customize the look of the UI.</a:t>
            </a:r>
            <a:endParaRPr sz="1100">
              <a:solidFill>
                <a:srgbClr val="16191F"/>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100">
                <a:solidFill>
                  <a:srgbClr val="16191F"/>
                </a:solidFill>
                <a:highlight>
                  <a:srgbClr val="FFFFFF"/>
                </a:highlight>
              </a:rPr>
              <a:t>You can specify app UI customization settings for:</a:t>
            </a:r>
            <a:endParaRPr sz="1100">
              <a:solidFill>
                <a:srgbClr val="16191F"/>
              </a:solidFill>
              <a:highlight>
                <a:srgbClr val="FFFFFF"/>
              </a:highlight>
            </a:endParaRPr>
          </a:p>
          <a:p>
            <a:pPr marL="457200" lvl="0" indent="-298450" algn="l" rtl="0">
              <a:lnSpc>
                <a:spcPct val="115000"/>
              </a:lnSpc>
              <a:spcBef>
                <a:spcPts val="1200"/>
              </a:spcBef>
              <a:spcAft>
                <a:spcPts val="0"/>
              </a:spcAft>
              <a:buClr>
                <a:srgbClr val="16191F"/>
              </a:buClr>
              <a:buSzPts val="1100"/>
              <a:buChar char="●"/>
            </a:pPr>
            <a:r>
              <a:rPr lang="en" sz="1100">
                <a:solidFill>
                  <a:srgbClr val="16191F"/>
                </a:solidFill>
                <a:highlight>
                  <a:srgbClr val="FFFFFF"/>
                </a:highlight>
              </a:rPr>
              <a:t>A single client (with a specific </a:t>
            </a:r>
            <a:r>
              <a:rPr lang="en" sz="1100" b="1" u="sng">
                <a:solidFill>
                  <a:srgbClr val="16191F"/>
                </a:solidFill>
                <a:highlight>
                  <a:srgbClr val="FFFFFF"/>
                </a:highlight>
                <a:latin typeface="Courier New"/>
                <a:ea typeface="Courier New"/>
                <a:cs typeface="Courier New"/>
                <a:sym typeface="Courier New"/>
              </a:rPr>
              <a:t>clientId</a:t>
            </a:r>
            <a:r>
              <a:rPr lang="en" sz="1100">
                <a:solidFill>
                  <a:srgbClr val="16191F"/>
                </a:solidFill>
                <a:highlight>
                  <a:srgbClr val="FFFFFF"/>
                </a:highlight>
              </a:rPr>
              <a:t>) </a:t>
            </a:r>
            <a:endParaRPr sz="1100">
              <a:solidFill>
                <a:srgbClr val="16191F"/>
              </a:solidFill>
              <a:highlight>
                <a:srgbClr val="FFFFFF"/>
              </a:highlight>
            </a:endParaRPr>
          </a:p>
          <a:p>
            <a:pPr marL="914400" lvl="1" indent="-298450" algn="l" rtl="0">
              <a:lnSpc>
                <a:spcPct val="115000"/>
              </a:lnSpc>
              <a:spcBef>
                <a:spcPts val="0"/>
              </a:spcBef>
              <a:spcAft>
                <a:spcPts val="0"/>
              </a:spcAft>
              <a:buClr>
                <a:srgbClr val="16191F"/>
              </a:buClr>
              <a:buSzPts val="1100"/>
              <a:buChar char="○"/>
            </a:pPr>
            <a:r>
              <a:rPr lang="en" sz="1100">
                <a:solidFill>
                  <a:srgbClr val="16191F"/>
                </a:solidFill>
                <a:highlight>
                  <a:schemeClr val="lt1"/>
                </a:highlight>
              </a:rPr>
              <a:t>If you specify UI customization settings for a particular client, it will no longer fall back to the </a:t>
            </a:r>
            <a:r>
              <a:rPr lang="en" sz="1100" b="1" u="sng">
                <a:solidFill>
                  <a:srgbClr val="16191F"/>
                </a:solidFill>
                <a:highlight>
                  <a:schemeClr val="lt1"/>
                </a:highlight>
                <a:latin typeface="Courier New"/>
                <a:ea typeface="Courier New"/>
                <a:cs typeface="Courier New"/>
                <a:sym typeface="Courier New"/>
              </a:rPr>
              <a:t>ALL</a:t>
            </a:r>
            <a:r>
              <a:rPr lang="en" sz="1100" b="1" u="sng">
                <a:solidFill>
                  <a:srgbClr val="16191F"/>
                </a:solidFill>
                <a:highlight>
                  <a:schemeClr val="lt1"/>
                </a:highlight>
              </a:rPr>
              <a:t> </a:t>
            </a:r>
            <a:r>
              <a:rPr lang="en" sz="1100">
                <a:solidFill>
                  <a:srgbClr val="16191F"/>
                </a:solidFill>
                <a:highlight>
                  <a:schemeClr val="lt1"/>
                </a:highlight>
              </a:rPr>
              <a:t>configuration.</a:t>
            </a:r>
            <a:endParaRPr sz="1100">
              <a:solidFill>
                <a:srgbClr val="16191F"/>
              </a:solidFill>
              <a:highlight>
                <a:srgbClr val="FFFFFF"/>
              </a:highlight>
            </a:endParaRPr>
          </a:p>
          <a:p>
            <a:pPr marL="457200" lvl="0" indent="-298450" algn="l" rtl="0">
              <a:lnSpc>
                <a:spcPct val="115000"/>
              </a:lnSpc>
              <a:spcBef>
                <a:spcPts val="0"/>
              </a:spcBef>
              <a:spcAft>
                <a:spcPts val="0"/>
              </a:spcAft>
              <a:buClr>
                <a:srgbClr val="16191F"/>
              </a:buClr>
              <a:buSzPts val="1100"/>
              <a:buChar char="●"/>
            </a:pPr>
            <a:r>
              <a:rPr lang="en" sz="1100">
                <a:solidFill>
                  <a:srgbClr val="16191F"/>
                </a:solidFill>
                <a:highlight>
                  <a:srgbClr val="FFFFFF"/>
                </a:highlight>
              </a:rPr>
              <a:t>All clients (by setting the </a:t>
            </a:r>
            <a:r>
              <a:rPr lang="en" sz="1100" b="1" u="sng">
                <a:solidFill>
                  <a:srgbClr val="16191F"/>
                </a:solidFill>
                <a:highlight>
                  <a:srgbClr val="FFFFFF"/>
                </a:highlight>
                <a:latin typeface="Courier New"/>
                <a:ea typeface="Courier New"/>
                <a:cs typeface="Courier New"/>
                <a:sym typeface="Courier New"/>
              </a:rPr>
              <a:t>clientId</a:t>
            </a:r>
            <a:r>
              <a:rPr lang="en" sz="1100" b="1" u="sng">
                <a:solidFill>
                  <a:srgbClr val="16191F"/>
                </a:solidFill>
                <a:highlight>
                  <a:srgbClr val="FFFFFF"/>
                </a:highlight>
              </a:rPr>
              <a:t> </a:t>
            </a:r>
            <a:r>
              <a:rPr lang="en" sz="1100">
                <a:solidFill>
                  <a:srgbClr val="16191F"/>
                </a:solidFill>
                <a:highlight>
                  <a:srgbClr val="FFFFFF"/>
                </a:highlight>
              </a:rPr>
              <a:t>to </a:t>
            </a:r>
            <a:r>
              <a:rPr lang="en" sz="1100" b="1" u="sng">
                <a:solidFill>
                  <a:srgbClr val="16191F"/>
                </a:solidFill>
                <a:highlight>
                  <a:srgbClr val="FFFFFF"/>
                </a:highlight>
                <a:latin typeface="Courier New"/>
                <a:ea typeface="Courier New"/>
                <a:cs typeface="Courier New"/>
                <a:sym typeface="Courier New"/>
              </a:rPr>
              <a:t>ALL</a:t>
            </a:r>
            <a:r>
              <a:rPr lang="en" sz="1100">
                <a:solidFill>
                  <a:srgbClr val="16191F"/>
                </a:solidFill>
                <a:highlight>
                  <a:srgbClr val="FFFFFF"/>
                </a:highlight>
              </a:rPr>
              <a:t>) </a:t>
            </a:r>
            <a:endParaRPr sz="1100">
              <a:solidFill>
                <a:srgbClr val="16191F"/>
              </a:solidFill>
              <a:highlight>
                <a:srgbClr val="FFFFFF"/>
              </a:highlight>
            </a:endParaRPr>
          </a:p>
          <a:p>
            <a:pPr marL="914400" lvl="1" indent="-298450" algn="l" rtl="0">
              <a:lnSpc>
                <a:spcPct val="115000"/>
              </a:lnSpc>
              <a:spcBef>
                <a:spcPts val="0"/>
              </a:spcBef>
              <a:spcAft>
                <a:spcPts val="0"/>
              </a:spcAft>
              <a:buClr>
                <a:srgbClr val="16191F"/>
              </a:buClr>
              <a:buSzPts val="1100"/>
              <a:buChar char="○"/>
            </a:pPr>
            <a:r>
              <a:rPr lang="en" sz="1100">
                <a:solidFill>
                  <a:srgbClr val="16191F"/>
                </a:solidFill>
                <a:highlight>
                  <a:srgbClr val="FFFFFF"/>
                </a:highlight>
              </a:rPr>
              <a:t>If you specify </a:t>
            </a:r>
            <a:r>
              <a:rPr lang="en" sz="1100" b="1" u="sng">
                <a:solidFill>
                  <a:srgbClr val="16191F"/>
                </a:solidFill>
                <a:highlight>
                  <a:srgbClr val="FFFFFF"/>
                </a:highlight>
                <a:latin typeface="Courier New"/>
                <a:ea typeface="Courier New"/>
                <a:cs typeface="Courier New"/>
                <a:sym typeface="Courier New"/>
              </a:rPr>
              <a:t>ALL</a:t>
            </a:r>
            <a:r>
              <a:rPr lang="en" sz="1100">
                <a:solidFill>
                  <a:srgbClr val="16191F"/>
                </a:solidFill>
                <a:highlight>
                  <a:srgbClr val="FFFFFF"/>
                </a:highlight>
              </a:rPr>
              <a:t>, the default configuration will be used for every client that has no UI customization set previously.</a:t>
            </a:r>
            <a:endParaRPr sz="1100"/>
          </a:p>
        </p:txBody>
      </p:sp>
      <p:pic>
        <p:nvPicPr>
          <p:cNvPr id="210" name="Google Shape;210;p40"/>
          <p:cNvPicPr preferRelativeResize="0"/>
          <p:nvPr/>
        </p:nvPicPr>
        <p:blipFill>
          <a:blip r:embed="rId3">
            <a:alphaModFix/>
          </a:blip>
          <a:stretch>
            <a:fillRect/>
          </a:stretch>
        </p:blipFill>
        <p:spPr>
          <a:xfrm>
            <a:off x="4705500" y="1484313"/>
            <a:ext cx="4267200" cy="2174864"/>
          </a:xfrm>
          <a:prstGeom prst="rect">
            <a:avLst/>
          </a:prstGeom>
          <a:noFill/>
          <a:ln>
            <a:noFill/>
          </a:ln>
        </p:spPr>
      </p:pic>
      <p:cxnSp>
        <p:nvCxnSpPr>
          <p:cNvPr id="211" name="Google Shape;211;p40"/>
          <p:cNvCxnSpPr/>
          <p:nvPr/>
        </p:nvCxnSpPr>
        <p:spPr>
          <a:xfrm>
            <a:off x="6698850" y="2595375"/>
            <a:ext cx="5673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a:spLocks noGrp="1"/>
          </p:cNvSpPr>
          <p:nvPr>
            <p:ph type="title"/>
          </p:nvPr>
        </p:nvSpPr>
        <p:spPr>
          <a:xfrm>
            <a:off x="311700" y="115550"/>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Data protection in Amazon Cognito</a:t>
            </a:r>
            <a:endParaRPr b="1"/>
          </a:p>
        </p:txBody>
      </p:sp>
      <p:sp>
        <p:nvSpPr>
          <p:cNvPr id="217" name="Google Shape;217;p41"/>
          <p:cNvSpPr txBox="1">
            <a:spLocks noGrp="1"/>
          </p:cNvSpPr>
          <p:nvPr>
            <p:ph type="body" idx="1"/>
          </p:nvPr>
        </p:nvSpPr>
        <p:spPr>
          <a:xfrm>
            <a:off x="311700" y="592025"/>
            <a:ext cx="8520600" cy="4322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770"/>
              <a:buNone/>
            </a:pPr>
            <a:r>
              <a:rPr lang="en" sz="1100">
                <a:solidFill>
                  <a:srgbClr val="16191F"/>
                </a:solidFill>
                <a:highlight>
                  <a:srgbClr val="FFFFFF"/>
                </a:highlight>
                <a:latin typeface="Arial"/>
                <a:ea typeface="Arial"/>
                <a:cs typeface="Arial"/>
                <a:sym typeface="Arial"/>
              </a:rPr>
              <a:t>The AWS </a:t>
            </a:r>
            <a:r>
              <a:rPr lang="en" sz="1100">
                <a:solidFill>
                  <a:schemeClr val="hlink"/>
                </a:solidFill>
                <a:highlight>
                  <a:srgbClr val="FFFFFF"/>
                </a:highlight>
                <a:uFill>
                  <a:noFill/>
                </a:uFill>
                <a:latin typeface="Arial"/>
                <a:ea typeface="Arial"/>
                <a:cs typeface="Arial"/>
                <a:sym typeface="Arial"/>
                <a:hlinkClick r:id="rId3"/>
              </a:rPr>
              <a:t>shared responsibility model</a:t>
            </a:r>
            <a:r>
              <a:rPr lang="en" sz="1100">
                <a:solidFill>
                  <a:srgbClr val="16191F"/>
                </a:solidFill>
                <a:highlight>
                  <a:srgbClr val="FFFFFF"/>
                </a:highlight>
                <a:latin typeface="Arial"/>
                <a:ea typeface="Arial"/>
                <a:cs typeface="Arial"/>
                <a:sym typeface="Arial"/>
              </a:rPr>
              <a:t> applies to data protection in Amazon Cognito (Amazon Cognito). </a:t>
            </a:r>
            <a:endParaRPr sz="1100">
              <a:solidFill>
                <a:srgbClr val="16191F"/>
              </a:solidFill>
              <a:highlight>
                <a:srgbClr val="FFFFFF"/>
              </a:highlight>
              <a:latin typeface="Arial"/>
              <a:ea typeface="Arial"/>
              <a:cs typeface="Arial"/>
              <a:sym typeface="Arial"/>
            </a:endParaRPr>
          </a:p>
          <a:p>
            <a:pPr marL="457200" lvl="0" indent="-298450" algn="l" rtl="0">
              <a:lnSpc>
                <a:spcPct val="100000"/>
              </a:lnSpc>
              <a:spcBef>
                <a:spcPts val="120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AWS is responsible for protecting the global infrastructure that runs all of the AWS Cloud. </a:t>
            </a:r>
            <a:endParaRPr sz="1100">
              <a:solidFill>
                <a:srgbClr val="16191F"/>
              </a:solidFill>
              <a:highlight>
                <a:srgbClr val="FFFFFF"/>
              </a:highlight>
              <a:latin typeface="Arial"/>
              <a:ea typeface="Arial"/>
              <a:cs typeface="Arial"/>
              <a:sym typeface="Arial"/>
            </a:endParaRPr>
          </a:p>
          <a:p>
            <a:pPr marL="457200" lvl="0" indent="-298450" algn="l" rtl="0">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You are responsible for maintaining control over your content that is hosted on this infrastructure.</a:t>
            </a:r>
            <a:endParaRPr sz="1100">
              <a:solidFill>
                <a:srgbClr val="16191F"/>
              </a:solidFill>
              <a:highlight>
                <a:srgbClr val="FFFFFF"/>
              </a:highlight>
              <a:latin typeface="Arial"/>
              <a:ea typeface="Arial"/>
              <a:cs typeface="Arial"/>
              <a:sym typeface="Arial"/>
            </a:endParaRPr>
          </a:p>
          <a:p>
            <a:pPr marL="914400" lvl="1" indent="-298450" algn="l" rtl="0">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This content includes the security configuration and management tasks for the AWS services that you use. </a:t>
            </a:r>
            <a:endParaRPr sz="1100">
              <a:solidFill>
                <a:srgbClr val="16191F"/>
              </a:solidFill>
              <a:highlight>
                <a:srgbClr val="FFFFFF"/>
              </a:highlight>
              <a:latin typeface="Arial"/>
              <a:ea typeface="Arial"/>
              <a:cs typeface="Arial"/>
              <a:sym typeface="Arial"/>
            </a:endParaRPr>
          </a:p>
          <a:p>
            <a:pPr marL="0" lvl="0" indent="0" algn="l" rtl="0">
              <a:lnSpc>
                <a:spcPct val="100000"/>
              </a:lnSpc>
              <a:spcBef>
                <a:spcPts val="1200"/>
              </a:spcBef>
              <a:spcAft>
                <a:spcPts val="0"/>
              </a:spcAft>
              <a:buClr>
                <a:schemeClr val="dk1"/>
              </a:buClr>
              <a:buSzPts val="770"/>
              <a:buFont typeface="Arial"/>
              <a:buNone/>
            </a:pPr>
            <a:r>
              <a:rPr lang="en" sz="1100">
                <a:solidFill>
                  <a:srgbClr val="16191F"/>
                </a:solidFill>
                <a:highlight>
                  <a:srgbClr val="FFFFFF"/>
                </a:highlight>
                <a:latin typeface="Arial"/>
                <a:ea typeface="Arial"/>
                <a:cs typeface="Arial"/>
                <a:sym typeface="Arial"/>
              </a:rPr>
              <a:t>For </a:t>
            </a:r>
            <a:r>
              <a:rPr lang="en" sz="1100" b="1">
                <a:solidFill>
                  <a:srgbClr val="16191F"/>
                </a:solidFill>
                <a:highlight>
                  <a:srgbClr val="FFFFFF"/>
                </a:highlight>
                <a:latin typeface="Arial"/>
                <a:ea typeface="Arial"/>
                <a:cs typeface="Arial"/>
                <a:sym typeface="Arial"/>
              </a:rPr>
              <a:t>data protection purposes</a:t>
            </a:r>
            <a:r>
              <a:rPr lang="en" sz="1100">
                <a:solidFill>
                  <a:srgbClr val="16191F"/>
                </a:solidFill>
                <a:highlight>
                  <a:srgbClr val="FFFFFF"/>
                </a:highlight>
                <a:latin typeface="Arial"/>
                <a:ea typeface="Arial"/>
                <a:cs typeface="Arial"/>
                <a:sym typeface="Arial"/>
              </a:rPr>
              <a:t>, better to </a:t>
            </a:r>
            <a:r>
              <a:rPr lang="en" sz="1100" b="1">
                <a:solidFill>
                  <a:srgbClr val="16191F"/>
                </a:solidFill>
                <a:highlight>
                  <a:srgbClr val="FFFFFF"/>
                </a:highlight>
                <a:latin typeface="Arial"/>
                <a:ea typeface="Arial"/>
                <a:cs typeface="Arial"/>
                <a:sym typeface="Arial"/>
              </a:rPr>
              <a:t>protect AWS account credentials</a:t>
            </a:r>
            <a:r>
              <a:rPr lang="en" sz="1100">
                <a:solidFill>
                  <a:srgbClr val="16191F"/>
                </a:solidFill>
                <a:highlight>
                  <a:srgbClr val="FFFFFF"/>
                </a:highlight>
                <a:latin typeface="Arial"/>
                <a:ea typeface="Arial"/>
                <a:cs typeface="Arial"/>
                <a:sym typeface="Arial"/>
              </a:rPr>
              <a:t> and set up </a:t>
            </a:r>
            <a:r>
              <a:rPr lang="en" sz="1100" b="1">
                <a:solidFill>
                  <a:srgbClr val="16191F"/>
                </a:solidFill>
                <a:highlight>
                  <a:srgbClr val="FFFFFF"/>
                </a:highlight>
                <a:latin typeface="Arial"/>
                <a:ea typeface="Arial"/>
                <a:cs typeface="Arial"/>
                <a:sym typeface="Arial"/>
              </a:rPr>
              <a:t>individual user accounts</a:t>
            </a:r>
            <a:r>
              <a:rPr lang="en" sz="1100">
                <a:solidFill>
                  <a:srgbClr val="16191F"/>
                </a:solidFill>
                <a:highlight>
                  <a:srgbClr val="FFFFFF"/>
                </a:highlight>
                <a:latin typeface="Arial"/>
                <a:ea typeface="Arial"/>
                <a:cs typeface="Arial"/>
                <a:sym typeface="Arial"/>
              </a:rPr>
              <a:t> with </a:t>
            </a:r>
            <a:r>
              <a:rPr lang="en" sz="1100" b="1">
                <a:solidFill>
                  <a:srgbClr val="16191F"/>
                </a:solidFill>
                <a:highlight>
                  <a:srgbClr val="FFFFFF"/>
                </a:highlight>
                <a:latin typeface="Arial"/>
                <a:ea typeface="Arial"/>
                <a:cs typeface="Arial"/>
                <a:sym typeface="Arial"/>
              </a:rPr>
              <a:t>IAM</a:t>
            </a:r>
            <a:r>
              <a:rPr lang="en" sz="1100">
                <a:solidFill>
                  <a:srgbClr val="16191F"/>
                </a:solidFill>
                <a:highlight>
                  <a:srgbClr val="FFFFFF"/>
                </a:highlight>
                <a:latin typeface="Arial"/>
                <a:ea typeface="Arial"/>
                <a:cs typeface="Arial"/>
                <a:sym typeface="Arial"/>
              </a:rPr>
              <a:t>. That way each user is given only the permissions necessary to fulfill their job duties. </a:t>
            </a:r>
            <a:endParaRPr sz="1100">
              <a:solidFill>
                <a:srgbClr val="16191F"/>
              </a:solidFill>
              <a:highlight>
                <a:srgbClr val="FFFFFF"/>
              </a:highlight>
              <a:latin typeface="Arial"/>
              <a:ea typeface="Arial"/>
              <a:cs typeface="Arial"/>
              <a:sym typeface="Arial"/>
            </a:endParaRPr>
          </a:p>
          <a:p>
            <a:pPr marL="0" lvl="0" indent="0" algn="l" rtl="0">
              <a:lnSpc>
                <a:spcPct val="100000"/>
              </a:lnSpc>
              <a:spcBef>
                <a:spcPts val="1200"/>
              </a:spcBef>
              <a:spcAft>
                <a:spcPts val="0"/>
              </a:spcAft>
              <a:buClr>
                <a:schemeClr val="dk1"/>
              </a:buClr>
              <a:buSzPts val="770"/>
              <a:buFont typeface="Arial"/>
              <a:buNone/>
            </a:pPr>
            <a:br>
              <a:rPr lang="en" sz="1100">
                <a:solidFill>
                  <a:srgbClr val="16191F"/>
                </a:solidFill>
                <a:highlight>
                  <a:srgbClr val="FFFFFF"/>
                </a:highlight>
                <a:latin typeface="Arial"/>
                <a:ea typeface="Arial"/>
                <a:cs typeface="Arial"/>
                <a:sym typeface="Arial"/>
              </a:rPr>
            </a:br>
            <a:r>
              <a:rPr lang="en" sz="1100">
                <a:solidFill>
                  <a:srgbClr val="16191F"/>
                </a:solidFill>
                <a:highlight>
                  <a:srgbClr val="FFFFFF"/>
                </a:highlight>
                <a:latin typeface="Arial"/>
                <a:ea typeface="Arial"/>
                <a:cs typeface="Arial"/>
                <a:sym typeface="Arial"/>
              </a:rPr>
              <a:t>Recommended to secure your data in the following ways:</a:t>
            </a:r>
            <a:endParaRPr sz="1100">
              <a:solidFill>
                <a:srgbClr val="16191F"/>
              </a:solidFill>
              <a:highlight>
                <a:srgbClr val="FFFFFF"/>
              </a:highlight>
              <a:latin typeface="Arial"/>
              <a:ea typeface="Arial"/>
              <a:cs typeface="Arial"/>
              <a:sym typeface="Arial"/>
            </a:endParaRPr>
          </a:p>
          <a:p>
            <a:pPr marL="457200" lvl="0" indent="-298450" algn="l" rtl="0">
              <a:lnSpc>
                <a:spcPct val="100000"/>
              </a:lnSpc>
              <a:spcBef>
                <a:spcPts val="120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Use multi-factor authentication (MFA) with each account.</a:t>
            </a:r>
            <a:endParaRPr sz="1100">
              <a:solidFill>
                <a:srgbClr val="16191F"/>
              </a:solidFill>
              <a:highlight>
                <a:srgbClr val="FFFFFF"/>
              </a:highlight>
              <a:latin typeface="Arial"/>
              <a:ea typeface="Arial"/>
              <a:cs typeface="Arial"/>
              <a:sym typeface="Arial"/>
            </a:endParaRPr>
          </a:p>
          <a:p>
            <a:pPr marL="457200" lvl="0" indent="-298450" algn="l" rtl="0">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Use SSL/TLS to communicate with AWS resources.</a:t>
            </a:r>
            <a:endParaRPr sz="1100">
              <a:solidFill>
                <a:srgbClr val="16191F"/>
              </a:solidFill>
              <a:highlight>
                <a:srgbClr val="FFFFFF"/>
              </a:highlight>
              <a:latin typeface="Arial"/>
              <a:ea typeface="Arial"/>
              <a:cs typeface="Arial"/>
              <a:sym typeface="Arial"/>
            </a:endParaRPr>
          </a:p>
          <a:p>
            <a:pPr marL="457200" lvl="0" indent="-298450" algn="l" rtl="0">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Set up API and user activity logging with AWS CloudTrail.</a:t>
            </a:r>
            <a:endParaRPr sz="1100">
              <a:solidFill>
                <a:srgbClr val="16191F"/>
              </a:solidFill>
              <a:highlight>
                <a:srgbClr val="FFFFFF"/>
              </a:highlight>
              <a:latin typeface="Arial"/>
              <a:ea typeface="Arial"/>
              <a:cs typeface="Arial"/>
              <a:sym typeface="Arial"/>
            </a:endParaRPr>
          </a:p>
          <a:p>
            <a:pPr marL="457200" lvl="0" indent="-298450" algn="l" rtl="0">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Use AWS encryption solutions, along with all default security controls within AWS services.</a:t>
            </a:r>
            <a:endParaRPr sz="1100">
              <a:solidFill>
                <a:srgbClr val="16191F"/>
              </a:solidFill>
              <a:highlight>
                <a:srgbClr val="FFFFFF"/>
              </a:highlight>
              <a:latin typeface="Arial"/>
              <a:ea typeface="Arial"/>
              <a:cs typeface="Arial"/>
              <a:sym typeface="Arial"/>
            </a:endParaRPr>
          </a:p>
          <a:p>
            <a:pPr marL="457200" lvl="0" indent="-298450" algn="l" rtl="0">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Use advanced managed security services such as Amazon Macie, which assists in discovering and securing personal data that is stored in Amazon S3.</a:t>
            </a:r>
            <a:endParaRPr sz="1100">
              <a:solidFill>
                <a:srgbClr val="16191F"/>
              </a:solidFill>
              <a:highlight>
                <a:srgbClr val="FFFFFF"/>
              </a:highlight>
              <a:latin typeface="Arial"/>
              <a:ea typeface="Arial"/>
              <a:cs typeface="Arial"/>
              <a:sym typeface="Arial"/>
            </a:endParaRPr>
          </a:p>
          <a:p>
            <a:pPr marL="0" lvl="0" indent="0" algn="l" rtl="0">
              <a:lnSpc>
                <a:spcPct val="100000"/>
              </a:lnSpc>
              <a:spcBef>
                <a:spcPts val="800"/>
              </a:spcBef>
              <a:spcAft>
                <a:spcPts val="0"/>
              </a:spcAft>
              <a:buNone/>
            </a:pPr>
            <a:r>
              <a:rPr lang="en" sz="1100" b="1" u="sng">
                <a:solidFill>
                  <a:srgbClr val="16191F"/>
                </a:solidFill>
                <a:highlight>
                  <a:srgbClr val="FFFFFF"/>
                </a:highlight>
                <a:latin typeface="Arial"/>
                <a:ea typeface="Arial"/>
                <a:cs typeface="Arial"/>
                <a:sym typeface="Arial"/>
              </a:rPr>
              <a:t>Good to know</a:t>
            </a:r>
            <a:r>
              <a:rPr lang="en" sz="1100">
                <a:solidFill>
                  <a:srgbClr val="16191F"/>
                </a:solidFill>
                <a:highlight>
                  <a:srgbClr val="FFFFFF"/>
                </a:highlight>
                <a:latin typeface="Arial"/>
                <a:ea typeface="Arial"/>
                <a:cs typeface="Arial"/>
                <a:sym typeface="Arial"/>
              </a:rPr>
              <a:t>:</a:t>
            </a:r>
            <a:endParaRPr sz="1100">
              <a:solidFill>
                <a:srgbClr val="16191F"/>
              </a:solidFill>
              <a:highlight>
                <a:srgbClr val="FFFFFF"/>
              </a:highlight>
              <a:latin typeface="Arial"/>
              <a:ea typeface="Arial"/>
              <a:cs typeface="Arial"/>
              <a:sym typeface="Arial"/>
            </a:endParaRPr>
          </a:p>
          <a:p>
            <a:pPr marL="457200" lvl="0" indent="-298450" algn="l" rtl="0">
              <a:lnSpc>
                <a:spcPct val="100000"/>
              </a:lnSpc>
              <a:spcBef>
                <a:spcPts val="120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Never put sensitive identifying information, such as your customers' account numbers, into free-form fields such as a Name field. </a:t>
            </a:r>
            <a:endParaRPr sz="1100">
              <a:solidFill>
                <a:srgbClr val="16191F"/>
              </a:solidFill>
              <a:highlight>
                <a:srgbClr val="FFFFFF"/>
              </a:highlight>
              <a:latin typeface="Arial"/>
              <a:ea typeface="Arial"/>
              <a:cs typeface="Arial"/>
              <a:sym typeface="Arial"/>
            </a:endParaRPr>
          </a:p>
          <a:p>
            <a:pPr marL="457200" lvl="0" indent="-298450" algn="l" rtl="0">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Any data that you enter into Amazon Cognito or other services might get picked up for inclusion in diagnostic logs. </a:t>
            </a:r>
            <a:endParaRPr sz="1100">
              <a:solidFill>
                <a:srgbClr val="16191F"/>
              </a:solidFill>
              <a:highlight>
                <a:srgbClr val="FFFFFF"/>
              </a:highlight>
              <a:latin typeface="Arial"/>
              <a:ea typeface="Arial"/>
              <a:cs typeface="Arial"/>
              <a:sym typeface="Arial"/>
            </a:endParaRPr>
          </a:p>
          <a:p>
            <a:pPr marL="457200" lvl="0" indent="-298450" algn="l" rtl="0">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When you provide a URL to an external server, don't include credentials information in the URL to validate your request to that server.</a:t>
            </a:r>
            <a:endParaRPr sz="11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2"/>
          <p:cNvSpPr txBox="1">
            <a:spLocks noGrp="1"/>
          </p:cNvSpPr>
          <p:nvPr>
            <p:ph type="title"/>
          </p:nvPr>
        </p:nvSpPr>
        <p:spPr>
          <a:xfrm>
            <a:off x="311700" y="192475"/>
            <a:ext cx="8520600" cy="531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000" b="1"/>
              <a:t>Data-encryption</a:t>
            </a:r>
            <a:endParaRPr sz="3000" b="1"/>
          </a:p>
        </p:txBody>
      </p:sp>
      <p:sp>
        <p:nvSpPr>
          <p:cNvPr id="223" name="Google Shape;223;p42"/>
          <p:cNvSpPr txBox="1">
            <a:spLocks noGrp="1"/>
          </p:cNvSpPr>
          <p:nvPr>
            <p:ph type="body" idx="1"/>
          </p:nvPr>
        </p:nvSpPr>
        <p:spPr>
          <a:xfrm>
            <a:off x="311700" y="1052650"/>
            <a:ext cx="8520600" cy="3354000"/>
          </a:xfrm>
          <a:prstGeom prst="rect">
            <a:avLst/>
          </a:prstGeom>
        </p:spPr>
        <p:txBody>
          <a:bodyPr spcFirstLastPara="1" wrap="square" lIns="91425" tIns="91425" rIns="91425" bIns="91425" anchor="t" anchorCtr="0">
            <a:noAutofit/>
          </a:bodyPr>
          <a:lstStyle/>
          <a:p>
            <a:pPr marL="0" lvl="0" indent="0" algn="l" rtl="0">
              <a:lnSpc>
                <a:spcPct val="130000"/>
              </a:lnSpc>
              <a:spcBef>
                <a:spcPts val="1200"/>
              </a:spcBef>
              <a:spcAft>
                <a:spcPts val="0"/>
              </a:spcAft>
              <a:buClr>
                <a:schemeClr val="dk1"/>
              </a:buClr>
              <a:buSzPts val="1018"/>
              <a:buFont typeface="Arial"/>
              <a:buNone/>
            </a:pPr>
            <a:r>
              <a:rPr lang="en" sz="1200">
                <a:solidFill>
                  <a:srgbClr val="16191F"/>
                </a:solidFill>
                <a:highlight>
                  <a:srgbClr val="FFFFFF"/>
                </a:highlight>
              </a:rPr>
              <a:t>Data encryption typically falls into two categories: </a:t>
            </a:r>
            <a:r>
              <a:rPr lang="en" sz="1200" b="1" u="sng">
                <a:solidFill>
                  <a:srgbClr val="16191F"/>
                </a:solidFill>
                <a:highlight>
                  <a:srgbClr val="FFFFFF"/>
                </a:highlight>
              </a:rPr>
              <a:t>encryption at rest and encryption in transit</a:t>
            </a:r>
            <a:r>
              <a:rPr lang="en" sz="1200">
                <a:solidFill>
                  <a:srgbClr val="16191F"/>
                </a:solidFill>
                <a:highlight>
                  <a:srgbClr val="FFFFFF"/>
                </a:highlight>
              </a:rPr>
              <a:t>.</a:t>
            </a:r>
            <a:endParaRPr sz="1200">
              <a:solidFill>
                <a:srgbClr val="16191F"/>
              </a:solidFill>
              <a:highlight>
                <a:srgbClr val="FFFFFF"/>
              </a:highlight>
            </a:endParaRPr>
          </a:p>
          <a:p>
            <a:pPr marL="0" lvl="0" indent="0" algn="l" rtl="0">
              <a:lnSpc>
                <a:spcPct val="130000"/>
              </a:lnSpc>
              <a:spcBef>
                <a:spcPts val="1200"/>
              </a:spcBef>
              <a:spcAft>
                <a:spcPts val="0"/>
              </a:spcAft>
              <a:buClr>
                <a:schemeClr val="dk1"/>
              </a:buClr>
              <a:buSzPts val="1018"/>
              <a:buFont typeface="Arial"/>
              <a:buNone/>
            </a:pPr>
            <a:r>
              <a:rPr lang="en" sz="1200" b="1">
                <a:solidFill>
                  <a:srgbClr val="16191F"/>
                </a:solidFill>
                <a:highlight>
                  <a:srgbClr val="FFFFFF"/>
                </a:highlight>
              </a:rPr>
              <a:t>Encryption at rest</a:t>
            </a:r>
            <a:endParaRPr sz="1200" b="1">
              <a:solidFill>
                <a:srgbClr val="16191F"/>
              </a:solidFill>
              <a:highlight>
                <a:srgbClr val="FFFFFF"/>
              </a:highlight>
            </a:endParaRPr>
          </a:p>
          <a:p>
            <a:pPr marL="0" lvl="0" indent="0" algn="l" rtl="0">
              <a:lnSpc>
                <a:spcPct val="130000"/>
              </a:lnSpc>
              <a:spcBef>
                <a:spcPts val="1200"/>
              </a:spcBef>
              <a:spcAft>
                <a:spcPts val="0"/>
              </a:spcAft>
              <a:buClr>
                <a:schemeClr val="dk1"/>
              </a:buClr>
              <a:buSzPts val="1018"/>
              <a:buFont typeface="Arial"/>
              <a:buNone/>
            </a:pPr>
            <a:r>
              <a:rPr lang="en" sz="1200">
                <a:solidFill>
                  <a:srgbClr val="16191F"/>
                </a:solidFill>
                <a:highlight>
                  <a:srgbClr val="FFFFFF"/>
                </a:highlight>
              </a:rPr>
              <a:t>Data within Amazon Cognito is encrypted at rest in accordance with industry standards.</a:t>
            </a:r>
            <a:endParaRPr sz="1200">
              <a:solidFill>
                <a:srgbClr val="16191F"/>
              </a:solidFill>
              <a:highlight>
                <a:srgbClr val="FFFFFF"/>
              </a:highlight>
            </a:endParaRPr>
          </a:p>
          <a:p>
            <a:pPr marL="0" lvl="0" indent="0" algn="l" rtl="0">
              <a:lnSpc>
                <a:spcPct val="130000"/>
              </a:lnSpc>
              <a:spcBef>
                <a:spcPts val="1200"/>
              </a:spcBef>
              <a:spcAft>
                <a:spcPts val="0"/>
              </a:spcAft>
              <a:buClr>
                <a:schemeClr val="dk1"/>
              </a:buClr>
              <a:buSzPts val="1018"/>
              <a:buFont typeface="Arial"/>
              <a:buNone/>
            </a:pPr>
            <a:r>
              <a:rPr lang="en" sz="1200" b="1">
                <a:solidFill>
                  <a:srgbClr val="16191F"/>
                </a:solidFill>
                <a:highlight>
                  <a:srgbClr val="FFFFFF"/>
                </a:highlight>
              </a:rPr>
              <a:t>Encryption in transit</a:t>
            </a:r>
            <a:endParaRPr sz="1200" b="1">
              <a:solidFill>
                <a:srgbClr val="16191F"/>
              </a:solidFill>
              <a:highlight>
                <a:srgbClr val="FFFFFF"/>
              </a:highlight>
            </a:endParaRPr>
          </a:p>
          <a:p>
            <a:pPr marL="0" lvl="0" indent="0" algn="l" rtl="0">
              <a:lnSpc>
                <a:spcPct val="130000"/>
              </a:lnSpc>
              <a:spcBef>
                <a:spcPts val="1200"/>
              </a:spcBef>
              <a:spcAft>
                <a:spcPts val="0"/>
              </a:spcAft>
              <a:buClr>
                <a:schemeClr val="dk1"/>
              </a:buClr>
              <a:buSzPts val="1018"/>
              <a:buFont typeface="Arial"/>
              <a:buNone/>
            </a:pPr>
            <a:r>
              <a:rPr lang="en" sz="1200" b="1">
                <a:solidFill>
                  <a:srgbClr val="16191F"/>
                </a:solidFill>
                <a:highlight>
                  <a:srgbClr val="FFFFFF"/>
                </a:highlight>
              </a:rPr>
              <a:t>All requests</a:t>
            </a:r>
            <a:r>
              <a:rPr lang="en" sz="1200">
                <a:solidFill>
                  <a:srgbClr val="16191F"/>
                </a:solidFill>
                <a:highlight>
                  <a:srgbClr val="FFFFFF"/>
                </a:highlight>
              </a:rPr>
              <a:t> to Amazon Cognito must be made </a:t>
            </a:r>
            <a:r>
              <a:rPr lang="en" sz="1200" b="1">
                <a:solidFill>
                  <a:srgbClr val="16191F"/>
                </a:solidFill>
                <a:highlight>
                  <a:srgbClr val="FFFFFF"/>
                </a:highlight>
              </a:rPr>
              <a:t>over the Transport Layer Security protocol </a:t>
            </a:r>
            <a:r>
              <a:rPr lang="en" sz="1200">
                <a:solidFill>
                  <a:srgbClr val="16191F"/>
                </a:solidFill>
                <a:highlight>
                  <a:srgbClr val="FFFFFF"/>
                </a:highlight>
              </a:rPr>
              <a:t>(TLS).</a:t>
            </a:r>
            <a:endParaRPr sz="1200">
              <a:solidFill>
                <a:srgbClr val="16191F"/>
              </a:solidFill>
              <a:highlight>
                <a:srgbClr val="FFFFFF"/>
              </a:highlight>
            </a:endParaRPr>
          </a:p>
          <a:p>
            <a:pPr marL="457200" lvl="0" indent="-304800" algn="l" rtl="0">
              <a:lnSpc>
                <a:spcPct val="130000"/>
              </a:lnSpc>
              <a:spcBef>
                <a:spcPts val="1200"/>
              </a:spcBef>
              <a:spcAft>
                <a:spcPts val="0"/>
              </a:spcAft>
              <a:buClr>
                <a:srgbClr val="16191F"/>
              </a:buClr>
              <a:buSzPts val="1200"/>
              <a:buChar char="●"/>
            </a:pPr>
            <a:r>
              <a:rPr lang="en" sz="1200">
                <a:solidFill>
                  <a:srgbClr val="16191F"/>
                </a:solidFill>
                <a:highlight>
                  <a:srgbClr val="FFFFFF"/>
                </a:highlight>
              </a:rPr>
              <a:t>Clients must support Transport Layer Security (TLS) 1.0 or later. AWS recommend TLS 1.2 or later.</a:t>
            </a:r>
            <a:endParaRPr sz="1200">
              <a:solidFill>
                <a:srgbClr val="16191F"/>
              </a:solidFill>
              <a:highlight>
                <a:srgbClr val="FFFFFF"/>
              </a:highlight>
            </a:endParaRPr>
          </a:p>
          <a:p>
            <a:pPr marL="457200" lvl="0" indent="-304800" algn="l" rtl="0">
              <a:lnSpc>
                <a:spcPct val="130000"/>
              </a:lnSpc>
              <a:spcBef>
                <a:spcPts val="0"/>
              </a:spcBef>
              <a:spcAft>
                <a:spcPts val="0"/>
              </a:spcAft>
              <a:buClr>
                <a:srgbClr val="16191F"/>
              </a:buClr>
              <a:buSzPts val="1200"/>
              <a:buChar char="●"/>
            </a:pPr>
            <a:r>
              <a:rPr lang="en" sz="1200">
                <a:solidFill>
                  <a:srgbClr val="16191F"/>
                </a:solidFill>
                <a:highlight>
                  <a:srgbClr val="FFFFFF"/>
                </a:highlight>
              </a:rPr>
              <a:t>Clients must also support cipher suites with perfect forward secrecy (PFS) such as Ephemeral Diffie-Hellman (DHE) or Elliptic Curve Ephemeral Diffie-Hellman (ECDHE). </a:t>
            </a:r>
            <a:endParaRPr sz="1200">
              <a:solidFill>
                <a:srgbClr val="16191F"/>
              </a:solidFill>
              <a:highlight>
                <a:srgbClr val="FFFFFF"/>
              </a:highlight>
            </a:endParaRPr>
          </a:p>
          <a:p>
            <a:pPr marL="914400" lvl="1" indent="-304800" algn="l" rtl="0">
              <a:lnSpc>
                <a:spcPct val="130000"/>
              </a:lnSpc>
              <a:spcBef>
                <a:spcPts val="0"/>
              </a:spcBef>
              <a:spcAft>
                <a:spcPts val="0"/>
              </a:spcAft>
              <a:buClr>
                <a:srgbClr val="16191F"/>
              </a:buClr>
              <a:buSzPts val="1200"/>
              <a:buChar char="○"/>
            </a:pPr>
            <a:r>
              <a:rPr lang="en" sz="1200">
                <a:solidFill>
                  <a:srgbClr val="16191F"/>
                </a:solidFill>
                <a:highlight>
                  <a:srgbClr val="FFFFFF"/>
                </a:highlight>
              </a:rPr>
              <a:t>Most modern systems such as Java 7 and later support these modes.</a:t>
            </a:r>
            <a:endParaRPr sz="1200">
              <a:solidFill>
                <a:srgbClr val="16191F"/>
              </a:solidFill>
              <a:highlight>
                <a:srgbClr val="FFFFFF"/>
              </a:highlight>
            </a:endParaRPr>
          </a:p>
          <a:p>
            <a:pPr marL="0" lvl="0" indent="0" algn="l" rtl="0">
              <a:lnSpc>
                <a:spcPct val="95000"/>
              </a:lnSpc>
              <a:spcBef>
                <a:spcPts val="1200"/>
              </a:spcBef>
              <a:spcAft>
                <a:spcPts val="1200"/>
              </a:spcAft>
              <a:buSzPts val="1018"/>
              <a:buNone/>
            </a:pP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3"/>
          <p:cNvSpPr txBox="1">
            <a:spLocks noGrp="1"/>
          </p:cNvSpPr>
          <p:nvPr>
            <p:ph type="title"/>
          </p:nvPr>
        </p:nvSpPr>
        <p:spPr>
          <a:xfrm>
            <a:off x="311700" y="163275"/>
            <a:ext cx="8520600" cy="613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36666"/>
              <a:buFont typeface="Arial"/>
              <a:buNone/>
            </a:pPr>
            <a:r>
              <a:rPr lang="en" sz="3000" b="1"/>
              <a:t>Quotas in Amazon Cognito</a:t>
            </a:r>
            <a:endParaRPr sz="3000" b="1"/>
          </a:p>
        </p:txBody>
      </p:sp>
      <p:sp>
        <p:nvSpPr>
          <p:cNvPr id="229" name="Google Shape;229;p43"/>
          <p:cNvSpPr txBox="1">
            <a:spLocks noGrp="1"/>
          </p:cNvSpPr>
          <p:nvPr>
            <p:ph type="body" idx="1"/>
          </p:nvPr>
        </p:nvSpPr>
        <p:spPr>
          <a:xfrm>
            <a:off x="311700" y="940100"/>
            <a:ext cx="8520600" cy="3758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100">
                <a:solidFill>
                  <a:srgbClr val="16191F"/>
                </a:solidFill>
                <a:highlight>
                  <a:srgbClr val="FFFFFF"/>
                </a:highlight>
              </a:rPr>
              <a:t>Amazon Cognito has </a:t>
            </a:r>
            <a:r>
              <a:rPr lang="en" sz="1100" b="1">
                <a:solidFill>
                  <a:srgbClr val="16191F"/>
                </a:solidFill>
                <a:highlight>
                  <a:srgbClr val="FFFFFF"/>
                </a:highlight>
              </a:rPr>
              <a:t>default quotas</a:t>
            </a:r>
            <a:r>
              <a:rPr lang="en" sz="1100">
                <a:solidFill>
                  <a:srgbClr val="16191F"/>
                </a:solidFill>
                <a:highlight>
                  <a:srgbClr val="FFFFFF"/>
                </a:highlight>
              </a:rPr>
              <a:t>, formerly </a:t>
            </a:r>
            <a:r>
              <a:rPr lang="en" sz="1100" b="1">
                <a:solidFill>
                  <a:srgbClr val="16191F"/>
                </a:solidFill>
                <a:highlight>
                  <a:srgbClr val="FFFFFF"/>
                </a:highlight>
              </a:rPr>
              <a:t>referred to as </a:t>
            </a:r>
            <a:r>
              <a:rPr lang="en" sz="1100" b="1" i="1">
                <a:solidFill>
                  <a:srgbClr val="16191F"/>
                </a:solidFill>
                <a:highlight>
                  <a:srgbClr val="FFFFFF"/>
                </a:highlight>
              </a:rPr>
              <a:t>limits</a:t>
            </a:r>
            <a:r>
              <a:rPr lang="en" sz="1100">
                <a:solidFill>
                  <a:srgbClr val="16191F"/>
                </a:solidFill>
                <a:highlight>
                  <a:srgbClr val="FFFFFF"/>
                </a:highlight>
              </a:rPr>
              <a:t>, for the </a:t>
            </a:r>
            <a:r>
              <a:rPr lang="en" sz="1100" b="1">
                <a:solidFill>
                  <a:srgbClr val="16191F"/>
                </a:solidFill>
                <a:highlight>
                  <a:srgbClr val="FFFFFF"/>
                </a:highlight>
              </a:rPr>
              <a:t>maximum number of operations that you can perform in your account</a:t>
            </a:r>
            <a:r>
              <a:rPr lang="en" sz="1100">
                <a:solidFill>
                  <a:srgbClr val="16191F"/>
                </a:solidFill>
                <a:highlight>
                  <a:srgbClr val="FFFFFF"/>
                </a:highlight>
              </a:rPr>
              <a:t>. </a:t>
            </a:r>
            <a:endParaRPr sz="1100">
              <a:solidFill>
                <a:srgbClr val="16191F"/>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100">
                <a:solidFill>
                  <a:srgbClr val="16191F"/>
                </a:solidFill>
                <a:highlight>
                  <a:srgbClr val="FFFFFF"/>
                </a:highlight>
              </a:rPr>
              <a:t>Amazon Cognito </a:t>
            </a:r>
            <a:r>
              <a:rPr lang="en" sz="1100" b="1">
                <a:solidFill>
                  <a:srgbClr val="16191F"/>
                </a:solidFill>
                <a:highlight>
                  <a:srgbClr val="FFFFFF"/>
                </a:highlight>
              </a:rPr>
              <a:t>also has quotas for the maximum number and size of Amazon Cognito resources</a:t>
            </a:r>
            <a:r>
              <a:rPr lang="en" sz="1100">
                <a:solidFill>
                  <a:srgbClr val="16191F"/>
                </a:solidFill>
                <a:highlight>
                  <a:srgbClr val="FFFFFF"/>
                </a:highlight>
              </a:rPr>
              <a:t>.</a:t>
            </a:r>
            <a:endParaRPr sz="1100">
              <a:solidFill>
                <a:srgbClr val="16191F"/>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100">
                <a:solidFill>
                  <a:srgbClr val="16191F"/>
                </a:solidFill>
                <a:highlight>
                  <a:srgbClr val="FFFFFF"/>
                </a:highlight>
              </a:rPr>
              <a:t>Each Amazon Cognito quota represents a maximum volume of requests in one AWS Region, in one AWS account. </a:t>
            </a:r>
            <a:endParaRPr sz="1100">
              <a:solidFill>
                <a:srgbClr val="16191F"/>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200" u="sng">
                <a:solidFill>
                  <a:srgbClr val="16191F"/>
                </a:solidFill>
                <a:highlight>
                  <a:srgbClr val="FFFFFF"/>
                </a:highlight>
              </a:rPr>
              <a:t>For example</a:t>
            </a:r>
            <a:r>
              <a:rPr lang="en" sz="1200">
                <a:solidFill>
                  <a:srgbClr val="16191F"/>
                </a:solidFill>
                <a:highlight>
                  <a:srgbClr val="FFFFFF"/>
                </a:highlight>
              </a:rPr>
              <a:t>:</a:t>
            </a:r>
            <a:endParaRPr sz="1200">
              <a:solidFill>
                <a:srgbClr val="16191F"/>
              </a:solidFill>
              <a:highlight>
                <a:srgbClr val="FFFFFF"/>
              </a:highlight>
            </a:endParaRPr>
          </a:p>
          <a:p>
            <a:pPr marL="457200" lvl="0" indent="-298450" algn="l" rtl="0">
              <a:lnSpc>
                <a:spcPct val="150000"/>
              </a:lnSpc>
              <a:spcBef>
                <a:spcPts val="1200"/>
              </a:spcBef>
              <a:spcAft>
                <a:spcPts val="0"/>
              </a:spcAft>
              <a:buClr>
                <a:srgbClr val="16191F"/>
              </a:buClr>
              <a:buSzPts val="1100"/>
              <a:buChar char="●"/>
            </a:pPr>
            <a:r>
              <a:rPr lang="en" sz="1100">
                <a:solidFill>
                  <a:srgbClr val="16191F"/>
                </a:solidFill>
                <a:highlight>
                  <a:srgbClr val="FFFFFF"/>
                </a:highlight>
              </a:rPr>
              <a:t>Your apps can make API requests at </a:t>
            </a:r>
            <a:r>
              <a:rPr lang="en" sz="1100" i="1">
                <a:solidFill>
                  <a:srgbClr val="16191F"/>
                </a:solidFill>
                <a:highlight>
                  <a:srgbClr val="FFFFFF"/>
                </a:highlight>
              </a:rPr>
              <a:t>up to</a:t>
            </a:r>
            <a:r>
              <a:rPr lang="en" sz="1100">
                <a:solidFill>
                  <a:srgbClr val="16191F"/>
                </a:solidFill>
                <a:highlight>
                  <a:srgbClr val="FFFFFF"/>
                </a:highlight>
              </a:rPr>
              <a:t> the Default quota (RPS) rate for </a:t>
            </a:r>
            <a:r>
              <a:rPr lang="en" sz="1100">
                <a:solidFill>
                  <a:srgbClr val="16191F"/>
                </a:solidFill>
                <a:highlight>
                  <a:srgbClr val="FFFFFF"/>
                </a:highlight>
                <a:latin typeface="Courier New"/>
                <a:ea typeface="Courier New"/>
                <a:cs typeface="Courier New"/>
                <a:sym typeface="Courier New"/>
              </a:rPr>
              <a:t>UserAuthentication</a:t>
            </a:r>
            <a:r>
              <a:rPr lang="en" sz="1100">
                <a:solidFill>
                  <a:srgbClr val="16191F"/>
                </a:solidFill>
                <a:highlight>
                  <a:srgbClr val="FFFFFF"/>
                </a:highlight>
              </a:rPr>
              <a:t> operations against all of your user pools in </a:t>
            </a:r>
            <a:r>
              <a:rPr lang="en" sz="1100" b="1">
                <a:solidFill>
                  <a:srgbClr val="16191F"/>
                </a:solidFill>
                <a:highlight>
                  <a:srgbClr val="FFFFFF"/>
                </a:highlight>
              </a:rPr>
              <a:t>US East (N. Virginia)</a:t>
            </a:r>
            <a:r>
              <a:rPr lang="en" sz="1100">
                <a:solidFill>
                  <a:srgbClr val="16191F"/>
                </a:solidFill>
                <a:highlight>
                  <a:srgbClr val="FFFFFF"/>
                </a:highlight>
              </a:rPr>
              <a:t>. </a:t>
            </a:r>
            <a:endParaRPr sz="1100">
              <a:solidFill>
                <a:srgbClr val="16191F"/>
              </a:solidFill>
              <a:highlight>
                <a:srgbClr val="FFFFFF"/>
              </a:highlight>
            </a:endParaRPr>
          </a:p>
          <a:p>
            <a:pPr marL="457200" lvl="0" indent="-298450" algn="l" rtl="0">
              <a:lnSpc>
                <a:spcPct val="150000"/>
              </a:lnSpc>
              <a:spcBef>
                <a:spcPts val="0"/>
              </a:spcBef>
              <a:spcAft>
                <a:spcPts val="0"/>
              </a:spcAft>
              <a:buClr>
                <a:srgbClr val="16191F"/>
              </a:buClr>
              <a:buSzPts val="1100"/>
              <a:buChar char="●"/>
            </a:pPr>
            <a:r>
              <a:rPr lang="en" sz="1100">
                <a:solidFill>
                  <a:srgbClr val="16191F"/>
                </a:solidFill>
                <a:highlight>
                  <a:srgbClr val="FFFFFF"/>
                </a:highlight>
              </a:rPr>
              <a:t>Your apps in </a:t>
            </a:r>
            <a:r>
              <a:rPr lang="en" sz="1100" b="1">
                <a:solidFill>
                  <a:srgbClr val="16191F"/>
                </a:solidFill>
                <a:highlight>
                  <a:srgbClr val="FFFFFF"/>
                </a:highlight>
              </a:rPr>
              <a:t>Asia Pacific (Tokyo)</a:t>
            </a:r>
            <a:r>
              <a:rPr lang="en" sz="1100">
                <a:solidFill>
                  <a:srgbClr val="16191F"/>
                </a:solidFill>
                <a:highlight>
                  <a:srgbClr val="FFFFFF"/>
                </a:highlight>
              </a:rPr>
              <a:t> can produce the same volume of requests against all of your user pools in their own Region. </a:t>
            </a:r>
            <a:endParaRPr sz="1100">
              <a:solidFill>
                <a:srgbClr val="16191F"/>
              </a:solidFill>
              <a:highlight>
                <a:srgbClr val="FFFFFF"/>
              </a:highlight>
            </a:endParaRPr>
          </a:p>
          <a:p>
            <a:pPr marL="457200" lvl="0" indent="-298450" algn="l" rtl="0">
              <a:lnSpc>
                <a:spcPct val="150000"/>
              </a:lnSpc>
              <a:spcBef>
                <a:spcPts val="0"/>
              </a:spcBef>
              <a:spcAft>
                <a:spcPts val="0"/>
              </a:spcAft>
              <a:buClr>
                <a:srgbClr val="16191F"/>
              </a:buClr>
              <a:buSzPts val="1100"/>
              <a:buChar char="●"/>
            </a:pPr>
            <a:r>
              <a:rPr lang="en" sz="1100" b="1" u="sng">
                <a:solidFill>
                  <a:srgbClr val="16191F"/>
                </a:solidFill>
                <a:highlight>
                  <a:srgbClr val="FFFFFF"/>
                </a:highlight>
              </a:rPr>
              <a:t>AWS can only grant a quota increase request in one Region at a time</a:t>
            </a:r>
            <a:r>
              <a:rPr lang="en" sz="1100">
                <a:solidFill>
                  <a:srgbClr val="16191F"/>
                </a:solidFill>
                <a:highlight>
                  <a:srgbClr val="FFFFFF"/>
                </a:highlight>
              </a:rPr>
              <a:t>.</a:t>
            </a:r>
            <a:endParaRPr sz="1100">
              <a:solidFill>
                <a:srgbClr val="16191F"/>
              </a:solidFill>
              <a:highlight>
                <a:srgbClr val="FFFFFF"/>
              </a:highlight>
            </a:endParaRPr>
          </a:p>
          <a:p>
            <a:pPr marL="457200" lvl="0" indent="-298450" algn="l" rtl="0">
              <a:lnSpc>
                <a:spcPct val="150000"/>
              </a:lnSpc>
              <a:spcBef>
                <a:spcPts val="0"/>
              </a:spcBef>
              <a:spcAft>
                <a:spcPts val="0"/>
              </a:spcAft>
              <a:buClr>
                <a:srgbClr val="16191F"/>
              </a:buClr>
              <a:buSzPts val="1100"/>
              <a:buChar char="●"/>
            </a:pPr>
            <a:r>
              <a:rPr lang="en" sz="1100">
                <a:solidFill>
                  <a:srgbClr val="16191F"/>
                </a:solidFill>
                <a:highlight>
                  <a:srgbClr val="FFFFFF"/>
                </a:highlight>
              </a:rPr>
              <a:t>A successful quota increase in US East (N. Virginia) has no effect on your maximum request rate in Asia Pacific (Tokyo).</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4"/>
          <p:cNvSpPr txBox="1">
            <a:spLocks noGrp="1"/>
          </p:cNvSpPr>
          <p:nvPr>
            <p:ph type="title"/>
          </p:nvPr>
        </p:nvSpPr>
        <p:spPr>
          <a:xfrm>
            <a:off x="311700" y="2285400"/>
            <a:ext cx="8520600" cy="572700"/>
          </a:xfrm>
          <a:prstGeom prst="rect">
            <a:avLst/>
          </a:prstGeom>
        </p:spPr>
        <p:txBody>
          <a:bodyPr spcFirstLastPara="1" wrap="square" lIns="91425" tIns="91425" rIns="91425" bIns="91425" anchor="b" anchorCtr="0">
            <a:normAutofit fontScale="90000"/>
          </a:bodyPr>
          <a:lstStyle/>
          <a:p>
            <a:pPr marL="0" lvl="0" indent="0" algn="ctr" rtl="0">
              <a:lnSpc>
                <a:spcPct val="122600"/>
              </a:lnSpc>
              <a:spcBef>
                <a:spcPts val="2800"/>
              </a:spcBef>
              <a:spcAft>
                <a:spcPts val="0"/>
              </a:spcAft>
              <a:buClr>
                <a:schemeClr val="dk1"/>
              </a:buClr>
              <a:buSzPct val="40000"/>
              <a:buFont typeface="Arial"/>
              <a:buNone/>
            </a:pPr>
            <a:r>
              <a:rPr lang="en" sz="2750" b="1">
                <a:solidFill>
                  <a:srgbClr val="16191F"/>
                </a:solidFill>
                <a:highlight>
                  <a:srgbClr val="FFFFFF"/>
                </a:highlight>
              </a:rPr>
              <a:t>Understanding API request rate quotas</a:t>
            </a:r>
            <a:endParaRPr sz="2750" b="1">
              <a:solidFill>
                <a:srgbClr val="16191F"/>
              </a:solidFill>
              <a:highlight>
                <a:srgbClr val="FFFFFF"/>
              </a:highlight>
            </a:endParaRPr>
          </a:p>
          <a:p>
            <a:pPr marL="0" lvl="0" indent="0" algn="ctr" rtl="0">
              <a:lnSpc>
                <a:spcPct val="115000"/>
              </a:lnSpc>
              <a:spcBef>
                <a:spcPts val="2100"/>
              </a:spcBef>
              <a:spcAft>
                <a:spcPts val="0"/>
              </a:spcAft>
              <a:buClr>
                <a:schemeClr val="dk1"/>
              </a:buClr>
              <a:buSzPct val="100000"/>
              <a:buFont typeface="Arial"/>
              <a:buNone/>
            </a:pPr>
            <a:endParaRPr sz="1100"/>
          </a:p>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Quota categorization</a:t>
            </a:r>
            <a:endParaRPr b="1"/>
          </a:p>
        </p:txBody>
      </p:sp>
      <p:sp>
        <p:nvSpPr>
          <p:cNvPr id="240" name="Google Shape;240;p45"/>
          <p:cNvSpPr txBox="1">
            <a:spLocks noGrp="1"/>
          </p:cNvSpPr>
          <p:nvPr>
            <p:ph type="body" idx="1"/>
          </p:nvPr>
        </p:nvSpPr>
        <p:spPr>
          <a:xfrm>
            <a:off x="311700" y="1152475"/>
            <a:ext cx="8520600" cy="37854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100">
                <a:solidFill>
                  <a:srgbClr val="16191F"/>
                </a:solidFill>
                <a:highlight>
                  <a:srgbClr val="FFFFFF"/>
                </a:highlight>
              </a:rPr>
              <a:t>Amazon Cognito sets a maximum request rate for API operations. </a:t>
            </a:r>
            <a:endParaRPr sz="1100">
              <a:solidFill>
                <a:srgbClr val="16191F"/>
              </a:solidFill>
              <a:highlight>
                <a:srgbClr val="FFFFFF"/>
              </a:highlight>
            </a:endParaRPr>
          </a:p>
          <a:p>
            <a:pPr marL="457200" lvl="0" indent="-298450" algn="l" rtl="0">
              <a:lnSpc>
                <a:spcPct val="150000"/>
              </a:lnSpc>
              <a:spcBef>
                <a:spcPts val="1200"/>
              </a:spcBef>
              <a:spcAft>
                <a:spcPts val="0"/>
              </a:spcAft>
              <a:buSzPts val="1100"/>
              <a:buChar char="●"/>
            </a:pPr>
            <a:r>
              <a:rPr lang="en" sz="1100">
                <a:solidFill>
                  <a:srgbClr val="16191F"/>
                </a:solidFill>
                <a:highlight>
                  <a:srgbClr val="FFFFFF"/>
                </a:highlight>
              </a:rPr>
              <a:t>For user pools, these operations are grouped into categories of common use cases like </a:t>
            </a:r>
            <a:r>
              <a:rPr lang="en" sz="1100">
                <a:solidFill>
                  <a:srgbClr val="16191F"/>
                </a:solidFill>
                <a:highlight>
                  <a:srgbClr val="FFFFFF"/>
                </a:highlight>
                <a:latin typeface="Courier New"/>
                <a:ea typeface="Courier New"/>
                <a:cs typeface="Courier New"/>
                <a:sym typeface="Courier New"/>
              </a:rPr>
              <a:t>UserAuthentication</a:t>
            </a:r>
            <a:r>
              <a:rPr lang="en" sz="1100">
                <a:solidFill>
                  <a:srgbClr val="16191F"/>
                </a:solidFill>
                <a:highlight>
                  <a:srgbClr val="FFFFFF"/>
                </a:highlight>
              </a:rPr>
              <a:t> or </a:t>
            </a:r>
            <a:r>
              <a:rPr lang="en" sz="1100">
                <a:solidFill>
                  <a:srgbClr val="16191F"/>
                </a:solidFill>
                <a:highlight>
                  <a:srgbClr val="FFFFFF"/>
                </a:highlight>
                <a:latin typeface="Courier New"/>
                <a:ea typeface="Courier New"/>
                <a:cs typeface="Courier New"/>
                <a:sym typeface="Courier New"/>
              </a:rPr>
              <a:t>UserCreation</a:t>
            </a:r>
            <a:r>
              <a:rPr lang="en" sz="1100">
                <a:solidFill>
                  <a:srgbClr val="16191F"/>
                </a:solidFill>
                <a:highlight>
                  <a:srgbClr val="FFFFFF"/>
                </a:highlight>
              </a:rPr>
              <a:t>. </a:t>
            </a:r>
            <a:endParaRPr sz="1100">
              <a:solidFill>
                <a:srgbClr val="16191F"/>
              </a:solidFill>
              <a:highlight>
                <a:srgbClr val="FFFFFF"/>
              </a:highlight>
            </a:endParaRPr>
          </a:p>
          <a:p>
            <a:pPr marL="457200" lvl="0" indent="-298450" algn="l" rtl="0">
              <a:lnSpc>
                <a:spcPct val="150000"/>
              </a:lnSpc>
              <a:spcBef>
                <a:spcPts val="0"/>
              </a:spcBef>
              <a:spcAft>
                <a:spcPts val="0"/>
              </a:spcAft>
              <a:buSzPts val="1100"/>
              <a:buChar char="●"/>
            </a:pPr>
            <a:r>
              <a:rPr lang="en" sz="1100">
                <a:solidFill>
                  <a:srgbClr val="16191F"/>
                </a:solidFill>
                <a:highlight>
                  <a:srgbClr val="FFFFFF"/>
                </a:highlight>
              </a:rPr>
              <a:t>You can track your user pool quota usage, and request increases, by category in the </a:t>
            </a:r>
            <a:r>
              <a:rPr lang="en" sz="1100">
                <a:solidFill>
                  <a:schemeClr val="hlink"/>
                </a:solidFill>
                <a:highlight>
                  <a:srgbClr val="FFFFFF"/>
                </a:highlight>
                <a:uFill>
                  <a:noFill/>
                </a:uFill>
                <a:hlinkClick r:id="rId3"/>
              </a:rPr>
              <a:t>Service Quotas console</a:t>
            </a:r>
            <a:r>
              <a:rPr lang="en" sz="1100">
                <a:solidFill>
                  <a:srgbClr val="16191F"/>
                </a:solidFill>
                <a:highlight>
                  <a:srgbClr val="FFFFFF"/>
                </a:highlight>
              </a:rPr>
              <a:t>.</a:t>
            </a:r>
            <a:endParaRPr sz="1100">
              <a:solidFill>
                <a:srgbClr val="16191F"/>
              </a:solidFill>
              <a:highlight>
                <a:srgbClr val="FFFFFF"/>
              </a:highlight>
            </a:endParaRPr>
          </a:p>
          <a:p>
            <a:pPr marL="0" lvl="0" indent="0" algn="l" rtl="0">
              <a:lnSpc>
                <a:spcPct val="150000"/>
              </a:lnSpc>
              <a:spcBef>
                <a:spcPts val="1200"/>
              </a:spcBef>
              <a:spcAft>
                <a:spcPts val="0"/>
              </a:spcAft>
              <a:buNone/>
            </a:pPr>
            <a:r>
              <a:rPr lang="en" sz="1100" b="1">
                <a:solidFill>
                  <a:srgbClr val="16191F"/>
                </a:solidFill>
                <a:highlight>
                  <a:srgbClr val="FFFFFF"/>
                </a:highlight>
              </a:rPr>
              <a:t>Operation quotas</a:t>
            </a:r>
            <a:r>
              <a:rPr lang="en" sz="1100">
                <a:solidFill>
                  <a:srgbClr val="16191F"/>
                </a:solidFill>
                <a:highlight>
                  <a:srgbClr val="FFFFFF"/>
                </a:highlight>
              </a:rPr>
              <a:t> are defined as the </a:t>
            </a:r>
            <a:r>
              <a:rPr lang="en" sz="1100" b="1">
                <a:solidFill>
                  <a:srgbClr val="16191F"/>
                </a:solidFill>
                <a:highlight>
                  <a:srgbClr val="FFFFFF"/>
                </a:highlight>
              </a:rPr>
              <a:t>maximum number </a:t>
            </a:r>
            <a:r>
              <a:rPr lang="en" sz="1100">
                <a:solidFill>
                  <a:srgbClr val="16191F"/>
                </a:solidFill>
                <a:highlight>
                  <a:srgbClr val="FFFFFF"/>
                </a:highlight>
              </a:rPr>
              <a:t>of requests per second (</a:t>
            </a:r>
            <a:r>
              <a:rPr lang="en" sz="1100" b="1">
                <a:solidFill>
                  <a:srgbClr val="16191F"/>
                </a:solidFill>
                <a:highlight>
                  <a:srgbClr val="FFFFFF"/>
                </a:highlight>
              </a:rPr>
              <a:t>RPS</a:t>
            </a:r>
            <a:r>
              <a:rPr lang="en" sz="1100">
                <a:solidFill>
                  <a:srgbClr val="16191F"/>
                </a:solidFill>
                <a:highlight>
                  <a:srgbClr val="FFFFFF"/>
                </a:highlight>
              </a:rPr>
              <a:t>) for all operations within a category. The Amazon Cognito user pools service applies quotas to all operations in each category.</a:t>
            </a:r>
            <a:endParaRPr sz="1100">
              <a:solidFill>
                <a:srgbClr val="16191F"/>
              </a:solidFill>
              <a:highlight>
                <a:srgbClr val="FFFFFF"/>
              </a:highlight>
            </a:endParaRPr>
          </a:p>
          <a:p>
            <a:pPr marL="0" lvl="0" indent="0" algn="l" rtl="0">
              <a:lnSpc>
                <a:spcPct val="150000"/>
              </a:lnSpc>
              <a:spcBef>
                <a:spcPts val="1200"/>
              </a:spcBef>
              <a:spcAft>
                <a:spcPts val="0"/>
              </a:spcAft>
              <a:buNone/>
            </a:pPr>
            <a:r>
              <a:rPr lang="en" sz="1100" u="sng">
                <a:solidFill>
                  <a:srgbClr val="16191F"/>
                </a:solidFill>
                <a:highlight>
                  <a:srgbClr val="FFFFFF"/>
                </a:highlight>
              </a:rPr>
              <a:t>For example:</a:t>
            </a:r>
            <a:endParaRPr sz="1100" u="sng">
              <a:solidFill>
                <a:srgbClr val="16191F"/>
              </a:solidFill>
              <a:highlight>
                <a:srgbClr val="FFFFFF"/>
              </a:highlight>
            </a:endParaRPr>
          </a:p>
          <a:p>
            <a:pPr marL="457200" lvl="0" indent="-298450" algn="l" rtl="0">
              <a:lnSpc>
                <a:spcPct val="150000"/>
              </a:lnSpc>
              <a:spcBef>
                <a:spcPts val="1200"/>
              </a:spcBef>
              <a:spcAft>
                <a:spcPts val="0"/>
              </a:spcAft>
              <a:buClr>
                <a:srgbClr val="16191F"/>
              </a:buClr>
              <a:buSzPts val="1100"/>
              <a:buChar char="●"/>
            </a:pPr>
            <a:r>
              <a:rPr lang="en" sz="1100">
                <a:solidFill>
                  <a:srgbClr val="16191F"/>
                </a:solidFill>
                <a:highlight>
                  <a:srgbClr val="FFFFFF"/>
                </a:highlight>
              </a:rPr>
              <a:t>The category </a:t>
            </a:r>
            <a:r>
              <a:rPr lang="en" sz="1100">
                <a:solidFill>
                  <a:srgbClr val="16191F"/>
                </a:solidFill>
                <a:highlight>
                  <a:srgbClr val="FFFFFF"/>
                </a:highlight>
                <a:latin typeface="Courier New"/>
                <a:ea typeface="Courier New"/>
                <a:cs typeface="Courier New"/>
                <a:sym typeface="Courier New"/>
              </a:rPr>
              <a:t>UserCreation</a:t>
            </a:r>
            <a:r>
              <a:rPr lang="en" sz="1100">
                <a:solidFill>
                  <a:srgbClr val="16191F"/>
                </a:solidFill>
                <a:highlight>
                  <a:srgbClr val="FFFFFF"/>
                </a:highlight>
              </a:rPr>
              <a:t> includes four operations: </a:t>
            </a:r>
            <a:r>
              <a:rPr lang="en" sz="1100">
                <a:solidFill>
                  <a:srgbClr val="16191F"/>
                </a:solidFill>
                <a:highlight>
                  <a:srgbClr val="FFFFFF"/>
                </a:highlight>
                <a:latin typeface="Courier New"/>
                <a:ea typeface="Courier New"/>
                <a:cs typeface="Courier New"/>
                <a:sym typeface="Courier New"/>
              </a:rPr>
              <a:t>SignUp</a:t>
            </a:r>
            <a:r>
              <a:rPr lang="en" sz="1100">
                <a:solidFill>
                  <a:srgbClr val="16191F"/>
                </a:solidFill>
                <a:highlight>
                  <a:srgbClr val="FFFFFF"/>
                </a:highlight>
              </a:rPr>
              <a:t>, </a:t>
            </a:r>
            <a:r>
              <a:rPr lang="en" sz="1100">
                <a:solidFill>
                  <a:srgbClr val="16191F"/>
                </a:solidFill>
                <a:highlight>
                  <a:srgbClr val="FFFFFF"/>
                </a:highlight>
                <a:latin typeface="Courier New"/>
                <a:ea typeface="Courier New"/>
                <a:cs typeface="Courier New"/>
                <a:sym typeface="Courier New"/>
              </a:rPr>
              <a:t>ConfirmSignUp</a:t>
            </a:r>
            <a:r>
              <a:rPr lang="en" sz="1100">
                <a:solidFill>
                  <a:srgbClr val="16191F"/>
                </a:solidFill>
                <a:highlight>
                  <a:srgbClr val="FFFFFF"/>
                </a:highlight>
              </a:rPr>
              <a:t>, </a:t>
            </a:r>
            <a:r>
              <a:rPr lang="en" sz="1100">
                <a:solidFill>
                  <a:srgbClr val="16191F"/>
                </a:solidFill>
                <a:highlight>
                  <a:srgbClr val="FFFFFF"/>
                </a:highlight>
                <a:latin typeface="Courier New"/>
                <a:ea typeface="Courier New"/>
                <a:cs typeface="Courier New"/>
                <a:sym typeface="Courier New"/>
              </a:rPr>
              <a:t>AdminCreateUser</a:t>
            </a:r>
            <a:r>
              <a:rPr lang="en" sz="1100">
                <a:solidFill>
                  <a:srgbClr val="16191F"/>
                </a:solidFill>
                <a:highlight>
                  <a:srgbClr val="FFFFFF"/>
                </a:highlight>
              </a:rPr>
              <a:t>, and </a:t>
            </a:r>
            <a:r>
              <a:rPr lang="en" sz="1100">
                <a:solidFill>
                  <a:srgbClr val="16191F"/>
                </a:solidFill>
                <a:highlight>
                  <a:srgbClr val="FFFFFF"/>
                </a:highlight>
                <a:latin typeface="Courier New"/>
                <a:ea typeface="Courier New"/>
                <a:cs typeface="Courier New"/>
                <a:sym typeface="Courier New"/>
              </a:rPr>
              <a:t>AdminConfirmSignUp</a:t>
            </a:r>
            <a:r>
              <a:rPr lang="en" sz="1100">
                <a:solidFill>
                  <a:srgbClr val="16191F"/>
                </a:solidFill>
                <a:highlight>
                  <a:srgbClr val="FFFFFF"/>
                </a:highlight>
              </a:rPr>
              <a:t>. </a:t>
            </a:r>
            <a:endParaRPr sz="1100">
              <a:solidFill>
                <a:srgbClr val="16191F"/>
              </a:solidFill>
              <a:highlight>
                <a:srgbClr val="FFFFFF"/>
              </a:highlight>
            </a:endParaRPr>
          </a:p>
          <a:p>
            <a:pPr marL="457200" lvl="0" indent="-298450" algn="l" rtl="0">
              <a:lnSpc>
                <a:spcPct val="150000"/>
              </a:lnSpc>
              <a:spcBef>
                <a:spcPts val="0"/>
              </a:spcBef>
              <a:spcAft>
                <a:spcPts val="0"/>
              </a:spcAft>
              <a:buClr>
                <a:srgbClr val="16191F"/>
              </a:buClr>
              <a:buSzPts val="1100"/>
              <a:buChar char="●"/>
            </a:pPr>
            <a:r>
              <a:rPr lang="en" sz="1100">
                <a:solidFill>
                  <a:srgbClr val="16191F"/>
                </a:solidFill>
                <a:highlight>
                  <a:srgbClr val="FFFFFF"/>
                </a:highlight>
              </a:rPr>
              <a:t>It's allocated with a combined quota of 50 RPS.</a:t>
            </a:r>
            <a:endParaRPr sz="1100">
              <a:solidFill>
                <a:srgbClr val="16191F"/>
              </a:solidFill>
              <a:highlight>
                <a:srgbClr val="FFFFFF"/>
              </a:highlight>
            </a:endParaRPr>
          </a:p>
          <a:p>
            <a:pPr marL="457200" lvl="0" indent="-298450" algn="l" rtl="0">
              <a:lnSpc>
                <a:spcPct val="150000"/>
              </a:lnSpc>
              <a:spcBef>
                <a:spcPts val="0"/>
              </a:spcBef>
              <a:spcAft>
                <a:spcPts val="0"/>
              </a:spcAft>
              <a:buClr>
                <a:srgbClr val="16191F"/>
              </a:buClr>
              <a:buSzPts val="1100"/>
              <a:buChar char="●"/>
            </a:pPr>
            <a:r>
              <a:rPr lang="en" sz="1100">
                <a:solidFill>
                  <a:srgbClr val="16191F"/>
                </a:solidFill>
                <a:highlight>
                  <a:srgbClr val="FFFFFF"/>
                </a:highlight>
              </a:rPr>
              <a:t>If multiple operations take place at the same time, each operation within this category can call up to 50 RPS separately or combined.</a:t>
            </a:r>
            <a:endParaRPr sz="1100">
              <a:solidFill>
                <a:srgbClr val="16191F"/>
              </a:solidFill>
              <a:highlight>
                <a:srgbClr val="FFFFFF"/>
              </a:highlight>
            </a:endParaRPr>
          </a:p>
          <a:p>
            <a:pPr marL="0" lvl="0" indent="0" algn="l" rtl="0">
              <a:lnSpc>
                <a:spcPct val="150000"/>
              </a:lnSpc>
              <a:spcBef>
                <a:spcPts val="1200"/>
              </a:spcBef>
              <a:spcAft>
                <a:spcPts val="1200"/>
              </a:spcAft>
              <a:buNone/>
            </a:pP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6"/>
          <p:cNvSpPr txBox="1">
            <a:spLocks noGrp="1"/>
          </p:cNvSpPr>
          <p:nvPr>
            <p:ph type="title"/>
          </p:nvPr>
        </p:nvSpPr>
        <p:spPr>
          <a:xfrm>
            <a:off x="311700" y="13650"/>
            <a:ext cx="8520600" cy="572700"/>
          </a:xfrm>
          <a:prstGeom prst="rect">
            <a:avLst/>
          </a:prstGeom>
        </p:spPr>
        <p:txBody>
          <a:bodyPr spcFirstLastPara="1" wrap="square" lIns="91425" tIns="91425" rIns="91425" bIns="91425" anchor="b" anchorCtr="0">
            <a:normAutofit fontScale="90000"/>
          </a:bodyPr>
          <a:lstStyle/>
          <a:p>
            <a:pPr marL="0" lvl="0" indent="0" algn="l" rtl="0">
              <a:lnSpc>
                <a:spcPct val="122600"/>
              </a:lnSpc>
              <a:spcBef>
                <a:spcPts val="2300"/>
              </a:spcBef>
              <a:spcAft>
                <a:spcPts val="1400"/>
              </a:spcAft>
              <a:buClr>
                <a:schemeClr val="dk1"/>
              </a:buClr>
              <a:buSzPct val="54395"/>
              <a:buFont typeface="Arial"/>
              <a:buNone/>
            </a:pPr>
            <a:r>
              <a:rPr lang="en" sz="2022" b="1">
                <a:solidFill>
                  <a:srgbClr val="16191F"/>
                </a:solidFill>
                <a:highlight>
                  <a:srgbClr val="FFFFFF"/>
                </a:highlight>
              </a:rPr>
              <a:t>Amazon Cognito user pools API operations with special request rate handling</a:t>
            </a:r>
            <a:endParaRPr sz="4422"/>
          </a:p>
        </p:txBody>
      </p:sp>
      <p:sp>
        <p:nvSpPr>
          <p:cNvPr id="246" name="Google Shape;246;p46"/>
          <p:cNvSpPr txBox="1"/>
          <p:nvPr/>
        </p:nvSpPr>
        <p:spPr>
          <a:xfrm>
            <a:off x="192475" y="586350"/>
            <a:ext cx="8588100" cy="6312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 sz="1000" b="1">
                <a:solidFill>
                  <a:schemeClr val="dk1"/>
                </a:solidFill>
              </a:rPr>
              <a:t>Operation quotas</a:t>
            </a:r>
            <a:r>
              <a:rPr lang="en" sz="1000">
                <a:solidFill>
                  <a:schemeClr val="dk1"/>
                </a:solidFill>
              </a:rPr>
              <a:t> are measured and enforced for the </a:t>
            </a:r>
            <a:r>
              <a:rPr lang="en" sz="1000" b="1">
                <a:solidFill>
                  <a:schemeClr val="dk1"/>
                </a:solidFill>
              </a:rPr>
              <a:t>combined total requests at the category level</a:t>
            </a:r>
            <a:r>
              <a:rPr lang="en" sz="1000">
                <a:solidFill>
                  <a:schemeClr val="dk1"/>
                </a:solidFill>
              </a:rPr>
              <a:t>.</a:t>
            </a:r>
            <a:endParaRPr sz="1000">
              <a:solidFill>
                <a:schemeClr val="dk1"/>
              </a:solidFill>
            </a:endParaRPr>
          </a:p>
          <a:p>
            <a:pPr marL="0" lvl="0" indent="0" algn="l" rtl="0">
              <a:lnSpc>
                <a:spcPct val="95000"/>
              </a:lnSpc>
              <a:spcBef>
                <a:spcPts val="1200"/>
              </a:spcBef>
              <a:spcAft>
                <a:spcPts val="1200"/>
              </a:spcAft>
              <a:buNone/>
            </a:pPr>
            <a:r>
              <a:rPr lang="en" sz="1000">
                <a:solidFill>
                  <a:schemeClr val="dk1"/>
                </a:solidFill>
              </a:rPr>
              <a:t>Except for the AdminRespondToAuthChallenge and RespondToAuthChallenge operations, where special handling rules are applied.</a:t>
            </a:r>
            <a:endParaRPr sz="1000">
              <a:solidFill>
                <a:schemeClr val="dk1"/>
              </a:solidFill>
            </a:endParaRPr>
          </a:p>
        </p:txBody>
      </p:sp>
      <p:sp>
        <p:nvSpPr>
          <p:cNvPr id="247" name="Google Shape;247;p46"/>
          <p:cNvSpPr txBox="1"/>
          <p:nvPr/>
        </p:nvSpPr>
        <p:spPr>
          <a:xfrm>
            <a:off x="1632650" y="1255950"/>
            <a:ext cx="3417900" cy="137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a:solidFill>
                  <a:schemeClr val="dk1"/>
                </a:solidFill>
              </a:rPr>
              <a:t>The UserAuthentication category includes four operations: </a:t>
            </a:r>
            <a:endParaRPr sz="1000">
              <a:solidFill>
                <a:schemeClr val="dk1"/>
              </a:solidFill>
            </a:endParaRPr>
          </a:p>
          <a:p>
            <a:pPr marL="457200" lvl="0" indent="-292100" algn="l" rtl="0">
              <a:lnSpc>
                <a:spcPct val="115000"/>
              </a:lnSpc>
              <a:spcBef>
                <a:spcPts val="1200"/>
              </a:spcBef>
              <a:spcAft>
                <a:spcPts val="0"/>
              </a:spcAft>
              <a:buClr>
                <a:schemeClr val="dk1"/>
              </a:buClr>
              <a:buSzPts val="1000"/>
              <a:buChar char="●"/>
            </a:pPr>
            <a:r>
              <a:rPr lang="en" sz="1000">
                <a:solidFill>
                  <a:schemeClr val="dk1"/>
                </a:solidFill>
              </a:rPr>
              <a:t>AdminInitiateAuth</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InitiateAuth</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AdminRespondToAuthChallenge</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RespondToAuthChallenge</a:t>
            </a:r>
            <a:endParaRPr sz="1000">
              <a:solidFill>
                <a:schemeClr val="dk1"/>
              </a:solidFill>
            </a:endParaRPr>
          </a:p>
        </p:txBody>
      </p:sp>
      <p:sp>
        <p:nvSpPr>
          <p:cNvPr id="248" name="Google Shape;248;p46"/>
          <p:cNvSpPr txBox="1"/>
          <p:nvPr/>
        </p:nvSpPr>
        <p:spPr>
          <a:xfrm>
            <a:off x="6238575" y="1255950"/>
            <a:ext cx="2741100" cy="380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a:solidFill>
                  <a:schemeClr val="dk1"/>
                </a:solidFill>
              </a:rPr>
              <a:t>The InitiateAuth and AdminInitiateAuth operations are measured and enforced per category quota.</a:t>
            </a:r>
            <a:endParaRPr sz="1000">
              <a:solidFill>
                <a:schemeClr val="dk1"/>
              </a:solidFill>
            </a:endParaRPr>
          </a:p>
          <a:p>
            <a:pPr marL="0" lvl="0" indent="0" algn="l" rtl="0">
              <a:lnSpc>
                <a:spcPct val="115000"/>
              </a:lnSpc>
              <a:spcBef>
                <a:spcPts val="1200"/>
              </a:spcBef>
              <a:spcAft>
                <a:spcPts val="0"/>
              </a:spcAft>
              <a:buNone/>
            </a:pPr>
            <a:r>
              <a:rPr lang="en" sz="1000">
                <a:solidFill>
                  <a:schemeClr val="dk1"/>
                </a:solidFill>
              </a:rPr>
              <a:t>The matching operations RespondToAuthChallenge and AdminRespondToAuthChallenge are subject to a separate quota that is three times the UserAuthentication category limit. </a:t>
            </a:r>
            <a:br>
              <a:rPr lang="en" sz="1000">
                <a:solidFill>
                  <a:schemeClr val="dk1"/>
                </a:solidFill>
              </a:rPr>
            </a:br>
            <a:endParaRPr sz="1000">
              <a:solidFill>
                <a:schemeClr val="dk1"/>
              </a:solidFill>
            </a:endParaRPr>
          </a:p>
          <a:p>
            <a:pPr marL="0" lvl="0" indent="0" algn="l" rtl="0">
              <a:lnSpc>
                <a:spcPct val="115000"/>
              </a:lnSpc>
              <a:spcBef>
                <a:spcPts val="1200"/>
              </a:spcBef>
              <a:spcAft>
                <a:spcPts val="0"/>
              </a:spcAft>
              <a:buNone/>
            </a:pPr>
            <a:r>
              <a:rPr lang="en" sz="1000">
                <a:solidFill>
                  <a:schemeClr val="dk1"/>
                </a:solidFill>
              </a:rPr>
              <a:t>This elevated quota accommodates multiple authentication challenges set up in developers’ apps.</a:t>
            </a:r>
            <a:endParaRPr sz="1000">
              <a:solidFill>
                <a:schemeClr val="dk1"/>
              </a:solidFill>
            </a:endParaRPr>
          </a:p>
          <a:p>
            <a:pPr marL="0" lvl="0" indent="0" algn="l" rtl="0">
              <a:lnSpc>
                <a:spcPct val="115000"/>
              </a:lnSpc>
              <a:spcBef>
                <a:spcPts val="1200"/>
              </a:spcBef>
              <a:spcAft>
                <a:spcPts val="1200"/>
              </a:spcAft>
              <a:buNone/>
            </a:pPr>
            <a:r>
              <a:rPr lang="en" sz="1000">
                <a:solidFill>
                  <a:schemeClr val="dk1"/>
                </a:solidFill>
              </a:rPr>
              <a:t>The quota is sufficient to cover the large majority of use cases. </a:t>
            </a:r>
            <a:br>
              <a:rPr lang="en" sz="1000">
                <a:solidFill>
                  <a:schemeClr val="dk1"/>
                </a:solidFill>
              </a:rPr>
            </a:br>
            <a:r>
              <a:rPr lang="en" sz="1000">
                <a:solidFill>
                  <a:schemeClr val="dk1"/>
                </a:solidFill>
              </a:rPr>
              <a:t>Beyond the three-times-per-authentication-call threshold, the excess rate counts towards the UserAuthentication category quota.</a:t>
            </a:r>
            <a:endParaRPr sz="1000">
              <a:solidFill>
                <a:schemeClr val="dk1"/>
              </a:solidFill>
            </a:endParaRPr>
          </a:p>
        </p:txBody>
      </p:sp>
      <p:sp>
        <p:nvSpPr>
          <p:cNvPr id="249" name="Google Shape;249;p46"/>
          <p:cNvSpPr txBox="1"/>
          <p:nvPr/>
        </p:nvSpPr>
        <p:spPr>
          <a:xfrm>
            <a:off x="146025" y="2843850"/>
            <a:ext cx="6092700" cy="190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a:solidFill>
                  <a:schemeClr val="dk1"/>
                </a:solidFill>
              </a:rPr>
              <a:t>For example:</a:t>
            </a:r>
            <a:endParaRPr sz="1000">
              <a:solidFill>
                <a:schemeClr val="dk1"/>
              </a:solidFill>
            </a:endParaRPr>
          </a:p>
          <a:p>
            <a:pPr marL="457200" lvl="0" indent="-292100" algn="l" rtl="0">
              <a:lnSpc>
                <a:spcPct val="115000"/>
              </a:lnSpc>
              <a:spcBef>
                <a:spcPts val="1200"/>
              </a:spcBef>
              <a:spcAft>
                <a:spcPts val="0"/>
              </a:spcAft>
              <a:buClr>
                <a:schemeClr val="dk1"/>
              </a:buClr>
              <a:buSzPts val="1000"/>
              <a:buChar char="●"/>
            </a:pPr>
            <a:r>
              <a:rPr lang="en" sz="1000">
                <a:solidFill>
                  <a:schemeClr val="dk1"/>
                </a:solidFill>
              </a:rPr>
              <a:t>If your quota for the UserAuthentication category is 80 RPS, you can call RespondToAuthChallenge or AdminRespondToAuthChallenge up to 240 RPS (80 RPS x 3). </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If the app is set up to have four rounds of challenge per authentication call and you have 70 sign-ins per second, then the total RespondToAuthChallenge is 280 RPS (70 x 4), which is 40 RPS above the quota.</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extra 40 RPS is added to 70 InitiateAuth calls, making the total usage of UserAuthentication category 110 RPS (40 + 70). This value exceeds the category quota set at 80 RPS by 30 RPS, so this app is throttled.</a:t>
            </a:r>
            <a:endParaRPr sz="10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Monthly active users</a:t>
            </a:r>
            <a:endParaRPr b="1"/>
          </a:p>
        </p:txBody>
      </p:sp>
      <p:sp>
        <p:nvSpPr>
          <p:cNvPr id="255" name="Google Shape;255;p47"/>
          <p:cNvSpPr txBox="1">
            <a:spLocks noGrp="1"/>
          </p:cNvSpPr>
          <p:nvPr>
            <p:ph type="body" idx="1"/>
          </p:nvPr>
        </p:nvSpPr>
        <p:spPr>
          <a:xfrm>
            <a:off x="311700" y="1152475"/>
            <a:ext cx="43179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200">
                <a:solidFill>
                  <a:srgbClr val="16191F"/>
                </a:solidFill>
                <a:highlight>
                  <a:srgbClr val="FFFFFF"/>
                </a:highlight>
              </a:rPr>
              <a:t>Monthly active users (</a:t>
            </a:r>
            <a:r>
              <a:rPr lang="en" sz="1200" b="1">
                <a:solidFill>
                  <a:srgbClr val="16191F"/>
                </a:solidFill>
                <a:highlight>
                  <a:srgbClr val="FFFFFF"/>
                </a:highlight>
              </a:rPr>
              <a:t>MAUs</a:t>
            </a:r>
            <a:r>
              <a:rPr lang="en" sz="1200">
                <a:solidFill>
                  <a:srgbClr val="16191F"/>
                </a:solidFill>
                <a:highlight>
                  <a:srgbClr val="FFFFFF"/>
                </a:highlight>
              </a:rPr>
              <a:t>) are the </a:t>
            </a:r>
            <a:r>
              <a:rPr lang="en" sz="1200" b="1">
                <a:solidFill>
                  <a:srgbClr val="16191F"/>
                </a:solidFill>
                <a:highlight>
                  <a:srgbClr val="FFFFFF"/>
                </a:highlight>
              </a:rPr>
              <a:t>benchmark </a:t>
            </a:r>
            <a:r>
              <a:rPr lang="en" sz="1200">
                <a:solidFill>
                  <a:srgbClr val="16191F"/>
                </a:solidFill>
                <a:highlight>
                  <a:srgbClr val="FFFFFF"/>
                </a:highlight>
              </a:rPr>
              <a:t>by which Amazon Cognito user pools </a:t>
            </a:r>
            <a:r>
              <a:rPr lang="en" sz="1200" b="1">
                <a:solidFill>
                  <a:srgbClr val="16191F"/>
                </a:solidFill>
                <a:highlight>
                  <a:srgbClr val="FFFFFF"/>
                </a:highlight>
              </a:rPr>
              <a:t>billing is calculated</a:t>
            </a:r>
            <a:r>
              <a:rPr lang="en" sz="1200">
                <a:solidFill>
                  <a:srgbClr val="16191F"/>
                </a:solidFill>
                <a:highlight>
                  <a:srgbClr val="FFFFFF"/>
                </a:highlight>
              </a:rPr>
              <a:t>. </a:t>
            </a:r>
            <a:endParaRPr sz="1200">
              <a:solidFill>
                <a:srgbClr val="16191F"/>
              </a:solidFill>
              <a:highlight>
                <a:srgbClr val="FFFFFF"/>
              </a:highlight>
            </a:endParaRPr>
          </a:p>
          <a:p>
            <a:pPr marL="0" lvl="0" indent="0" algn="l" rtl="0">
              <a:spcBef>
                <a:spcPts val="1200"/>
              </a:spcBef>
              <a:spcAft>
                <a:spcPts val="0"/>
              </a:spcAft>
              <a:buNone/>
            </a:pPr>
            <a:r>
              <a:rPr lang="en" sz="1200" b="1">
                <a:solidFill>
                  <a:srgbClr val="16191F"/>
                </a:solidFill>
                <a:highlight>
                  <a:srgbClr val="FFFFFF"/>
                </a:highlight>
              </a:rPr>
              <a:t>MAUs </a:t>
            </a:r>
            <a:r>
              <a:rPr lang="en" sz="1200">
                <a:solidFill>
                  <a:srgbClr val="16191F"/>
                </a:solidFill>
                <a:highlight>
                  <a:srgbClr val="FFFFFF"/>
                </a:highlight>
              </a:rPr>
              <a:t>are also used to </a:t>
            </a:r>
            <a:r>
              <a:rPr lang="en" sz="1200" b="1">
                <a:solidFill>
                  <a:srgbClr val="16191F"/>
                </a:solidFill>
                <a:highlight>
                  <a:srgbClr val="FFFFFF"/>
                </a:highlight>
              </a:rPr>
              <a:t>determine </a:t>
            </a:r>
            <a:r>
              <a:rPr lang="en" sz="1200">
                <a:solidFill>
                  <a:srgbClr val="16191F"/>
                </a:solidFill>
                <a:highlight>
                  <a:srgbClr val="FFFFFF"/>
                </a:highlight>
              </a:rPr>
              <a:t>if your </a:t>
            </a:r>
            <a:r>
              <a:rPr lang="en" sz="1200" b="1">
                <a:solidFill>
                  <a:srgbClr val="16191F"/>
                </a:solidFill>
                <a:highlight>
                  <a:srgbClr val="FFFFFF"/>
                </a:highlight>
              </a:rPr>
              <a:t>user pool</a:t>
            </a:r>
            <a:r>
              <a:rPr lang="en" sz="1200">
                <a:solidFill>
                  <a:srgbClr val="16191F"/>
                </a:solidFill>
                <a:highlight>
                  <a:srgbClr val="FFFFFF"/>
                </a:highlight>
              </a:rPr>
              <a:t> is </a:t>
            </a:r>
            <a:r>
              <a:rPr lang="en" sz="1200" b="1">
                <a:solidFill>
                  <a:srgbClr val="16191F"/>
                </a:solidFill>
                <a:highlight>
                  <a:srgbClr val="FFFFFF"/>
                </a:highlight>
              </a:rPr>
              <a:t>eligible </a:t>
            </a:r>
            <a:r>
              <a:rPr lang="en" sz="1200">
                <a:solidFill>
                  <a:srgbClr val="16191F"/>
                </a:solidFill>
                <a:highlight>
                  <a:srgbClr val="FFFFFF"/>
                </a:highlight>
              </a:rPr>
              <a:t>for a </a:t>
            </a:r>
            <a:r>
              <a:rPr lang="en" sz="1200" b="1">
                <a:solidFill>
                  <a:srgbClr val="16191F"/>
                </a:solidFill>
                <a:highlight>
                  <a:srgbClr val="FFFFFF"/>
                </a:highlight>
              </a:rPr>
              <a:t>quota increase.</a:t>
            </a:r>
            <a:r>
              <a:rPr lang="en" sz="1200">
                <a:solidFill>
                  <a:srgbClr val="16191F"/>
                </a:solidFill>
                <a:highlight>
                  <a:srgbClr val="FFFFFF"/>
                </a:highlight>
              </a:rPr>
              <a:t> </a:t>
            </a:r>
            <a:endParaRPr sz="1200">
              <a:solidFill>
                <a:srgbClr val="16191F"/>
              </a:solidFill>
              <a:highlight>
                <a:srgbClr val="FFFFFF"/>
              </a:highlight>
            </a:endParaRPr>
          </a:p>
          <a:p>
            <a:pPr marL="0" lvl="0" indent="0" algn="l" rtl="0">
              <a:spcBef>
                <a:spcPts val="1200"/>
              </a:spcBef>
              <a:spcAft>
                <a:spcPts val="0"/>
              </a:spcAft>
              <a:buNone/>
            </a:pPr>
            <a:r>
              <a:rPr lang="en" sz="1200">
                <a:solidFill>
                  <a:srgbClr val="16191F"/>
                </a:solidFill>
                <a:highlight>
                  <a:srgbClr val="FFFFFF"/>
                </a:highlight>
              </a:rPr>
              <a:t>A </a:t>
            </a:r>
            <a:r>
              <a:rPr lang="en" sz="1200" b="1">
                <a:solidFill>
                  <a:srgbClr val="16191F"/>
                </a:solidFill>
                <a:highlight>
                  <a:srgbClr val="FFFFFF"/>
                </a:highlight>
              </a:rPr>
              <a:t>user is counted as a MAU</a:t>
            </a:r>
            <a:r>
              <a:rPr lang="en" sz="1200">
                <a:solidFill>
                  <a:srgbClr val="16191F"/>
                </a:solidFill>
                <a:highlight>
                  <a:srgbClr val="FFFFFF"/>
                </a:highlight>
              </a:rPr>
              <a:t> if, </a:t>
            </a:r>
            <a:r>
              <a:rPr lang="en" sz="1200" b="1">
                <a:solidFill>
                  <a:srgbClr val="16191F"/>
                </a:solidFill>
                <a:highlight>
                  <a:srgbClr val="FFFFFF"/>
                </a:highlight>
              </a:rPr>
              <a:t>within </a:t>
            </a:r>
            <a:r>
              <a:rPr lang="en" sz="1200">
                <a:solidFill>
                  <a:srgbClr val="16191F"/>
                </a:solidFill>
                <a:highlight>
                  <a:srgbClr val="FFFFFF"/>
                </a:highlight>
              </a:rPr>
              <a:t>a </a:t>
            </a:r>
            <a:r>
              <a:rPr lang="en" sz="1200" b="1">
                <a:solidFill>
                  <a:srgbClr val="16191F"/>
                </a:solidFill>
                <a:highlight>
                  <a:srgbClr val="FFFFFF"/>
                </a:highlight>
              </a:rPr>
              <a:t>calendar month</a:t>
            </a:r>
            <a:r>
              <a:rPr lang="en" sz="1200">
                <a:solidFill>
                  <a:srgbClr val="16191F"/>
                </a:solidFill>
                <a:highlight>
                  <a:srgbClr val="FFFFFF"/>
                </a:highlight>
              </a:rPr>
              <a:t>, there is an </a:t>
            </a:r>
            <a:r>
              <a:rPr lang="en" sz="1200" b="1">
                <a:solidFill>
                  <a:srgbClr val="16191F"/>
                </a:solidFill>
                <a:highlight>
                  <a:srgbClr val="FFFFFF"/>
                </a:highlight>
              </a:rPr>
              <a:t>identity operation related to that user</a:t>
            </a:r>
            <a:r>
              <a:rPr lang="en" sz="1200">
                <a:solidFill>
                  <a:srgbClr val="16191F"/>
                </a:solidFill>
                <a:highlight>
                  <a:srgbClr val="FFFFFF"/>
                </a:highlight>
              </a:rPr>
              <a:t>, such as:</a:t>
            </a:r>
            <a:endParaRPr sz="1200">
              <a:solidFill>
                <a:srgbClr val="16191F"/>
              </a:solidFill>
              <a:highlight>
                <a:srgbClr val="FFFFFF"/>
              </a:highlight>
            </a:endParaRPr>
          </a:p>
          <a:p>
            <a:pPr marL="457200" lvl="0" indent="-304800" algn="l" rtl="0">
              <a:spcBef>
                <a:spcPts val="1200"/>
              </a:spcBef>
              <a:spcAft>
                <a:spcPts val="0"/>
              </a:spcAft>
              <a:buClr>
                <a:srgbClr val="16191F"/>
              </a:buClr>
              <a:buSzPts val="1200"/>
              <a:buChar char="●"/>
            </a:pPr>
            <a:r>
              <a:rPr lang="en" sz="1200">
                <a:solidFill>
                  <a:srgbClr val="16191F"/>
                </a:solidFill>
                <a:highlight>
                  <a:srgbClr val="FFFFFF"/>
                </a:highlight>
              </a:rPr>
              <a:t> sign-up</a:t>
            </a:r>
            <a:endParaRPr sz="1200">
              <a:solidFill>
                <a:srgbClr val="16191F"/>
              </a:solidFill>
              <a:highlight>
                <a:srgbClr val="FFFFFF"/>
              </a:highlight>
            </a:endParaRPr>
          </a:p>
          <a:p>
            <a:pPr marL="457200" lvl="0" indent="-304800" algn="l" rtl="0">
              <a:spcBef>
                <a:spcPts val="0"/>
              </a:spcBef>
              <a:spcAft>
                <a:spcPts val="0"/>
              </a:spcAft>
              <a:buClr>
                <a:srgbClr val="16191F"/>
              </a:buClr>
              <a:buSzPts val="1200"/>
              <a:buChar char="●"/>
            </a:pPr>
            <a:r>
              <a:rPr lang="en" sz="1200">
                <a:solidFill>
                  <a:srgbClr val="16191F"/>
                </a:solidFill>
                <a:highlight>
                  <a:srgbClr val="FFFFFF"/>
                </a:highlight>
              </a:rPr>
              <a:t> sign-in</a:t>
            </a:r>
            <a:endParaRPr sz="1200">
              <a:solidFill>
                <a:srgbClr val="16191F"/>
              </a:solidFill>
              <a:highlight>
                <a:srgbClr val="FFFFFF"/>
              </a:highlight>
            </a:endParaRPr>
          </a:p>
          <a:p>
            <a:pPr marL="457200" lvl="0" indent="-304800" algn="l" rtl="0">
              <a:spcBef>
                <a:spcPts val="0"/>
              </a:spcBef>
              <a:spcAft>
                <a:spcPts val="0"/>
              </a:spcAft>
              <a:buClr>
                <a:srgbClr val="16191F"/>
              </a:buClr>
              <a:buSzPts val="1200"/>
              <a:buChar char="●"/>
            </a:pPr>
            <a:r>
              <a:rPr lang="en" sz="1200">
                <a:solidFill>
                  <a:srgbClr val="16191F"/>
                </a:solidFill>
                <a:highlight>
                  <a:srgbClr val="FFFFFF"/>
                </a:highlight>
              </a:rPr>
              <a:t> token refresh</a:t>
            </a:r>
            <a:endParaRPr sz="1200">
              <a:solidFill>
                <a:srgbClr val="16191F"/>
              </a:solidFill>
              <a:highlight>
                <a:srgbClr val="FFFFFF"/>
              </a:highlight>
            </a:endParaRPr>
          </a:p>
          <a:p>
            <a:pPr marL="457200" lvl="0" indent="-304800" algn="l" rtl="0">
              <a:spcBef>
                <a:spcPts val="0"/>
              </a:spcBef>
              <a:spcAft>
                <a:spcPts val="0"/>
              </a:spcAft>
              <a:buClr>
                <a:srgbClr val="16191F"/>
              </a:buClr>
              <a:buSzPts val="1200"/>
              <a:buChar char="●"/>
            </a:pPr>
            <a:r>
              <a:rPr lang="en" sz="1200">
                <a:solidFill>
                  <a:srgbClr val="16191F"/>
                </a:solidFill>
                <a:highlight>
                  <a:srgbClr val="FFFFFF"/>
                </a:highlight>
              </a:rPr>
              <a:t> password change</a:t>
            </a:r>
            <a:endParaRPr sz="1200">
              <a:solidFill>
                <a:srgbClr val="16191F"/>
              </a:solidFill>
              <a:highlight>
                <a:srgbClr val="FFFFFF"/>
              </a:highlight>
            </a:endParaRPr>
          </a:p>
          <a:p>
            <a:pPr marL="457200" lvl="0" indent="-304800" algn="l" rtl="0">
              <a:spcBef>
                <a:spcPts val="0"/>
              </a:spcBef>
              <a:spcAft>
                <a:spcPts val="0"/>
              </a:spcAft>
              <a:buClr>
                <a:srgbClr val="16191F"/>
              </a:buClr>
              <a:buSzPts val="1200"/>
              <a:buChar char="●"/>
            </a:pPr>
            <a:r>
              <a:rPr lang="en" sz="1200">
                <a:solidFill>
                  <a:srgbClr val="16191F"/>
                </a:solidFill>
                <a:highlight>
                  <a:srgbClr val="FFFFFF"/>
                </a:highlight>
              </a:rPr>
              <a:t> user account attribute is updated. </a:t>
            </a:r>
            <a:endParaRPr sz="1200">
              <a:solidFill>
                <a:srgbClr val="16191F"/>
              </a:solidFill>
              <a:highlight>
                <a:srgbClr val="FFFFFF"/>
              </a:highlight>
            </a:endParaRPr>
          </a:p>
          <a:p>
            <a:pPr marL="0" lvl="0" indent="0" algn="l" rtl="0">
              <a:spcBef>
                <a:spcPts val="1200"/>
              </a:spcBef>
              <a:spcAft>
                <a:spcPts val="1200"/>
              </a:spcAft>
              <a:buNone/>
            </a:pPr>
            <a:r>
              <a:rPr lang="en" sz="1200">
                <a:solidFill>
                  <a:srgbClr val="16191F"/>
                </a:solidFill>
                <a:highlight>
                  <a:srgbClr val="FFFFFF"/>
                </a:highlight>
              </a:rPr>
              <a:t>Amazon Cognito also counts a user as active in the month that you take an action that </a:t>
            </a:r>
            <a:r>
              <a:rPr lang="en" sz="1200" b="1">
                <a:solidFill>
                  <a:srgbClr val="16191F"/>
                </a:solidFill>
                <a:highlight>
                  <a:srgbClr val="FFFFFF"/>
                </a:highlight>
              </a:rPr>
              <a:t>deactivates </a:t>
            </a:r>
            <a:r>
              <a:rPr lang="en" sz="1200">
                <a:solidFill>
                  <a:srgbClr val="16191F"/>
                </a:solidFill>
                <a:highlight>
                  <a:srgbClr val="FFFFFF"/>
                </a:highlight>
              </a:rPr>
              <a:t>or </a:t>
            </a:r>
            <a:r>
              <a:rPr lang="en" sz="1200" b="1">
                <a:solidFill>
                  <a:srgbClr val="16191F"/>
                </a:solidFill>
                <a:highlight>
                  <a:srgbClr val="FFFFFF"/>
                </a:highlight>
              </a:rPr>
              <a:t>deletes </a:t>
            </a:r>
            <a:r>
              <a:rPr lang="en" sz="1200">
                <a:solidFill>
                  <a:srgbClr val="16191F"/>
                </a:solidFill>
                <a:highlight>
                  <a:srgbClr val="FFFFFF"/>
                </a:highlight>
              </a:rPr>
              <a:t>the </a:t>
            </a:r>
            <a:r>
              <a:rPr lang="en" sz="1200" b="1">
                <a:solidFill>
                  <a:srgbClr val="16191F"/>
                </a:solidFill>
                <a:highlight>
                  <a:srgbClr val="FFFFFF"/>
                </a:highlight>
              </a:rPr>
              <a:t>user or its attributes</a:t>
            </a:r>
            <a:r>
              <a:rPr lang="en" sz="1200">
                <a:solidFill>
                  <a:srgbClr val="16191F"/>
                </a:solidFill>
                <a:highlight>
                  <a:srgbClr val="FFFFFF"/>
                </a:highlight>
              </a:rPr>
              <a:t>.</a:t>
            </a:r>
            <a:endParaRPr/>
          </a:p>
        </p:txBody>
      </p:sp>
      <p:pic>
        <p:nvPicPr>
          <p:cNvPr id="256" name="Google Shape;256;p47"/>
          <p:cNvPicPr preferRelativeResize="0"/>
          <p:nvPr/>
        </p:nvPicPr>
        <p:blipFill>
          <a:blip r:embed="rId3">
            <a:alphaModFix/>
          </a:blip>
          <a:stretch>
            <a:fillRect/>
          </a:stretch>
        </p:blipFill>
        <p:spPr>
          <a:xfrm>
            <a:off x="4782000" y="1170125"/>
            <a:ext cx="4209603" cy="31100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title"/>
          </p:nvPr>
        </p:nvSpPr>
        <p:spPr>
          <a:xfrm>
            <a:off x="311700" y="47675"/>
            <a:ext cx="8520600" cy="48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a:t>Cognito User pool</a:t>
            </a:r>
            <a:endParaRPr sz="3000"/>
          </a:p>
        </p:txBody>
      </p:sp>
      <p:sp>
        <p:nvSpPr>
          <p:cNvPr id="141" name="Google Shape;141;p30"/>
          <p:cNvSpPr txBox="1">
            <a:spLocks noGrp="1"/>
          </p:cNvSpPr>
          <p:nvPr>
            <p:ph type="body" idx="1"/>
          </p:nvPr>
        </p:nvSpPr>
        <p:spPr>
          <a:xfrm>
            <a:off x="311700" y="537575"/>
            <a:ext cx="8586300" cy="333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900" dirty="0">
                <a:solidFill>
                  <a:schemeClr val="dk1"/>
                </a:solidFill>
                <a:highlight>
                  <a:srgbClr val="FFFFFF"/>
                </a:highlight>
              </a:rPr>
              <a:t>A </a:t>
            </a:r>
            <a:r>
              <a:rPr lang="en" sz="900" b="1" dirty="0">
                <a:solidFill>
                  <a:schemeClr val="dk1"/>
                </a:solidFill>
                <a:highlight>
                  <a:srgbClr val="FFFFFF"/>
                </a:highlight>
              </a:rPr>
              <a:t>user pool</a:t>
            </a:r>
            <a:r>
              <a:rPr lang="en" sz="900" dirty="0">
                <a:solidFill>
                  <a:schemeClr val="dk1"/>
                </a:solidFill>
                <a:highlight>
                  <a:srgbClr val="FFFFFF"/>
                </a:highlight>
              </a:rPr>
              <a:t> is a </a:t>
            </a:r>
            <a:r>
              <a:rPr lang="en" sz="900" b="1" dirty="0">
                <a:solidFill>
                  <a:schemeClr val="dk1"/>
                </a:solidFill>
                <a:highlight>
                  <a:srgbClr val="FFFFFF"/>
                </a:highlight>
              </a:rPr>
              <a:t>user directory</a:t>
            </a:r>
            <a:r>
              <a:rPr lang="en" sz="900" dirty="0">
                <a:solidFill>
                  <a:schemeClr val="dk1"/>
                </a:solidFill>
                <a:highlight>
                  <a:srgbClr val="FFFFFF"/>
                </a:highlight>
              </a:rPr>
              <a:t> in Amazon Cognito. With a user pool, your users can sign in to your web or mobile app through Amazon Cognito.</a:t>
            </a:r>
            <a:endParaRPr sz="900" dirty="0">
              <a:highlight>
                <a:srgbClr val="FFFFFF"/>
              </a:highlight>
            </a:endParaRPr>
          </a:p>
          <a:p>
            <a:pPr marL="0" lvl="0" indent="0" algn="l" rtl="0">
              <a:lnSpc>
                <a:spcPct val="100000"/>
              </a:lnSpc>
              <a:spcBef>
                <a:spcPts val="1200"/>
              </a:spcBef>
              <a:spcAft>
                <a:spcPts val="0"/>
              </a:spcAft>
              <a:buClr>
                <a:schemeClr val="dk1"/>
              </a:buClr>
              <a:buSzPts val="1100"/>
              <a:buFont typeface="Arial"/>
              <a:buNone/>
            </a:pPr>
            <a:r>
              <a:rPr lang="en" sz="900" dirty="0">
                <a:solidFill>
                  <a:schemeClr val="dk1"/>
                </a:solidFill>
                <a:highlight>
                  <a:srgbClr val="FFFFFF"/>
                </a:highlight>
              </a:rPr>
              <a:t>Your users can also sign in through social identity providers like </a:t>
            </a:r>
            <a:r>
              <a:rPr lang="en" sz="900" b="1" dirty="0">
                <a:solidFill>
                  <a:schemeClr val="dk1"/>
                </a:solidFill>
                <a:highlight>
                  <a:srgbClr val="FFFFFF"/>
                </a:highlight>
              </a:rPr>
              <a:t>Google, Facebook, Amazon, or Apple</a:t>
            </a:r>
            <a:r>
              <a:rPr lang="en" sz="900" dirty="0">
                <a:solidFill>
                  <a:schemeClr val="dk1"/>
                </a:solidFill>
                <a:highlight>
                  <a:srgbClr val="FFFFFF"/>
                </a:highlight>
              </a:rPr>
              <a:t>, and through </a:t>
            </a:r>
            <a:r>
              <a:rPr lang="en" sz="900" b="1" dirty="0">
                <a:solidFill>
                  <a:schemeClr val="dk1"/>
                </a:solidFill>
                <a:highlight>
                  <a:srgbClr val="FFFFFF"/>
                </a:highlight>
              </a:rPr>
              <a:t>SAML </a:t>
            </a:r>
            <a:r>
              <a:rPr lang="en" sz="900" dirty="0">
                <a:solidFill>
                  <a:schemeClr val="dk1"/>
                </a:solidFill>
                <a:highlight>
                  <a:srgbClr val="FFFFFF"/>
                </a:highlight>
              </a:rPr>
              <a:t>identity providers. </a:t>
            </a:r>
            <a:endParaRPr sz="900" dirty="0">
              <a:solidFill>
                <a:schemeClr val="dk1"/>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r>
              <a:rPr lang="en" sz="900">
                <a:solidFill>
                  <a:schemeClr val="dk1"/>
                </a:solidFill>
                <a:highlight>
                  <a:srgbClr val="FFFFFF"/>
                </a:highlight>
              </a:rPr>
              <a:t>Whether your users sign in directly or through a third party, all members of the user pool have a directory profile that you can access through a Software Development Kit (SDK).</a:t>
            </a:r>
            <a:endParaRPr sz="900" dirty="0">
              <a:solidFill>
                <a:schemeClr val="dk1"/>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r>
              <a:rPr lang="en" sz="900" b="1" u="sng" dirty="0">
                <a:solidFill>
                  <a:schemeClr val="dk1"/>
                </a:solidFill>
                <a:highlight>
                  <a:srgbClr val="FFFFFF"/>
                </a:highlight>
              </a:rPr>
              <a:t>User pools</a:t>
            </a:r>
            <a:r>
              <a:rPr lang="en" sz="900" dirty="0">
                <a:solidFill>
                  <a:schemeClr val="dk1"/>
                </a:solidFill>
                <a:highlight>
                  <a:srgbClr val="FFFFFF"/>
                </a:highlight>
              </a:rPr>
              <a:t> provide:</a:t>
            </a:r>
            <a:endParaRPr sz="900" dirty="0">
              <a:solidFill>
                <a:schemeClr val="dk1"/>
              </a:solidFill>
              <a:highlight>
                <a:srgbClr val="FFFFFF"/>
              </a:highlight>
            </a:endParaRPr>
          </a:p>
          <a:p>
            <a:pPr marL="457200" lvl="0" indent="-285750" algn="l" rtl="0">
              <a:lnSpc>
                <a:spcPct val="100000"/>
              </a:lnSpc>
              <a:spcBef>
                <a:spcPts val="1200"/>
              </a:spcBef>
              <a:spcAft>
                <a:spcPts val="0"/>
              </a:spcAft>
              <a:buClr>
                <a:schemeClr val="dk1"/>
              </a:buClr>
              <a:buSzPts val="900"/>
              <a:buChar char="●"/>
            </a:pPr>
            <a:r>
              <a:rPr lang="en" sz="900" dirty="0">
                <a:solidFill>
                  <a:schemeClr val="dk1"/>
                </a:solidFill>
                <a:highlight>
                  <a:srgbClr val="FFFFFF"/>
                </a:highlight>
              </a:rPr>
              <a:t>Sign-up and sign-in services.</a:t>
            </a:r>
            <a:endParaRPr sz="900" dirty="0">
              <a:solidFill>
                <a:schemeClr val="dk1"/>
              </a:solidFill>
              <a:highlight>
                <a:srgbClr val="FFFFFF"/>
              </a:highlight>
            </a:endParaRPr>
          </a:p>
          <a:p>
            <a:pPr marL="457200" lvl="0" indent="-285750" algn="l" rtl="0">
              <a:lnSpc>
                <a:spcPct val="100000"/>
              </a:lnSpc>
              <a:spcBef>
                <a:spcPts val="0"/>
              </a:spcBef>
              <a:spcAft>
                <a:spcPts val="0"/>
              </a:spcAft>
              <a:buClr>
                <a:schemeClr val="dk1"/>
              </a:buClr>
              <a:buSzPts val="900"/>
              <a:buChar char="●"/>
            </a:pPr>
            <a:r>
              <a:rPr lang="en" sz="900" dirty="0">
                <a:solidFill>
                  <a:schemeClr val="dk1"/>
                </a:solidFill>
                <a:highlight>
                  <a:srgbClr val="FFFFFF"/>
                </a:highlight>
              </a:rPr>
              <a:t>A built-in, customizable web UI to sign in users.</a:t>
            </a:r>
            <a:endParaRPr sz="900" dirty="0">
              <a:solidFill>
                <a:schemeClr val="dk1"/>
              </a:solidFill>
              <a:highlight>
                <a:srgbClr val="FFFFFF"/>
              </a:highlight>
            </a:endParaRPr>
          </a:p>
          <a:p>
            <a:pPr marL="457200" lvl="0" indent="-285750" algn="l" rtl="0">
              <a:lnSpc>
                <a:spcPct val="100000"/>
              </a:lnSpc>
              <a:spcBef>
                <a:spcPts val="0"/>
              </a:spcBef>
              <a:spcAft>
                <a:spcPts val="0"/>
              </a:spcAft>
              <a:buClr>
                <a:schemeClr val="dk1"/>
              </a:buClr>
              <a:buSzPts val="900"/>
              <a:buChar char="●"/>
            </a:pPr>
            <a:r>
              <a:rPr lang="en" sz="900" b="1" dirty="0">
                <a:solidFill>
                  <a:schemeClr val="dk1"/>
                </a:solidFill>
                <a:highlight>
                  <a:srgbClr val="FFFFFF"/>
                </a:highlight>
              </a:rPr>
              <a:t>Social sign-in</a:t>
            </a:r>
            <a:r>
              <a:rPr lang="en" sz="900" dirty="0">
                <a:solidFill>
                  <a:schemeClr val="dk1"/>
                </a:solidFill>
                <a:highlight>
                  <a:srgbClr val="FFFFFF"/>
                </a:highlight>
              </a:rPr>
              <a:t> with Facebook, Google, Login with Amazon, and Sign in with Apple, as well as </a:t>
            </a:r>
            <a:r>
              <a:rPr lang="en" sz="900" b="1" dirty="0">
                <a:solidFill>
                  <a:schemeClr val="dk1"/>
                </a:solidFill>
                <a:highlight>
                  <a:srgbClr val="FFFFFF"/>
                </a:highlight>
              </a:rPr>
              <a:t>sign-in with SAML</a:t>
            </a:r>
            <a:r>
              <a:rPr lang="en" sz="900" dirty="0">
                <a:solidFill>
                  <a:schemeClr val="dk1"/>
                </a:solidFill>
                <a:highlight>
                  <a:srgbClr val="FFFFFF"/>
                </a:highlight>
              </a:rPr>
              <a:t> identity providers from your user pool.</a:t>
            </a:r>
            <a:endParaRPr sz="900" dirty="0">
              <a:solidFill>
                <a:schemeClr val="dk1"/>
              </a:solidFill>
              <a:highlight>
                <a:srgbClr val="FFFFFF"/>
              </a:highlight>
            </a:endParaRPr>
          </a:p>
          <a:p>
            <a:pPr marL="457200" lvl="0" indent="-285750" algn="l" rtl="0">
              <a:lnSpc>
                <a:spcPct val="100000"/>
              </a:lnSpc>
              <a:spcBef>
                <a:spcPts val="0"/>
              </a:spcBef>
              <a:spcAft>
                <a:spcPts val="0"/>
              </a:spcAft>
              <a:buClr>
                <a:schemeClr val="dk1"/>
              </a:buClr>
              <a:buSzPts val="900"/>
              <a:buChar char="●"/>
            </a:pPr>
            <a:r>
              <a:rPr lang="en" sz="900" dirty="0">
                <a:solidFill>
                  <a:schemeClr val="dk1"/>
                </a:solidFill>
                <a:highlight>
                  <a:srgbClr val="FFFFFF"/>
                </a:highlight>
              </a:rPr>
              <a:t>User directory management and user profiles.</a:t>
            </a:r>
            <a:endParaRPr sz="900" dirty="0">
              <a:solidFill>
                <a:schemeClr val="dk1"/>
              </a:solidFill>
              <a:highlight>
                <a:srgbClr val="FFFFFF"/>
              </a:highlight>
            </a:endParaRPr>
          </a:p>
          <a:p>
            <a:pPr marL="457200" lvl="0" indent="-285750" algn="l" rtl="0">
              <a:lnSpc>
                <a:spcPct val="100000"/>
              </a:lnSpc>
              <a:spcBef>
                <a:spcPts val="0"/>
              </a:spcBef>
              <a:spcAft>
                <a:spcPts val="0"/>
              </a:spcAft>
              <a:buClr>
                <a:schemeClr val="dk1"/>
              </a:buClr>
              <a:buSzPts val="900"/>
              <a:buChar char="●"/>
            </a:pPr>
            <a:r>
              <a:rPr lang="en" sz="900" dirty="0">
                <a:solidFill>
                  <a:schemeClr val="dk1"/>
                </a:solidFill>
                <a:highlight>
                  <a:srgbClr val="FFFFFF"/>
                </a:highlight>
              </a:rPr>
              <a:t>Security features such as:</a:t>
            </a:r>
            <a:endParaRPr sz="900" dirty="0">
              <a:solidFill>
                <a:schemeClr val="dk1"/>
              </a:solidFill>
              <a:highlight>
                <a:srgbClr val="FFFFFF"/>
              </a:highlight>
            </a:endParaRPr>
          </a:p>
          <a:p>
            <a:pPr marL="914400" lvl="1" indent="-285750" algn="l" rtl="0">
              <a:lnSpc>
                <a:spcPct val="100000"/>
              </a:lnSpc>
              <a:spcBef>
                <a:spcPts val="0"/>
              </a:spcBef>
              <a:spcAft>
                <a:spcPts val="0"/>
              </a:spcAft>
              <a:buClr>
                <a:schemeClr val="dk1"/>
              </a:buClr>
              <a:buSzPts val="900"/>
              <a:buAutoNum type="alphaLcPeriod"/>
            </a:pPr>
            <a:r>
              <a:rPr lang="en" sz="900" dirty="0">
                <a:solidFill>
                  <a:schemeClr val="dk1"/>
                </a:solidFill>
                <a:highlight>
                  <a:srgbClr val="FFFFFF"/>
                </a:highlight>
              </a:rPr>
              <a:t>multi-factor authentication (</a:t>
            </a:r>
            <a:r>
              <a:rPr lang="en" sz="900" b="1" dirty="0">
                <a:solidFill>
                  <a:schemeClr val="dk1"/>
                </a:solidFill>
                <a:highlight>
                  <a:srgbClr val="FFFFFF"/>
                </a:highlight>
              </a:rPr>
              <a:t>MFA</a:t>
            </a:r>
            <a:r>
              <a:rPr lang="en" sz="900" dirty="0">
                <a:solidFill>
                  <a:schemeClr val="dk1"/>
                </a:solidFill>
                <a:highlight>
                  <a:srgbClr val="FFFFFF"/>
                </a:highlight>
              </a:rPr>
              <a:t>)</a:t>
            </a:r>
            <a:endParaRPr sz="900" dirty="0">
              <a:solidFill>
                <a:schemeClr val="dk1"/>
              </a:solidFill>
              <a:highlight>
                <a:srgbClr val="FFFFFF"/>
              </a:highlight>
            </a:endParaRPr>
          </a:p>
          <a:p>
            <a:pPr marL="914400" lvl="1" indent="-285750" algn="l" rtl="0">
              <a:lnSpc>
                <a:spcPct val="100000"/>
              </a:lnSpc>
              <a:spcBef>
                <a:spcPts val="0"/>
              </a:spcBef>
              <a:spcAft>
                <a:spcPts val="0"/>
              </a:spcAft>
              <a:buClr>
                <a:schemeClr val="dk1"/>
              </a:buClr>
              <a:buSzPts val="900"/>
              <a:buAutoNum type="alphaLcPeriod"/>
            </a:pPr>
            <a:r>
              <a:rPr lang="en" sz="900" dirty="0">
                <a:solidFill>
                  <a:schemeClr val="dk1"/>
                </a:solidFill>
                <a:highlight>
                  <a:srgbClr val="FFFFFF"/>
                </a:highlight>
              </a:rPr>
              <a:t>checks for </a:t>
            </a:r>
            <a:r>
              <a:rPr lang="en" sz="900" b="1" dirty="0">
                <a:solidFill>
                  <a:schemeClr val="dk1"/>
                </a:solidFill>
                <a:highlight>
                  <a:srgbClr val="FFFFFF"/>
                </a:highlight>
              </a:rPr>
              <a:t>compromised credentials</a:t>
            </a:r>
            <a:endParaRPr sz="900" dirty="0">
              <a:solidFill>
                <a:schemeClr val="dk1"/>
              </a:solidFill>
              <a:highlight>
                <a:srgbClr val="FFFFFF"/>
              </a:highlight>
            </a:endParaRPr>
          </a:p>
          <a:p>
            <a:pPr marL="914400" lvl="1" indent="-285750" algn="l" rtl="0">
              <a:lnSpc>
                <a:spcPct val="100000"/>
              </a:lnSpc>
              <a:spcBef>
                <a:spcPts val="0"/>
              </a:spcBef>
              <a:spcAft>
                <a:spcPts val="0"/>
              </a:spcAft>
              <a:buClr>
                <a:schemeClr val="dk1"/>
              </a:buClr>
              <a:buSzPts val="900"/>
              <a:buAutoNum type="alphaLcPeriod"/>
            </a:pPr>
            <a:r>
              <a:rPr lang="en" sz="900" dirty="0">
                <a:solidFill>
                  <a:schemeClr val="dk1"/>
                </a:solidFill>
                <a:highlight>
                  <a:srgbClr val="FFFFFF"/>
                </a:highlight>
              </a:rPr>
              <a:t>account </a:t>
            </a:r>
            <a:r>
              <a:rPr lang="en" sz="900" b="1" dirty="0">
                <a:solidFill>
                  <a:schemeClr val="dk1"/>
                </a:solidFill>
                <a:highlight>
                  <a:srgbClr val="FFFFFF"/>
                </a:highlight>
              </a:rPr>
              <a:t>takeover protection</a:t>
            </a:r>
            <a:endParaRPr sz="900" dirty="0">
              <a:solidFill>
                <a:schemeClr val="dk1"/>
              </a:solidFill>
              <a:highlight>
                <a:srgbClr val="FFFFFF"/>
              </a:highlight>
            </a:endParaRPr>
          </a:p>
          <a:p>
            <a:pPr marL="914400" lvl="1" indent="-285750" algn="l" rtl="0">
              <a:lnSpc>
                <a:spcPct val="100000"/>
              </a:lnSpc>
              <a:spcBef>
                <a:spcPts val="0"/>
              </a:spcBef>
              <a:spcAft>
                <a:spcPts val="0"/>
              </a:spcAft>
              <a:buClr>
                <a:schemeClr val="dk1"/>
              </a:buClr>
              <a:buSzPts val="900"/>
              <a:buAutoNum type="alphaLcPeriod"/>
            </a:pPr>
            <a:r>
              <a:rPr lang="en" sz="900" b="1" dirty="0">
                <a:solidFill>
                  <a:schemeClr val="dk1"/>
                </a:solidFill>
                <a:highlight>
                  <a:srgbClr val="FFFFFF"/>
                </a:highlight>
              </a:rPr>
              <a:t>phone </a:t>
            </a:r>
            <a:r>
              <a:rPr lang="en" sz="900" dirty="0">
                <a:solidFill>
                  <a:schemeClr val="dk1"/>
                </a:solidFill>
                <a:highlight>
                  <a:srgbClr val="FFFFFF"/>
                </a:highlight>
              </a:rPr>
              <a:t>and </a:t>
            </a:r>
            <a:r>
              <a:rPr lang="en" sz="900" b="1" dirty="0">
                <a:solidFill>
                  <a:schemeClr val="dk1"/>
                </a:solidFill>
                <a:highlight>
                  <a:srgbClr val="FFFFFF"/>
                </a:highlight>
              </a:rPr>
              <a:t>email verification</a:t>
            </a:r>
            <a:r>
              <a:rPr lang="en" sz="900" dirty="0">
                <a:solidFill>
                  <a:schemeClr val="dk1"/>
                </a:solidFill>
                <a:highlight>
                  <a:srgbClr val="FFFFFF"/>
                </a:highlight>
              </a:rPr>
              <a:t>.</a:t>
            </a:r>
            <a:endParaRPr sz="900" dirty="0">
              <a:solidFill>
                <a:schemeClr val="dk1"/>
              </a:solidFill>
              <a:highlight>
                <a:srgbClr val="FFFFFF"/>
              </a:highlight>
            </a:endParaRPr>
          </a:p>
          <a:p>
            <a:pPr marL="457200" lvl="0" indent="-285750" algn="l" rtl="0">
              <a:lnSpc>
                <a:spcPct val="100000"/>
              </a:lnSpc>
              <a:spcBef>
                <a:spcPts val="0"/>
              </a:spcBef>
              <a:spcAft>
                <a:spcPts val="0"/>
              </a:spcAft>
              <a:buClr>
                <a:schemeClr val="dk1"/>
              </a:buClr>
              <a:buSzPts val="900"/>
              <a:buChar char="●"/>
            </a:pPr>
            <a:r>
              <a:rPr lang="en" sz="900" dirty="0">
                <a:solidFill>
                  <a:schemeClr val="dk1"/>
                </a:solidFill>
                <a:highlight>
                  <a:srgbClr val="FFFFFF"/>
                </a:highlight>
              </a:rPr>
              <a:t>Customized workflows and user migration through AWS </a:t>
            </a:r>
            <a:r>
              <a:rPr lang="en" sz="900" b="1" dirty="0">
                <a:solidFill>
                  <a:schemeClr val="dk1"/>
                </a:solidFill>
                <a:highlight>
                  <a:srgbClr val="FFFFFF"/>
                </a:highlight>
              </a:rPr>
              <a:t>Lambda triggers</a:t>
            </a:r>
            <a:r>
              <a:rPr lang="en" sz="900" dirty="0">
                <a:solidFill>
                  <a:schemeClr val="dk1"/>
                </a:solidFill>
                <a:highlight>
                  <a:srgbClr val="FFFFFF"/>
                </a:highlight>
              </a:rPr>
              <a:t>.</a:t>
            </a:r>
            <a:endParaRPr sz="900" dirty="0">
              <a:solidFill>
                <a:schemeClr val="dk1"/>
              </a:solidFill>
              <a:highlight>
                <a:srgbClr val="FFFFFF"/>
              </a:highlight>
            </a:endParaRPr>
          </a:p>
          <a:p>
            <a:pPr marL="0" lvl="0" indent="0" algn="l" rtl="0">
              <a:lnSpc>
                <a:spcPct val="100000"/>
              </a:lnSpc>
              <a:spcBef>
                <a:spcPts val="1200"/>
              </a:spcBef>
              <a:spcAft>
                <a:spcPts val="1200"/>
              </a:spcAft>
              <a:buNone/>
            </a:pPr>
            <a:r>
              <a:rPr lang="en" sz="900" dirty="0">
                <a:solidFill>
                  <a:schemeClr val="dk1"/>
                </a:solidFill>
                <a:highlight>
                  <a:srgbClr val="FFFFFF"/>
                </a:highlight>
              </a:rPr>
              <a:t>After </a:t>
            </a:r>
            <a:r>
              <a:rPr lang="en" sz="900" b="1" dirty="0">
                <a:solidFill>
                  <a:schemeClr val="dk1"/>
                </a:solidFill>
                <a:highlight>
                  <a:srgbClr val="FFFFFF"/>
                </a:highlight>
              </a:rPr>
              <a:t>successfully authenticating</a:t>
            </a:r>
            <a:r>
              <a:rPr lang="en" sz="900" dirty="0">
                <a:solidFill>
                  <a:schemeClr val="dk1"/>
                </a:solidFill>
                <a:highlight>
                  <a:srgbClr val="FFFFFF"/>
                </a:highlight>
              </a:rPr>
              <a:t> a user, Amazon Cognito </a:t>
            </a:r>
            <a:r>
              <a:rPr lang="en" sz="900" b="1" dirty="0">
                <a:solidFill>
                  <a:schemeClr val="dk1"/>
                </a:solidFill>
                <a:highlight>
                  <a:srgbClr val="FFFFFF"/>
                </a:highlight>
              </a:rPr>
              <a:t>issues </a:t>
            </a:r>
            <a:r>
              <a:rPr lang="en" sz="900" dirty="0">
                <a:solidFill>
                  <a:schemeClr val="dk1"/>
                </a:solidFill>
                <a:highlight>
                  <a:srgbClr val="FFFFFF"/>
                </a:highlight>
              </a:rPr>
              <a:t>JSON web tokens (</a:t>
            </a:r>
            <a:r>
              <a:rPr lang="en" sz="900" b="1" dirty="0">
                <a:solidFill>
                  <a:schemeClr val="dk1"/>
                </a:solidFill>
                <a:highlight>
                  <a:srgbClr val="FFFFFF"/>
                </a:highlight>
              </a:rPr>
              <a:t>JWT</a:t>
            </a:r>
            <a:r>
              <a:rPr lang="en" sz="900" dirty="0">
                <a:solidFill>
                  <a:schemeClr val="dk1"/>
                </a:solidFill>
                <a:highlight>
                  <a:srgbClr val="FFFFFF"/>
                </a:highlight>
              </a:rPr>
              <a:t>) that you can use to secure and authorize access to your own APIs, or exchange for AWS credentials.</a:t>
            </a:r>
            <a:endParaRPr sz="900" dirty="0">
              <a:solidFill>
                <a:schemeClr val="dk1"/>
              </a:solidFill>
            </a:endParaRPr>
          </a:p>
        </p:txBody>
      </p:sp>
      <p:pic>
        <p:nvPicPr>
          <p:cNvPr id="142" name="Google Shape;142;p30"/>
          <p:cNvPicPr preferRelativeResize="0"/>
          <p:nvPr/>
        </p:nvPicPr>
        <p:blipFill>
          <a:blip r:embed="rId3">
            <a:alphaModFix/>
          </a:blip>
          <a:stretch>
            <a:fillRect/>
          </a:stretch>
        </p:blipFill>
        <p:spPr>
          <a:xfrm>
            <a:off x="1718775" y="4049425"/>
            <a:ext cx="5772150" cy="1047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8"/>
          <p:cNvSpPr txBox="1">
            <a:spLocks noGrp="1"/>
          </p:cNvSpPr>
          <p:nvPr>
            <p:ph type="title"/>
          </p:nvPr>
        </p:nvSpPr>
        <p:spPr>
          <a:xfrm>
            <a:off x="1248050" y="2285400"/>
            <a:ext cx="6363300" cy="572700"/>
          </a:xfrm>
          <a:prstGeom prst="rect">
            <a:avLst/>
          </a:prstGeom>
        </p:spPr>
        <p:txBody>
          <a:bodyPr spcFirstLastPara="1" wrap="square" lIns="91425" tIns="91425" rIns="91425" bIns="91425" anchor="b" anchorCtr="0">
            <a:normAutofit fontScale="90000"/>
          </a:bodyPr>
          <a:lstStyle/>
          <a:p>
            <a:pPr marL="0" lvl="0" indent="0" algn="ctr" rtl="0">
              <a:lnSpc>
                <a:spcPct val="122600"/>
              </a:lnSpc>
              <a:spcBef>
                <a:spcPts val="2800"/>
              </a:spcBef>
              <a:spcAft>
                <a:spcPts val="0"/>
              </a:spcAft>
              <a:buClr>
                <a:schemeClr val="dk1"/>
              </a:buClr>
              <a:buSzPct val="40000"/>
              <a:buFont typeface="Arial"/>
              <a:buNone/>
            </a:pPr>
            <a:r>
              <a:rPr lang="en" sz="2750" b="1">
                <a:solidFill>
                  <a:srgbClr val="16191F"/>
                </a:solidFill>
                <a:highlight>
                  <a:srgbClr val="FFFFFF"/>
                </a:highlight>
              </a:rPr>
              <a:t>Managing API request rate quotas</a:t>
            </a:r>
            <a:endParaRPr sz="2750" b="1">
              <a:solidFill>
                <a:srgbClr val="16191F"/>
              </a:solidFill>
              <a:highlight>
                <a:srgbClr val="FFFFFF"/>
              </a:highlight>
            </a:endParaRPr>
          </a:p>
          <a:p>
            <a:pPr marL="0" lvl="0" indent="0" algn="l" rtl="0">
              <a:lnSpc>
                <a:spcPct val="115000"/>
              </a:lnSpc>
              <a:spcBef>
                <a:spcPts val="2100"/>
              </a:spcBef>
              <a:spcAft>
                <a:spcPts val="0"/>
              </a:spcAft>
              <a:buClr>
                <a:schemeClr val="dk1"/>
              </a:buClr>
              <a:buSzPct val="100000"/>
              <a:buFont typeface="Arial"/>
              <a:buNone/>
            </a:pPr>
            <a:endParaRPr sz="1100"/>
          </a:p>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9"/>
          <p:cNvSpPr txBox="1">
            <a:spLocks noGrp="1"/>
          </p:cNvSpPr>
          <p:nvPr>
            <p:ph type="title"/>
          </p:nvPr>
        </p:nvSpPr>
        <p:spPr>
          <a:xfrm>
            <a:off x="311700" y="33882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Identify quota requirements</a:t>
            </a:r>
            <a:endParaRPr b="1"/>
          </a:p>
        </p:txBody>
      </p:sp>
      <p:sp>
        <p:nvSpPr>
          <p:cNvPr id="267" name="Google Shape;267;p4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85000"/>
          </a:bodyPr>
          <a:lstStyle/>
          <a:p>
            <a:pPr marL="0" lvl="0" indent="0" algn="l" rtl="0">
              <a:lnSpc>
                <a:spcPct val="150000"/>
              </a:lnSpc>
              <a:spcBef>
                <a:spcPts val="1200"/>
              </a:spcBef>
              <a:spcAft>
                <a:spcPts val="0"/>
              </a:spcAft>
              <a:buNone/>
            </a:pPr>
            <a:r>
              <a:rPr lang="en" sz="1200">
                <a:solidFill>
                  <a:srgbClr val="16191F"/>
                </a:solidFill>
                <a:highlight>
                  <a:srgbClr val="FFFFFF"/>
                </a:highlight>
              </a:rPr>
              <a:t>To calculate quota requirements, determine </a:t>
            </a:r>
            <a:r>
              <a:rPr lang="en" sz="1200" b="1">
                <a:solidFill>
                  <a:srgbClr val="16191F"/>
                </a:solidFill>
                <a:highlight>
                  <a:srgbClr val="FFFFFF"/>
                </a:highlight>
              </a:rPr>
              <a:t>how many active users will interact with your application in a specific time period</a:t>
            </a:r>
            <a:r>
              <a:rPr lang="en" sz="1200">
                <a:solidFill>
                  <a:srgbClr val="16191F"/>
                </a:solidFill>
                <a:highlight>
                  <a:srgbClr val="FFFFFF"/>
                </a:highlight>
              </a:rPr>
              <a:t>. </a:t>
            </a:r>
            <a:endParaRPr sz="1200">
              <a:solidFill>
                <a:srgbClr val="16191F"/>
              </a:solidFill>
              <a:highlight>
                <a:srgbClr val="FFFFFF"/>
              </a:highlight>
            </a:endParaRPr>
          </a:p>
          <a:p>
            <a:pPr marL="0" lvl="0" indent="0" algn="l" rtl="0">
              <a:lnSpc>
                <a:spcPct val="150000"/>
              </a:lnSpc>
              <a:spcBef>
                <a:spcPts val="1200"/>
              </a:spcBef>
              <a:spcAft>
                <a:spcPts val="0"/>
              </a:spcAft>
              <a:buNone/>
            </a:pPr>
            <a:r>
              <a:rPr lang="en" sz="1416" u="sng">
                <a:solidFill>
                  <a:srgbClr val="16191F"/>
                </a:solidFill>
                <a:highlight>
                  <a:srgbClr val="FFFFFF"/>
                </a:highlight>
              </a:rPr>
              <a:t>For example</a:t>
            </a:r>
            <a:r>
              <a:rPr lang="en" sz="1200" u="sng">
                <a:solidFill>
                  <a:srgbClr val="16191F"/>
                </a:solidFill>
                <a:highlight>
                  <a:srgbClr val="FFFFFF"/>
                </a:highlight>
              </a:rPr>
              <a:t>:</a:t>
            </a:r>
            <a:endParaRPr sz="1200" u="sng">
              <a:solidFill>
                <a:srgbClr val="16191F"/>
              </a:solidFill>
              <a:highlight>
                <a:srgbClr val="FFFFFF"/>
              </a:highlight>
            </a:endParaRPr>
          </a:p>
          <a:p>
            <a:pPr marL="0" lvl="0" indent="0" algn="l" rtl="0">
              <a:lnSpc>
                <a:spcPct val="150000"/>
              </a:lnSpc>
              <a:spcBef>
                <a:spcPts val="1200"/>
              </a:spcBef>
              <a:spcAft>
                <a:spcPts val="0"/>
              </a:spcAft>
              <a:buClr>
                <a:schemeClr val="dk1"/>
              </a:buClr>
              <a:buSzPct val="91666"/>
              <a:buFont typeface="Arial"/>
              <a:buNone/>
            </a:pPr>
            <a:r>
              <a:rPr lang="en" sz="1200">
                <a:solidFill>
                  <a:srgbClr val="16191F"/>
                </a:solidFill>
                <a:highlight>
                  <a:srgbClr val="FFFFFF"/>
                </a:highlight>
              </a:rPr>
              <a:t>If you expect your application to sign in an average of one million active users within an eight-hour period, then you must be able to authenticate an average of </a:t>
            </a:r>
            <a:r>
              <a:rPr lang="en" sz="1200" b="1">
                <a:solidFill>
                  <a:srgbClr val="16191F"/>
                </a:solidFill>
                <a:highlight>
                  <a:srgbClr val="FFFFFF"/>
                </a:highlight>
              </a:rPr>
              <a:t>35 users per second</a:t>
            </a:r>
            <a:r>
              <a:rPr lang="en" sz="1200">
                <a:solidFill>
                  <a:srgbClr val="16191F"/>
                </a:solidFill>
                <a:highlight>
                  <a:srgbClr val="FFFFFF"/>
                </a:highlight>
              </a:rPr>
              <a:t>.</a:t>
            </a:r>
            <a:endParaRPr sz="1200">
              <a:solidFill>
                <a:srgbClr val="16191F"/>
              </a:solidFill>
              <a:highlight>
                <a:srgbClr val="FFFFFF"/>
              </a:highlight>
            </a:endParaRPr>
          </a:p>
          <a:p>
            <a:pPr marL="0" lvl="0" indent="0" algn="l" rtl="0">
              <a:lnSpc>
                <a:spcPct val="150000"/>
              </a:lnSpc>
              <a:spcBef>
                <a:spcPts val="1200"/>
              </a:spcBef>
              <a:spcAft>
                <a:spcPts val="0"/>
              </a:spcAft>
              <a:buClr>
                <a:schemeClr val="dk1"/>
              </a:buClr>
              <a:buSzPct val="91666"/>
              <a:buFont typeface="Arial"/>
              <a:buNone/>
            </a:pPr>
            <a:r>
              <a:rPr lang="en" sz="1200">
                <a:solidFill>
                  <a:srgbClr val="16191F"/>
                </a:solidFill>
                <a:highlight>
                  <a:srgbClr val="FFFFFF"/>
                </a:highlight>
              </a:rPr>
              <a:t>In addition, if you assume that the average </a:t>
            </a:r>
            <a:r>
              <a:rPr lang="en" sz="1200" b="1">
                <a:solidFill>
                  <a:srgbClr val="16191F"/>
                </a:solidFill>
                <a:highlight>
                  <a:srgbClr val="FFFFFF"/>
                </a:highlight>
              </a:rPr>
              <a:t>user session is two hours</a:t>
            </a:r>
            <a:r>
              <a:rPr lang="en" sz="1200">
                <a:solidFill>
                  <a:srgbClr val="16191F"/>
                </a:solidFill>
                <a:highlight>
                  <a:srgbClr val="FFFFFF"/>
                </a:highlight>
              </a:rPr>
              <a:t>, and you configure </a:t>
            </a:r>
            <a:r>
              <a:rPr lang="en" sz="1200" b="1">
                <a:solidFill>
                  <a:srgbClr val="16191F"/>
                </a:solidFill>
                <a:highlight>
                  <a:srgbClr val="FFFFFF"/>
                </a:highlight>
              </a:rPr>
              <a:t>tokens to expire after an hour</a:t>
            </a:r>
            <a:r>
              <a:rPr lang="en" sz="1200">
                <a:solidFill>
                  <a:srgbClr val="16191F"/>
                </a:solidFill>
                <a:highlight>
                  <a:srgbClr val="FFFFFF"/>
                </a:highlight>
              </a:rPr>
              <a:t>, each user must refresh their tokens once during their session. The required average </a:t>
            </a:r>
            <a:r>
              <a:rPr lang="en" sz="1200" b="1">
                <a:solidFill>
                  <a:srgbClr val="16191F"/>
                </a:solidFill>
                <a:highlight>
                  <a:srgbClr val="FFFFFF"/>
                </a:highlight>
              </a:rPr>
              <a:t>quota for the </a:t>
            </a:r>
            <a:r>
              <a:rPr lang="en" sz="1150" b="1">
                <a:solidFill>
                  <a:schemeClr val="dk1"/>
                </a:solidFill>
              </a:rPr>
              <a:t>UserAuthentication </a:t>
            </a:r>
            <a:r>
              <a:rPr lang="en" sz="1200">
                <a:solidFill>
                  <a:srgbClr val="16191F"/>
                </a:solidFill>
                <a:highlight>
                  <a:srgbClr val="FFFFFF"/>
                </a:highlight>
              </a:rPr>
              <a:t>category to support this load is</a:t>
            </a:r>
            <a:r>
              <a:rPr lang="en" sz="1200" b="1">
                <a:solidFill>
                  <a:srgbClr val="16191F"/>
                </a:solidFill>
                <a:highlight>
                  <a:srgbClr val="FFFFFF"/>
                </a:highlight>
              </a:rPr>
              <a:t> 70 RPS</a:t>
            </a:r>
            <a:r>
              <a:rPr lang="en" sz="1200">
                <a:solidFill>
                  <a:srgbClr val="16191F"/>
                </a:solidFill>
                <a:highlight>
                  <a:srgbClr val="FFFFFF"/>
                </a:highlight>
              </a:rPr>
              <a:t>.</a:t>
            </a:r>
            <a:endParaRPr sz="1200">
              <a:solidFill>
                <a:srgbClr val="16191F"/>
              </a:solidFill>
              <a:highlight>
                <a:srgbClr val="FFFFFF"/>
              </a:highlight>
            </a:endParaRPr>
          </a:p>
          <a:p>
            <a:pPr marL="0" lvl="0" indent="0" algn="l" rtl="0">
              <a:lnSpc>
                <a:spcPct val="150000"/>
              </a:lnSpc>
              <a:spcBef>
                <a:spcPts val="1200"/>
              </a:spcBef>
              <a:spcAft>
                <a:spcPts val="0"/>
              </a:spcAft>
              <a:buClr>
                <a:schemeClr val="dk1"/>
              </a:buClr>
              <a:buSzPct val="91666"/>
              <a:buFont typeface="Arial"/>
              <a:buNone/>
            </a:pPr>
            <a:r>
              <a:rPr lang="en" sz="1200">
                <a:solidFill>
                  <a:srgbClr val="16191F"/>
                </a:solidFill>
                <a:highlight>
                  <a:srgbClr val="FFFFFF"/>
                </a:highlight>
              </a:rPr>
              <a:t>If you assume a peak-to-average ratio of 3:1 by accounting for the variance of user sign-in frequency during the eight-hour period, then you need the desired </a:t>
            </a:r>
            <a:r>
              <a:rPr lang="en" sz="1150">
                <a:solidFill>
                  <a:schemeClr val="dk1"/>
                </a:solidFill>
              </a:rPr>
              <a:t>UserAuthentication </a:t>
            </a:r>
            <a:r>
              <a:rPr lang="en" sz="1200">
                <a:solidFill>
                  <a:srgbClr val="16191F"/>
                </a:solidFill>
                <a:highlight>
                  <a:srgbClr val="FFFFFF"/>
                </a:highlight>
              </a:rPr>
              <a:t>quota of 200 RPS.</a:t>
            </a:r>
            <a:endParaRPr sz="1200">
              <a:solidFill>
                <a:srgbClr val="16191F"/>
              </a:solidFill>
              <a:highlight>
                <a:srgbClr val="FFFFFF"/>
              </a:highlight>
            </a:endParaRPr>
          </a:p>
          <a:p>
            <a:pPr marL="0" lvl="0" indent="0" algn="l" rtl="0">
              <a:spcBef>
                <a:spcPts val="1200"/>
              </a:spcBef>
              <a:spcAft>
                <a:spcPts val="1200"/>
              </a:spcAft>
              <a:buNone/>
            </a:pPr>
            <a:endParaRPr>
              <a:solidFill>
                <a:srgbClr val="16191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0"/>
          <p:cNvSpPr txBox="1">
            <a:spLocks noGrp="1"/>
          </p:cNvSpPr>
          <p:nvPr>
            <p:ph type="title"/>
          </p:nvPr>
        </p:nvSpPr>
        <p:spPr>
          <a:xfrm>
            <a:off x="311700" y="19947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Optimize quotas</a:t>
            </a:r>
            <a:endParaRPr b="1"/>
          </a:p>
        </p:txBody>
      </p:sp>
      <p:sp>
        <p:nvSpPr>
          <p:cNvPr id="273" name="Google Shape;273;p50"/>
          <p:cNvSpPr txBox="1">
            <a:spLocks noGrp="1"/>
          </p:cNvSpPr>
          <p:nvPr>
            <p:ph type="body" idx="1"/>
          </p:nvPr>
        </p:nvSpPr>
        <p:spPr>
          <a:xfrm>
            <a:off x="311700" y="827275"/>
            <a:ext cx="8520600" cy="40575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0"/>
              </a:spcAft>
              <a:buClr>
                <a:schemeClr val="dk1"/>
              </a:buClr>
              <a:buSzPts val="1100"/>
              <a:buFont typeface="Arial"/>
              <a:buNone/>
            </a:pPr>
            <a:r>
              <a:rPr lang="en" sz="1000">
                <a:solidFill>
                  <a:schemeClr val="dk1"/>
                </a:solidFill>
              </a:rPr>
              <a:t>Follow one of the following methods to handle a peak call rate.</a:t>
            </a:r>
            <a:endParaRPr sz="1000">
              <a:solidFill>
                <a:schemeClr val="dk1"/>
              </a:solidFill>
            </a:endParaRPr>
          </a:p>
          <a:p>
            <a:pPr marL="457200" lvl="0" indent="-292100" algn="l" rtl="0">
              <a:lnSpc>
                <a:spcPct val="150000"/>
              </a:lnSpc>
              <a:spcBef>
                <a:spcPts val="1200"/>
              </a:spcBef>
              <a:spcAft>
                <a:spcPts val="0"/>
              </a:spcAft>
              <a:buClr>
                <a:schemeClr val="dk1"/>
              </a:buClr>
              <a:buSzPts val="1000"/>
              <a:buChar char="●"/>
            </a:pPr>
            <a:r>
              <a:rPr lang="en" sz="1000" b="1">
                <a:solidFill>
                  <a:schemeClr val="dk1"/>
                </a:solidFill>
              </a:rPr>
              <a:t>Retry the attempt after a back-off waiting period</a:t>
            </a:r>
            <a:endParaRPr sz="1000" b="1">
              <a:solidFill>
                <a:schemeClr val="dk1"/>
              </a:solidFill>
            </a:endParaRPr>
          </a:p>
          <a:p>
            <a:pPr marL="914400" lvl="1" indent="-292100" algn="l" rtl="0">
              <a:lnSpc>
                <a:spcPct val="150000"/>
              </a:lnSpc>
              <a:spcBef>
                <a:spcPts val="0"/>
              </a:spcBef>
              <a:spcAft>
                <a:spcPts val="0"/>
              </a:spcAft>
              <a:buClr>
                <a:schemeClr val="dk1"/>
              </a:buClr>
              <a:buSzPts val="1000"/>
              <a:buChar char="○"/>
            </a:pPr>
            <a:r>
              <a:rPr lang="en" sz="1000">
                <a:solidFill>
                  <a:schemeClr val="dk1"/>
                </a:solidFill>
              </a:rPr>
              <a:t>You can catch errors with each API call, and then re-try the attempt after a back-off period. You can adjust the back-off algorithm according to business needs and load. Amazon SDKs have built-in retry logic.</a:t>
            </a:r>
            <a:endParaRPr sz="1000">
              <a:solidFill>
                <a:schemeClr val="dk1"/>
              </a:solidFill>
            </a:endParaRPr>
          </a:p>
          <a:p>
            <a:pPr marL="914400" lvl="1" indent="-292100" algn="l" rtl="0">
              <a:lnSpc>
                <a:spcPct val="150000"/>
              </a:lnSpc>
              <a:spcBef>
                <a:spcPts val="0"/>
              </a:spcBef>
              <a:spcAft>
                <a:spcPts val="0"/>
              </a:spcAft>
              <a:buClr>
                <a:schemeClr val="dk1"/>
              </a:buClr>
              <a:buSzPts val="1000"/>
              <a:buChar char="○"/>
            </a:pPr>
            <a:r>
              <a:rPr lang="en" sz="1000">
                <a:solidFill>
                  <a:schemeClr val="dk1"/>
                </a:solidFill>
              </a:rPr>
              <a:t>For more information, see </a:t>
            </a:r>
            <a:r>
              <a:rPr lang="en" sz="1000" u="sng">
                <a:solidFill>
                  <a:schemeClr val="dk1"/>
                </a:solidFill>
                <a:hlinkClick r:id="rId3">
                  <a:extLst>
                    <a:ext uri="{A12FA001-AC4F-418D-AE19-62706E023703}">
                      <ahyp:hlinkClr xmlns:ahyp="http://schemas.microsoft.com/office/drawing/2018/hyperlinkcolor" val="tx"/>
                    </a:ext>
                  </a:extLst>
                </a:hlinkClick>
              </a:rPr>
              <a:t>Tools to Build on AWS.</a:t>
            </a:r>
            <a:endParaRPr sz="1000" b="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b="1">
                <a:solidFill>
                  <a:schemeClr val="dk1"/>
                </a:solidFill>
              </a:rPr>
              <a:t>Use an external database for frequently updated attributes</a:t>
            </a:r>
            <a:endParaRPr sz="1000" b="1">
              <a:solidFill>
                <a:schemeClr val="dk1"/>
              </a:solidFill>
            </a:endParaRPr>
          </a:p>
          <a:p>
            <a:pPr marL="914400" lvl="1" indent="-292100" algn="l" rtl="0">
              <a:lnSpc>
                <a:spcPct val="150000"/>
              </a:lnSpc>
              <a:spcBef>
                <a:spcPts val="0"/>
              </a:spcBef>
              <a:spcAft>
                <a:spcPts val="0"/>
              </a:spcAft>
              <a:buClr>
                <a:schemeClr val="dk1"/>
              </a:buClr>
              <a:buSzPts val="1000"/>
              <a:buChar char="○"/>
            </a:pPr>
            <a:r>
              <a:rPr lang="en" sz="1000">
                <a:solidFill>
                  <a:schemeClr val="dk1"/>
                </a:solidFill>
              </a:rPr>
              <a:t>If your application requires several calls to a user pool to read or write custom attributes, use external storage. You can use your preferred database to store custom attributes or use a cache layer to load a user profile during sign-in. You can reference this profile from the cache when needed, instead of reloading the user profile from a user pool.</a:t>
            </a:r>
            <a:endParaRPr sz="1000" b="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b="1">
                <a:solidFill>
                  <a:schemeClr val="dk1"/>
                </a:solidFill>
              </a:rPr>
              <a:t>Validate JWT tokens on the client side</a:t>
            </a:r>
            <a:endParaRPr sz="1000" b="1">
              <a:solidFill>
                <a:schemeClr val="dk1"/>
              </a:solidFill>
            </a:endParaRPr>
          </a:p>
          <a:p>
            <a:pPr marL="914400" lvl="1" indent="-292100" algn="l" rtl="0">
              <a:lnSpc>
                <a:spcPct val="150000"/>
              </a:lnSpc>
              <a:spcBef>
                <a:spcPts val="0"/>
              </a:spcBef>
              <a:spcAft>
                <a:spcPts val="0"/>
              </a:spcAft>
              <a:buClr>
                <a:schemeClr val="dk1"/>
              </a:buClr>
              <a:buSzPts val="1000"/>
              <a:buChar char="○"/>
            </a:pPr>
            <a:r>
              <a:rPr lang="en" sz="1000">
                <a:solidFill>
                  <a:schemeClr val="dk1"/>
                </a:solidFill>
              </a:rPr>
              <a:t>Applications must validate JWT tokens before trusting them. You can verify the signature and validity of tokens on the client side without sending API calls to a user pool. After the token is validated, you can trust claims in the token and use the claims instead of making more getUser API calls. </a:t>
            </a:r>
            <a:endParaRPr sz="1000">
              <a:solidFill>
                <a:schemeClr val="dk1"/>
              </a:solidFill>
            </a:endParaRPr>
          </a:p>
          <a:p>
            <a:pPr marL="914400" lvl="1" indent="-292100" algn="l" rtl="0">
              <a:lnSpc>
                <a:spcPct val="150000"/>
              </a:lnSpc>
              <a:spcBef>
                <a:spcPts val="0"/>
              </a:spcBef>
              <a:spcAft>
                <a:spcPts val="0"/>
              </a:spcAft>
              <a:buClr>
                <a:schemeClr val="dk1"/>
              </a:buClr>
              <a:buSzPts val="1000"/>
              <a:buChar char="○"/>
            </a:pPr>
            <a:r>
              <a:rPr lang="en" sz="1000">
                <a:solidFill>
                  <a:schemeClr val="dk1"/>
                </a:solidFill>
              </a:rPr>
              <a:t>For more information, see </a:t>
            </a:r>
            <a:r>
              <a:rPr lang="en" sz="1000" u="sng">
                <a:solidFill>
                  <a:schemeClr val="dk1"/>
                </a:solidFill>
                <a:hlinkClick r:id="rId4">
                  <a:extLst>
                    <a:ext uri="{A12FA001-AC4F-418D-AE19-62706E023703}">
                      <ahyp:hlinkClr xmlns:ahyp="http://schemas.microsoft.com/office/drawing/2018/hyperlinkcolor" val="tx"/>
                    </a:ext>
                  </a:extLst>
                </a:hlinkClick>
              </a:rPr>
              <a:t>Verifying a JSON Web Token.</a:t>
            </a:r>
            <a:endParaRPr sz="1000" b="1">
              <a:solidFill>
                <a:schemeClr val="dk1"/>
              </a:solidFill>
            </a:endParaRPr>
          </a:p>
          <a:p>
            <a:pPr marL="457200" lvl="0" indent="-292100" algn="l" rtl="0">
              <a:lnSpc>
                <a:spcPct val="150000"/>
              </a:lnSpc>
              <a:spcBef>
                <a:spcPts val="0"/>
              </a:spcBef>
              <a:spcAft>
                <a:spcPts val="0"/>
              </a:spcAft>
              <a:buClr>
                <a:schemeClr val="dk1"/>
              </a:buClr>
              <a:buSzPts val="1000"/>
              <a:buChar char="●"/>
            </a:pPr>
            <a:r>
              <a:rPr lang="en" sz="1000" b="1">
                <a:solidFill>
                  <a:schemeClr val="dk1"/>
                </a:solidFill>
              </a:rPr>
              <a:t>Throttle traffic to your web application with a waiting room</a:t>
            </a:r>
            <a:endParaRPr sz="1000" b="1">
              <a:solidFill>
                <a:schemeClr val="dk1"/>
              </a:solidFill>
            </a:endParaRPr>
          </a:p>
          <a:p>
            <a:pPr marL="914400" lvl="1" indent="-292100" algn="l" rtl="0">
              <a:lnSpc>
                <a:spcPct val="150000"/>
              </a:lnSpc>
              <a:spcBef>
                <a:spcPts val="0"/>
              </a:spcBef>
              <a:spcAft>
                <a:spcPts val="0"/>
              </a:spcAft>
              <a:buClr>
                <a:schemeClr val="dk1"/>
              </a:buClr>
              <a:buSzPts val="1000"/>
              <a:buChar char="○"/>
            </a:pPr>
            <a:r>
              <a:rPr lang="en" sz="1000">
                <a:solidFill>
                  <a:schemeClr val="dk1"/>
                </a:solidFill>
              </a:rPr>
              <a:t>If you expect traffic from a large number of users signing in during a time-bound event, such as taking an exam or attending a live event, you can optimize request traffic with self-throttling mechanisms. You can, for example, set up a waiting room where users can stand by until a session is available, allowing you to process requests when you have available capacity. </a:t>
            </a:r>
            <a:endParaRPr sz="1000">
              <a:solidFill>
                <a:schemeClr val="dk1"/>
              </a:solidFill>
            </a:endParaRPr>
          </a:p>
          <a:p>
            <a:pPr marL="914400" lvl="1" indent="-292100" algn="l" rtl="0">
              <a:lnSpc>
                <a:spcPct val="150000"/>
              </a:lnSpc>
              <a:spcBef>
                <a:spcPts val="0"/>
              </a:spcBef>
              <a:spcAft>
                <a:spcPts val="0"/>
              </a:spcAft>
              <a:buClr>
                <a:schemeClr val="dk1"/>
              </a:buClr>
              <a:buSzPts val="1000"/>
              <a:buChar char="○"/>
            </a:pPr>
            <a:r>
              <a:rPr lang="en" sz="1000">
                <a:solidFill>
                  <a:schemeClr val="dk1"/>
                </a:solidFill>
              </a:rPr>
              <a:t>See the </a:t>
            </a:r>
            <a:r>
              <a:rPr lang="en" sz="1000" u="sng">
                <a:solidFill>
                  <a:schemeClr val="dk1"/>
                </a:solidFill>
                <a:hlinkClick r:id="rId5">
                  <a:extLst>
                    <a:ext uri="{A12FA001-AC4F-418D-AE19-62706E023703}">
                      <ahyp:hlinkClr xmlns:ahyp="http://schemas.microsoft.com/office/drawing/2018/hyperlinkcolor" val="tx"/>
                    </a:ext>
                  </a:extLst>
                </a:hlinkClick>
              </a:rPr>
              <a:t>AWS Virtual Waiting Room solution</a:t>
            </a:r>
            <a:r>
              <a:rPr lang="en" sz="1000">
                <a:solidFill>
                  <a:schemeClr val="dk1"/>
                </a:solidFill>
              </a:rPr>
              <a:t> for a reference architecture of a waiting room.</a:t>
            </a:r>
            <a:endParaRPr sz="1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1"/>
          <p:cNvSpPr txBox="1">
            <a:spLocks noGrp="1"/>
          </p:cNvSpPr>
          <p:nvPr>
            <p:ph type="title"/>
          </p:nvPr>
        </p:nvSpPr>
        <p:spPr>
          <a:xfrm>
            <a:off x="311700" y="86500"/>
            <a:ext cx="8520600" cy="535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Track quota usage</a:t>
            </a:r>
            <a:endParaRPr b="1"/>
          </a:p>
        </p:txBody>
      </p:sp>
      <p:sp>
        <p:nvSpPr>
          <p:cNvPr id="279" name="Google Shape;279;p51"/>
          <p:cNvSpPr txBox="1">
            <a:spLocks noGrp="1"/>
          </p:cNvSpPr>
          <p:nvPr>
            <p:ph type="body" idx="1"/>
          </p:nvPr>
        </p:nvSpPr>
        <p:spPr>
          <a:xfrm>
            <a:off x="311700" y="621700"/>
            <a:ext cx="8520600" cy="42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rPr>
              <a:t>Amazon Cognito generates </a:t>
            </a:r>
            <a:r>
              <a:rPr lang="en" sz="1000" b="1">
                <a:solidFill>
                  <a:schemeClr val="dk1"/>
                </a:solidFill>
              </a:rPr>
              <a:t>CallCount </a:t>
            </a:r>
            <a:r>
              <a:rPr lang="en" sz="1000">
                <a:solidFill>
                  <a:schemeClr val="dk1"/>
                </a:solidFill>
              </a:rPr>
              <a:t>and </a:t>
            </a:r>
            <a:r>
              <a:rPr lang="en" sz="1000" b="1">
                <a:solidFill>
                  <a:schemeClr val="dk1"/>
                </a:solidFill>
              </a:rPr>
              <a:t>ThrottleCount metrics in Amazon CloudWatch</a:t>
            </a:r>
            <a:r>
              <a:rPr lang="en" sz="1000">
                <a:solidFill>
                  <a:schemeClr val="dk1"/>
                </a:solidFill>
              </a:rPr>
              <a:t> for each API operation category </a:t>
            </a:r>
            <a:r>
              <a:rPr lang="en" sz="1000" b="1">
                <a:solidFill>
                  <a:schemeClr val="dk1"/>
                </a:solidFill>
              </a:rPr>
              <a:t>at the account level</a:t>
            </a:r>
            <a:r>
              <a:rPr lang="en" sz="1000">
                <a:solidFill>
                  <a:schemeClr val="dk1"/>
                </a:solidFill>
              </a:rPr>
              <a:t>. </a:t>
            </a:r>
            <a:endParaRPr sz="1000">
              <a:solidFill>
                <a:schemeClr val="dk1"/>
              </a:solidFill>
            </a:endParaRPr>
          </a:p>
          <a:p>
            <a:pPr marL="457200" lvl="0" indent="-292100" algn="l" rtl="0">
              <a:spcBef>
                <a:spcPts val="1200"/>
              </a:spcBef>
              <a:spcAft>
                <a:spcPts val="0"/>
              </a:spcAft>
              <a:buClr>
                <a:schemeClr val="dk1"/>
              </a:buClr>
              <a:buSzPts val="1000"/>
              <a:buChar char="●"/>
            </a:pPr>
            <a:r>
              <a:rPr lang="en" sz="1000">
                <a:solidFill>
                  <a:schemeClr val="dk1"/>
                </a:solidFill>
              </a:rPr>
              <a:t>You can use </a:t>
            </a:r>
            <a:r>
              <a:rPr lang="en" sz="1000" b="1">
                <a:solidFill>
                  <a:schemeClr val="dk1"/>
                </a:solidFill>
              </a:rPr>
              <a:t>CallCount </a:t>
            </a:r>
            <a:r>
              <a:rPr lang="en" sz="1000">
                <a:solidFill>
                  <a:schemeClr val="dk1"/>
                </a:solidFill>
              </a:rPr>
              <a:t>to track the total number of calls customers made related to a category. </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You can use </a:t>
            </a:r>
            <a:r>
              <a:rPr lang="en" sz="1000" b="1">
                <a:solidFill>
                  <a:schemeClr val="dk1"/>
                </a:solidFill>
              </a:rPr>
              <a:t>ThrottleCount </a:t>
            </a:r>
            <a:r>
              <a:rPr lang="en" sz="1000">
                <a:solidFill>
                  <a:schemeClr val="dk1"/>
                </a:solidFill>
              </a:rPr>
              <a:t>to track the total number of throttled calls related to a category. </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You can use the </a:t>
            </a:r>
            <a:r>
              <a:rPr lang="en" sz="1000" b="1">
                <a:solidFill>
                  <a:schemeClr val="dk1"/>
                </a:solidFill>
              </a:rPr>
              <a:t>CallCount </a:t>
            </a:r>
            <a:r>
              <a:rPr lang="en" sz="1000">
                <a:solidFill>
                  <a:schemeClr val="dk1"/>
                </a:solidFill>
              </a:rPr>
              <a:t>and </a:t>
            </a:r>
            <a:r>
              <a:rPr lang="en" sz="1000" b="1">
                <a:solidFill>
                  <a:schemeClr val="dk1"/>
                </a:solidFill>
              </a:rPr>
              <a:t>ThrottleCount </a:t>
            </a:r>
            <a:r>
              <a:rPr lang="en" sz="1000">
                <a:solidFill>
                  <a:schemeClr val="dk1"/>
                </a:solidFill>
              </a:rPr>
              <a:t>metrics with the Sum statistic to count the total number of calls in a category.</a:t>
            </a:r>
            <a:endParaRPr sz="1000">
              <a:solidFill>
                <a:schemeClr val="dk1"/>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000">
                <a:solidFill>
                  <a:schemeClr val="dk1"/>
                </a:solidFill>
                <a:highlight>
                  <a:srgbClr val="FFFFFF"/>
                </a:highlight>
              </a:rPr>
              <a:t>When monitoring service quotas, </a:t>
            </a:r>
            <a:r>
              <a:rPr lang="en" sz="1000" i="1">
                <a:solidFill>
                  <a:schemeClr val="dk1"/>
                </a:solidFill>
                <a:highlight>
                  <a:srgbClr val="FFFFFF"/>
                </a:highlight>
              </a:rPr>
              <a:t>utilization</a:t>
            </a:r>
            <a:r>
              <a:rPr lang="en" sz="1000">
                <a:solidFill>
                  <a:schemeClr val="dk1"/>
                </a:solidFill>
                <a:highlight>
                  <a:srgbClr val="FFFFFF"/>
                </a:highlight>
              </a:rPr>
              <a:t> is the percentage of a service quota in use. For example, if the quota value is 200 resources, and 150 resources are in use, the utilization is 75%. </a:t>
            </a:r>
            <a:r>
              <a:rPr lang="en" sz="1000" i="1">
                <a:solidFill>
                  <a:schemeClr val="dk1"/>
                </a:solidFill>
                <a:highlight>
                  <a:srgbClr val="FFFFFF"/>
                </a:highlight>
              </a:rPr>
              <a:t>Usage</a:t>
            </a:r>
            <a:r>
              <a:rPr lang="en" sz="1000">
                <a:solidFill>
                  <a:schemeClr val="dk1"/>
                </a:solidFill>
                <a:highlight>
                  <a:srgbClr val="FFFFFF"/>
                </a:highlight>
              </a:rPr>
              <a:t> is the number of resources or operations in use for a service quota.</a:t>
            </a:r>
            <a:endParaRPr sz="1000">
              <a:solidFill>
                <a:schemeClr val="dk1"/>
              </a:solidFill>
              <a:highlight>
                <a:srgbClr val="FFFFFF"/>
              </a:highlight>
            </a:endParaRPr>
          </a:p>
          <a:p>
            <a:pPr marL="457200" lvl="0" indent="-292100" algn="l" rtl="0">
              <a:lnSpc>
                <a:spcPct val="150000"/>
              </a:lnSpc>
              <a:spcBef>
                <a:spcPts val="1200"/>
              </a:spcBef>
              <a:spcAft>
                <a:spcPts val="0"/>
              </a:spcAft>
              <a:buClr>
                <a:schemeClr val="dk1"/>
              </a:buClr>
              <a:buSzPts val="1000"/>
              <a:buChar char="●"/>
            </a:pPr>
            <a:r>
              <a:rPr lang="en" sz="1000" b="1">
                <a:solidFill>
                  <a:schemeClr val="dk1"/>
                </a:solidFill>
                <a:highlight>
                  <a:srgbClr val="FFFFFF"/>
                </a:highlight>
              </a:rPr>
              <a:t>Tracking usage through CloudWatch metrics</a:t>
            </a:r>
            <a:endParaRPr sz="1000" b="1">
              <a:solidFill>
                <a:schemeClr val="dk1"/>
              </a:solidFill>
              <a:highlight>
                <a:srgbClr val="FFFFFF"/>
              </a:highlight>
            </a:endParaRPr>
          </a:p>
          <a:p>
            <a:pPr marL="914400" lvl="1" indent="-292100" algn="l" rtl="0">
              <a:lnSpc>
                <a:spcPct val="150000"/>
              </a:lnSpc>
              <a:spcBef>
                <a:spcPts val="0"/>
              </a:spcBef>
              <a:spcAft>
                <a:spcPts val="0"/>
              </a:spcAft>
              <a:buClr>
                <a:schemeClr val="dk1"/>
              </a:buClr>
              <a:buSzPts val="1000"/>
              <a:buChar char="○"/>
            </a:pPr>
            <a:r>
              <a:rPr lang="en" sz="1000">
                <a:solidFill>
                  <a:schemeClr val="dk1"/>
                </a:solidFill>
                <a:highlight>
                  <a:srgbClr val="FFFFFF"/>
                </a:highlight>
              </a:rPr>
              <a:t>You can track and collect Amazon Cognito user pools utilization metrics using CloudWatch. The CloudWatch dashboard displays metrics about every AWS service that you use. With CloudWatch, you can create metric alarms to notify you or change a specific resource that you are monitoring. For more information about CloudWatch metrics, see </a:t>
            </a:r>
            <a:r>
              <a:rPr lang="en" sz="1000">
                <a:solidFill>
                  <a:schemeClr val="dk1"/>
                </a:solidFill>
                <a:highlight>
                  <a:srgbClr val="FFFFFF"/>
                </a:highlight>
                <a:uFill>
                  <a:noFill/>
                </a:uFill>
                <a:hlinkClick r:id="rId3">
                  <a:extLst>
                    <a:ext uri="{A12FA001-AC4F-418D-AE19-62706E023703}">
                      <ahyp:hlinkClr xmlns:ahyp="http://schemas.microsoft.com/office/drawing/2018/hyperlinkcolor" val="tx"/>
                    </a:ext>
                  </a:extLst>
                </a:hlinkClick>
              </a:rPr>
              <a:t>Track your CloudWatch usage metrics</a:t>
            </a:r>
            <a:r>
              <a:rPr lang="en" sz="1000">
                <a:solidFill>
                  <a:schemeClr val="dk1"/>
                </a:solidFill>
                <a:highlight>
                  <a:srgbClr val="FFFFFF"/>
                </a:highlight>
              </a:rPr>
              <a:t>.</a:t>
            </a:r>
            <a:endParaRPr sz="1000">
              <a:solidFill>
                <a:schemeClr val="dk1"/>
              </a:solidFill>
              <a:highlight>
                <a:srgbClr val="FFFFFF"/>
              </a:highlight>
            </a:endParaRPr>
          </a:p>
          <a:p>
            <a:pPr marL="457200" lvl="0" indent="-292100" algn="l" rtl="0">
              <a:lnSpc>
                <a:spcPct val="150000"/>
              </a:lnSpc>
              <a:spcBef>
                <a:spcPts val="0"/>
              </a:spcBef>
              <a:spcAft>
                <a:spcPts val="0"/>
              </a:spcAft>
              <a:buClr>
                <a:schemeClr val="dk1"/>
              </a:buClr>
              <a:buSzPts val="1000"/>
              <a:buChar char="●"/>
            </a:pPr>
            <a:r>
              <a:rPr lang="en" sz="1000" b="1">
                <a:solidFill>
                  <a:schemeClr val="dk1"/>
                </a:solidFill>
                <a:highlight>
                  <a:srgbClr val="FFFFFF"/>
                </a:highlight>
              </a:rPr>
              <a:t>Tracking utilization through Service Quotas metrics</a:t>
            </a:r>
            <a:endParaRPr sz="1000" b="1">
              <a:solidFill>
                <a:schemeClr val="dk1"/>
              </a:solidFill>
              <a:highlight>
                <a:srgbClr val="FFFFFF"/>
              </a:highlight>
            </a:endParaRPr>
          </a:p>
          <a:p>
            <a:pPr marL="914400" lvl="1" indent="-292100" algn="l" rtl="0">
              <a:lnSpc>
                <a:spcPct val="150000"/>
              </a:lnSpc>
              <a:spcBef>
                <a:spcPts val="0"/>
              </a:spcBef>
              <a:spcAft>
                <a:spcPts val="0"/>
              </a:spcAft>
              <a:buClr>
                <a:schemeClr val="dk1"/>
              </a:buClr>
              <a:buSzPts val="1000"/>
              <a:buChar char="○"/>
            </a:pPr>
            <a:r>
              <a:rPr lang="en" sz="1000">
                <a:solidFill>
                  <a:schemeClr val="dk1"/>
                </a:solidFill>
                <a:highlight>
                  <a:srgbClr val="FFFFFF"/>
                </a:highlight>
              </a:rPr>
              <a:t>Amazon Cognito user pools are integrated with Service Quotas, which is a browser-based interface that you can use to view and manage your service quota usage. In the Service Quotas console, you can look up the value of a specific quota, view monitoring information, request a quota increase, or set up CloudWatch alarms. After your account has been active a while, you can view a graph of your resource utilization.</a:t>
            </a:r>
            <a:endParaRPr sz="1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Requesting a quota increase</a:t>
            </a:r>
            <a:endParaRPr b="1"/>
          </a:p>
        </p:txBody>
      </p:sp>
      <p:sp>
        <p:nvSpPr>
          <p:cNvPr id="285" name="Google Shape;285;p5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rPr>
              <a:t>Amazon Cognito has a quota for the maximum number of user pool operations that you can perform in your account. </a:t>
            </a:r>
            <a:endParaRPr sz="1200">
              <a:solidFill>
                <a:schemeClr val="dk1"/>
              </a:solidFill>
            </a:endParaRPr>
          </a:p>
          <a:p>
            <a:pPr marL="0" lvl="0" indent="0" algn="l" rtl="0">
              <a:spcBef>
                <a:spcPts val="1200"/>
              </a:spcBef>
              <a:spcAft>
                <a:spcPts val="0"/>
              </a:spcAft>
              <a:buNone/>
            </a:pPr>
            <a:r>
              <a:rPr lang="en" sz="1200">
                <a:solidFill>
                  <a:schemeClr val="dk1"/>
                </a:solidFill>
              </a:rPr>
              <a:t>You can </a:t>
            </a:r>
            <a:r>
              <a:rPr lang="en" sz="1200" b="1">
                <a:solidFill>
                  <a:schemeClr val="dk1"/>
                </a:solidFill>
              </a:rPr>
              <a:t>request an increase</a:t>
            </a:r>
            <a:r>
              <a:rPr lang="en" sz="1200">
                <a:solidFill>
                  <a:schemeClr val="dk1"/>
                </a:solidFill>
              </a:rPr>
              <a:t> to the adjustable API request rate quotas in Amazon Cognito.</a:t>
            </a:r>
            <a:endParaRPr sz="1200">
              <a:solidFill>
                <a:schemeClr val="dk1"/>
              </a:solidFill>
            </a:endParaRPr>
          </a:p>
          <a:p>
            <a:pPr marL="0" lvl="0" indent="0" algn="l" rtl="0">
              <a:spcBef>
                <a:spcPts val="1200"/>
              </a:spcBef>
              <a:spcAft>
                <a:spcPts val="0"/>
              </a:spcAft>
              <a:buClr>
                <a:schemeClr val="dk1"/>
              </a:buClr>
              <a:buSzPts val="1100"/>
              <a:buFont typeface="Arial"/>
              <a:buNone/>
            </a:pPr>
            <a:r>
              <a:rPr lang="en" sz="1200">
                <a:solidFill>
                  <a:schemeClr val="dk1"/>
                </a:solidFill>
              </a:rPr>
              <a:t>To request a quota increase, use the </a:t>
            </a:r>
            <a:r>
              <a:rPr lang="en" sz="1200" b="1">
                <a:solidFill>
                  <a:schemeClr val="dk1"/>
                </a:solidFill>
              </a:rPr>
              <a:t>Service Quotas console</a:t>
            </a:r>
            <a:r>
              <a:rPr lang="en" sz="1200">
                <a:solidFill>
                  <a:schemeClr val="dk1"/>
                </a:solidFill>
              </a:rPr>
              <a:t>, the </a:t>
            </a:r>
            <a:r>
              <a:rPr lang="en" sz="1200" b="1">
                <a:solidFill>
                  <a:schemeClr val="dk1"/>
                </a:solidFill>
              </a:rPr>
              <a:t>Service limit increase form</a:t>
            </a:r>
            <a:r>
              <a:rPr lang="en" sz="1200">
                <a:solidFill>
                  <a:schemeClr val="dk1"/>
                </a:solidFill>
              </a:rPr>
              <a:t>, or the </a:t>
            </a:r>
            <a:r>
              <a:rPr lang="en" sz="1200" b="1">
                <a:solidFill>
                  <a:schemeClr val="dk1"/>
                </a:solidFill>
              </a:rPr>
              <a:t>RequestServiceQuotaIncrease </a:t>
            </a:r>
            <a:r>
              <a:rPr lang="en" sz="1200">
                <a:solidFill>
                  <a:schemeClr val="dk1"/>
                </a:solidFill>
              </a:rPr>
              <a:t>or </a:t>
            </a:r>
            <a:r>
              <a:rPr lang="en" sz="1200" b="1">
                <a:solidFill>
                  <a:schemeClr val="dk1"/>
                </a:solidFill>
              </a:rPr>
              <a:t>ListAWSDefaultServiceQuotas API operations</a:t>
            </a:r>
            <a:r>
              <a:rPr lang="en" sz="1200">
                <a:solidFill>
                  <a:schemeClr val="dk1"/>
                </a:solidFill>
              </a:rPr>
              <a:t>.</a:t>
            </a:r>
            <a:endParaRPr sz="1200">
              <a:solidFill>
                <a:schemeClr val="dk1"/>
              </a:solidFill>
              <a:highlight>
                <a:srgbClr val="FFFFFF"/>
              </a:highlight>
            </a:endParaRPr>
          </a:p>
          <a:p>
            <a:pPr marL="457200" lvl="0" indent="-304800" algn="l" rtl="0">
              <a:lnSpc>
                <a:spcPct val="150000"/>
              </a:lnSpc>
              <a:spcBef>
                <a:spcPts val="1200"/>
              </a:spcBef>
              <a:spcAft>
                <a:spcPts val="0"/>
              </a:spcAft>
              <a:buClr>
                <a:schemeClr val="dk1"/>
              </a:buClr>
              <a:buSzPts val="1200"/>
              <a:buChar char="●"/>
            </a:pPr>
            <a:r>
              <a:rPr lang="en" sz="1200">
                <a:solidFill>
                  <a:schemeClr val="dk1"/>
                </a:solidFill>
                <a:highlight>
                  <a:srgbClr val="FFFFFF"/>
                </a:highlight>
              </a:rPr>
              <a:t>To r</a:t>
            </a:r>
            <a:r>
              <a:rPr lang="en" sz="1200" b="1">
                <a:solidFill>
                  <a:schemeClr val="dk1"/>
                </a:solidFill>
                <a:highlight>
                  <a:srgbClr val="FFFFFF"/>
                </a:highlight>
              </a:rPr>
              <a:t>equest a quota increase</a:t>
            </a:r>
            <a:r>
              <a:rPr lang="en" sz="1200">
                <a:solidFill>
                  <a:schemeClr val="dk1"/>
                </a:solidFill>
                <a:highlight>
                  <a:srgbClr val="FFFFFF"/>
                </a:highlight>
              </a:rPr>
              <a:t> using the Service Quotas console, see </a:t>
            </a:r>
            <a:r>
              <a:rPr lang="en" sz="1200" b="1" u="sng">
                <a:solidFill>
                  <a:schemeClr val="dk1"/>
                </a:solidFill>
                <a:highlight>
                  <a:srgbClr val="FFFFFF"/>
                </a:highlight>
                <a:hlinkClick r:id="rId3">
                  <a:extLst>
                    <a:ext uri="{A12FA001-AC4F-418D-AE19-62706E023703}">
                      <ahyp:hlinkClr xmlns:ahyp="http://schemas.microsoft.com/office/drawing/2018/hyperlinkcolor" val="tx"/>
                    </a:ext>
                  </a:extLst>
                </a:hlinkClick>
              </a:rPr>
              <a:t>Requesting a API quota increase</a:t>
            </a:r>
            <a:r>
              <a:rPr lang="en" sz="1200">
                <a:solidFill>
                  <a:schemeClr val="dk1"/>
                </a:solidFill>
                <a:highlight>
                  <a:srgbClr val="FFFFFF"/>
                </a:highlight>
              </a:rPr>
              <a:t>.</a:t>
            </a:r>
            <a:endParaRPr sz="1200">
              <a:solidFill>
                <a:schemeClr val="dk1"/>
              </a:solidFill>
              <a:highlight>
                <a:srgbClr val="FFFFFF"/>
              </a:highlight>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FFFFFF"/>
                </a:highlight>
              </a:rPr>
              <a:t>If the</a:t>
            </a:r>
            <a:r>
              <a:rPr lang="en" sz="1200" b="1">
                <a:solidFill>
                  <a:schemeClr val="dk1"/>
                </a:solidFill>
                <a:highlight>
                  <a:srgbClr val="FFFFFF"/>
                </a:highlight>
              </a:rPr>
              <a:t> quota isn't available in Service Quotas</a:t>
            </a:r>
            <a:r>
              <a:rPr lang="en" sz="1200">
                <a:solidFill>
                  <a:schemeClr val="dk1"/>
                </a:solidFill>
                <a:highlight>
                  <a:srgbClr val="FFFFFF"/>
                </a:highlight>
              </a:rPr>
              <a:t>, use the </a:t>
            </a:r>
            <a:r>
              <a:rPr lang="en" sz="1200" b="1" u="sng">
                <a:solidFill>
                  <a:schemeClr val="dk1"/>
                </a:solidFill>
                <a:highlight>
                  <a:srgbClr val="FFFFFF"/>
                </a:highlight>
                <a:hlinkClick r:id="rId4">
                  <a:extLst>
                    <a:ext uri="{A12FA001-AC4F-418D-AE19-62706E023703}">
                      <ahyp:hlinkClr xmlns:ahyp="http://schemas.microsoft.com/office/drawing/2018/hyperlinkcolor" val="tx"/>
                    </a:ext>
                  </a:extLst>
                </a:hlinkClick>
              </a:rPr>
              <a:t>Service limit increase form</a:t>
            </a:r>
            <a:r>
              <a:rPr lang="en" sz="1200">
                <a:solidFill>
                  <a:schemeClr val="dk1"/>
                </a:solidFill>
                <a:highlight>
                  <a:srgbClr val="FFFFFF"/>
                </a:highlight>
              </a:rPr>
              <a:t>.</a:t>
            </a:r>
            <a:endParaRPr sz="1200">
              <a:solidFill>
                <a:schemeClr val="dk1"/>
              </a:solidFill>
              <a:highlight>
                <a:srgbClr val="FFFFFF"/>
              </a:highlight>
            </a:endParaRPr>
          </a:p>
          <a:p>
            <a:pPr marL="0" lvl="0" indent="0" algn="l" rtl="0">
              <a:spcBef>
                <a:spcPts val="800"/>
              </a:spcBef>
              <a:spcAft>
                <a:spcPts val="1200"/>
              </a:spcAft>
              <a:buNone/>
            </a:pP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3"/>
          <p:cNvSpPr txBox="1">
            <a:spLocks noGrp="1"/>
          </p:cNvSpPr>
          <p:nvPr>
            <p:ph type="title"/>
          </p:nvPr>
        </p:nvSpPr>
        <p:spPr>
          <a:xfrm>
            <a:off x="311700" y="29902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Synchronizing data</a:t>
            </a:r>
            <a:endParaRPr b="1"/>
          </a:p>
        </p:txBody>
      </p:sp>
      <p:sp>
        <p:nvSpPr>
          <p:cNvPr id="291" name="Google Shape;291;p53"/>
          <p:cNvSpPr txBox="1">
            <a:spLocks noGrp="1"/>
          </p:cNvSpPr>
          <p:nvPr>
            <p:ph type="body" idx="1"/>
          </p:nvPr>
        </p:nvSpPr>
        <p:spPr>
          <a:xfrm>
            <a:off x="311700" y="920175"/>
            <a:ext cx="5157900" cy="38763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sz="1200">
                <a:solidFill>
                  <a:srgbClr val="16191F"/>
                </a:solidFill>
                <a:highlight>
                  <a:srgbClr val="FFFFFF"/>
                </a:highlight>
              </a:rPr>
              <a:t>With Amazon Cognito, you can</a:t>
            </a:r>
            <a:r>
              <a:rPr lang="en" sz="1200" b="1">
                <a:solidFill>
                  <a:srgbClr val="16191F"/>
                </a:solidFill>
                <a:highlight>
                  <a:srgbClr val="FFFFFF"/>
                </a:highlight>
              </a:rPr>
              <a:t> save user data in datasets</a:t>
            </a:r>
            <a:r>
              <a:rPr lang="en" sz="1200">
                <a:solidFill>
                  <a:srgbClr val="16191F"/>
                </a:solidFill>
                <a:highlight>
                  <a:srgbClr val="FFFFFF"/>
                </a:highlight>
              </a:rPr>
              <a:t> that contain </a:t>
            </a:r>
            <a:r>
              <a:rPr lang="en" sz="1200" b="1">
                <a:solidFill>
                  <a:srgbClr val="16191F"/>
                </a:solidFill>
                <a:highlight>
                  <a:srgbClr val="FFFFFF"/>
                </a:highlight>
              </a:rPr>
              <a:t>key-value pairs</a:t>
            </a:r>
            <a:r>
              <a:rPr lang="en" sz="1200">
                <a:solidFill>
                  <a:srgbClr val="16191F"/>
                </a:solidFill>
                <a:highlight>
                  <a:srgbClr val="FFFFFF"/>
                </a:highlight>
              </a:rPr>
              <a:t>. </a:t>
            </a:r>
            <a:endParaRPr sz="1200">
              <a:solidFill>
                <a:srgbClr val="16191F"/>
              </a:solidFill>
              <a:highlight>
                <a:srgbClr val="FFFFFF"/>
              </a:highlight>
            </a:endParaRPr>
          </a:p>
          <a:p>
            <a:pPr marL="457200" lvl="0" indent="-299085" algn="l" rtl="0">
              <a:lnSpc>
                <a:spcPct val="115000"/>
              </a:lnSpc>
              <a:spcBef>
                <a:spcPts val="1200"/>
              </a:spcBef>
              <a:spcAft>
                <a:spcPts val="0"/>
              </a:spcAft>
              <a:buClr>
                <a:srgbClr val="16191F"/>
              </a:buClr>
              <a:buSzPct val="100000"/>
              <a:buChar char="●"/>
            </a:pPr>
            <a:r>
              <a:rPr lang="en" sz="1200" b="1">
                <a:solidFill>
                  <a:srgbClr val="16191F"/>
                </a:solidFill>
                <a:highlight>
                  <a:srgbClr val="FFFFFF"/>
                </a:highlight>
              </a:rPr>
              <a:t>Amazon Cognito associates this data with an identity</a:t>
            </a:r>
            <a:r>
              <a:rPr lang="en" sz="1200">
                <a:solidFill>
                  <a:srgbClr val="16191F"/>
                </a:solidFill>
                <a:highlight>
                  <a:srgbClr val="FFFFFF"/>
                </a:highlight>
              </a:rPr>
              <a:t> in your identity pool so that your app can access it across logins and devices. </a:t>
            </a:r>
            <a:endParaRPr sz="1200">
              <a:solidFill>
                <a:srgbClr val="16191F"/>
              </a:solidFill>
              <a:highlight>
                <a:srgbClr val="FFFFFF"/>
              </a:highlight>
            </a:endParaRPr>
          </a:p>
          <a:p>
            <a:pPr marL="457200" lvl="0" indent="-299085" algn="l" rtl="0">
              <a:lnSpc>
                <a:spcPct val="115000"/>
              </a:lnSpc>
              <a:spcBef>
                <a:spcPts val="0"/>
              </a:spcBef>
              <a:spcAft>
                <a:spcPts val="0"/>
              </a:spcAft>
              <a:buClr>
                <a:srgbClr val="16191F"/>
              </a:buClr>
              <a:buSzPct val="100000"/>
              <a:buChar char="●"/>
            </a:pPr>
            <a:r>
              <a:rPr lang="en" sz="1200" b="1">
                <a:solidFill>
                  <a:srgbClr val="16191F"/>
                </a:solidFill>
                <a:highlight>
                  <a:srgbClr val="FFFFFF"/>
                </a:highlight>
              </a:rPr>
              <a:t>To sync </a:t>
            </a:r>
            <a:r>
              <a:rPr lang="en" sz="1200">
                <a:solidFill>
                  <a:srgbClr val="16191F"/>
                </a:solidFill>
                <a:highlight>
                  <a:srgbClr val="FFFFFF"/>
                </a:highlight>
              </a:rPr>
              <a:t>this data between the Amazon Cognito service and an end user’s devices, </a:t>
            </a:r>
            <a:r>
              <a:rPr lang="en" sz="1200" b="1">
                <a:solidFill>
                  <a:srgbClr val="16191F"/>
                </a:solidFill>
                <a:highlight>
                  <a:srgbClr val="FFFFFF"/>
                </a:highlight>
              </a:rPr>
              <a:t>invoke the synchronize method</a:t>
            </a:r>
            <a:r>
              <a:rPr lang="en" sz="1200">
                <a:solidFill>
                  <a:srgbClr val="16191F"/>
                </a:solidFill>
                <a:highlight>
                  <a:srgbClr val="FFFFFF"/>
                </a:highlight>
              </a:rPr>
              <a:t>. </a:t>
            </a:r>
            <a:endParaRPr sz="1200">
              <a:solidFill>
                <a:srgbClr val="16191F"/>
              </a:solidFill>
              <a:highlight>
                <a:srgbClr val="FFFFFF"/>
              </a:highlight>
            </a:endParaRPr>
          </a:p>
          <a:p>
            <a:pPr marL="457200" lvl="0" indent="-299085" algn="l" rtl="0">
              <a:lnSpc>
                <a:spcPct val="115000"/>
              </a:lnSpc>
              <a:spcBef>
                <a:spcPts val="0"/>
              </a:spcBef>
              <a:spcAft>
                <a:spcPts val="0"/>
              </a:spcAft>
              <a:buClr>
                <a:srgbClr val="16191F"/>
              </a:buClr>
              <a:buSzPct val="100000"/>
              <a:buChar char="●"/>
            </a:pPr>
            <a:r>
              <a:rPr lang="en" sz="1200">
                <a:solidFill>
                  <a:srgbClr val="16191F"/>
                </a:solidFill>
                <a:highlight>
                  <a:srgbClr val="FFFFFF"/>
                </a:highlight>
              </a:rPr>
              <a:t>Each </a:t>
            </a:r>
            <a:r>
              <a:rPr lang="en" sz="1200" b="1">
                <a:solidFill>
                  <a:srgbClr val="16191F"/>
                </a:solidFill>
                <a:highlight>
                  <a:srgbClr val="FFFFFF"/>
                </a:highlight>
              </a:rPr>
              <a:t>dataset </a:t>
            </a:r>
            <a:r>
              <a:rPr lang="en" sz="1200">
                <a:solidFill>
                  <a:srgbClr val="16191F"/>
                </a:solidFill>
                <a:highlight>
                  <a:srgbClr val="FFFFFF"/>
                </a:highlight>
              </a:rPr>
              <a:t>can have a maximum size of 1 MB. </a:t>
            </a:r>
            <a:endParaRPr sz="1200">
              <a:solidFill>
                <a:srgbClr val="16191F"/>
              </a:solidFill>
              <a:highlight>
                <a:srgbClr val="FFFFFF"/>
              </a:highlight>
            </a:endParaRPr>
          </a:p>
          <a:p>
            <a:pPr marL="457200" lvl="0" indent="-299085" algn="l" rtl="0">
              <a:lnSpc>
                <a:spcPct val="115000"/>
              </a:lnSpc>
              <a:spcBef>
                <a:spcPts val="0"/>
              </a:spcBef>
              <a:spcAft>
                <a:spcPts val="0"/>
              </a:spcAft>
              <a:buClr>
                <a:srgbClr val="16191F"/>
              </a:buClr>
              <a:buSzPct val="100000"/>
              <a:buChar char="●"/>
            </a:pPr>
            <a:r>
              <a:rPr lang="en" sz="1200">
                <a:solidFill>
                  <a:srgbClr val="16191F"/>
                </a:solidFill>
                <a:highlight>
                  <a:srgbClr val="FFFFFF"/>
                </a:highlight>
              </a:rPr>
              <a:t>You can </a:t>
            </a:r>
            <a:r>
              <a:rPr lang="en" sz="1200" b="1">
                <a:solidFill>
                  <a:srgbClr val="16191F"/>
                </a:solidFill>
                <a:highlight>
                  <a:srgbClr val="FFFFFF"/>
                </a:highlight>
              </a:rPr>
              <a:t>associate </a:t>
            </a:r>
            <a:r>
              <a:rPr lang="en" sz="1200">
                <a:solidFill>
                  <a:srgbClr val="16191F"/>
                </a:solidFill>
                <a:highlight>
                  <a:srgbClr val="FFFFFF"/>
                </a:highlight>
              </a:rPr>
              <a:t>up to </a:t>
            </a:r>
            <a:r>
              <a:rPr lang="en" sz="1200" b="1">
                <a:solidFill>
                  <a:srgbClr val="16191F"/>
                </a:solidFill>
                <a:highlight>
                  <a:srgbClr val="FFFFFF"/>
                </a:highlight>
              </a:rPr>
              <a:t>20 datasets with an identity.</a:t>
            </a:r>
            <a:endParaRPr sz="1200" b="1">
              <a:solidFill>
                <a:srgbClr val="16191F"/>
              </a:solidFill>
              <a:highlight>
                <a:srgbClr val="FFFFFF"/>
              </a:highlight>
            </a:endParaRPr>
          </a:p>
          <a:p>
            <a:pPr marL="457200" lvl="0" indent="-299085" algn="l" rtl="0">
              <a:lnSpc>
                <a:spcPct val="115000"/>
              </a:lnSpc>
              <a:spcBef>
                <a:spcPts val="0"/>
              </a:spcBef>
              <a:spcAft>
                <a:spcPts val="0"/>
              </a:spcAft>
              <a:buClr>
                <a:srgbClr val="16191F"/>
              </a:buClr>
              <a:buSzPct val="100000"/>
              <a:buChar char="●"/>
            </a:pPr>
            <a:r>
              <a:rPr lang="en" sz="1200">
                <a:solidFill>
                  <a:srgbClr val="16191F"/>
                </a:solidFill>
                <a:highlight>
                  <a:srgbClr val="FFFFFF"/>
                </a:highlight>
              </a:rPr>
              <a:t>The Amazon Cognito Sync</a:t>
            </a:r>
            <a:r>
              <a:rPr lang="en" sz="1200" b="1">
                <a:solidFill>
                  <a:srgbClr val="16191F"/>
                </a:solidFill>
                <a:highlight>
                  <a:srgbClr val="FFFFFF"/>
                </a:highlight>
              </a:rPr>
              <a:t> client creates a local cache for the identity data</a:t>
            </a:r>
            <a:r>
              <a:rPr lang="en" sz="1200">
                <a:solidFill>
                  <a:srgbClr val="16191F"/>
                </a:solidFill>
                <a:highlight>
                  <a:srgbClr val="FFFFFF"/>
                </a:highlight>
              </a:rPr>
              <a:t>. </a:t>
            </a:r>
            <a:endParaRPr sz="1200">
              <a:solidFill>
                <a:srgbClr val="16191F"/>
              </a:solidFill>
              <a:highlight>
                <a:srgbClr val="FFFFFF"/>
              </a:highlight>
            </a:endParaRPr>
          </a:p>
          <a:p>
            <a:pPr marL="914400" lvl="1" indent="-299085" algn="l" rtl="0">
              <a:lnSpc>
                <a:spcPct val="115000"/>
              </a:lnSpc>
              <a:spcBef>
                <a:spcPts val="0"/>
              </a:spcBef>
              <a:spcAft>
                <a:spcPts val="0"/>
              </a:spcAft>
              <a:buClr>
                <a:srgbClr val="16191F"/>
              </a:buClr>
              <a:buSzPct val="100000"/>
              <a:buChar char="○"/>
            </a:pPr>
            <a:r>
              <a:rPr lang="en" sz="1200">
                <a:solidFill>
                  <a:srgbClr val="16191F"/>
                </a:solidFill>
                <a:highlight>
                  <a:srgbClr val="FFFFFF"/>
                </a:highlight>
              </a:rPr>
              <a:t>When your app </a:t>
            </a:r>
            <a:r>
              <a:rPr lang="en" sz="1200" b="1">
                <a:solidFill>
                  <a:srgbClr val="16191F"/>
                </a:solidFill>
                <a:highlight>
                  <a:srgbClr val="FFFFFF"/>
                </a:highlight>
              </a:rPr>
              <a:t>reads and writes keys</a:t>
            </a:r>
            <a:r>
              <a:rPr lang="en" sz="1200">
                <a:solidFill>
                  <a:srgbClr val="16191F"/>
                </a:solidFill>
                <a:highlight>
                  <a:srgbClr val="FFFFFF"/>
                </a:highlight>
              </a:rPr>
              <a:t>, it communicates with this </a:t>
            </a:r>
            <a:r>
              <a:rPr lang="en" sz="1200" b="1">
                <a:solidFill>
                  <a:srgbClr val="16191F"/>
                </a:solidFill>
                <a:highlight>
                  <a:srgbClr val="FFFFFF"/>
                </a:highlight>
              </a:rPr>
              <a:t>local cache</a:t>
            </a:r>
            <a:r>
              <a:rPr lang="en" sz="1200">
                <a:solidFill>
                  <a:srgbClr val="16191F"/>
                </a:solidFill>
                <a:highlight>
                  <a:srgbClr val="FFFFFF"/>
                </a:highlight>
              </a:rPr>
              <a:t>. </a:t>
            </a:r>
            <a:endParaRPr sz="1200">
              <a:solidFill>
                <a:srgbClr val="16191F"/>
              </a:solidFill>
              <a:highlight>
                <a:srgbClr val="FFFFFF"/>
              </a:highlight>
            </a:endParaRPr>
          </a:p>
          <a:p>
            <a:pPr marL="914400" lvl="1" indent="-299085" algn="l" rtl="0">
              <a:lnSpc>
                <a:spcPct val="115000"/>
              </a:lnSpc>
              <a:spcBef>
                <a:spcPts val="0"/>
              </a:spcBef>
              <a:spcAft>
                <a:spcPts val="0"/>
              </a:spcAft>
              <a:buClr>
                <a:srgbClr val="16191F"/>
              </a:buClr>
              <a:buSzPct val="100000"/>
              <a:buChar char="○"/>
            </a:pPr>
            <a:r>
              <a:rPr lang="en" sz="1200">
                <a:solidFill>
                  <a:srgbClr val="16191F"/>
                </a:solidFill>
                <a:highlight>
                  <a:srgbClr val="FFFFFF"/>
                </a:highlight>
              </a:rPr>
              <a:t>This communication guarantees that </a:t>
            </a:r>
            <a:r>
              <a:rPr lang="en" sz="1200" b="1">
                <a:solidFill>
                  <a:srgbClr val="16191F"/>
                </a:solidFill>
                <a:highlight>
                  <a:srgbClr val="FFFFFF"/>
                </a:highlight>
              </a:rPr>
              <a:t>all changes</a:t>
            </a:r>
            <a:r>
              <a:rPr lang="en" sz="1200">
                <a:solidFill>
                  <a:srgbClr val="16191F"/>
                </a:solidFill>
                <a:highlight>
                  <a:srgbClr val="FFFFFF"/>
                </a:highlight>
              </a:rPr>
              <a:t> you make on the device are </a:t>
            </a:r>
            <a:r>
              <a:rPr lang="en" sz="1200" b="1">
                <a:solidFill>
                  <a:srgbClr val="16191F"/>
                </a:solidFill>
                <a:highlight>
                  <a:srgbClr val="FFFFFF"/>
                </a:highlight>
              </a:rPr>
              <a:t>immediately available on the device</a:t>
            </a:r>
            <a:r>
              <a:rPr lang="en" sz="1200">
                <a:solidFill>
                  <a:srgbClr val="16191F"/>
                </a:solidFill>
                <a:highlight>
                  <a:srgbClr val="FFFFFF"/>
                </a:highlight>
              </a:rPr>
              <a:t>, even when you are </a:t>
            </a:r>
            <a:r>
              <a:rPr lang="en" sz="1200" b="1">
                <a:solidFill>
                  <a:srgbClr val="16191F"/>
                </a:solidFill>
                <a:highlight>
                  <a:srgbClr val="FFFFFF"/>
                </a:highlight>
              </a:rPr>
              <a:t>offline</a:t>
            </a:r>
            <a:r>
              <a:rPr lang="en" sz="1200">
                <a:solidFill>
                  <a:srgbClr val="16191F"/>
                </a:solidFill>
                <a:highlight>
                  <a:srgbClr val="FFFFFF"/>
                </a:highlight>
              </a:rPr>
              <a:t>.</a:t>
            </a:r>
            <a:endParaRPr sz="1200">
              <a:solidFill>
                <a:srgbClr val="16191F"/>
              </a:solidFill>
              <a:highlight>
                <a:srgbClr val="FFFFFF"/>
              </a:highlight>
            </a:endParaRPr>
          </a:p>
          <a:p>
            <a:pPr marL="457200" lvl="0" indent="-299085" algn="l" rtl="0">
              <a:lnSpc>
                <a:spcPct val="115000"/>
              </a:lnSpc>
              <a:spcBef>
                <a:spcPts val="0"/>
              </a:spcBef>
              <a:spcAft>
                <a:spcPts val="0"/>
              </a:spcAft>
              <a:buClr>
                <a:srgbClr val="16191F"/>
              </a:buClr>
              <a:buSzPct val="100000"/>
              <a:buChar char="●"/>
            </a:pPr>
            <a:r>
              <a:rPr lang="en" sz="1200">
                <a:solidFill>
                  <a:srgbClr val="16191F"/>
                </a:solidFill>
                <a:highlight>
                  <a:srgbClr val="FFFFFF"/>
                </a:highlight>
              </a:rPr>
              <a:t>When the </a:t>
            </a:r>
            <a:r>
              <a:rPr lang="en" sz="1200" b="1">
                <a:solidFill>
                  <a:srgbClr val="16191F"/>
                </a:solidFill>
                <a:highlight>
                  <a:srgbClr val="FFFFFF"/>
                </a:highlight>
              </a:rPr>
              <a:t>synchronize method is called</a:t>
            </a:r>
            <a:r>
              <a:rPr lang="en" sz="1200">
                <a:solidFill>
                  <a:srgbClr val="16191F"/>
                </a:solidFill>
                <a:highlight>
                  <a:srgbClr val="FFFFFF"/>
                </a:highlight>
              </a:rPr>
              <a:t>, changes from the service are pulled to the device, and </a:t>
            </a:r>
            <a:r>
              <a:rPr lang="en" sz="1200" b="1">
                <a:solidFill>
                  <a:srgbClr val="16191F"/>
                </a:solidFill>
                <a:highlight>
                  <a:srgbClr val="FFFFFF"/>
                </a:highlight>
              </a:rPr>
              <a:t>any local changes are pushed to the service</a:t>
            </a:r>
            <a:r>
              <a:rPr lang="en" sz="1200">
                <a:solidFill>
                  <a:srgbClr val="16191F"/>
                </a:solidFill>
                <a:highlight>
                  <a:srgbClr val="FFFFFF"/>
                </a:highlight>
              </a:rPr>
              <a:t>.</a:t>
            </a:r>
            <a:br>
              <a:rPr lang="en" sz="1200">
                <a:solidFill>
                  <a:srgbClr val="16191F"/>
                </a:solidFill>
                <a:highlight>
                  <a:srgbClr val="FFFFFF"/>
                </a:highlight>
              </a:rPr>
            </a:br>
            <a:r>
              <a:rPr lang="en" sz="1200">
                <a:solidFill>
                  <a:srgbClr val="16191F"/>
                </a:solidFill>
                <a:highlight>
                  <a:srgbClr val="FFFFFF"/>
                </a:highlight>
              </a:rPr>
              <a:t>At this point, the changes are available to other devices to synchronize.</a:t>
            </a:r>
            <a:endParaRPr/>
          </a:p>
        </p:txBody>
      </p:sp>
      <p:pic>
        <p:nvPicPr>
          <p:cNvPr id="292" name="Google Shape;292;p53"/>
          <p:cNvPicPr preferRelativeResize="0"/>
          <p:nvPr/>
        </p:nvPicPr>
        <p:blipFill>
          <a:blip r:embed="rId3">
            <a:alphaModFix/>
          </a:blip>
          <a:stretch>
            <a:fillRect/>
          </a:stretch>
        </p:blipFill>
        <p:spPr>
          <a:xfrm>
            <a:off x="5527100" y="1572298"/>
            <a:ext cx="3393500" cy="2572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Amazon App Sync</a:t>
            </a:r>
            <a:endParaRPr b="1"/>
          </a:p>
        </p:txBody>
      </p:sp>
      <p:sp>
        <p:nvSpPr>
          <p:cNvPr id="298" name="Google Shape;298;p54"/>
          <p:cNvSpPr txBox="1">
            <a:spLocks noGrp="1"/>
          </p:cNvSpPr>
          <p:nvPr>
            <p:ph type="body" idx="1"/>
          </p:nvPr>
        </p:nvSpPr>
        <p:spPr>
          <a:xfrm>
            <a:off x="311700" y="1152475"/>
            <a:ext cx="4486800" cy="3416400"/>
          </a:xfrm>
          <a:prstGeom prst="rect">
            <a:avLst/>
          </a:prstGeom>
        </p:spPr>
        <p:txBody>
          <a:bodyPr spcFirstLastPara="1" wrap="square" lIns="91425" tIns="91425" rIns="91425" bIns="91425" anchor="t" anchorCtr="0">
            <a:normAutofit fontScale="85000"/>
          </a:bodyPr>
          <a:lstStyle/>
          <a:p>
            <a:pPr marL="0" lvl="0" indent="0" algn="l" rtl="0">
              <a:lnSpc>
                <a:spcPct val="150000"/>
              </a:lnSpc>
              <a:spcBef>
                <a:spcPts val="0"/>
              </a:spcBef>
              <a:spcAft>
                <a:spcPts val="0"/>
              </a:spcAft>
              <a:buNone/>
            </a:pPr>
            <a:r>
              <a:rPr lang="en" sz="1200">
                <a:solidFill>
                  <a:schemeClr val="dk1"/>
                </a:solidFill>
                <a:highlight>
                  <a:srgbClr val="FFFFFF"/>
                </a:highlight>
              </a:rPr>
              <a:t>Amazon Cognito Sync is an AWS service and client library that makes it possible to </a:t>
            </a:r>
            <a:r>
              <a:rPr lang="en" sz="1200" b="1">
                <a:solidFill>
                  <a:schemeClr val="dk1"/>
                </a:solidFill>
                <a:highlight>
                  <a:srgbClr val="FFFFFF"/>
                </a:highlight>
              </a:rPr>
              <a:t>sync application-related user data across devices.</a:t>
            </a:r>
            <a:endParaRPr sz="1200" b="1">
              <a:solidFill>
                <a:schemeClr val="dk1"/>
              </a:solidFill>
              <a:highlight>
                <a:srgbClr val="FFFFFF"/>
              </a:highlight>
            </a:endParaRPr>
          </a:p>
          <a:p>
            <a:pPr marL="457200" lvl="0" indent="-293370" algn="l" rtl="0">
              <a:lnSpc>
                <a:spcPct val="150000"/>
              </a:lnSpc>
              <a:spcBef>
                <a:spcPts val="1200"/>
              </a:spcBef>
              <a:spcAft>
                <a:spcPts val="0"/>
              </a:spcAft>
              <a:buClr>
                <a:schemeClr val="dk1"/>
              </a:buClr>
              <a:buSzPct val="100000"/>
              <a:buChar char="●"/>
            </a:pPr>
            <a:r>
              <a:rPr lang="en" sz="1200">
                <a:solidFill>
                  <a:schemeClr val="dk1"/>
                </a:solidFill>
                <a:highlight>
                  <a:srgbClr val="FFFFFF"/>
                </a:highlight>
              </a:rPr>
              <a:t>Amazon Cognito Sync can synchronize user profile data across mobile devices and the web without using your own backend. </a:t>
            </a:r>
            <a:endParaRPr sz="1200">
              <a:solidFill>
                <a:schemeClr val="dk1"/>
              </a:solidFill>
              <a:highlight>
                <a:srgbClr val="FFFFFF"/>
              </a:highlight>
            </a:endParaRPr>
          </a:p>
          <a:p>
            <a:pPr marL="457200" lvl="0" indent="-293370" algn="l" rtl="0">
              <a:lnSpc>
                <a:spcPct val="150000"/>
              </a:lnSpc>
              <a:spcBef>
                <a:spcPts val="0"/>
              </a:spcBef>
              <a:spcAft>
                <a:spcPts val="0"/>
              </a:spcAft>
              <a:buClr>
                <a:schemeClr val="dk1"/>
              </a:buClr>
              <a:buSzPct val="100000"/>
              <a:buChar char="●"/>
            </a:pPr>
            <a:r>
              <a:rPr lang="en" sz="1200">
                <a:solidFill>
                  <a:schemeClr val="dk1"/>
                </a:solidFill>
                <a:highlight>
                  <a:srgbClr val="FFFFFF"/>
                </a:highlight>
              </a:rPr>
              <a:t>The c</a:t>
            </a:r>
            <a:r>
              <a:rPr lang="en" sz="1200" b="1">
                <a:solidFill>
                  <a:schemeClr val="dk1"/>
                </a:solidFill>
                <a:highlight>
                  <a:srgbClr val="FFFFFF"/>
                </a:highlight>
              </a:rPr>
              <a:t>lient libraries</a:t>
            </a:r>
            <a:r>
              <a:rPr lang="en" sz="1200">
                <a:solidFill>
                  <a:schemeClr val="dk1"/>
                </a:solidFill>
                <a:highlight>
                  <a:srgbClr val="FFFFFF"/>
                </a:highlight>
              </a:rPr>
              <a:t> </a:t>
            </a:r>
            <a:r>
              <a:rPr lang="en" sz="1200" b="1">
                <a:solidFill>
                  <a:schemeClr val="dk1"/>
                </a:solidFill>
                <a:highlight>
                  <a:srgbClr val="FFFFFF"/>
                </a:highlight>
              </a:rPr>
              <a:t>cache data locally</a:t>
            </a:r>
            <a:r>
              <a:rPr lang="en" sz="1200">
                <a:solidFill>
                  <a:schemeClr val="dk1"/>
                </a:solidFill>
                <a:highlight>
                  <a:srgbClr val="FFFFFF"/>
                </a:highlight>
              </a:rPr>
              <a:t> so that your app can read and write data regardless of device connectivity status. </a:t>
            </a:r>
            <a:endParaRPr sz="1200">
              <a:solidFill>
                <a:schemeClr val="dk1"/>
              </a:solidFill>
              <a:highlight>
                <a:srgbClr val="FFFFFF"/>
              </a:highlight>
            </a:endParaRPr>
          </a:p>
          <a:p>
            <a:pPr marL="457200" lvl="0" indent="-293370" algn="l" rtl="0">
              <a:lnSpc>
                <a:spcPct val="150000"/>
              </a:lnSpc>
              <a:spcBef>
                <a:spcPts val="0"/>
              </a:spcBef>
              <a:spcAft>
                <a:spcPts val="0"/>
              </a:spcAft>
              <a:buClr>
                <a:schemeClr val="dk1"/>
              </a:buClr>
              <a:buSzPct val="100000"/>
              <a:buChar char="●"/>
            </a:pPr>
            <a:r>
              <a:rPr lang="en" sz="1200">
                <a:solidFill>
                  <a:schemeClr val="dk1"/>
                </a:solidFill>
                <a:highlight>
                  <a:srgbClr val="FFFFFF"/>
                </a:highlight>
              </a:rPr>
              <a:t>When the device is online, you can synchronize data. </a:t>
            </a:r>
            <a:endParaRPr sz="1200">
              <a:solidFill>
                <a:schemeClr val="dk1"/>
              </a:solidFill>
              <a:highlight>
                <a:srgbClr val="FFFFFF"/>
              </a:highlight>
            </a:endParaRPr>
          </a:p>
          <a:p>
            <a:pPr marL="457200" lvl="0" indent="-293370" algn="l" rtl="0">
              <a:lnSpc>
                <a:spcPct val="150000"/>
              </a:lnSpc>
              <a:spcBef>
                <a:spcPts val="0"/>
              </a:spcBef>
              <a:spcAft>
                <a:spcPts val="0"/>
              </a:spcAft>
              <a:buClr>
                <a:schemeClr val="dk1"/>
              </a:buClr>
              <a:buSzPct val="100000"/>
              <a:buChar char="●"/>
            </a:pPr>
            <a:r>
              <a:rPr lang="en" sz="1200">
                <a:solidFill>
                  <a:schemeClr val="dk1"/>
                </a:solidFill>
                <a:highlight>
                  <a:srgbClr val="FFFFFF"/>
                </a:highlight>
              </a:rPr>
              <a:t>If you set up</a:t>
            </a:r>
            <a:r>
              <a:rPr lang="en" sz="1200" b="1">
                <a:solidFill>
                  <a:schemeClr val="dk1"/>
                </a:solidFill>
                <a:highlight>
                  <a:srgbClr val="FFFFFF"/>
                </a:highlight>
              </a:rPr>
              <a:t> push sync</a:t>
            </a:r>
            <a:r>
              <a:rPr lang="en" sz="1200">
                <a:solidFill>
                  <a:schemeClr val="dk1"/>
                </a:solidFill>
                <a:highlight>
                  <a:srgbClr val="FFFFFF"/>
                </a:highlight>
              </a:rPr>
              <a:t>, you can notify other devices immediately that an update is available.</a:t>
            </a:r>
            <a:endParaRPr sz="1200">
              <a:solidFill>
                <a:schemeClr val="dk1"/>
              </a:solidFill>
              <a:highlight>
                <a:srgbClr val="FFFFFF"/>
              </a:highlight>
            </a:endParaRPr>
          </a:p>
          <a:p>
            <a:pPr marL="0" lvl="0" indent="0" algn="l" rtl="0">
              <a:spcBef>
                <a:spcPts val="1200"/>
              </a:spcBef>
              <a:spcAft>
                <a:spcPts val="0"/>
              </a:spcAft>
              <a:buClr>
                <a:schemeClr val="dk1"/>
              </a:buClr>
              <a:buSzPct val="100000"/>
              <a:buFont typeface="Arial"/>
              <a:buNone/>
            </a:pPr>
            <a:endParaRPr sz="1100">
              <a:solidFill>
                <a:schemeClr val="dk1"/>
              </a:solidFill>
            </a:endParaRPr>
          </a:p>
          <a:p>
            <a:pPr marL="0" lvl="0" indent="0" algn="l" rtl="0">
              <a:spcBef>
                <a:spcPts val="0"/>
              </a:spcBef>
              <a:spcAft>
                <a:spcPts val="1200"/>
              </a:spcAft>
              <a:buNone/>
            </a:pPr>
            <a:endParaRPr>
              <a:solidFill>
                <a:schemeClr val="dk1"/>
              </a:solidFill>
            </a:endParaRPr>
          </a:p>
        </p:txBody>
      </p:sp>
      <p:pic>
        <p:nvPicPr>
          <p:cNvPr id="299" name="Google Shape;299;p54"/>
          <p:cNvPicPr preferRelativeResize="0"/>
          <p:nvPr/>
        </p:nvPicPr>
        <p:blipFill>
          <a:blip r:embed="rId3">
            <a:alphaModFix/>
          </a:blip>
          <a:stretch>
            <a:fillRect/>
          </a:stretch>
        </p:blipFill>
        <p:spPr>
          <a:xfrm>
            <a:off x="4798500" y="1152475"/>
            <a:ext cx="4267200" cy="23816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5"/>
          <p:cNvSpPr txBox="1">
            <a:spLocks noGrp="1"/>
          </p:cNvSpPr>
          <p:nvPr>
            <p:ph type="title"/>
          </p:nvPr>
        </p:nvSpPr>
        <p:spPr>
          <a:xfrm>
            <a:off x="311700" y="24592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Push sync</a:t>
            </a:r>
            <a:endParaRPr b="1"/>
          </a:p>
        </p:txBody>
      </p:sp>
      <p:sp>
        <p:nvSpPr>
          <p:cNvPr id="305" name="Google Shape;305;p55"/>
          <p:cNvSpPr txBox="1">
            <a:spLocks noGrp="1"/>
          </p:cNvSpPr>
          <p:nvPr>
            <p:ph type="body" idx="1"/>
          </p:nvPr>
        </p:nvSpPr>
        <p:spPr>
          <a:xfrm>
            <a:off x="311700" y="906925"/>
            <a:ext cx="5667900" cy="39978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SzPts val="852"/>
              <a:buNone/>
            </a:pPr>
            <a:r>
              <a:rPr lang="en" sz="1100">
                <a:solidFill>
                  <a:schemeClr val="dk1"/>
                </a:solidFill>
              </a:rPr>
              <a:t>Amazon Cognito </a:t>
            </a:r>
            <a:r>
              <a:rPr lang="en" sz="1100" b="1">
                <a:solidFill>
                  <a:schemeClr val="dk1"/>
                </a:solidFill>
              </a:rPr>
              <a:t>automatically tracks the association between identity and devices</a:t>
            </a:r>
            <a:r>
              <a:rPr lang="en" sz="1100">
                <a:solidFill>
                  <a:schemeClr val="dk1"/>
                </a:solidFill>
              </a:rPr>
              <a:t>. </a:t>
            </a:r>
            <a:endParaRPr sz="1100">
              <a:solidFill>
                <a:schemeClr val="dk1"/>
              </a:solidFill>
            </a:endParaRPr>
          </a:p>
          <a:p>
            <a:pPr marL="457200" lvl="0" indent="-298450" algn="l" rtl="0">
              <a:lnSpc>
                <a:spcPct val="150000"/>
              </a:lnSpc>
              <a:spcBef>
                <a:spcPts val="1200"/>
              </a:spcBef>
              <a:spcAft>
                <a:spcPts val="0"/>
              </a:spcAft>
              <a:buClr>
                <a:schemeClr val="dk1"/>
              </a:buClr>
              <a:buSzPts val="1100"/>
              <a:buChar char="●"/>
            </a:pPr>
            <a:r>
              <a:rPr lang="en" sz="1100">
                <a:solidFill>
                  <a:schemeClr val="dk1"/>
                </a:solidFill>
              </a:rPr>
              <a:t>Using the </a:t>
            </a:r>
            <a:r>
              <a:rPr lang="en" sz="1100" b="1">
                <a:solidFill>
                  <a:schemeClr val="dk1"/>
                </a:solidFill>
              </a:rPr>
              <a:t>push synchronization</a:t>
            </a:r>
            <a:r>
              <a:rPr lang="en" sz="1100">
                <a:solidFill>
                  <a:schemeClr val="dk1"/>
                </a:solidFill>
              </a:rPr>
              <a:t>, or </a:t>
            </a:r>
            <a:r>
              <a:rPr lang="en" sz="1100" b="1">
                <a:solidFill>
                  <a:schemeClr val="dk1"/>
                </a:solidFill>
              </a:rPr>
              <a:t>push sync</a:t>
            </a:r>
            <a:r>
              <a:rPr lang="en" sz="1100">
                <a:solidFill>
                  <a:schemeClr val="dk1"/>
                </a:solidFill>
              </a:rPr>
              <a:t>, feature, you can ensure that </a:t>
            </a:r>
            <a:r>
              <a:rPr lang="en" sz="1100" b="1">
                <a:solidFill>
                  <a:schemeClr val="dk1"/>
                </a:solidFill>
              </a:rPr>
              <a:t>every instance</a:t>
            </a:r>
            <a:r>
              <a:rPr lang="en" sz="1100">
                <a:solidFill>
                  <a:schemeClr val="dk1"/>
                </a:solidFill>
              </a:rPr>
              <a:t> of a given identity </a:t>
            </a:r>
            <a:r>
              <a:rPr lang="en" sz="1100" b="1">
                <a:solidFill>
                  <a:schemeClr val="dk1"/>
                </a:solidFill>
              </a:rPr>
              <a:t>is notified</a:t>
            </a:r>
            <a:r>
              <a:rPr lang="en" sz="1100">
                <a:solidFill>
                  <a:schemeClr val="dk1"/>
                </a:solidFill>
              </a:rPr>
              <a:t> when identity data changes. </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b="1">
                <a:solidFill>
                  <a:schemeClr val="dk1"/>
                </a:solidFill>
              </a:rPr>
              <a:t>Push sync</a:t>
            </a:r>
            <a:r>
              <a:rPr lang="en" sz="1100">
                <a:solidFill>
                  <a:schemeClr val="dk1"/>
                </a:solidFill>
              </a:rPr>
              <a:t> </a:t>
            </a:r>
            <a:r>
              <a:rPr lang="en" sz="1100" b="1">
                <a:solidFill>
                  <a:schemeClr val="dk1"/>
                </a:solidFill>
              </a:rPr>
              <a:t>ensures </a:t>
            </a:r>
            <a:r>
              <a:rPr lang="en" sz="1100">
                <a:solidFill>
                  <a:schemeClr val="dk1"/>
                </a:solidFill>
              </a:rPr>
              <a:t>that, whenever the </a:t>
            </a:r>
            <a:r>
              <a:rPr lang="en" sz="1100" b="1">
                <a:solidFill>
                  <a:schemeClr val="dk1"/>
                </a:solidFill>
              </a:rPr>
              <a:t>sync store data changes</a:t>
            </a:r>
            <a:r>
              <a:rPr lang="en" sz="1100">
                <a:solidFill>
                  <a:schemeClr val="dk1"/>
                </a:solidFill>
              </a:rPr>
              <a:t> for a particular identity, </a:t>
            </a:r>
            <a:r>
              <a:rPr lang="en" sz="1100" b="1">
                <a:solidFill>
                  <a:schemeClr val="dk1"/>
                </a:solidFill>
              </a:rPr>
              <a:t>all devices</a:t>
            </a:r>
            <a:r>
              <a:rPr lang="en" sz="1100">
                <a:solidFill>
                  <a:schemeClr val="dk1"/>
                </a:solidFill>
              </a:rPr>
              <a:t> associated with that identity </a:t>
            </a:r>
            <a:r>
              <a:rPr lang="en" sz="1100" b="1">
                <a:solidFill>
                  <a:schemeClr val="dk1"/>
                </a:solidFill>
              </a:rPr>
              <a:t>receive a silent push notification</a:t>
            </a:r>
            <a:r>
              <a:rPr lang="en" sz="1100">
                <a:solidFill>
                  <a:schemeClr val="dk1"/>
                </a:solidFill>
              </a:rPr>
              <a:t> informing them of the change.</a:t>
            </a:r>
            <a:endParaRPr sz="1100">
              <a:solidFill>
                <a:schemeClr val="dk1"/>
              </a:solidFill>
            </a:endParaRPr>
          </a:p>
          <a:p>
            <a:pPr marL="0" lvl="0" indent="0" algn="l" rtl="0">
              <a:lnSpc>
                <a:spcPct val="150000"/>
              </a:lnSpc>
              <a:spcBef>
                <a:spcPts val="1200"/>
              </a:spcBef>
              <a:spcAft>
                <a:spcPts val="0"/>
              </a:spcAft>
              <a:buSzPts val="852"/>
              <a:buNone/>
            </a:pPr>
            <a:r>
              <a:rPr lang="en" sz="1100">
                <a:solidFill>
                  <a:schemeClr val="dk1"/>
                </a:solidFill>
              </a:rPr>
              <a:t>Before you can use push sync, you must first </a:t>
            </a:r>
            <a:r>
              <a:rPr lang="en" sz="1100" b="1">
                <a:solidFill>
                  <a:schemeClr val="dk1"/>
                </a:solidFill>
              </a:rPr>
              <a:t>set up your account</a:t>
            </a:r>
            <a:r>
              <a:rPr lang="en" sz="1100">
                <a:solidFill>
                  <a:schemeClr val="dk1"/>
                </a:solidFill>
              </a:rPr>
              <a:t> for </a:t>
            </a:r>
            <a:r>
              <a:rPr lang="en" sz="1100" b="1">
                <a:solidFill>
                  <a:schemeClr val="dk1"/>
                </a:solidFill>
              </a:rPr>
              <a:t>push sync</a:t>
            </a:r>
            <a:r>
              <a:rPr lang="en" sz="1100">
                <a:solidFill>
                  <a:schemeClr val="dk1"/>
                </a:solidFill>
              </a:rPr>
              <a:t> and </a:t>
            </a:r>
            <a:r>
              <a:rPr lang="en" sz="1100" b="1">
                <a:solidFill>
                  <a:schemeClr val="dk1"/>
                </a:solidFill>
              </a:rPr>
              <a:t>enable push sync in the Amazon Cognito console</a:t>
            </a:r>
            <a:r>
              <a:rPr lang="en" sz="1100">
                <a:solidFill>
                  <a:schemeClr val="dk1"/>
                </a:solidFill>
              </a:rPr>
              <a:t>.</a:t>
            </a:r>
            <a:endParaRPr sz="1100">
              <a:solidFill>
                <a:schemeClr val="dk1"/>
              </a:solidFill>
            </a:endParaRPr>
          </a:p>
          <a:p>
            <a:pPr marL="0" lvl="0" indent="0" algn="l" rtl="0">
              <a:lnSpc>
                <a:spcPct val="150000"/>
              </a:lnSpc>
              <a:spcBef>
                <a:spcPts val="1200"/>
              </a:spcBef>
              <a:spcAft>
                <a:spcPts val="0"/>
              </a:spcAft>
              <a:buSzPts val="852"/>
              <a:buNone/>
            </a:pPr>
            <a:r>
              <a:rPr lang="en" sz="1100" b="1">
                <a:solidFill>
                  <a:schemeClr val="dk1"/>
                </a:solidFill>
              </a:rPr>
              <a:t>Note:</a:t>
            </a:r>
            <a:endParaRPr sz="1100" b="1">
              <a:solidFill>
                <a:schemeClr val="dk1"/>
              </a:solidFill>
            </a:endParaRPr>
          </a:p>
          <a:p>
            <a:pPr marL="457200" lvl="0" indent="-298450" algn="l" rtl="0">
              <a:lnSpc>
                <a:spcPct val="150000"/>
              </a:lnSpc>
              <a:spcBef>
                <a:spcPts val="1200"/>
              </a:spcBef>
              <a:spcAft>
                <a:spcPts val="0"/>
              </a:spcAft>
              <a:buClr>
                <a:schemeClr val="dk1"/>
              </a:buClr>
              <a:buSzPts val="1100"/>
              <a:buChar char="●"/>
            </a:pPr>
            <a:r>
              <a:rPr lang="en" sz="1100" i="1" u="sng">
                <a:solidFill>
                  <a:schemeClr val="dk1"/>
                </a:solidFill>
              </a:rPr>
              <a:t>Push sync is not supported for JavaScript, Unity, or Xamarin.</a:t>
            </a:r>
            <a:endParaRPr sz="1100">
              <a:solidFill>
                <a:schemeClr val="dk1"/>
              </a:solidFill>
            </a:endParaRPr>
          </a:p>
        </p:txBody>
      </p:sp>
      <p:pic>
        <p:nvPicPr>
          <p:cNvPr id="306" name="Google Shape;306;p55"/>
          <p:cNvPicPr preferRelativeResize="0"/>
          <p:nvPr/>
        </p:nvPicPr>
        <p:blipFill>
          <a:blip r:embed="rId3">
            <a:alphaModFix/>
          </a:blip>
          <a:stretch>
            <a:fillRect/>
          </a:stretch>
        </p:blipFill>
        <p:spPr>
          <a:xfrm>
            <a:off x="6220300" y="1358750"/>
            <a:ext cx="2661249" cy="2426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Amazon Cognito Streams</a:t>
            </a:r>
            <a:endParaRPr b="1"/>
          </a:p>
        </p:txBody>
      </p:sp>
      <p:sp>
        <p:nvSpPr>
          <p:cNvPr id="312" name="Google Shape;312;p5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a:solidFill>
                  <a:schemeClr val="dk1"/>
                </a:solidFill>
                <a:highlight>
                  <a:srgbClr val="FFFFFF"/>
                </a:highlight>
              </a:rPr>
              <a:t>Amazon Cognito Streams gives developers control and insight into their data stored in Amazon Cognito. </a:t>
            </a:r>
            <a:endParaRPr sz="1200">
              <a:solidFill>
                <a:schemeClr val="dk1"/>
              </a:solidFill>
              <a:highlight>
                <a:srgbClr val="FFFFFF"/>
              </a:highlight>
            </a:endParaRPr>
          </a:p>
          <a:p>
            <a:pPr marL="457200" lvl="0" indent="-304800" algn="l" rtl="0">
              <a:lnSpc>
                <a:spcPct val="150000"/>
              </a:lnSpc>
              <a:spcBef>
                <a:spcPts val="1200"/>
              </a:spcBef>
              <a:spcAft>
                <a:spcPts val="0"/>
              </a:spcAft>
              <a:buClr>
                <a:schemeClr val="dk1"/>
              </a:buClr>
              <a:buSzPts val="1200"/>
              <a:buChar char="●"/>
            </a:pPr>
            <a:r>
              <a:rPr lang="en" sz="1200">
                <a:solidFill>
                  <a:schemeClr val="dk1"/>
                </a:solidFill>
                <a:highlight>
                  <a:srgbClr val="FFFFFF"/>
                </a:highlight>
              </a:rPr>
              <a:t>Developers can now configure a Kinesis stream to receive events as data is updated and synchronized. </a:t>
            </a:r>
            <a:endParaRPr sz="1200">
              <a:solidFill>
                <a:schemeClr val="dk1"/>
              </a:solidFill>
              <a:highlight>
                <a:srgbClr val="FFFFFF"/>
              </a:highlight>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FFFFFF"/>
                </a:highlight>
              </a:rPr>
              <a:t>Amazon Cognito can push each dataset change to a Kinesis stream you own in real time.</a:t>
            </a:r>
            <a:endParaRPr sz="1200">
              <a:solidFill>
                <a:schemeClr val="dk1"/>
              </a:solidFill>
              <a:highlight>
                <a:srgbClr val="FFFFFF"/>
              </a:highlight>
            </a:endParaRPr>
          </a:p>
          <a:p>
            <a:pPr marL="0" lvl="0" indent="0" algn="l" rtl="0">
              <a:lnSpc>
                <a:spcPct val="150000"/>
              </a:lnSpc>
              <a:spcBef>
                <a:spcPts val="1200"/>
              </a:spcBef>
              <a:spcAft>
                <a:spcPts val="1200"/>
              </a:spcAft>
              <a:buClr>
                <a:schemeClr val="dk1"/>
              </a:buClr>
              <a:buSzPts val="1100"/>
              <a:buFont typeface="Arial"/>
              <a:buNone/>
            </a:pPr>
            <a:r>
              <a:rPr lang="en" sz="1200">
                <a:solidFill>
                  <a:schemeClr val="dk1"/>
                </a:solidFill>
                <a:highlight>
                  <a:srgbClr val="FFFFFF"/>
                </a:highlight>
              </a:rPr>
              <a:t>Using Amazon Cognito Streams, you can move all of your Sync data to Kinesis, which can then be streamed to a data warehouse tool such as Amazon Redshift for further analysis.</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7"/>
          <p:cNvSpPr txBox="1">
            <a:spLocks noGrp="1"/>
          </p:cNvSpPr>
          <p:nvPr>
            <p:ph type="title"/>
          </p:nvPr>
        </p:nvSpPr>
        <p:spPr>
          <a:xfrm>
            <a:off x="311700" y="32557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Amazon Cognito Events</a:t>
            </a:r>
            <a:endParaRPr b="1"/>
          </a:p>
        </p:txBody>
      </p:sp>
      <p:sp>
        <p:nvSpPr>
          <p:cNvPr id="318" name="Google Shape;318;p57"/>
          <p:cNvSpPr txBox="1">
            <a:spLocks noGrp="1"/>
          </p:cNvSpPr>
          <p:nvPr>
            <p:ph type="body" idx="1"/>
          </p:nvPr>
        </p:nvSpPr>
        <p:spPr>
          <a:xfrm>
            <a:off x="311700" y="1152475"/>
            <a:ext cx="4260300" cy="3718800"/>
          </a:xfrm>
          <a:prstGeom prst="rect">
            <a:avLst/>
          </a:prstGeom>
        </p:spPr>
        <p:txBody>
          <a:bodyPr spcFirstLastPara="1" wrap="square" lIns="91425" tIns="91425" rIns="91425" bIns="91425" anchor="t" anchorCtr="0">
            <a:normAutofit fontScale="85000" lnSpcReduction="20000"/>
          </a:bodyPr>
          <a:lstStyle/>
          <a:p>
            <a:pPr marL="0" lvl="0" indent="0" algn="l" rtl="0">
              <a:lnSpc>
                <a:spcPct val="150000"/>
              </a:lnSpc>
              <a:spcBef>
                <a:spcPts val="0"/>
              </a:spcBef>
              <a:spcAft>
                <a:spcPts val="0"/>
              </a:spcAft>
              <a:buNone/>
            </a:pPr>
            <a:r>
              <a:rPr lang="en" sz="1200" b="1">
                <a:solidFill>
                  <a:srgbClr val="16191F"/>
                </a:solidFill>
                <a:highlight>
                  <a:srgbClr val="FFFFFF"/>
                </a:highlight>
              </a:rPr>
              <a:t>Amazon Cognito Events</a:t>
            </a:r>
            <a:r>
              <a:rPr lang="en" sz="1200">
                <a:solidFill>
                  <a:srgbClr val="16191F"/>
                </a:solidFill>
                <a:highlight>
                  <a:srgbClr val="FFFFFF"/>
                </a:highlight>
              </a:rPr>
              <a:t> allows you to </a:t>
            </a:r>
            <a:r>
              <a:rPr lang="en" sz="1200" b="1">
                <a:solidFill>
                  <a:srgbClr val="16191F"/>
                </a:solidFill>
                <a:highlight>
                  <a:srgbClr val="FFFFFF"/>
                </a:highlight>
              </a:rPr>
              <a:t>execute </a:t>
            </a:r>
            <a:r>
              <a:rPr lang="en" sz="1200">
                <a:solidFill>
                  <a:srgbClr val="16191F"/>
                </a:solidFill>
                <a:highlight>
                  <a:srgbClr val="FFFFFF"/>
                </a:highlight>
              </a:rPr>
              <a:t>an AWS </a:t>
            </a:r>
            <a:r>
              <a:rPr lang="en" sz="1200" b="1">
                <a:solidFill>
                  <a:srgbClr val="16191F"/>
                </a:solidFill>
                <a:highlight>
                  <a:srgbClr val="FFFFFF"/>
                </a:highlight>
              </a:rPr>
              <a:t>Lambda </a:t>
            </a:r>
            <a:r>
              <a:rPr lang="en" sz="1200">
                <a:solidFill>
                  <a:srgbClr val="16191F"/>
                </a:solidFill>
                <a:highlight>
                  <a:srgbClr val="FFFFFF"/>
                </a:highlight>
              </a:rPr>
              <a:t>function </a:t>
            </a:r>
            <a:r>
              <a:rPr lang="en" sz="1200" b="1">
                <a:solidFill>
                  <a:srgbClr val="16191F"/>
                </a:solidFill>
                <a:highlight>
                  <a:srgbClr val="FFFFFF"/>
                </a:highlight>
              </a:rPr>
              <a:t>in response to important events</a:t>
            </a:r>
            <a:r>
              <a:rPr lang="en" sz="1200">
                <a:solidFill>
                  <a:srgbClr val="16191F"/>
                </a:solidFill>
                <a:highlight>
                  <a:srgbClr val="FFFFFF"/>
                </a:highlight>
              </a:rPr>
              <a:t> in Amazon Cognito. </a:t>
            </a:r>
            <a:endParaRPr sz="1200">
              <a:solidFill>
                <a:srgbClr val="16191F"/>
              </a:solidFill>
              <a:highlight>
                <a:srgbClr val="FFFFFF"/>
              </a:highlight>
            </a:endParaRPr>
          </a:p>
          <a:p>
            <a:pPr marL="457200" lvl="0" indent="-293370" algn="l" rtl="0">
              <a:lnSpc>
                <a:spcPct val="150000"/>
              </a:lnSpc>
              <a:spcBef>
                <a:spcPts val="1200"/>
              </a:spcBef>
              <a:spcAft>
                <a:spcPts val="0"/>
              </a:spcAft>
              <a:buClr>
                <a:srgbClr val="16191F"/>
              </a:buClr>
              <a:buSzPct val="100000"/>
              <a:buChar char="●"/>
            </a:pPr>
            <a:r>
              <a:rPr lang="en" sz="1200">
                <a:solidFill>
                  <a:srgbClr val="16191F"/>
                </a:solidFill>
                <a:highlight>
                  <a:srgbClr val="FFFFFF"/>
                </a:highlight>
              </a:rPr>
              <a:t>Amazon Cognito raises the </a:t>
            </a:r>
            <a:r>
              <a:rPr lang="en" sz="1200" b="1">
                <a:solidFill>
                  <a:srgbClr val="16191F"/>
                </a:solidFill>
                <a:highlight>
                  <a:srgbClr val="FFFFFF"/>
                </a:highlight>
              </a:rPr>
              <a:t>Sync Trigger</a:t>
            </a:r>
            <a:r>
              <a:rPr lang="en" sz="1200">
                <a:solidFill>
                  <a:srgbClr val="16191F"/>
                </a:solidFill>
                <a:highlight>
                  <a:srgbClr val="FFFFFF"/>
                </a:highlight>
              </a:rPr>
              <a:t> event when a </a:t>
            </a:r>
            <a:r>
              <a:rPr lang="en" sz="1200" b="1">
                <a:solidFill>
                  <a:srgbClr val="16191F"/>
                </a:solidFill>
                <a:highlight>
                  <a:srgbClr val="FFFFFF"/>
                </a:highlight>
              </a:rPr>
              <a:t>dataset is synchronized</a:t>
            </a:r>
            <a:r>
              <a:rPr lang="en" sz="1200">
                <a:solidFill>
                  <a:srgbClr val="16191F"/>
                </a:solidFill>
                <a:highlight>
                  <a:srgbClr val="FFFFFF"/>
                </a:highlight>
              </a:rPr>
              <a:t>. </a:t>
            </a:r>
            <a:endParaRPr sz="1200">
              <a:solidFill>
                <a:srgbClr val="16191F"/>
              </a:solidFill>
              <a:highlight>
                <a:srgbClr val="FFFFFF"/>
              </a:highlight>
            </a:endParaRPr>
          </a:p>
          <a:p>
            <a:pPr marL="457200" lvl="0" indent="-293370" algn="l" rtl="0">
              <a:lnSpc>
                <a:spcPct val="150000"/>
              </a:lnSpc>
              <a:spcBef>
                <a:spcPts val="0"/>
              </a:spcBef>
              <a:spcAft>
                <a:spcPts val="0"/>
              </a:spcAft>
              <a:buClr>
                <a:srgbClr val="16191F"/>
              </a:buClr>
              <a:buSzPct val="100000"/>
              <a:buChar char="●"/>
            </a:pPr>
            <a:r>
              <a:rPr lang="en" sz="1200">
                <a:solidFill>
                  <a:srgbClr val="16191F"/>
                </a:solidFill>
                <a:highlight>
                  <a:srgbClr val="FFFFFF"/>
                </a:highlight>
              </a:rPr>
              <a:t>You can use the </a:t>
            </a:r>
            <a:r>
              <a:rPr lang="en" sz="1200" b="1">
                <a:solidFill>
                  <a:srgbClr val="16191F"/>
                </a:solidFill>
                <a:highlight>
                  <a:srgbClr val="FFFFFF"/>
                </a:highlight>
              </a:rPr>
              <a:t>Sync Trigger</a:t>
            </a:r>
            <a:r>
              <a:rPr lang="en" sz="1200">
                <a:solidFill>
                  <a:srgbClr val="16191F"/>
                </a:solidFill>
                <a:highlight>
                  <a:srgbClr val="FFFFFF"/>
                </a:highlight>
              </a:rPr>
              <a:t> event to take an action when a </a:t>
            </a:r>
            <a:r>
              <a:rPr lang="en" sz="1200" b="1">
                <a:solidFill>
                  <a:srgbClr val="16191F"/>
                </a:solidFill>
                <a:highlight>
                  <a:srgbClr val="FFFFFF"/>
                </a:highlight>
              </a:rPr>
              <a:t>user updates data</a:t>
            </a:r>
            <a:r>
              <a:rPr lang="en" sz="1200">
                <a:solidFill>
                  <a:srgbClr val="16191F"/>
                </a:solidFill>
                <a:highlight>
                  <a:srgbClr val="FFFFFF"/>
                </a:highlight>
              </a:rPr>
              <a:t>. </a:t>
            </a:r>
            <a:endParaRPr sz="1200">
              <a:solidFill>
                <a:srgbClr val="16191F"/>
              </a:solidFill>
              <a:highlight>
                <a:srgbClr val="FFFFFF"/>
              </a:highlight>
            </a:endParaRPr>
          </a:p>
          <a:p>
            <a:pPr marL="914400" lvl="1" indent="-293369" algn="l" rtl="0">
              <a:lnSpc>
                <a:spcPct val="150000"/>
              </a:lnSpc>
              <a:spcBef>
                <a:spcPts val="0"/>
              </a:spcBef>
              <a:spcAft>
                <a:spcPts val="0"/>
              </a:spcAft>
              <a:buClr>
                <a:srgbClr val="16191F"/>
              </a:buClr>
              <a:buSzPct val="100000"/>
              <a:buChar char="○"/>
            </a:pPr>
            <a:r>
              <a:rPr lang="en" sz="1200">
                <a:solidFill>
                  <a:srgbClr val="16191F"/>
                </a:solidFill>
                <a:highlight>
                  <a:srgbClr val="FFFFFF"/>
                </a:highlight>
              </a:rPr>
              <a:t>The function can evaluate and optionally </a:t>
            </a:r>
            <a:r>
              <a:rPr lang="en" sz="1200" b="1">
                <a:solidFill>
                  <a:srgbClr val="16191F"/>
                </a:solidFill>
                <a:highlight>
                  <a:srgbClr val="FFFFFF"/>
                </a:highlight>
              </a:rPr>
              <a:t>manipulate the data before it is stored in the cloud</a:t>
            </a:r>
            <a:r>
              <a:rPr lang="en" sz="1200">
                <a:solidFill>
                  <a:srgbClr val="16191F"/>
                </a:solidFill>
                <a:highlight>
                  <a:srgbClr val="FFFFFF"/>
                </a:highlight>
              </a:rPr>
              <a:t> and synchronized to the user's other devices. </a:t>
            </a:r>
            <a:endParaRPr sz="1200">
              <a:solidFill>
                <a:srgbClr val="16191F"/>
              </a:solidFill>
              <a:highlight>
                <a:srgbClr val="FFFFFF"/>
              </a:highlight>
            </a:endParaRPr>
          </a:p>
          <a:p>
            <a:pPr marL="914400" lvl="1" indent="-293369" algn="l" rtl="0">
              <a:lnSpc>
                <a:spcPct val="150000"/>
              </a:lnSpc>
              <a:spcBef>
                <a:spcPts val="0"/>
              </a:spcBef>
              <a:spcAft>
                <a:spcPts val="0"/>
              </a:spcAft>
              <a:buClr>
                <a:srgbClr val="16191F"/>
              </a:buClr>
              <a:buSzPct val="100000"/>
              <a:buChar char="○"/>
            </a:pPr>
            <a:r>
              <a:rPr lang="en" sz="1200">
                <a:solidFill>
                  <a:srgbClr val="16191F"/>
                </a:solidFill>
                <a:highlight>
                  <a:srgbClr val="FFFFFF"/>
                </a:highlight>
              </a:rPr>
              <a:t>This is useful to:</a:t>
            </a:r>
            <a:endParaRPr sz="1200">
              <a:solidFill>
                <a:srgbClr val="16191F"/>
              </a:solidFill>
              <a:highlight>
                <a:srgbClr val="FFFFFF"/>
              </a:highlight>
            </a:endParaRPr>
          </a:p>
          <a:p>
            <a:pPr marL="1371600" lvl="2" indent="-293369" algn="l" rtl="0">
              <a:lnSpc>
                <a:spcPct val="150000"/>
              </a:lnSpc>
              <a:spcBef>
                <a:spcPts val="0"/>
              </a:spcBef>
              <a:spcAft>
                <a:spcPts val="0"/>
              </a:spcAft>
              <a:buClr>
                <a:srgbClr val="16191F"/>
              </a:buClr>
              <a:buSzPct val="100000"/>
              <a:buChar char="■"/>
            </a:pPr>
            <a:r>
              <a:rPr lang="en" sz="1200" b="1">
                <a:solidFill>
                  <a:srgbClr val="16191F"/>
                </a:solidFill>
                <a:highlight>
                  <a:srgbClr val="FFFFFF"/>
                </a:highlight>
              </a:rPr>
              <a:t>Validate data coming from the device</a:t>
            </a:r>
            <a:r>
              <a:rPr lang="en" sz="1200">
                <a:solidFill>
                  <a:srgbClr val="16191F"/>
                </a:solidFill>
                <a:highlight>
                  <a:srgbClr val="FFFFFF"/>
                </a:highlight>
              </a:rPr>
              <a:t> before it is synchronized to the user's other devices</a:t>
            </a:r>
            <a:endParaRPr sz="1200">
              <a:solidFill>
                <a:srgbClr val="16191F"/>
              </a:solidFill>
              <a:highlight>
                <a:srgbClr val="FFFFFF"/>
              </a:highlight>
            </a:endParaRPr>
          </a:p>
          <a:p>
            <a:pPr marL="1371600" lvl="2" indent="-293369" algn="l" rtl="0">
              <a:lnSpc>
                <a:spcPct val="150000"/>
              </a:lnSpc>
              <a:spcBef>
                <a:spcPts val="0"/>
              </a:spcBef>
              <a:spcAft>
                <a:spcPts val="0"/>
              </a:spcAft>
              <a:buClr>
                <a:srgbClr val="16191F"/>
              </a:buClr>
              <a:buSzPct val="100000"/>
              <a:buChar char="■"/>
            </a:pPr>
            <a:r>
              <a:rPr lang="en" sz="1200" b="1">
                <a:solidFill>
                  <a:srgbClr val="16191F"/>
                </a:solidFill>
                <a:highlight>
                  <a:srgbClr val="FFFFFF"/>
                </a:highlight>
              </a:rPr>
              <a:t>Update other values in the dataset</a:t>
            </a:r>
            <a:r>
              <a:rPr lang="en" sz="1200">
                <a:solidFill>
                  <a:srgbClr val="16191F"/>
                </a:solidFill>
                <a:highlight>
                  <a:srgbClr val="FFFFFF"/>
                </a:highlight>
              </a:rPr>
              <a:t> based on incoming data such as issuing an award when a player reaches a new level.</a:t>
            </a:r>
            <a:endParaRPr/>
          </a:p>
        </p:txBody>
      </p:sp>
      <p:pic>
        <p:nvPicPr>
          <p:cNvPr id="319" name="Google Shape;319;p57"/>
          <p:cNvPicPr preferRelativeResize="0"/>
          <p:nvPr/>
        </p:nvPicPr>
        <p:blipFill>
          <a:blip r:embed="rId3">
            <a:alphaModFix/>
          </a:blip>
          <a:stretch>
            <a:fillRect/>
          </a:stretch>
        </p:blipFill>
        <p:spPr>
          <a:xfrm>
            <a:off x="4711125" y="1154450"/>
            <a:ext cx="4267200" cy="28346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title"/>
          </p:nvPr>
        </p:nvSpPr>
        <p:spPr>
          <a:xfrm>
            <a:off x="311700" y="31892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Cognito Identity pool</a:t>
            </a:r>
            <a:endParaRPr/>
          </a:p>
        </p:txBody>
      </p:sp>
      <p:sp>
        <p:nvSpPr>
          <p:cNvPr id="148" name="Google Shape;148;p31"/>
          <p:cNvSpPr txBox="1">
            <a:spLocks noGrp="1"/>
          </p:cNvSpPr>
          <p:nvPr>
            <p:ph type="body" idx="1"/>
          </p:nvPr>
        </p:nvSpPr>
        <p:spPr>
          <a:xfrm>
            <a:off x="311700" y="953375"/>
            <a:ext cx="5163600" cy="3831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000">
                <a:solidFill>
                  <a:srgbClr val="16191F"/>
                </a:solidFill>
                <a:highlight>
                  <a:srgbClr val="FFFFFF"/>
                </a:highlight>
              </a:rPr>
              <a:t>With Amazon Cognito </a:t>
            </a:r>
            <a:r>
              <a:rPr lang="en" sz="1000" b="1">
                <a:solidFill>
                  <a:srgbClr val="16191F"/>
                </a:solidFill>
                <a:highlight>
                  <a:srgbClr val="FFFFFF"/>
                </a:highlight>
              </a:rPr>
              <a:t>identity pools</a:t>
            </a:r>
            <a:r>
              <a:rPr lang="en" sz="1000">
                <a:solidFill>
                  <a:srgbClr val="16191F"/>
                </a:solidFill>
                <a:highlight>
                  <a:srgbClr val="FFFFFF"/>
                </a:highlight>
              </a:rPr>
              <a:t>, you can create </a:t>
            </a:r>
            <a:r>
              <a:rPr lang="en" sz="1000" b="1">
                <a:solidFill>
                  <a:srgbClr val="16191F"/>
                </a:solidFill>
                <a:highlight>
                  <a:srgbClr val="FFFFFF"/>
                </a:highlight>
              </a:rPr>
              <a:t>unique identities</a:t>
            </a:r>
            <a:r>
              <a:rPr lang="en" sz="1000">
                <a:solidFill>
                  <a:srgbClr val="16191F"/>
                </a:solidFill>
                <a:highlight>
                  <a:srgbClr val="FFFFFF"/>
                </a:highlight>
              </a:rPr>
              <a:t> and assign </a:t>
            </a:r>
            <a:r>
              <a:rPr lang="en" sz="1000" b="1">
                <a:solidFill>
                  <a:srgbClr val="16191F"/>
                </a:solidFill>
                <a:highlight>
                  <a:srgbClr val="FFFFFF"/>
                </a:highlight>
              </a:rPr>
              <a:t>permissions for users</a:t>
            </a:r>
            <a:r>
              <a:rPr lang="en" sz="1000">
                <a:solidFill>
                  <a:srgbClr val="16191F"/>
                </a:solidFill>
                <a:highlight>
                  <a:srgbClr val="FFFFFF"/>
                </a:highlight>
              </a:rPr>
              <a:t>. </a:t>
            </a:r>
            <a:endParaRPr sz="1000">
              <a:solidFill>
                <a:srgbClr val="16191F"/>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000">
                <a:solidFill>
                  <a:srgbClr val="16191F"/>
                </a:solidFill>
                <a:highlight>
                  <a:srgbClr val="FFFFFF"/>
                </a:highlight>
              </a:rPr>
              <a:t>Your identity pool can include:</a:t>
            </a:r>
            <a:endParaRPr sz="1000">
              <a:solidFill>
                <a:srgbClr val="16191F"/>
              </a:solidFill>
              <a:highlight>
                <a:srgbClr val="FFFFFF"/>
              </a:highlight>
            </a:endParaRPr>
          </a:p>
          <a:p>
            <a:pPr marL="457200" lvl="0" indent="-292100" algn="l" rtl="0">
              <a:lnSpc>
                <a:spcPct val="150000"/>
              </a:lnSpc>
              <a:spcBef>
                <a:spcPts val="1200"/>
              </a:spcBef>
              <a:spcAft>
                <a:spcPts val="0"/>
              </a:spcAft>
              <a:buClr>
                <a:srgbClr val="16191F"/>
              </a:buClr>
              <a:buSzPts val="1000"/>
              <a:buChar char="●"/>
            </a:pPr>
            <a:r>
              <a:rPr lang="en" sz="1000">
                <a:solidFill>
                  <a:srgbClr val="16191F"/>
                </a:solidFill>
                <a:highlight>
                  <a:srgbClr val="FFFFFF"/>
                </a:highlight>
              </a:rPr>
              <a:t>Users in an Amazon Cognito user pool</a:t>
            </a:r>
            <a:endParaRPr sz="1000">
              <a:solidFill>
                <a:srgbClr val="16191F"/>
              </a:solidFill>
              <a:highlight>
                <a:srgbClr val="FFFFFF"/>
              </a:highlight>
            </a:endParaRPr>
          </a:p>
          <a:p>
            <a:pPr marL="457200" lvl="0" indent="-292100" algn="l" rtl="0">
              <a:lnSpc>
                <a:spcPct val="150000"/>
              </a:lnSpc>
              <a:spcBef>
                <a:spcPts val="0"/>
              </a:spcBef>
              <a:spcAft>
                <a:spcPts val="0"/>
              </a:spcAft>
              <a:buClr>
                <a:srgbClr val="16191F"/>
              </a:buClr>
              <a:buSzPts val="1000"/>
              <a:buChar char="●"/>
            </a:pPr>
            <a:r>
              <a:rPr lang="en" sz="1000">
                <a:solidFill>
                  <a:srgbClr val="16191F"/>
                </a:solidFill>
                <a:highlight>
                  <a:srgbClr val="FFFFFF"/>
                </a:highlight>
              </a:rPr>
              <a:t>Users who authenticate with external identity providers such as:</a:t>
            </a:r>
            <a:endParaRPr sz="1000">
              <a:solidFill>
                <a:srgbClr val="16191F"/>
              </a:solidFill>
              <a:highlight>
                <a:srgbClr val="FFFFFF"/>
              </a:highlight>
            </a:endParaRPr>
          </a:p>
          <a:p>
            <a:pPr marL="914400" lvl="1" indent="-292100" algn="l" rtl="0">
              <a:lnSpc>
                <a:spcPct val="150000"/>
              </a:lnSpc>
              <a:spcBef>
                <a:spcPts val="0"/>
              </a:spcBef>
              <a:spcAft>
                <a:spcPts val="0"/>
              </a:spcAft>
              <a:buClr>
                <a:schemeClr val="dk1"/>
              </a:buClr>
              <a:buSzPts val="1000"/>
              <a:buAutoNum type="alphaLcPeriod"/>
            </a:pPr>
            <a:r>
              <a:rPr lang="en" sz="1000">
                <a:solidFill>
                  <a:srgbClr val="16191F"/>
                </a:solidFill>
                <a:highlight>
                  <a:srgbClr val="FFFFFF"/>
                </a:highlight>
              </a:rPr>
              <a:t>Facebook</a:t>
            </a:r>
            <a:endParaRPr sz="1000">
              <a:solidFill>
                <a:srgbClr val="16191F"/>
              </a:solidFill>
              <a:highlight>
                <a:srgbClr val="FFFFFF"/>
              </a:highlight>
            </a:endParaRPr>
          </a:p>
          <a:p>
            <a:pPr marL="914400" lvl="1" indent="-292100" algn="l" rtl="0">
              <a:lnSpc>
                <a:spcPct val="150000"/>
              </a:lnSpc>
              <a:spcBef>
                <a:spcPts val="0"/>
              </a:spcBef>
              <a:spcAft>
                <a:spcPts val="0"/>
              </a:spcAft>
              <a:buClr>
                <a:schemeClr val="dk1"/>
              </a:buClr>
              <a:buSzPts val="1000"/>
              <a:buAutoNum type="alphaLcPeriod"/>
            </a:pPr>
            <a:r>
              <a:rPr lang="en" sz="1000">
                <a:solidFill>
                  <a:srgbClr val="16191F"/>
                </a:solidFill>
                <a:highlight>
                  <a:srgbClr val="FFFFFF"/>
                </a:highlight>
              </a:rPr>
              <a:t>Google</a:t>
            </a:r>
            <a:endParaRPr sz="1000">
              <a:solidFill>
                <a:srgbClr val="16191F"/>
              </a:solidFill>
              <a:highlight>
                <a:srgbClr val="FFFFFF"/>
              </a:highlight>
            </a:endParaRPr>
          </a:p>
          <a:p>
            <a:pPr marL="914400" lvl="1" indent="-292100" algn="l" rtl="0">
              <a:lnSpc>
                <a:spcPct val="150000"/>
              </a:lnSpc>
              <a:spcBef>
                <a:spcPts val="0"/>
              </a:spcBef>
              <a:spcAft>
                <a:spcPts val="0"/>
              </a:spcAft>
              <a:buClr>
                <a:schemeClr val="dk1"/>
              </a:buClr>
              <a:buSzPts val="1000"/>
              <a:buAutoNum type="alphaLcPeriod"/>
            </a:pPr>
            <a:r>
              <a:rPr lang="en" sz="1000">
                <a:solidFill>
                  <a:srgbClr val="16191F"/>
                </a:solidFill>
                <a:highlight>
                  <a:srgbClr val="FFFFFF"/>
                </a:highlight>
              </a:rPr>
              <a:t>Apple</a:t>
            </a:r>
            <a:endParaRPr sz="1000">
              <a:solidFill>
                <a:srgbClr val="16191F"/>
              </a:solidFill>
              <a:highlight>
                <a:srgbClr val="FFFFFF"/>
              </a:highlight>
            </a:endParaRPr>
          </a:p>
          <a:p>
            <a:pPr marL="914400" lvl="1" indent="-292100" algn="l" rtl="0">
              <a:lnSpc>
                <a:spcPct val="150000"/>
              </a:lnSpc>
              <a:spcBef>
                <a:spcPts val="0"/>
              </a:spcBef>
              <a:spcAft>
                <a:spcPts val="0"/>
              </a:spcAft>
              <a:buClr>
                <a:schemeClr val="dk1"/>
              </a:buClr>
              <a:buSzPts val="1000"/>
              <a:buAutoNum type="alphaLcPeriod"/>
            </a:pPr>
            <a:r>
              <a:rPr lang="en" sz="1000">
                <a:solidFill>
                  <a:srgbClr val="16191F"/>
                </a:solidFill>
                <a:highlight>
                  <a:srgbClr val="FFFFFF"/>
                </a:highlight>
              </a:rPr>
              <a:t>OIDC</a:t>
            </a:r>
            <a:endParaRPr sz="1000">
              <a:solidFill>
                <a:srgbClr val="16191F"/>
              </a:solidFill>
              <a:highlight>
                <a:srgbClr val="FFFFFF"/>
              </a:highlight>
            </a:endParaRPr>
          </a:p>
          <a:p>
            <a:pPr marL="914400" lvl="1" indent="-292100" algn="l" rtl="0">
              <a:lnSpc>
                <a:spcPct val="150000"/>
              </a:lnSpc>
              <a:spcBef>
                <a:spcPts val="0"/>
              </a:spcBef>
              <a:spcAft>
                <a:spcPts val="0"/>
              </a:spcAft>
              <a:buClr>
                <a:schemeClr val="dk1"/>
              </a:buClr>
              <a:buSzPts val="1000"/>
              <a:buAutoNum type="alphaLcPeriod"/>
            </a:pPr>
            <a:r>
              <a:rPr lang="en" sz="1000">
                <a:solidFill>
                  <a:srgbClr val="16191F"/>
                </a:solidFill>
                <a:highlight>
                  <a:srgbClr val="FFFFFF"/>
                </a:highlight>
              </a:rPr>
              <a:t>SAML</a:t>
            </a:r>
            <a:endParaRPr sz="1000">
              <a:solidFill>
                <a:srgbClr val="16191F"/>
              </a:solidFill>
              <a:highlight>
                <a:srgbClr val="FFFFFF"/>
              </a:highlight>
            </a:endParaRPr>
          </a:p>
          <a:p>
            <a:pPr marL="457200" lvl="0" indent="-292100" algn="l" rtl="0">
              <a:lnSpc>
                <a:spcPct val="150000"/>
              </a:lnSpc>
              <a:spcBef>
                <a:spcPts val="0"/>
              </a:spcBef>
              <a:spcAft>
                <a:spcPts val="0"/>
              </a:spcAft>
              <a:buClr>
                <a:srgbClr val="16191F"/>
              </a:buClr>
              <a:buSzPts val="1000"/>
              <a:buChar char="●"/>
            </a:pPr>
            <a:r>
              <a:rPr lang="en" sz="1000">
                <a:solidFill>
                  <a:srgbClr val="16191F"/>
                </a:solidFill>
                <a:highlight>
                  <a:srgbClr val="FFFFFF"/>
                </a:highlight>
              </a:rPr>
              <a:t>Users authenticated via your own existing authentication process</a:t>
            </a:r>
            <a:endParaRPr sz="1000">
              <a:solidFill>
                <a:srgbClr val="16191F"/>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000">
                <a:solidFill>
                  <a:srgbClr val="16191F"/>
                </a:solidFill>
                <a:highlight>
                  <a:srgbClr val="FFFFFF"/>
                </a:highlight>
              </a:rPr>
              <a:t>With an </a:t>
            </a:r>
            <a:r>
              <a:rPr lang="en" sz="1000" b="1">
                <a:solidFill>
                  <a:srgbClr val="16191F"/>
                </a:solidFill>
                <a:highlight>
                  <a:srgbClr val="FFFFFF"/>
                </a:highlight>
              </a:rPr>
              <a:t>identity pool</a:t>
            </a:r>
            <a:r>
              <a:rPr lang="en" sz="1000">
                <a:solidFill>
                  <a:srgbClr val="16191F"/>
                </a:solidFill>
                <a:highlight>
                  <a:srgbClr val="FFFFFF"/>
                </a:highlight>
              </a:rPr>
              <a:t>, you can obtain </a:t>
            </a:r>
            <a:r>
              <a:rPr lang="en" sz="1000" b="1">
                <a:solidFill>
                  <a:srgbClr val="16191F"/>
                </a:solidFill>
                <a:highlight>
                  <a:srgbClr val="FFFFFF"/>
                </a:highlight>
              </a:rPr>
              <a:t>temporary AWS credentials</a:t>
            </a:r>
            <a:r>
              <a:rPr lang="en" sz="1000">
                <a:solidFill>
                  <a:srgbClr val="16191F"/>
                </a:solidFill>
                <a:highlight>
                  <a:srgbClr val="FFFFFF"/>
                </a:highlight>
              </a:rPr>
              <a:t> with </a:t>
            </a:r>
            <a:r>
              <a:rPr lang="en" sz="1000" b="1">
                <a:solidFill>
                  <a:srgbClr val="16191F"/>
                </a:solidFill>
                <a:highlight>
                  <a:srgbClr val="FFFFFF"/>
                </a:highlight>
              </a:rPr>
              <a:t>permissions </a:t>
            </a:r>
            <a:r>
              <a:rPr lang="en" sz="1000">
                <a:solidFill>
                  <a:srgbClr val="16191F"/>
                </a:solidFill>
                <a:highlight>
                  <a:srgbClr val="FFFFFF"/>
                </a:highlight>
              </a:rPr>
              <a:t>you define to directly </a:t>
            </a:r>
            <a:r>
              <a:rPr lang="en" sz="1000" b="1">
                <a:solidFill>
                  <a:srgbClr val="16191F"/>
                </a:solidFill>
                <a:highlight>
                  <a:srgbClr val="FFFFFF"/>
                </a:highlight>
              </a:rPr>
              <a:t>access other AWS services</a:t>
            </a:r>
            <a:r>
              <a:rPr lang="en" sz="1000">
                <a:solidFill>
                  <a:srgbClr val="16191F"/>
                </a:solidFill>
                <a:highlight>
                  <a:srgbClr val="FFFFFF"/>
                </a:highlight>
              </a:rPr>
              <a:t> or to </a:t>
            </a:r>
            <a:r>
              <a:rPr lang="en" sz="1000" b="1">
                <a:solidFill>
                  <a:srgbClr val="16191F"/>
                </a:solidFill>
                <a:highlight>
                  <a:srgbClr val="FFFFFF"/>
                </a:highlight>
              </a:rPr>
              <a:t>access resources</a:t>
            </a:r>
            <a:r>
              <a:rPr lang="en" sz="1000">
                <a:solidFill>
                  <a:srgbClr val="16191F"/>
                </a:solidFill>
                <a:highlight>
                  <a:srgbClr val="FFFFFF"/>
                </a:highlight>
              </a:rPr>
              <a:t> through Amazon </a:t>
            </a:r>
            <a:r>
              <a:rPr lang="en" sz="1000" b="1">
                <a:solidFill>
                  <a:srgbClr val="16191F"/>
                </a:solidFill>
                <a:highlight>
                  <a:srgbClr val="FFFFFF"/>
                </a:highlight>
              </a:rPr>
              <a:t>API Gateway</a:t>
            </a:r>
            <a:r>
              <a:rPr lang="en" sz="1000">
                <a:solidFill>
                  <a:srgbClr val="16191F"/>
                </a:solidFill>
                <a:highlight>
                  <a:srgbClr val="FFFFFF"/>
                </a:highlight>
              </a:rPr>
              <a:t>.</a:t>
            </a:r>
            <a:endParaRPr sz="1000">
              <a:solidFill>
                <a:srgbClr val="16191F"/>
              </a:solidFill>
              <a:highlight>
                <a:srgbClr val="FFFFFF"/>
              </a:highlight>
            </a:endParaRPr>
          </a:p>
          <a:p>
            <a:pPr marL="0" lvl="0" indent="0" algn="l" rtl="0">
              <a:lnSpc>
                <a:spcPct val="150000"/>
              </a:lnSpc>
              <a:spcBef>
                <a:spcPts val="1200"/>
              </a:spcBef>
              <a:spcAft>
                <a:spcPts val="1200"/>
              </a:spcAft>
              <a:buNone/>
            </a:pPr>
            <a:endParaRPr sz="1000"/>
          </a:p>
        </p:txBody>
      </p:sp>
      <p:pic>
        <p:nvPicPr>
          <p:cNvPr id="149" name="Google Shape;149;p31"/>
          <p:cNvPicPr preferRelativeResize="0"/>
          <p:nvPr/>
        </p:nvPicPr>
        <p:blipFill>
          <a:blip r:embed="rId3">
            <a:alphaModFix/>
          </a:blip>
          <a:stretch>
            <a:fillRect/>
          </a:stretch>
        </p:blipFill>
        <p:spPr>
          <a:xfrm>
            <a:off x="5475300" y="2129324"/>
            <a:ext cx="3594275" cy="1480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8"/>
          <p:cNvSpPr txBox="1">
            <a:spLocks noGrp="1"/>
          </p:cNvSpPr>
          <p:nvPr>
            <p:ph type="title"/>
          </p:nvPr>
        </p:nvSpPr>
        <p:spPr>
          <a:xfrm>
            <a:off x="311700" y="2285400"/>
            <a:ext cx="8520600" cy="572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t>SAML</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How SAML Works</a:t>
            </a:r>
            <a:endParaRPr b="1"/>
          </a:p>
        </p:txBody>
      </p:sp>
      <p:sp>
        <p:nvSpPr>
          <p:cNvPr id="330" name="Google Shape;330;p59"/>
          <p:cNvSpPr txBox="1">
            <a:spLocks noGrp="1"/>
          </p:cNvSpPr>
          <p:nvPr>
            <p:ph type="body" idx="1"/>
          </p:nvPr>
        </p:nvSpPr>
        <p:spPr>
          <a:xfrm>
            <a:off x="311700" y="1095075"/>
            <a:ext cx="8520600" cy="3816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00" b="1">
                <a:solidFill>
                  <a:schemeClr val="dk1"/>
                </a:solidFill>
                <a:highlight>
                  <a:srgbClr val="FFFFFF"/>
                </a:highlight>
              </a:rPr>
              <a:t>SAML </a:t>
            </a:r>
            <a:r>
              <a:rPr lang="en" sz="1000">
                <a:solidFill>
                  <a:schemeClr val="dk1"/>
                </a:solidFill>
                <a:highlight>
                  <a:srgbClr val="FFFFFF"/>
                </a:highlight>
              </a:rPr>
              <a:t>is an </a:t>
            </a:r>
            <a:r>
              <a:rPr lang="en" sz="1000" b="1">
                <a:solidFill>
                  <a:schemeClr val="dk1"/>
                </a:solidFill>
                <a:highlight>
                  <a:srgbClr val="FFFFFF"/>
                </a:highlight>
              </a:rPr>
              <a:t>open standard for authentication</a:t>
            </a:r>
            <a:r>
              <a:rPr lang="en" sz="1000">
                <a:solidFill>
                  <a:schemeClr val="dk1"/>
                </a:solidFill>
                <a:highlight>
                  <a:srgbClr val="FFFFFF"/>
                </a:highlight>
              </a:rPr>
              <a:t> (and authorization, if required) that </a:t>
            </a:r>
            <a:r>
              <a:rPr lang="en" sz="1000" b="1">
                <a:solidFill>
                  <a:schemeClr val="dk1"/>
                </a:solidFill>
                <a:highlight>
                  <a:srgbClr val="FFFFFF"/>
                </a:highlight>
              </a:rPr>
              <a:t>provides SSO access</a:t>
            </a:r>
            <a:r>
              <a:rPr lang="en" sz="1000">
                <a:solidFill>
                  <a:schemeClr val="dk1"/>
                </a:solidFill>
                <a:highlight>
                  <a:srgbClr val="FFFFFF"/>
                </a:highlight>
              </a:rPr>
              <a:t> to web applications </a:t>
            </a:r>
            <a:r>
              <a:rPr lang="en" sz="1000" b="1">
                <a:solidFill>
                  <a:schemeClr val="dk1"/>
                </a:solidFill>
                <a:highlight>
                  <a:srgbClr val="FFFFFF"/>
                </a:highlight>
              </a:rPr>
              <a:t>through </a:t>
            </a:r>
            <a:r>
              <a:rPr lang="en" sz="1000" b="1">
                <a:solidFill>
                  <a:schemeClr val="dk1"/>
                </a:solidFill>
                <a:highlight>
                  <a:srgbClr val="FFFFFF"/>
                </a:highlight>
                <a:uFill>
                  <a:noFill/>
                </a:uFill>
                <a:hlinkClick r:id="rId3">
                  <a:extLst>
                    <a:ext uri="{A12FA001-AC4F-418D-AE19-62706E023703}">
                      <ahyp:hlinkClr xmlns:ahyp="http://schemas.microsoft.com/office/drawing/2018/hyperlinkcolor" val="tx"/>
                    </a:ext>
                  </a:extLst>
                </a:hlinkClick>
              </a:rPr>
              <a:t>identity federation</a:t>
            </a:r>
            <a:r>
              <a:rPr lang="en" sz="1000" b="1">
                <a:solidFill>
                  <a:schemeClr val="dk1"/>
                </a:solidFill>
                <a:highlight>
                  <a:srgbClr val="FFFFFF"/>
                </a:highlight>
              </a:rPr>
              <a:t>.</a:t>
            </a:r>
            <a:endParaRPr sz="1000" b="1">
              <a:solidFill>
                <a:schemeClr val="dk1"/>
              </a:solidFill>
              <a:highlight>
                <a:srgbClr val="FFFFFF"/>
              </a:highlight>
            </a:endParaRPr>
          </a:p>
          <a:p>
            <a:pPr marL="457200" lvl="0" indent="-292100" algn="l" rtl="0">
              <a:lnSpc>
                <a:spcPct val="150000"/>
              </a:lnSpc>
              <a:spcBef>
                <a:spcPts val="1400"/>
              </a:spcBef>
              <a:spcAft>
                <a:spcPts val="0"/>
              </a:spcAft>
              <a:buClr>
                <a:schemeClr val="dk1"/>
              </a:buClr>
              <a:buSzPts val="1000"/>
              <a:buChar char="●"/>
            </a:pPr>
            <a:r>
              <a:rPr lang="en" sz="1000" b="1">
                <a:solidFill>
                  <a:schemeClr val="dk1"/>
                </a:solidFill>
                <a:highlight>
                  <a:srgbClr val="FFFFFF"/>
                </a:highlight>
              </a:rPr>
              <a:t>SAML relays user credentials from an IdP</a:t>
            </a:r>
            <a:r>
              <a:rPr lang="en" sz="1000">
                <a:solidFill>
                  <a:schemeClr val="dk1"/>
                </a:solidFill>
                <a:highlight>
                  <a:srgbClr val="FFFFFF"/>
                </a:highlight>
              </a:rPr>
              <a:t> that owns and maintains identities to verify access rights and SPs. </a:t>
            </a:r>
            <a:endParaRPr sz="1000">
              <a:solidFill>
                <a:schemeClr val="dk1"/>
              </a:solidFill>
              <a:highlight>
                <a:srgbClr val="FFFFFF"/>
              </a:highlight>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highlight>
                  <a:srgbClr val="FFFFFF"/>
                </a:highlight>
              </a:rPr>
              <a:t>Service providers require authentication prior to granting users access to the resource. </a:t>
            </a:r>
            <a:endParaRPr sz="1000">
              <a:solidFill>
                <a:schemeClr val="dk1"/>
              </a:solidFill>
              <a:highlight>
                <a:srgbClr val="FFFFFF"/>
              </a:highlight>
            </a:endParaRPr>
          </a:p>
          <a:p>
            <a:pPr marL="457200" lvl="0" indent="-292100" algn="l" rtl="0">
              <a:lnSpc>
                <a:spcPct val="150000"/>
              </a:lnSpc>
              <a:spcBef>
                <a:spcPts val="0"/>
              </a:spcBef>
              <a:spcAft>
                <a:spcPts val="0"/>
              </a:spcAft>
              <a:buClr>
                <a:schemeClr val="dk1"/>
              </a:buClr>
              <a:buSzPts val="1000"/>
              <a:buChar char="●"/>
            </a:pPr>
            <a:r>
              <a:rPr lang="en" sz="1000">
                <a:solidFill>
                  <a:schemeClr val="dk1"/>
                </a:solidFill>
                <a:highlight>
                  <a:srgbClr val="FFFFFF"/>
                </a:highlight>
              </a:rPr>
              <a:t>Each user (or group) has attributes that outline profile information and assert what exactly they’re authorized to access.</a:t>
            </a:r>
            <a:endParaRPr sz="1000">
              <a:solidFill>
                <a:schemeClr val="dk1"/>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000">
                <a:solidFill>
                  <a:schemeClr val="dk1"/>
                </a:solidFill>
                <a:highlight>
                  <a:srgbClr val="FFFFFF"/>
                </a:highlight>
              </a:rPr>
              <a:t>SAML uses extensible markup language (XML) metadata documents (SAML tokens) for an assertion process to verify a user’s identity and access privileges.</a:t>
            </a:r>
            <a:endParaRPr sz="1000">
              <a:solidFill>
                <a:schemeClr val="dk1"/>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000">
                <a:solidFill>
                  <a:schemeClr val="dk1"/>
                </a:solidFill>
                <a:highlight>
                  <a:srgbClr val="FFFFFF"/>
                </a:highlight>
              </a:rPr>
              <a:t>Developers use SAML plugins within apps or resources for an SSO login experience that assures security practices are being followed and credentials/assertions determine who can access an application. </a:t>
            </a:r>
            <a:endParaRPr sz="1000">
              <a:solidFill>
                <a:schemeClr val="dk1"/>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000">
                <a:solidFill>
                  <a:schemeClr val="dk1"/>
                </a:solidFill>
                <a:highlight>
                  <a:srgbClr val="FFFFFF"/>
                </a:highlight>
              </a:rPr>
              <a:t>Additionally, SAML can be used to control what resources an identity can access in an application. </a:t>
            </a:r>
            <a:endParaRPr sz="1000">
              <a:solidFill>
                <a:schemeClr val="dk1"/>
              </a:solidFill>
              <a:highlight>
                <a:srgbClr val="FFFFFF"/>
              </a:highlight>
            </a:endParaRPr>
          </a:p>
          <a:p>
            <a:pPr marL="0" lvl="0" indent="0" algn="l" rtl="0">
              <a:lnSpc>
                <a:spcPct val="150000"/>
              </a:lnSpc>
              <a:spcBef>
                <a:spcPts val="1400"/>
              </a:spcBef>
              <a:spcAft>
                <a:spcPts val="1400"/>
              </a:spcAft>
              <a:buNone/>
            </a:pPr>
            <a:r>
              <a:rPr lang="en" sz="1000">
                <a:solidFill>
                  <a:schemeClr val="dk1"/>
                </a:solidFill>
                <a:highlight>
                  <a:srgbClr val="FFFFFF"/>
                </a:highlight>
              </a:rPr>
              <a:t>SAML is comprised of several core components that make it possible to exchange user information for access control, including IdP, client, attributes, to the SP.</a:t>
            </a:r>
            <a:endParaRPr sz="1000" b="1">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Identity Provider (IdP)</a:t>
            </a:r>
            <a:endParaRPr b="1"/>
          </a:p>
        </p:txBody>
      </p:sp>
      <p:sp>
        <p:nvSpPr>
          <p:cNvPr id="336" name="Google Shape;336;p60"/>
          <p:cNvSpPr txBox="1">
            <a:spLocks noGrp="1"/>
          </p:cNvSpPr>
          <p:nvPr>
            <p:ph type="body" idx="1"/>
          </p:nvPr>
        </p:nvSpPr>
        <p:spPr>
          <a:xfrm>
            <a:off x="311700" y="1152475"/>
            <a:ext cx="4307400" cy="36138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a:solidFill>
                  <a:schemeClr val="dk1"/>
                </a:solidFill>
                <a:highlight>
                  <a:srgbClr val="FFFFFF"/>
                </a:highlight>
              </a:rPr>
              <a:t>An IdP is a service that maintains and manages digital identities to </a:t>
            </a:r>
            <a:r>
              <a:rPr lang="en" sz="1200" b="1">
                <a:solidFill>
                  <a:schemeClr val="dk1"/>
                </a:solidFill>
                <a:highlight>
                  <a:srgbClr val="FFFFFF"/>
                </a:highlight>
              </a:rPr>
              <a:t>verify user credentials</a:t>
            </a:r>
            <a:r>
              <a:rPr lang="en" sz="1200">
                <a:solidFill>
                  <a:schemeClr val="dk1"/>
                </a:solidFill>
                <a:highlight>
                  <a:srgbClr val="FFFFFF"/>
                </a:highlight>
              </a:rPr>
              <a:t> throughout:</a:t>
            </a:r>
            <a:endParaRPr sz="1200">
              <a:solidFill>
                <a:schemeClr val="dk1"/>
              </a:solidFill>
              <a:highlight>
                <a:srgbClr val="FFFFFF"/>
              </a:highlight>
            </a:endParaRPr>
          </a:p>
          <a:p>
            <a:pPr marL="457200" lvl="0" indent="-304800" algn="l" rtl="0">
              <a:lnSpc>
                <a:spcPct val="150000"/>
              </a:lnSpc>
              <a:spcBef>
                <a:spcPts val="1200"/>
              </a:spcBef>
              <a:spcAft>
                <a:spcPts val="0"/>
              </a:spcAft>
              <a:buClr>
                <a:schemeClr val="dk1"/>
              </a:buClr>
              <a:buSzPts val="1200"/>
              <a:buChar char="●"/>
            </a:pPr>
            <a:r>
              <a:rPr lang="en" sz="1200">
                <a:solidFill>
                  <a:schemeClr val="dk1"/>
                </a:solidFill>
                <a:highlight>
                  <a:srgbClr val="FFFFFF"/>
                </a:highlight>
              </a:rPr>
              <a:t>applications</a:t>
            </a:r>
            <a:endParaRPr sz="1200">
              <a:solidFill>
                <a:schemeClr val="dk1"/>
              </a:solidFill>
              <a:highlight>
                <a:srgbClr val="FFFFFF"/>
              </a:highlight>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FFFFFF"/>
                </a:highlight>
              </a:rPr>
              <a:t>networks</a:t>
            </a:r>
            <a:endParaRPr sz="1200">
              <a:solidFill>
                <a:schemeClr val="dk1"/>
              </a:solidFill>
              <a:highlight>
                <a:srgbClr val="FFFFFF"/>
              </a:highlight>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highlight>
                  <a:srgbClr val="FFFFFF"/>
                </a:highlight>
              </a:rPr>
              <a:t>web services. </a:t>
            </a:r>
            <a:endParaRPr sz="1200">
              <a:solidFill>
                <a:schemeClr val="dk1"/>
              </a:solidFill>
              <a:highlight>
                <a:srgbClr val="FFFFFF"/>
              </a:highlight>
            </a:endParaRPr>
          </a:p>
          <a:p>
            <a:pPr marL="0" lvl="0" indent="0" algn="l" rtl="0">
              <a:lnSpc>
                <a:spcPct val="150000"/>
              </a:lnSpc>
              <a:spcBef>
                <a:spcPts val="1200"/>
              </a:spcBef>
              <a:spcAft>
                <a:spcPts val="1200"/>
              </a:spcAft>
              <a:buNone/>
            </a:pPr>
            <a:r>
              <a:rPr lang="en" sz="1200">
                <a:solidFill>
                  <a:schemeClr val="dk1"/>
                </a:solidFill>
                <a:highlight>
                  <a:srgbClr val="FFFFFF"/>
                </a:highlight>
              </a:rPr>
              <a:t>It’s primary role is to </a:t>
            </a:r>
            <a:r>
              <a:rPr lang="en" sz="1200" b="1">
                <a:solidFill>
                  <a:schemeClr val="dk1"/>
                </a:solidFill>
                <a:highlight>
                  <a:srgbClr val="FFFFFF"/>
                </a:highlight>
              </a:rPr>
              <a:t>safeguard the integrity of user credentials</a:t>
            </a:r>
            <a:r>
              <a:rPr lang="en" sz="1200">
                <a:solidFill>
                  <a:schemeClr val="dk1"/>
                </a:solidFill>
                <a:highlight>
                  <a:srgbClr val="FFFFFF"/>
                </a:highlight>
              </a:rPr>
              <a:t> and </a:t>
            </a:r>
            <a:r>
              <a:rPr lang="en" sz="1200" b="1">
                <a:solidFill>
                  <a:schemeClr val="dk1"/>
                </a:solidFill>
                <a:highlight>
                  <a:srgbClr val="FFFFFF"/>
                </a:highlight>
              </a:rPr>
              <a:t>federate user identity</a:t>
            </a:r>
            <a:r>
              <a:rPr lang="en" sz="1200">
                <a:solidFill>
                  <a:schemeClr val="dk1"/>
                </a:solidFill>
                <a:highlight>
                  <a:srgbClr val="FFFFFF"/>
                </a:highlight>
              </a:rPr>
              <a:t> where SSO logins are desired.</a:t>
            </a:r>
            <a:endParaRPr sz="1200"/>
          </a:p>
        </p:txBody>
      </p:sp>
      <p:pic>
        <p:nvPicPr>
          <p:cNvPr id="337" name="Google Shape;337;p60"/>
          <p:cNvPicPr preferRelativeResize="0"/>
          <p:nvPr/>
        </p:nvPicPr>
        <p:blipFill>
          <a:blip r:embed="rId3">
            <a:alphaModFix/>
          </a:blip>
          <a:stretch>
            <a:fillRect/>
          </a:stretch>
        </p:blipFill>
        <p:spPr>
          <a:xfrm>
            <a:off x="4724400" y="1170125"/>
            <a:ext cx="4267200" cy="294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Client</a:t>
            </a:r>
            <a:endParaRPr b="1"/>
          </a:p>
        </p:txBody>
      </p:sp>
      <p:sp>
        <p:nvSpPr>
          <p:cNvPr id="343" name="Google Shape;343;p61"/>
          <p:cNvSpPr txBox="1">
            <a:spLocks noGrp="1"/>
          </p:cNvSpPr>
          <p:nvPr>
            <p:ph type="body" idx="1"/>
          </p:nvPr>
        </p:nvSpPr>
        <p:spPr>
          <a:xfrm>
            <a:off x="311700" y="1152475"/>
            <a:ext cx="8380800" cy="133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chemeClr val="dk1"/>
                </a:solidFill>
                <a:highlight>
                  <a:srgbClr val="FFFFFF"/>
                </a:highlight>
              </a:rPr>
              <a:t>Clients are your </a:t>
            </a:r>
            <a:r>
              <a:rPr lang="en" sz="1350" b="1">
                <a:solidFill>
                  <a:schemeClr val="dk1"/>
                </a:solidFill>
                <a:highlight>
                  <a:srgbClr val="FFFFFF"/>
                </a:highlight>
              </a:rPr>
              <a:t>users who will authenticate</a:t>
            </a:r>
            <a:r>
              <a:rPr lang="en" sz="1350">
                <a:solidFill>
                  <a:schemeClr val="dk1"/>
                </a:solidFill>
                <a:highlight>
                  <a:srgbClr val="FFFFFF"/>
                </a:highlight>
              </a:rPr>
              <a:t> into a service </a:t>
            </a:r>
            <a:r>
              <a:rPr lang="en" sz="1350" b="1">
                <a:solidFill>
                  <a:schemeClr val="dk1"/>
                </a:solidFill>
                <a:highlight>
                  <a:srgbClr val="FFFFFF"/>
                </a:highlight>
              </a:rPr>
              <a:t>using the credentials</a:t>
            </a:r>
            <a:r>
              <a:rPr lang="en" sz="1350">
                <a:solidFill>
                  <a:schemeClr val="dk1"/>
                </a:solidFill>
                <a:highlight>
                  <a:srgbClr val="FFFFFF"/>
                </a:highlight>
              </a:rPr>
              <a:t> that are being </a:t>
            </a:r>
            <a:r>
              <a:rPr lang="en" sz="1350" b="1">
                <a:solidFill>
                  <a:schemeClr val="dk1"/>
                </a:solidFill>
                <a:highlight>
                  <a:srgbClr val="FFFFFF"/>
                </a:highlight>
              </a:rPr>
              <a:t>managed by an IdP</a:t>
            </a:r>
            <a:r>
              <a:rPr lang="en" sz="1350">
                <a:solidFill>
                  <a:schemeClr val="dk1"/>
                </a:solidFill>
                <a:highlight>
                  <a:srgbClr val="FFFFFF"/>
                </a:highlight>
              </a:rPr>
              <a:t>. </a:t>
            </a:r>
            <a:endParaRPr sz="1350">
              <a:solidFill>
                <a:schemeClr val="dk1"/>
              </a:solidFill>
              <a:highlight>
                <a:srgbClr val="FFFFFF"/>
              </a:highlight>
            </a:endParaRPr>
          </a:p>
          <a:p>
            <a:pPr marL="0" lvl="0" indent="0" algn="l" rtl="0">
              <a:spcBef>
                <a:spcPts val="1200"/>
              </a:spcBef>
              <a:spcAft>
                <a:spcPts val="1200"/>
              </a:spcAft>
              <a:buNone/>
            </a:pPr>
            <a:r>
              <a:rPr lang="en" sz="1350" u="sng">
                <a:solidFill>
                  <a:schemeClr val="dk1"/>
                </a:solidFill>
                <a:highlight>
                  <a:srgbClr val="FFFFFF"/>
                </a:highlight>
              </a:rPr>
              <a:t>For example</a:t>
            </a:r>
            <a:r>
              <a:rPr lang="en" sz="1350">
                <a:solidFill>
                  <a:schemeClr val="dk1"/>
                </a:solidFill>
                <a:highlight>
                  <a:srgbClr val="FFFFFF"/>
                </a:highlight>
              </a:rPr>
              <a:t>, your employer may use SAML for SSO access into the services that you need to work, using your company email address and password.</a:t>
            </a:r>
            <a:endParaRPr/>
          </a:p>
        </p:txBody>
      </p:sp>
      <p:pic>
        <p:nvPicPr>
          <p:cNvPr id="344" name="Google Shape;344;p61"/>
          <p:cNvPicPr preferRelativeResize="0"/>
          <p:nvPr/>
        </p:nvPicPr>
        <p:blipFill>
          <a:blip r:embed="rId3">
            <a:alphaModFix/>
          </a:blip>
          <a:stretch>
            <a:fillRect/>
          </a:stretch>
        </p:blipFill>
        <p:spPr>
          <a:xfrm>
            <a:off x="1133750" y="2728651"/>
            <a:ext cx="6736695" cy="2256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Attribute</a:t>
            </a:r>
            <a:endParaRPr b="1"/>
          </a:p>
        </p:txBody>
      </p:sp>
      <p:sp>
        <p:nvSpPr>
          <p:cNvPr id="350" name="Google Shape;350;p62"/>
          <p:cNvSpPr txBox="1">
            <a:spLocks noGrp="1"/>
          </p:cNvSpPr>
          <p:nvPr>
            <p:ph type="body" idx="1"/>
          </p:nvPr>
        </p:nvSpPr>
        <p:spPr>
          <a:xfrm>
            <a:off x="311700" y="1152475"/>
            <a:ext cx="8188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b="1">
                <a:solidFill>
                  <a:schemeClr val="dk1"/>
                </a:solidFill>
                <a:highlight>
                  <a:srgbClr val="FFFFFF"/>
                </a:highlight>
              </a:rPr>
              <a:t>SAML transfers messages</a:t>
            </a:r>
            <a:r>
              <a:rPr lang="en" sz="1350">
                <a:solidFill>
                  <a:schemeClr val="dk1"/>
                </a:solidFill>
                <a:highlight>
                  <a:srgbClr val="FFFFFF"/>
                </a:highlight>
              </a:rPr>
              <a:t>, called </a:t>
            </a:r>
            <a:r>
              <a:rPr lang="en" sz="1350" b="1" u="sng">
                <a:solidFill>
                  <a:schemeClr val="dk1"/>
                </a:solidFill>
                <a:highlight>
                  <a:srgbClr val="FFFFFF"/>
                </a:highlight>
              </a:rPr>
              <a:t>assertions</a:t>
            </a:r>
            <a:r>
              <a:rPr lang="en" sz="1350">
                <a:solidFill>
                  <a:schemeClr val="dk1"/>
                </a:solidFill>
                <a:highlight>
                  <a:srgbClr val="FFFFFF"/>
                </a:highlight>
              </a:rPr>
              <a:t>, from an IdP to a service provider. </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These assertions set all relevant security requirements for the transaction by authenticating, authorizing, and determining the level of permissions a client will receive. </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Attributes such as:</a:t>
            </a:r>
            <a:endParaRPr sz="1350">
              <a:solidFill>
                <a:schemeClr val="dk1"/>
              </a:solidFill>
              <a:highlight>
                <a:srgbClr val="FFFFFF"/>
              </a:highlight>
            </a:endParaRPr>
          </a:p>
          <a:p>
            <a:pPr marL="457200" lvl="0" indent="-314325" algn="l" rtl="0">
              <a:spcBef>
                <a:spcPts val="1200"/>
              </a:spcBef>
              <a:spcAft>
                <a:spcPts val="0"/>
              </a:spcAft>
              <a:buClr>
                <a:schemeClr val="dk1"/>
              </a:buClr>
              <a:buSzPts val="1350"/>
              <a:buChar char="●"/>
            </a:pPr>
            <a:r>
              <a:rPr lang="en" sz="1350">
                <a:solidFill>
                  <a:schemeClr val="dk1"/>
                </a:solidFill>
                <a:highlight>
                  <a:srgbClr val="FFFFFF"/>
                </a:highlight>
              </a:rPr>
              <a:t>dept</a:t>
            </a:r>
            <a:endParaRPr sz="135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a:solidFill>
                  <a:schemeClr val="dk1"/>
                </a:solidFill>
                <a:highlight>
                  <a:srgbClr val="FFFFFF"/>
                </a:highlight>
              </a:rPr>
              <a:t>email</a:t>
            </a:r>
            <a:endParaRPr sz="1350">
              <a:solidFill>
                <a:schemeClr val="dk1"/>
              </a:solidFill>
              <a:highlight>
                <a:srgbClr val="FFFFFF"/>
              </a:highlight>
            </a:endParaRPr>
          </a:p>
          <a:p>
            <a:pPr marL="457200" lvl="0" indent="-314325" algn="l" rtl="0">
              <a:spcBef>
                <a:spcPts val="0"/>
              </a:spcBef>
              <a:spcAft>
                <a:spcPts val="0"/>
              </a:spcAft>
              <a:buClr>
                <a:schemeClr val="dk1"/>
              </a:buClr>
              <a:buSzPts val="1350"/>
              <a:buChar char="●"/>
            </a:pPr>
            <a:r>
              <a:rPr lang="en" sz="1350">
                <a:solidFill>
                  <a:schemeClr val="dk1"/>
                </a:solidFill>
                <a:highlight>
                  <a:srgbClr val="FFFFFF"/>
                </a:highlight>
              </a:rPr>
              <a:t>role</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are </a:t>
            </a:r>
            <a:r>
              <a:rPr lang="en" sz="1350" b="1">
                <a:solidFill>
                  <a:schemeClr val="dk1"/>
                </a:solidFill>
                <a:highlight>
                  <a:srgbClr val="FFFFFF"/>
                </a:highlight>
              </a:rPr>
              <a:t>used to enforce access management and access control.</a:t>
            </a:r>
            <a:r>
              <a:rPr lang="en" sz="1350">
                <a:solidFill>
                  <a:schemeClr val="dk1"/>
                </a:solidFill>
                <a:highlight>
                  <a:srgbClr val="FFFFFF"/>
                </a:highlight>
              </a:rPr>
              <a:t> </a:t>
            </a:r>
            <a:endParaRPr sz="1350">
              <a:solidFill>
                <a:schemeClr val="dk1"/>
              </a:solidFill>
              <a:highlight>
                <a:srgbClr val="FFFFFF"/>
              </a:highlight>
            </a:endParaRPr>
          </a:p>
          <a:p>
            <a:pPr marL="0" lvl="0" indent="0" algn="l" rtl="0">
              <a:spcBef>
                <a:spcPts val="1200"/>
              </a:spcBef>
              <a:spcAft>
                <a:spcPts val="1200"/>
              </a:spcAft>
              <a:buNone/>
            </a:pPr>
            <a:r>
              <a:rPr lang="en" sz="1350">
                <a:solidFill>
                  <a:schemeClr val="dk1"/>
                </a:solidFill>
                <a:highlight>
                  <a:srgbClr val="FFFFFF"/>
                </a:highlight>
              </a:rPr>
              <a:t>Sometimes, </a:t>
            </a:r>
            <a:r>
              <a:rPr lang="en" sz="1350" b="1">
                <a:solidFill>
                  <a:schemeClr val="dk1"/>
                </a:solidFill>
                <a:highlight>
                  <a:srgbClr val="FFFFFF"/>
                </a:highlight>
              </a:rPr>
              <a:t>custom attributes</a:t>
            </a:r>
            <a:r>
              <a:rPr lang="en" sz="1350">
                <a:solidFill>
                  <a:schemeClr val="dk1"/>
                </a:solidFill>
                <a:highlight>
                  <a:srgbClr val="FFFFFF"/>
                </a:highlight>
              </a:rPr>
              <a:t> are used so that SAML can be extended for use with custom software.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3"/>
          <p:cNvSpPr txBox="1">
            <a:spLocks noGrp="1"/>
          </p:cNvSpPr>
          <p:nvPr>
            <p:ph type="title"/>
          </p:nvPr>
        </p:nvSpPr>
        <p:spPr>
          <a:xfrm>
            <a:off x="311700" y="29902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Service Provider (SP)</a:t>
            </a:r>
            <a:endParaRPr b="1"/>
          </a:p>
        </p:txBody>
      </p:sp>
      <p:sp>
        <p:nvSpPr>
          <p:cNvPr id="356" name="Google Shape;356;p63"/>
          <p:cNvSpPr txBox="1">
            <a:spLocks noGrp="1"/>
          </p:cNvSpPr>
          <p:nvPr>
            <p:ph type="body" idx="1"/>
          </p:nvPr>
        </p:nvSpPr>
        <p:spPr>
          <a:xfrm>
            <a:off x="334350" y="999825"/>
            <a:ext cx="84753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52"/>
              <a:buNone/>
            </a:pPr>
            <a:r>
              <a:rPr lang="en" sz="1146" b="1">
                <a:solidFill>
                  <a:schemeClr val="dk1"/>
                </a:solidFill>
                <a:highlight>
                  <a:srgbClr val="FFFFFF"/>
                </a:highlight>
              </a:rPr>
              <a:t>Service providers</a:t>
            </a:r>
            <a:r>
              <a:rPr lang="en" sz="1146">
                <a:solidFill>
                  <a:schemeClr val="dk1"/>
                </a:solidFill>
                <a:highlight>
                  <a:srgbClr val="FFFFFF"/>
                </a:highlight>
              </a:rPr>
              <a:t> are a </a:t>
            </a:r>
            <a:r>
              <a:rPr lang="en" sz="1146" b="1">
                <a:solidFill>
                  <a:schemeClr val="dk1"/>
                </a:solidFill>
                <a:highlight>
                  <a:srgbClr val="FFFFFF"/>
                </a:highlight>
              </a:rPr>
              <a:t>resource that users authenticate </a:t>
            </a:r>
            <a:r>
              <a:rPr lang="en" sz="1146">
                <a:solidFill>
                  <a:schemeClr val="dk1"/>
                </a:solidFill>
                <a:highlight>
                  <a:srgbClr val="FFFFFF"/>
                </a:highlight>
              </a:rPr>
              <a:t>into using SAML SSO, usually a private website or application. </a:t>
            </a:r>
            <a:endParaRPr sz="1146">
              <a:solidFill>
                <a:schemeClr val="dk1"/>
              </a:solidFill>
              <a:highlight>
                <a:srgbClr val="FFFFFF"/>
              </a:highlight>
            </a:endParaRPr>
          </a:p>
          <a:p>
            <a:pPr marL="0" lvl="0" indent="0" algn="l" rtl="0">
              <a:spcBef>
                <a:spcPts val="1200"/>
              </a:spcBef>
              <a:spcAft>
                <a:spcPts val="0"/>
              </a:spcAft>
              <a:buSzPts val="852"/>
              <a:buNone/>
            </a:pPr>
            <a:r>
              <a:rPr lang="en" sz="1146">
                <a:solidFill>
                  <a:schemeClr val="dk1"/>
                </a:solidFill>
                <a:highlight>
                  <a:srgbClr val="FFFFFF"/>
                </a:highlight>
              </a:rPr>
              <a:t>They</a:t>
            </a:r>
            <a:r>
              <a:rPr lang="en" sz="1146" b="1">
                <a:solidFill>
                  <a:schemeClr val="dk1"/>
                </a:solidFill>
                <a:highlight>
                  <a:srgbClr val="FFFFFF"/>
                </a:highlight>
              </a:rPr>
              <a:t> </a:t>
            </a:r>
            <a:r>
              <a:rPr lang="en" sz="1146" b="1" i="1">
                <a:solidFill>
                  <a:schemeClr val="dk1"/>
                </a:solidFill>
                <a:highlight>
                  <a:srgbClr val="FFFFFF"/>
                </a:highlight>
              </a:rPr>
              <a:t>receive, accept</a:t>
            </a:r>
            <a:r>
              <a:rPr lang="en" sz="1146" b="1">
                <a:solidFill>
                  <a:schemeClr val="dk1"/>
                </a:solidFill>
                <a:highlight>
                  <a:srgbClr val="FFFFFF"/>
                </a:highlight>
              </a:rPr>
              <a:t>, or </a:t>
            </a:r>
            <a:r>
              <a:rPr lang="en" sz="1146" b="1" i="1">
                <a:solidFill>
                  <a:schemeClr val="dk1"/>
                </a:solidFill>
                <a:highlight>
                  <a:srgbClr val="FFFFFF"/>
                </a:highlight>
              </a:rPr>
              <a:t>deny</a:t>
            </a:r>
            <a:r>
              <a:rPr lang="en" sz="1146" i="1">
                <a:solidFill>
                  <a:schemeClr val="dk1"/>
                </a:solidFill>
                <a:highlight>
                  <a:srgbClr val="FFFFFF"/>
                </a:highlight>
              </a:rPr>
              <a:t> </a:t>
            </a:r>
            <a:r>
              <a:rPr lang="en" sz="1146" b="1">
                <a:solidFill>
                  <a:schemeClr val="dk1"/>
                </a:solidFill>
                <a:highlight>
                  <a:srgbClr val="FFFFFF"/>
                </a:highlight>
              </a:rPr>
              <a:t>assertions </a:t>
            </a:r>
            <a:r>
              <a:rPr lang="en" sz="1146">
                <a:solidFill>
                  <a:schemeClr val="dk1"/>
                </a:solidFill>
                <a:highlight>
                  <a:srgbClr val="FFFFFF"/>
                </a:highlight>
              </a:rPr>
              <a:t>from IdPs for each client profile prior to granting users access. </a:t>
            </a:r>
            <a:endParaRPr sz="1146">
              <a:solidFill>
                <a:schemeClr val="dk1"/>
              </a:solidFill>
              <a:highlight>
                <a:srgbClr val="FFFFFF"/>
              </a:highlight>
            </a:endParaRPr>
          </a:p>
          <a:p>
            <a:pPr marL="0" lvl="0" indent="0" algn="l" rtl="0">
              <a:spcBef>
                <a:spcPts val="1200"/>
              </a:spcBef>
              <a:spcAft>
                <a:spcPts val="0"/>
              </a:spcAft>
              <a:buSzPts val="852"/>
              <a:buNone/>
            </a:pPr>
            <a:r>
              <a:rPr lang="en" sz="1146" b="1">
                <a:solidFill>
                  <a:schemeClr val="dk1"/>
                </a:solidFill>
                <a:highlight>
                  <a:srgbClr val="FFFFFF"/>
                </a:highlight>
              </a:rPr>
              <a:t>SPs send requests to IdPs</a:t>
            </a:r>
            <a:r>
              <a:rPr lang="en" sz="1146">
                <a:solidFill>
                  <a:schemeClr val="dk1"/>
                </a:solidFill>
                <a:highlight>
                  <a:srgbClr val="FFFFFF"/>
                </a:highlight>
              </a:rPr>
              <a:t> to begin the authentication process, and the client’s assertion is received in response. </a:t>
            </a:r>
            <a:endParaRPr sz="1146">
              <a:solidFill>
                <a:schemeClr val="dk1"/>
              </a:solidFill>
              <a:highlight>
                <a:srgbClr val="FFFFFF"/>
              </a:highlight>
            </a:endParaRPr>
          </a:p>
          <a:p>
            <a:pPr marL="0" lvl="0" indent="0" algn="l" rtl="0">
              <a:spcBef>
                <a:spcPts val="1200"/>
              </a:spcBef>
              <a:spcAft>
                <a:spcPts val="1200"/>
              </a:spcAft>
              <a:buSzPts val="852"/>
              <a:buNone/>
            </a:pPr>
            <a:r>
              <a:rPr lang="en" sz="1146">
                <a:solidFill>
                  <a:schemeClr val="dk1"/>
                </a:solidFill>
                <a:highlight>
                  <a:srgbClr val="FFFFFF"/>
                </a:highlight>
              </a:rPr>
              <a:t>The process is sometimes reversed when an IdP initiates the sign-in flow to assert user identity. It can be initiated either way.</a:t>
            </a:r>
            <a:endParaRPr sz="1495">
              <a:solidFill>
                <a:schemeClr val="dk1"/>
              </a:solidFill>
            </a:endParaRPr>
          </a:p>
        </p:txBody>
      </p:sp>
      <p:pic>
        <p:nvPicPr>
          <p:cNvPr id="357" name="Google Shape;357;p63"/>
          <p:cNvPicPr preferRelativeResize="0"/>
          <p:nvPr/>
        </p:nvPicPr>
        <p:blipFill>
          <a:blip r:embed="rId3">
            <a:alphaModFix/>
          </a:blip>
          <a:stretch>
            <a:fillRect/>
          </a:stretch>
        </p:blipFill>
        <p:spPr>
          <a:xfrm>
            <a:off x="876300" y="2811088"/>
            <a:ext cx="7391400" cy="2009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4"/>
          <p:cNvSpPr txBox="1">
            <a:spLocks noGrp="1"/>
          </p:cNvSpPr>
          <p:nvPr>
            <p:ph type="title"/>
          </p:nvPr>
        </p:nvSpPr>
        <p:spPr>
          <a:xfrm>
            <a:off x="311700" y="2285400"/>
            <a:ext cx="8520600" cy="572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t>OpenId Connect</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How OIDC Works</a:t>
            </a:r>
            <a:endParaRPr b="1"/>
          </a:p>
        </p:txBody>
      </p:sp>
      <p:sp>
        <p:nvSpPr>
          <p:cNvPr id="368" name="Google Shape;368;p6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b="1">
                <a:solidFill>
                  <a:schemeClr val="dk1"/>
                </a:solidFill>
                <a:highlight>
                  <a:srgbClr val="FFFFFF"/>
                </a:highlight>
              </a:rPr>
              <a:t>OIDC extends the OAuth protocol</a:t>
            </a:r>
            <a:r>
              <a:rPr lang="en" sz="1350">
                <a:solidFill>
                  <a:schemeClr val="dk1"/>
                </a:solidFill>
                <a:highlight>
                  <a:srgbClr val="FFFFFF"/>
                </a:highlight>
              </a:rPr>
              <a:t> so that client services (your applications) </a:t>
            </a:r>
            <a:r>
              <a:rPr lang="en" sz="1350" b="1">
                <a:solidFill>
                  <a:schemeClr val="dk1"/>
                </a:solidFill>
                <a:highlight>
                  <a:srgbClr val="FFFFFF"/>
                </a:highlight>
              </a:rPr>
              <a:t>verify user identities</a:t>
            </a:r>
            <a:r>
              <a:rPr lang="en" sz="1350">
                <a:solidFill>
                  <a:schemeClr val="dk1"/>
                </a:solidFill>
                <a:highlight>
                  <a:srgbClr val="FFFFFF"/>
                </a:highlight>
              </a:rPr>
              <a:t> and </a:t>
            </a:r>
            <a:r>
              <a:rPr lang="en" sz="1350" b="1">
                <a:solidFill>
                  <a:schemeClr val="dk1"/>
                </a:solidFill>
                <a:highlight>
                  <a:srgbClr val="FFFFFF"/>
                </a:highlight>
              </a:rPr>
              <a:t>exchange </a:t>
            </a:r>
            <a:r>
              <a:rPr lang="en" sz="1350">
                <a:solidFill>
                  <a:schemeClr val="dk1"/>
                </a:solidFill>
                <a:highlight>
                  <a:srgbClr val="FFFFFF"/>
                </a:highlight>
              </a:rPr>
              <a:t>profile information through OpenID providers via RESTful APIs that dispatch JSON web tokens (JWTs) to share information during the authentication process. </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The providers are essentially authentication servers. </a:t>
            </a:r>
            <a:endParaRPr sz="1350">
              <a:solidFill>
                <a:schemeClr val="dk1"/>
              </a:solidFill>
              <a:highlight>
                <a:srgbClr val="FFFFFF"/>
              </a:highlight>
            </a:endParaRPr>
          </a:p>
          <a:p>
            <a:pPr marL="0" lvl="0" indent="0" algn="l" rtl="0">
              <a:spcBef>
                <a:spcPts val="1200"/>
              </a:spcBef>
              <a:spcAft>
                <a:spcPts val="0"/>
              </a:spcAft>
              <a:buNone/>
            </a:pPr>
            <a:r>
              <a:rPr lang="en" sz="1350">
                <a:solidFill>
                  <a:schemeClr val="dk1"/>
                </a:solidFill>
                <a:highlight>
                  <a:srgbClr val="FFFFFF"/>
                </a:highlight>
              </a:rPr>
              <a:t>Many developers are attracted to this approach because it’s highly scalable, flexible across platforms, and is relatively simple to implement. </a:t>
            </a:r>
            <a:endParaRPr sz="1350">
              <a:solidFill>
                <a:schemeClr val="dk1"/>
              </a:solidFill>
              <a:highlight>
                <a:srgbClr val="FFFFFF"/>
              </a:highlight>
            </a:endParaRPr>
          </a:p>
          <a:p>
            <a:pPr marL="0" lvl="0" indent="0" algn="l" rtl="0">
              <a:spcBef>
                <a:spcPts val="1200"/>
              </a:spcBef>
              <a:spcAft>
                <a:spcPts val="1200"/>
              </a:spcAft>
              <a:buNone/>
            </a:pPr>
            <a:r>
              <a:rPr lang="en" sz="1350">
                <a:solidFill>
                  <a:schemeClr val="dk1"/>
                </a:solidFill>
                <a:highlight>
                  <a:srgbClr val="FFFFFF"/>
                </a:highlight>
              </a:rPr>
              <a:t>Its main components are a unique user ID workflow with OAuth underpinnings.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6"/>
          <p:cNvSpPr txBox="1">
            <a:spLocks noGrp="1"/>
          </p:cNvSpPr>
          <p:nvPr>
            <p:ph type="title"/>
          </p:nvPr>
        </p:nvSpPr>
        <p:spPr>
          <a:xfrm>
            <a:off x="311700" y="34547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User Authentication</a:t>
            </a:r>
            <a:endParaRPr b="1"/>
          </a:p>
        </p:txBody>
      </p:sp>
      <p:sp>
        <p:nvSpPr>
          <p:cNvPr id="374" name="Google Shape;374;p66"/>
          <p:cNvSpPr txBox="1">
            <a:spLocks noGrp="1"/>
          </p:cNvSpPr>
          <p:nvPr>
            <p:ph type="body" idx="1"/>
          </p:nvPr>
        </p:nvSpPr>
        <p:spPr>
          <a:xfrm>
            <a:off x="311700" y="1136375"/>
            <a:ext cx="4260300" cy="36060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sz="1200">
                <a:solidFill>
                  <a:schemeClr val="dk1"/>
                </a:solidFill>
                <a:highlight>
                  <a:srgbClr val="FFFFFF"/>
                </a:highlight>
              </a:rPr>
              <a:t>A resource owner (your users) authenticates and is authorized to access a client application by way of an authorization server that grants an access token that allows apps to receive consented information from a UserInfo endpoint.</a:t>
            </a:r>
            <a:endParaRPr sz="1200">
              <a:solidFill>
                <a:schemeClr val="dk1"/>
              </a:solidFill>
              <a:highlight>
                <a:srgbClr val="FFFFFF"/>
              </a:highlight>
            </a:endParaRPr>
          </a:p>
          <a:p>
            <a:pPr marL="0" lvl="0" indent="0" algn="l" rtl="0">
              <a:lnSpc>
                <a:spcPct val="150000"/>
              </a:lnSpc>
              <a:spcBef>
                <a:spcPts val="1200"/>
              </a:spcBef>
              <a:spcAft>
                <a:spcPts val="0"/>
              </a:spcAft>
              <a:buNone/>
            </a:pPr>
            <a:r>
              <a:rPr lang="en" sz="1200">
                <a:solidFill>
                  <a:schemeClr val="dk1"/>
                </a:solidFill>
                <a:highlight>
                  <a:srgbClr val="FFFFFF"/>
                </a:highlight>
              </a:rPr>
              <a:t>A </a:t>
            </a:r>
            <a:r>
              <a:rPr lang="en" sz="1200" b="1">
                <a:solidFill>
                  <a:schemeClr val="dk1"/>
                </a:solidFill>
                <a:highlight>
                  <a:srgbClr val="FFFFFF"/>
                </a:highlight>
              </a:rPr>
              <a:t>UserInfo </a:t>
            </a:r>
            <a:r>
              <a:rPr lang="en" sz="1200">
                <a:solidFill>
                  <a:schemeClr val="dk1"/>
                </a:solidFill>
                <a:highlight>
                  <a:srgbClr val="FFFFFF"/>
                </a:highlight>
              </a:rPr>
              <a:t>endpoint is a </a:t>
            </a:r>
            <a:r>
              <a:rPr lang="en" sz="1200" b="1">
                <a:solidFill>
                  <a:schemeClr val="dk1"/>
                </a:solidFill>
                <a:highlight>
                  <a:srgbClr val="FFFFFF"/>
                </a:highlight>
              </a:rPr>
              <a:t>protected resource</a:t>
            </a:r>
            <a:r>
              <a:rPr lang="en" sz="1200">
                <a:solidFill>
                  <a:schemeClr val="dk1"/>
                </a:solidFill>
                <a:highlight>
                  <a:srgbClr val="FFFFFF"/>
                </a:highlight>
              </a:rPr>
              <a:t> found on an OpenID server t</a:t>
            </a:r>
            <a:r>
              <a:rPr lang="en" sz="1200" b="1">
                <a:solidFill>
                  <a:schemeClr val="dk1"/>
                </a:solidFill>
                <a:highlight>
                  <a:srgbClr val="FFFFFF"/>
                </a:highlight>
              </a:rPr>
              <a:t>hat contains claims (assertions)</a:t>
            </a:r>
            <a:r>
              <a:rPr lang="en" sz="1200">
                <a:solidFill>
                  <a:schemeClr val="dk1"/>
                </a:solidFill>
                <a:highlight>
                  <a:srgbClr val="FFFFFF"/>
                </a:highlight>
              </a:rPr>
              <a:t> about each user in a JSON object. Authentication information is then encoded within an </a:t>
            </a:r>
            <a:r>
              <a:rPr lang="en" sz="1200" b="1" u="sng">
                <a:solidFill>
                  <a:schemeClr val="dk1"/>
                </a:solidFill>
                <a:highlight>
                  <a:srgbClr val="FFFFFF"/>
                </a:highlight>
              </a:rPr>
              <a:t>ID Token</a:t>
            </a:r>
            <a:r>
              <a:rPr lang="en" sz="1200">
                <a:solidFill>
                  <a:schemeClr val="dk1"/>
                </a:solidFill>
                <a:highlight>
                  <a:srgbClr val="FFFFFF"/>
                </a:highlight>
              </a:rPr>
              <a:t> that’s received by the app. </a:t>
            </a:r>
            <a:endParaRPr sz="1200">
              <a:solidFill>
                <a:schemeClr val="dk1"/>
              </a:solidFill>
              <a:highlight>
                <a:srgbClr val="FFFFFF"/>
              </a:highlight>
            </a:endParaRPr>
          </a:p>
          <a:p>
            <a:pPr marL="0" lvl="0" indent="0" algn="l" rtl="0">
              <a:lnSpc>
                <a:spcPct val="150000"/>
              </a:lnSpc>
              <a:spcBef>
                <a:spcPts val="1200"/>
              </a:spcBef>
              <a:spcAft>
                <a:spcPts val="1200"/>
              </a:spcAft>
              <a:buNone/>
            </a:pPr>
            <a:r>
              <a:rPr lang="en" sz="1200" b="1">
                <a:solidFill>
                  <a:schemeClr val="dk1"/>
                </a:solidFill>
                <a:highlight>
                  <a:srgbClr val="FFFFFF"/>
                </a:highlight>
              </a:rPr>
              <a:t>This information is cached</a:t>
            </a:r>
            <a:r>
              <a:rPr lang="en" sz="1200">
                <a:solidFill>
                  <a:schemeClr val="dk1"/>
                </a:solidFill>
                <a:highlight>
                  <a:srgbClr val="FFFFFF"/>
                </a:highlight>
              </a:rPr>
              <a:t> for scalable performance and personalizes the end-user experience.</a:t>
            </a:r>
            <a:endParaRPr sz="1200">
              <a:solidFill>
                <a:schemeClr val="dk1"/>
              </a:solidFill>
            </a:endParaRPr>
          </a:p>
        </p:txBody>
      </p:sp>
      <p:pic>
        <p:nvPicPr>
          <p:cNvPr id="375" name="Google Shape;375;p66"/>
          <p:cNvPicPr preferRelativeResize="0"/>
          <p:nvPr/>
        </p:nvPicPr>
        <p:blipFill>
          <a:blip r:embed="rId3">
            <a:alphaModFix/>
          </a:blip>
          <a:stretch>
            <a:fillRect/>
          </a:stretch>
        </p:blipFill>
        <p:spPr>
          <a:xfrm>
            <a:off x="4628850" y="1136363"/>
            <a:ext cx="4267201" cy="363822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b="1"/>
              <a:t>Built on OAuth 2.0 Protocol</a:t>
            </a:r>
            <a:endParaRPr b="1"/>
          </a:p>
        </p:txBody>
      </p:sp>
      <p:sp>
        <p:nvSpPr>
          <p:cNvPr id="381" name="Google Shape;381;p67"/>
          <p:cNvSpPr txBox="1">
            <a:spLocks noGrp="1"/>
          </p:cNvSpPr>
          <p:nvPr>
            <p:ph type="body" idx="1"/>
          </p:nvPr>
        </p:nvSpPr>
        <p:spPr>
          <a:xfrm>
            <a:off x="311700" y="1170125"/>
            <a:ext cx="33222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b="1">
                <a:solidFill>
                  <a:schemeClr val="dk1"/>
                </a:solidFill>
                <a:highlight>
                  <a:srgbClr val="FFFFFF"/>
                </a:highlight>
              </a:rPr>
              <a:t>OIDC is built on top of the OAuth 2.0 </a:t>
            </a:r>
            <a:r>
              <a:rPr lang="en" sz="1200">
                <a:solidFill>
                  <a:schemeClr val="dk1"/>
                </a:solidFill>
                <a:highlight>
                  <a:srgbClr val="FFFFFF"/>
                </a:highlight>
              </a:rPr>
              <a:t>framework, which is a standard that grants third-party apps and service access to user ID resources. </a:t>
            </a:r>
            <a:endParaRPr sz="1200">
              <a:solidFill>
                <a:schemeClr val="dk1"/>
              </a:solidFill>
              <a:highlight>
                <a:srgbClr val="FFFFFF"/>
              </a:highlight>
            </a:endParaRPr>
          </a:p>
          <a:p>
            <a:pPr marL="0" lvl="0" indent="0" algn="l" rtl="0">
              <a:lnSpc>
                <a:spcPct val="150000"/>
              </a:lnSpc>
              <a:spcBef>
                <a:spcPts val="1200"/>
              </a:spcBef>
              <a:spcAft>
                <a:spcPts val="1200"/>
              </a:spcAft>
              <a:buNone/>
            </a:pPr>
            <a:r>
              <a:rPr lang="en" sz="1200" b="1">
                <a:solidFill>
                  <a:schemeClr val="dk1"/>
                </a:solidFill>
                <a:highlight>
                  <a:srgbClr val="FFFFFF"/>
                </a:highlight>
              </a:rPr>
              <a:t>No user credentials are sent over the wire or stored on third-party servers</a:t>
            </a:r>
            <a:r>
              <a:rPr lang="en" sz="1200">
                <a:solidFill>
                  <a:schemeClr val="dk1"/>
                </a:solidFill>
                <a:highlight>
                  <a:srgbClr val="FFFFFF"/>
                </a:highlight>
              </a:rPr>
              <a:t>, which increases security and ease of use for IT administrators.</a:t>
            </a:r>
            <a:endParaRPr sz="1200"/>
          </a:p>
        </p:txBody>
      </p:sp>
      <p:pic>
        <p:nvPicPr>
          <p:cNvPr id="382" name="Google Shape;382;p67"/>
          <p:cNvPicPr preferRelativeResize="0"/>
          <p:nvPr/>
        </p:nvPicPr>
        <p:blipFill>
          <a:blip r:embed="rId3">
            <a:alphaModFix/>
          </a:blip>
          <a:stretch>
            <a:fillRect/>
          </a:stretch>
        </p:blipFill>
        <p:spPr>
          <a:xfrm>
            <a:off x="3785500" y="1170125"/>
            <a:ext cx="5206099" cy="3003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Cognito identity providers</a:t>
            </a:r>
            <a:endParaRPr/>
          </a:p>
        </p:txBody>
      </p:sp>
      <p:sp>
        <p:nvSpPr>
          <p:cNvPr id="155" name="Google Shape;155;p32"/>
          <p:cNvSpPr txBox="1">
            <a:spLocks noGrp="1"/>
          </p:cNvSpPr>
          <p:nvPr>
            <p:ph type="body" idx="1"/>
          </p:nvPr>
        </p:nvSpPr>
        <p:spPr>
          <a:xfrm>
            <a:off x="311700" y="1152475"/>
            <a:ext cx="8700900" cy="1482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solidFill>
                  <a:srgbClr val="16191F"/>
                </a:solidFill>
                <a:highlight>
                  <a:srgbClr val="FFFFFF"/>
                </a:highlight>
              </a:rPr>
              <a:t>Using the </a:t>
            </a:r>
            <a:r>
              <a:rPr lang="en" sz="1100" b="1" u="sng">
                <a:solidFill>
                  <a:srgbClr val="16191F"/>
                </a:solidFill>
                <a:highlight>
                  <a:srgbClr val="FFFFFF"/>
                </a:highlight>
                <a:latin typeface="Courier New"/>
                <a:ea typeface="Courier New"/>
                <a:cs typeface="Courier New"/>
                <a:sym typeface="Courier New"/>
              </a:rPr>
              <a:t>logins</a:t>
            </a:r>
            <a:r>
              <a:rPr lang="en" sz="1100" b="1" u="sng">
                <a:solidFill>
                  <a:srgbClr val="16191F"/>
                </a:solidFill>
                <a:highlight>
                  <a:srgbClr val="FFFFFF"/>
                </a:highlight>
              </a:rPr>
              <a:t> </a:t>
            </a:r>
            <a:r>
              <a:rPr lang="en" sz="1100">
                <a:solidFill>
                  <a:srgbClr val="16191F"/>
                </a:solidFill>
                <a:highlight>
                  <a:srgbClr val="FFFFFF"/>
                </a:highlight>
              </a:rPr>
              <a:t>property, you can set credentials received from an </a:t>
            </a:r>
            <a:r>
              <a:rPr lang="en" sz="1100" u="sng">
                <a:solidFill>
                  <a:srgbClr val="16191F"/>
                </a:solidFill>
                <a:highlight>
                  <a:srgbClr val="FFFFFF"/>
                </a:highlight>
              </a:rPr>
              <a:t>identity provider</a:t>
            </a:r>
            <a:r>
              <a:rPr lang="en" sz="1100">
                <a:solidFill>
                  <a:srgbClr val="16191F"/>
                </a:solidFill>
                <a:highlight>
                  <a:srgbClr val="FFFFFF"/>
                </a:highlight>
              </a:rPr>
              <a:t> (</a:t>
            </a:r>
            <a:r>
              <a:rPr lang="en" sz="1100" b="1" u="sng">
                <a:solidFill>
                  <a:srgbClr val="16191F"/>
                </a:solidFill>
                <a:highlight>
                  <a:srgbClr val="FFFFFF"/>
                </a:highlight>
              </a:rPr>
              <a:t>IdP</a:t>
            </a:r>
            <a:r>
              <a:rPr lang="en" sz="1100">
                <a:solidFill>
                  <a:srgbClr val="16191F"/>
                </a:solidFill>
                <a:highlight>
                  <a:srgbClr val="FFFFFF"/>
                </a:highlight>
              </a:rPr>
              <a:t>). </a:t>
            </a:r>
            <a:endParaRPr sz="1100">
              <a:solidFill>
                <a:srgbClr val="16191F"/>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r>
              <a:rPr lang="en" sz="1100">
                <a:solidFill>
                  <a:srgbClr val="16191F"/>
                </a:solidFill>
                <a:highlight>
                  <a:srgbClr val="FFFFFF"/>
                </a:highlight>
              </a:rPr>
              <a:t>You can associate an identity pool with multiple IdPs.</a:t>
            </a:r>
            <a:endParaRPr sz="1100">
              <a:solidFill>
                <a:srgbClr val="16191F"/>
              </a:solidFill>
              <a:highlight>
                <a:srgbClr val="FFFFFF"/>
              </a:highlight>
            </a:endParaRPr>
          </a:p>
          <a:p>
            <a:pPr marL="0" lvl="0" indent="0" algn="l" rtl="0">
              <a:lnSpc>
                <a:spcPct val="100000"/>
              </a:lnSpc>
              <a:spcBef>
                <a:spcPts val="1200"/>
              </a:spcBef>
              <a:spcAft>
                <a:spcPts val="0"/>
              </a:spcAft>
              <a:buClr>
                <a:schemeClr val="dk1"/>
              </a:buClr>
              <a:buSzPts val="1100"/>
              <a:buFont typeface="Arial"/>
              <a:buNone/>
            </a:pPr>
            <a:r>
              <a:rPr lang="en" sz="1100">
                <a:solidFill>
                  <a:srgbClr val="16191F"/>
                </a:solidFill>
                <a:highlight>
                  <a:srgbClr val="FFFFFF"/>
                </a:highlight>
              </a:rPr>
              <a:t>For example, you can set both the Facebook and Google tokens in the </a:t>
            </a:r>
            <a:r>
              <a:rPr lang="en" sz="1100" b="1" u="sng">
                <a:solidFill>
                  <a:srgbClr val="16191F"/>
                </a:solidFill>
                <a:highlight>
                  <a:srgbClr val="FFFFFF"/>
                </a:highlight>
                <a:latin typeface="Courier New"/>
                <a:ea typeface="Courier New"/>
                <a:cs typeface="Courier New"/>
                <a:sym typeface="Courier New"/>
              </a:rPr>
              <a:t>logins</a:t>
            </a:r>
            <a:r>
              <a:rPr lang="en" sz="1100" b="1" u="sng">
                <a:solidFill>
                  <a:srgbClr val="16191F"/>
                </a:solidFill>
                <a:highlight>
                  <a:srgbClr val="FFFFFF"/>
                </a:highlight>
              </a:rPr>
              <a:t> </a:t>
            </a:r>
            <a:r>
              <a:rPr lang="en" sz="1100">
                <a:solidFill>
                  <a:srgbClr val="16191F"/>
                </a:solidFill>
                <a:highlight>
                  <a:srgbClr val="FFFFFF"/>
                </a:highlight>
              </a:rPr>
              <a:t>property to associate the unique Amazon Cognito identity with both IdP logins. </a:t>
            </a:r>
            <a:endParaRPr sz="1100">
              <a:solidFill>
                <a:srgbClr val="16191F"/>
              </a:solidFill>
              <a:highlight>
                <a:srgbClr val="FFFFFF"/>
              </a:highlight>
            </a:endParaRPr>
          </a:p>
          <a:p>
            <a:pPr marL="0" lvl="0" indent="0" algn="l" rtl="0">
              <a:lnSpc>
                <a:spcPct val="100000"/>
              </a:lnSpc>
              <a:spcBef>
                <a:spcPts val="1200"/>
              </a:spcBef>
              <a:spcAft>
                <a:spcPts val="1200"/>
              </a:spcAft>
              <a:buClr>
                <a:schemeClr val="dk1"/>
              </a:buClr>
              <a:buSzPts val="1100"/>
              <a:buFont typeface="Arial"/>
              <a:buNone/>
            </a:pPr>
            <a:r>
              <a:rPr lang="en" sz="1100">
                <a:solidFill>
                  <a:srgbClr val="16191F"/>
                </a:solidFill>
                <a:highlight>
                  <a:srgbClr val="FFFFFF"/>
                </a:highlight>
              </a:rPr>
              <a:t>The user can authenticate with either account, but Amazon Cognito returns the same user identifier.</a:t>
            </a:r>
            <a:endParaRPr sz="1100"/>
          </a:p>
        </p:txBody>
      </p:sp>
      <p:pic>
        <p:nvPicPr>
          <p:cNvPr id="156" name="Google Shape;156;p32"/>
          <p:cNvPicPr preferRelativeResize="0"/>
          <p:nvPr/>
        </p:nvPicPr>
        <p:blipFill>
          <a:blip r:embed="rId3">
            <a:alphaModFix/>
          </a:blip>
          <a:stretch>
            <a:fillRect/>
          </a:stretch>
        </p:blipFill>
        <p:spPr>
          <a:xfrm>
            <a:off x="5123200" y="2634775"/>
            <a:ext cx="3404926" cy="2279824"/>
          </a:xfrm>
          <a:prstGeom prst="rect">
            <a:avLst/>
          </a:prstGeom>
          <a:noFill/>
          <a:ln>
            <a:noFill/>
          </a:ln>
        </p:spPr>
      </p:pic>
      <p:sp>
        <p:nvSpPr>
          <p:cNvPr id="157" name="Google Shape;157;p32"/>
          <p:cNvSpPr txBox="1"/>
          <p:nvPr/>
        </p:nvSpPr>
        <p:spPr>
          <a:xfrm>
            <a:off x="311700" y="2840600"/>
            <a:ext cx="3000000" cy="1523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200"/>
              </a:spcBef>
              <a:spcAft>
                <a:spcPts val="0"/>
              </a:spcAft>
              <a:buNone/>
            </a:pPr>
            <a:r>
              <a:rPr lang="en" sz="1100">
                <a:solidFill>
                  <a:srgbClr val="16191F"/>
                </a:solidFill>
                <a:highlight>
                  <a:schemeClr val="lt1"/>
                </a:highlight>
              </a:rPr>
              <a:t>Supported providers and setup instructions:</a:t>
            </a:r>
            <a:endParaRPr sz="1100">
              <a:solidFill>
                <a:srgbClr val="16191F"/>
              </a:solidFill>
              <a:highlight>
                <a:schemeClr val="lt1"/>
              </a:highlight>
            </a:endParaRPr>
          </a:p>
          <a:p>
            <a:pPr marL="457200" lvl="0" indent="-298450" algn="l" rtl="0">
              <a:lnSpc>
                <a:spcPct val="100000"/>
              </a:lnSpc>
              <a:spcBef>
                <a:spcPts val="1200"/>
              </a:spcBef>
              <a:spcAft>
                <a:spcPts val="0"/>
              </a:spcAft>
              <a:buClr>
                <a:srgbClr val="16191F"/>
              </a:buClr>
              <a:buSzPts val="1100"/>
              <a:buChar char="●"/>
            </a:pPr>
            <a:r>
              <a:rPr lang="en" sz="1100">
                <a:solidFill>
                  <a:schemeClr val="accent5"/>
                </a:solidFill>
                <a:highlight>
                  <a:schemeClr val="lt1"/>
                </a:highlight>
                <a:uFill>
                  <a:noFill/>
                </a:uFill>
                <a:hlinkClick r:id="rId4">
                  <a:extLst>
                    <a:ext uri="{A12FA001-AC4F-418D-AE19-62706E023703}">
                      <ahyp:hlinkClr xmlns:ahyp="http://schemas.microsoft.com/office/drawing/2018/hyperlinkcolor" val="tx"/>
                    </a:ext>
                  </a:extLst>
                </a:hlinkClick>
              </a:rPr>
              <a:t>Facebook</a:t>
            </a:r>
            <a:endParaRPr sz="1100">
              <a:solidFill>
                <a:srgbClr val="16191F"/>
              </a:solidFill>
              <a:highlight>
                <a:schemeClr val="lt1"/>
              </a:highlight>
            </a:endParaRPr>
          </a:p>
          <a:p>
            <a:pPr marL="457200" lvl="0" indent="-298450" algn="l" rtl="0">
              <a:lnSpc>
                <a:spcPct val="100000"/>
              </a:lnSpc>
              <a:spcBef>
                <a:spcPts val="0"/>
              </a:spcBef>
              <a:spcAft>
                <a:spcPts val="0"/>
              </a:spcAft>
              <a:buClr>
                <a:srgbClr val="16191F"/>
              </a:buClr>
              <a:buSzPts val="1100"/>
              <a:buChar char="●"/>
            </a:pPr>
            <a:r>
              <a:rPr lang="en" sz="1100">
                <a:solidFill>
                  <a:schemeClr val="accent5"/>
                </a:solidFill>
                <a:highlight>
                  <a:schemeClr val="lt1"/>
                </a:highlight>
                <a:uFill>
                  <a:noFill/>
                </a:uFill>
                <a:hlinkClick r:id="rId5">
                  <a:extLst>
                    <a:ext uri="{A12FA001-AC4F-418D-AE19-62706E023703}">
                      <ahyp:hlinkClr xmlns:ahyp="http://schemas.microsoft.com/office/drawing/2018/hyperlinkcolor" val="tx"/>
                    </a:ext>
                  </a:extLst>
                </a:hlinkClick>
              </a:rPr>
              <a:t>Amazon</a:t>
            </a:r>
            <a:endParaRPr sz="1100">
              <a:solidFill>
                <a:schemeClr val="accent5"/>
              </a:solidFill>
              <a:highlight>
                <a:schemeClr val="lt1"/>
              </a:highlight>
            </a:endParaRPr>
          </a:p>
          <a:p>
            <a:pPr marL="457200" lvl="0" indent="-298450" algn="l" rtl="0">
              <a:lnSpc>
                <a:spcPct val="100000"/>
              </a:lnSpc>
              <a:spcBef>
                <a:spcPts val="0"/>
              </a:spcBef>
              <a:spcAft>
                <a:spcPts val="0"/>
              </a:spcAft>
              <a:buClr>
                <a:srgbClr val="16191F"/>
              </a:buClr>
              <a:buSzPts val="1100"/>
              <a:buChar char="●"/>
            </a:pPr>
            <a:r>
              <a:rPr lang="en" sz="1100">
                <a:solidFill>
                  <a:schemeClr val="accent5"/>
                </a:solidFill>
                <a:highlight>
                  <a:schemeClr val="lt1"/>
                </a:highlight>
                <a:uFill>
                  <a:noFill/>
                </a:uFill>
                <a:hlinkClick r:id="rId6">
                  <a:extLst>
                    <a:ext uri="{A12FA001-AC4F-418D-AE19-62706E023703}">
                      <ahyp:hlinkClr xmlns:ahyp="http://schemas.microsoft.com/office/drawing/2018/hyperlinkcolor" val="tx"/>
                    </a:ext>
                  </a:extLst>
                </a:hlinkClick>
              </a:rPr>
              <a:t>Google</a:t>
            </a:r>
            <a:endParaRPr sz="1100">
              <a:solidFill>
                <a:schemeClr val="accent5"/>
              </a:solidFill>
              <a:highlight>
                <a:schemeClr val="lt1"/>
              </a:highlight>
            </a:endParaRPr>
          </a:p>
          <a:p>
            <a:pPr marL="457200" lvl="0" indent="-298450" algn="l" rtl="0">
              <a:lnSpc>
                <a:spcPct val="100000"/>
              </a:lnSpc>
              <a:spcBef>
                <a:spcPts val="0"/>
              </a:spcBef>
              <a:spcAft>
                <a:spcPts val="0"/>
              </a:spcAft>
              <a:buClr>
                <a:srgbClr val="16191F"/>
              </a:buClr>
              <a:buSzPts val="1100"/>
              <a:buChar char="●"/>
            </a:pPr>
            <a:r>
              <a:rPr lang="en" sz="1100">
                <a:solidFill>
                  <a:schemeClr val="accent5"/>
                </a:solidFill>
                <a:highlight>
                  <a:schemeClr val="lt1"/>
                </a:highlight>
                <a:uFill>
                  <a:noFill/>
                </a:uFill>
                <a:hlinkClick r:id="rId7">
                  <a:extLst>
                    <a:ext uri="{A12FA001-AC4F-418D-AE19-62706E023703}">
                      <ahyp:hlinkClr xmlns:ahyp="http://schemas.microsoft.com/office/drawing/2018/hyperlinkcolor" val="tx"/>
                    </a:ext>
                  </a:extLst>
                </a:hlinkClick>
              </a:rPr>
              <a:t>Apple</a:t>
            </a:r>
            <a:endParaRPr sz="1100">
              <a:solidFill>
                <a:schemeClr val="accent5"/>
              </a:solidFill>
              <a:highlight>
                <a:schemeClr val="lt1"/>
              </a:highlight>
            </a:endParaRPr>
          </a:p>
          <a:p>
            <a:pPr marL="457200" lvl="0" indent="-298450" algn="l" rtl="0">
              <a:lnSpc>
                <a:spcPct val="100000"/>
              </a:lnSpc>
              <a:spcBef>
                <a:spcPts val="0"/>
              </a:spcBef>
              <a:spcAft>
                <a:spcPts val="0"/>
              </a:spcAft>
              <a:buClr>
                <a:srgbClr val="16191F"/>
              </a:buClr>
              <a:buSzPts val="1100"/>
              <a:buChar char="●"/>
            </a:pPr>
            <a:r>
              <a:rPr lang="en" sz="1100">
                <a:solidFill>
                  <a:schemeClr val="accent5"/>
                </a:solidFill>
                <a:highlight>
                  <a:schemeClr val="lt1"/>
                </a:highlight>
                <a:uFill>
                  <a:noFill/>
                </a:uFill>
                <a:hlinkClick r:id="rId8">
                  <a:extLst>
                    <a:ext uri="{A12FA001-AC4F-418D-AE19-62706E023703}">
                      <ahyp:hlinkClr xmlns:ahyp="http://schemas.microsoft.com/office/drawing/2018/hyperlinkcolor" val="tx"/>
                    </a:ext>
                  </a:extLst>
                </a:hlinkClick>
              </a:rPr>
              <a:t>Open ID Connect</a:t>
            </a:r>
            <a:endParaRPr sz="1100">
              <a:solidFill>
                <a:schemeClr val="accent5"/>
              </a:solidFill>
              <a:highlight>
                <a:schemeClr val="lt1"/>
              </a:highlight>
            </a:endParaRPr>
          </a:p>
          <a:p>
            <a:pPr marL="457200" lvl="0" indent="-298450" algn="l" rtl="0">
              <a:lnSpc>
                <a:spcPct val="100000"/>
              </a:lnSpc>
              <a:spcBef>
                <a:spcPts val="0"/>
              </a:spcBef>
              <a:spcAft>
                <a:spcPts val="0"/>
              </a:spcAft>
              <a:buClr>
                <a:srgbClr val="16191F"/>
              </a:buClr>
              <a:buSzPts val="1100"/>
              <a:buChar char="●"/>
            </a:pPr>
            <a:r>
              <a:rPr lang="en" sz="1100">
                <a:solidFill>
                  <a:schemeClr val="accent5"/>
                </a:solidFill>
                <a:highlight>
                  <a:schemeClr val="lt1"/>
                </a:highlight>
                <a:uFill>
                  <a:noFill/>
                </a:uFill>
                <a:hlinkClick r:id="rId9">
                  <a:extLst>
                    <a:ext uri="{A12FA001-AC4F-418D-AE19-62706E023703}">
                      <ahyp:hlinkClr xmlns:ahyp="http://schemas.microsoft.com/office/drawing/2018/hyperlinkcolor" val="tx"/>
                    </a:ext>
                  </a:extLst>
                </a:hlinkClick>
              </a:rPr>
              <a:t>SAML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b="1"/>
              <a:t>Similarities</a:t>
            </a:r>
            <a:endParaRPr b="1"/>
          </a:p>
        </p:txBody>
      </p:sp>
      <p:sp>
        <p:nvSpPr>
          <p:cNvPr id="388" name="Google Shape;388;p6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Clr>
                <a:schemeClr val="dk1"/>
              </a:buClr>
              <a:buSzPts val="1200"/>
              <a:buChar char="●"/>
            </a:pPr>
            <a:r>
              <a:rPr lang="en" sz="1200">
                <a:solidFill>
                  <a:schemeClr val="dk1"/>
                </a:solidFill>
              </a:rPr>
              <a:t>Both frameworks are identity protocols that make SSO possible.</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Both frameworks are secure, well-documented, and mature.</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Users authenticate via an IdP, typically once, and then can access other applications that “trust” the IdP. </a:t>
            </a:r>
            <a:endParaRPr sz="1200">
              <a:solidFill>
                <a:schemeClr val="dk1"/>
              </a:solidFill>
            </a:endParaRPr>
          </a:p>
          <a:p>
            <a:pPr marL="914400" lvl="1" indent="-304800" algn="l" rtl="0">
              <a:lnSpc>
                <a:spcPct val="150000"/>
              </a:lnSpc>
              <a:spcBef>
                <a:spcPts val="0"/>
              </a:spcBef>
              <a:spcAft>
                <a:spcPts val="0"/>
              </a:spcAft>
              <a:buClr>
                <a:schemeClr val="dk1"/>
              </a:buClr>
              <a:buSzPts val="1200"/>
              <a:buAutoNum type="alphaLcPeriod"/>
            </a:pPr>
            <a:r>
              <a:rPr lang="en" sz="1200">
                <a:solidFill>
                  <a:schemeClr val="dk1"/>
                </a:solidFill>
              </a:rPr>
              <a:t>Some Zero Trust services will authenticate at each point down the chain and periodically verify access using another authentication method.</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The login workflow appears very similar to the end user, who doesn’t have any visibility into the various technical differences that occur behind the scenes.</a:t>
            </a:r>
            <a:endParaRPr sz="12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Differences</a:t>
            </a:r>
            <a:endParaRPr b="1"/>
          </a:p>
        </p:txBody>
      </p:sp>
      <p:sp>
        <p:nvSpPr>
          <p:cNvPr id="394" name="Google Shape;394;p6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1"/>
              </a:buClr>
              <a:buSzPts val="1400"/>
              <a:buChar char="●"/>
            </a:pPr>
            <a:r>
              <a:rPr lang="en" sz="1400">
                <a:solidFill>
                  <a:schemeClr val="dk1"/>
                </a:solidFill>
              </a:rPr>
              <a:t>Many developers believe that OpenID Connect is simpler to implement because there’s no XML handling.</a:t>
            </a:r>
            <a:endParaRPr sz="140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a:solidFill>
                  <a:schemeClr val="dk1"/>
                </a:solidFill>
              </a:rPr>
              <a:t>OpenID lacks user authorization data (such as permissions) and focuses primarily on identity assertion. </a:t>
            </a:r>
            <a:endParaRPr sz="1400">
              <a:solidFill>
                <a:schemeClr val="dk1"/>
              </a:solidFill>
            </a:endParaRPr>
          </a:p>
          <a:p>
            <a:pPr marL="914400" lvl="1" indent="-317500" algn="l" rtl="0">
              <a:lnSpc>
                <a:spcPct val="150000"/>
              </a:lnSpc>
              <a:spcBef>
                <a:spcPts val="0"/>
              </a:spcBef>
              <a:spcAft>
                <a:spcPts val="0"/>
              </a:spcAft>
              <a:buClr>
                <a:schemeClr val="dk1"/>
              </a:buClr>
              <a:buSzPts val="1400"/>
              <a:buAutoNum type="alphaLcPeriod"/>
            </a:pPr>
            <a:r>
              <a:rPr lang="en" sz="1400">
                <a:solidFill>
                  <a:schemeClr val="dk1"/>
                </a:solidFill>
              </a:rPr>
              <a:t>SAML is an identity data exchange and is very feature-rich.</a:t>
            </a:r>
            <a:endParaRPr sz="140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a:solidFill>
                  <a:schemeClr val="dk1"/>
                </a:solidFill>
              </a:rPr>
              <a:t>Authentication is decentralized with OpenID.</a:t>
            </a:r>
            <a:endParaRPr sz="140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u="sng">
                <a:solidFill>
                  <a:schemeClr val="dk1"/>
                </a:solidFill>
                <a:hlinkClick r:id="rId3">
                  <a:extLst>
                    <a:ext uri="{A12FA001-AC4F-418D-AE19-62706E023703}">
                      <ahyp:hlinkClr xmlns:ahyp="http://schemas.microsoft.com/office/drawing/2018/hyperlinkcolor" val="tx"/>
                    </a:ext>
                  </a:extLst>
                </a:hlinkClick>
              </a:rPr>
              <a:t>SAML uses assertions</a:t>
            </a:r>
            <a:r>
              <a:rPr lang="en" sz="1400">
                <a:solidFill>
                  <a:schemeClr val="dk1"/>
                </a:solidFill>
              </a:rPr>
              <a:t> versus the OpenID and OAuth architecture of ID tokens.</a:t>
            </a:r>
            <a:endParaRPr sz="140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a:solidFill>
                  <a:schemeClr val="dk1"/>
                </a:solidFill>
              </a:rPr>
              <a:t>OIDC is designed for API workloads and can be used to secure APIs.</a:t>
            </a:r>
            <a:endParaRPr sz="14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70"/>
          <p:cNvSpPr txBox="1">
            <a:spLocks noGrp="1"/>
          </p:cNvSpPr>
          <p:nvPr>
            <p:ph type="title"/>
          </p:nvPr>
        </p:nvSpPr>
        <p:spPr>
          <a:xfrm>
            <a:off x="311700" y="31892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Use Cases</a:t>
            </a:r>
            <a:endParaRPr b="1"/>
          </a:p>
        </p:txBody>
      </p:sp>
      <p:sp>
        <p:nvSpPr>
          <p:cNvPr id="400" name="Google Shape;400;p70"/>
          <p:cNvSpPr txBox="1">
            <a:spLocks noGrp="1"/>
          </p:cNvSpPr>
          <p:nvPr>
            <p:ph type="body" idx="1"/>
          </p:nvPr>
        </p:nvSpPr>
        <p:spPr>
          <a:xfrm>
            <a:off x="311700" y="1041975"/>
            <a:ext cx="8520600" cy="375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chemeClr val="dk1"/>
                </a:solidFill>
              </a:rPr>
              <a:t>Developers and IT organizations should select the solution that works best for their particular use case(s). </a:t>
            </a:r>
            <a:endParaRPr sz="1200">
              <a:solidFill>
                <a:schemeClr val="dk1"/>
              </a:solidFill>
            </a:endParaRPr>
          </a:p>
          <a:p>
            <a:pPr marL="0" lvl="0" indent="0" algn="l" rtl="0">
              <a:spcBef>
                <a:spcPts val="1200"/>
              </a:spcBef>
              <a:spcAft>
                <a:spcPts val="0"/>
              </a:spcAft>
              <a:buClr>
                <a:schemeClr val="dk1"/>
              </a:buClr>
              <a:buSzPts val="1100"/>
              <a:buFont typeface="Arial"/>
              <a:buNone/>
            </a:pPr>
            <a:r>
              <a:rPr lang="en" sz="1200">
                <a:solidFill>
                  <a:schemeClr val="dk1"/>
                </a:solidFill>
              </a:rPr>
              <a:t>However, it’s sometimes possible to utilize more than one simultaneously. Regardless, use cases have developed organically with</a:t>
            </a:r>
            <a:r>
              <a:rPr lang="en" sz="1200" b="1">
                <a:solidFill>
                  <a:schemeClr val="dk1"/>
                </a:solidFill>
              </a:rPr>
              <a:t> OIDC being utilized for back channel web and mobile applications that request access tokens. </a:t>
            </a:r>
            <a:endParaRPr sz="1200" b="1">
              <a:solidFill>
                <a:schemeClr val="dk1"/>
              </a:solidFill>
            </a:endParaRPr>
          </a:p>
          <a:p>
            <a:pPr marL="0" lvl="0" indent="0" algn="l" rtl="0">
              <a:spcBef>
                <a:spcPts val="1200"/>
              </a:spcBef>
              <a:spcAft>
                <a:spcPts val="0"/>
              </a:spcAft>
              <a:buClr>
                <a:schemeClr val="dk1"/>
              </a:buClr>
              <a:buSzPts val="1100"/>
              <a:buFont typeface="Arial"/>
              <a:buNone/>
            </a:pPr>
            <a:r>
              <a:rPr lang="en" sz="1200" b="1">
                <a:solidFill>
                  <a:schemeClr val="dk1"/>
                </a:solidFill>
              </a:rPr>
              <a:t>SAML </a:t>
            </a:r>
            <a:r>
              <a:rPr lang="en" sz="1200">
                <a:solidFill>
                  <a:schemeClr val="dk1"/>
                </a:solidFill>
              </a:rPr>
              <a:t>is nearly always used for front channel website access where users are the ones who are triggering the app to authenticate.</a:t>
            </a:r>
            <a:endParaRPr sz="1200">
              <a:solidFill>
                <a:schemeClr val="dk1"/>
              </a:solidFill>
            </a:endParaRPr>
          </a:p>
          <a:p>
            <a:pPr marL="0" lvl="0" indent="0" algn="l" rtl="0">
              <a:spcBef>
                <a:spcPts val="1200"/>
              </a:spcBef>
              <a:spcAft>
                <a:spcPts val="0"/>
              </a:spcAft>
              <a:buClr>
                <a:schemeClr val="dk1"/>
              </a:buClr>
              <a:buSzPts val="1100"/>
              <a:buFont typeface="Arial"/>
              <a:buNone/>
            </a:pPr>
            <a:r>
              <a:rPr lang="en" sz="1200">
                <a:solidFill>
                  <a:schemeClr val="dk1"/>
                </a:solidFill>
              </a:rPr>
              <a:t>The latter assumes that client applications (a web service) are operating from separate devices than the resource owner (you). Below are some general guidelines for use cases:</a:t>
            </a: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A mobile app typically uses a service such as OIDC, because it’s lighter weight, and many of the facilities that developers use are pre-built or available from add-on libraries.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Apps that have SAML built-in are a no-brainer, just use SAML.</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Use SAML for accessing enterprise apps via a portal.</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Protecting APIs or exposing APIs are services that will require OAuth 2.0 or OIDC.</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Enterprises sometimes favor SAML due to its capacity for customization and prioritization of secure data exchange. Regulated industries should almost always opt for SAML to protect sensitive user information.</a:t>
            </a:r>
            <a:endParaRPr sz="12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Using OIDC and SAML Together</a:t>
            </a:r>
            <a:endParaRPr b="1"/>
          </a:p>
        </p:txBody>
      </p:sp>
      <p:sp>
        <p:nvSpPr>
          <p:cNvPr id="406" name="Google Shape;406;p71"/>
          <p:cNvSpPr txBox="1">
            <a:spLocks noGrp="1"/>
          </p:cNvSpPr>
          <p:nvPr>
            <p:ph type="body" idx="1"/>
          </p:nvPr>
        </p:nvSpPr>
        <p:spPr>
          <a:xfrm>
            <a:off x="311700" y="1152475"/>
            <a:ext cx="3956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rPr>
              <a:t>These protocols aren’t mutually exclusive. Consider using </a:t>
            </a:r>
            <a:r>
              <a:rPr lang="en" sz="1400" b="1">
                <a:solidFill>
                  <a:schemeClr val="dk1"/>
                </a:solidFill>
              </a:rPr>
              <a:t>SAML for enterprise SSO</a:t>
            </a:r>
            <a:r>
              <a:rPr lang="en" sz="1400">
                <a:solidFill>
                  <a:schemeClr val="dk1"/>
                </a:solidFill>
              </a:rPr>
              <a:t> to secure access to your organization’s resources and </a:t>
            </a:r>
            <a:r>
              <a:rPr lang="en" sz="1400" b="1">
                <a:solidFill>
                  <a:schemeClr val="dk1"/>
                </a:solidFill>
              </a:rPr>
              <a:t>OIDC for mobile use cases</a:t>
            </a:r>
            <a:r>
              <a:rPr lang="en" sz="1400">
                <a:solidFill>
                  <a:schemeClr val="dk1"/>
                </a:solidFill>
              </a:rPr>
              <a:t> that have high scalability requirements. </a:t>
            </a:r>
            <a:endParaRPr sz="1400">
              <a:solidFill>
                <a:schemeClr val="dk1"/>
              </a:solidFill>
            </a:endParaRPr>
          </a:p>
          <a:p>
            <a:pPr marL="0" lvl="0" indent="0" algn="l" rtl="0">
              <a:spcBef>
                <a:spcPts val="1200"/>
              </a:spcBef>
              <a:spcAft>
                <a:spcPts val="1200"/>
              </a:spcAft>
              <a:buNone/>
            </a:pPr>
            <a:r>
              <a:rPr lang="en" sz="1400">
                <a:solidFill>
                  <a:schemeClr val="dk1"/>
                </a:solidFill>
              </a:rPr>
              <a:t>Each has its own inherent advantages and either can provide SSO services.</a:t>
            </a:r>
            <a:endParaRPr sz="1400">
              <a:solidFill>
                <a:schemeClr val="dk1"/>
              </a:solidFill>
            </a:endParaRPr>
          </a:p>
        </p:txBody>
      </p:sp>
      <p:pic>
        <p:nvPicPr>
          <p:cNvPr id="407" name="Google Shape;407;p71"/>
          <p:cNvPicPr preferRelativeResize="0"/>
          <p:nvPr/>
        </p:nvPicPr>
        <p:blipFill>
          <a:blip r:embed="rId3">
            <a:alphaModFix/>
          </a:blip>
          <a:stretch>
            <a:fillRect/>
          </a:stretch>
        </p:blipFill>
        <p:spPr>
          <a:xfrm>
            <a:off x="4267800" y="1170125"/>
            <a:ext cx="4723800" cy="26571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27247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LAB 1</a:t>
            </a:r>
            <a:endParaRPr/>
          </a:p>
        </p:txBody>
      </p:sp>
      <p:sp>
        <p:nvSpPr>
          <p:cNvPr id="413" name="Google Shape;413;p72"/>
          <p:cNvSpPr txBox="1">
            <a:spLocks noGrp="1"/>
          </p:cNvSpPr>
          <p:nvPr>
            <p:ph type="body" idx="1"/>
          </p:nvPr>
        </p:nvSpPr>
        <p:spPr>
          <a:xfrm>
            <a:off x="311700" y="873725"/>
            <a:ext cx="8520600" cy="40440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Clr>
                <a:schemeClr val="dk1"/>
              </a:buClr>
              <a:buSzPct val="100000"/>
              <a:buChar char="●"/>
            </a:pPr>
            <a:r>
              <a:rPr lang="en">
                <a:solidFill>
                  <a:schemeClr val="dk1"/>
                </a:solidFill>
              </a:rPr>
              <a:t>Create user pool</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Sign-in experience:</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Provider types: Cognito user pool</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Sign-in options: User name</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User name req-ts: case sensitive</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Security requirements:</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Password policy: Cognito defaults</a:t>
            </a:r>
            <a:endParaRPr>
              <a:solidFill>
                <a:schemeClr val="dk1"/>
              </a:solidFill>
            </a:endParaRPr>
          </a:p>
          <a:p>
            <a:pPr marL="1371600" lvl="2" indent="-290830" algn="l" rtl="0">
              <a:spcBef>
                <a:spcPts val="0"/>
              </a:spcBef>
              <a:spcAft>
                <a:spcPts val="0"/>
              </a:spcAft>
              <a:buClr>
                <a:schemeClr val="dk1"/>
              </a:buClr>
              <a:buSzPct val="82352"/>
              <a:buChar char="■"/>
            </a:pPr>
            <a:r>
              <a:rPr lang="en">
                <a:solidFill>
                  <a:schemeClr val="dk1"/>
                </a:solidFill>
              </a:rPr>
              <a:t>Multi-factor authentication: No MFA</a:t>
            </a:r>
            <a:endParaRPr sz="1700" b="1">
              <a:solidFill>
                <a:schemeClr val="dk1"/>
              </a:solidFill>
              <a:highlight>
                <a:srgbClr val="FAFAFA"/>
              </a:highlight>
              <a:latin typeface="Helvetica Neue"/>
              <a:ea typeface="Helvetica Neue"/>
              <a:cs typeface="Helvetica Neue"/>
              <a:sym typeface="Helvetica Neue"/>
            </a:endParaRPr>
          </a:p>
          <a:p>
            <a:pPr marL="1371600" lvl="2" indent="-290830" algn="l" rtl="0">
              <a:spcBef>
                <a:spcPts val="0"/>
              </a:spcBef>
              <a:spcAft>
                <a:spcPts val="0"/>
              </a:spcAft>
              <a:buClr>
                <a:schemeClr val="dk1"/>
              </a:buClr>
              <a:buSzPct val="100000"/>
              <a:buChar char="■"/>
            </a:pPr>
            <a:r>
              <a:rPr lang="en">
                <a:solidFill>
                  <a:schemeClr val="dk1"/>
                </a:solidFill>
              </a:rPr>
              <a:t>User account recovery: Enable self-service account recovery (Email only)</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Sign-up experience:</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Leave default settings</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Message delivery:</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Send email with Cognito</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App:</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Use the Cognito hosted UI</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Use a Cognito domain</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Public client</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Generate a client secret</a:t>
            </a:r>
            <a:endParaRPr>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Callback &amp; Sign-out URLs:</a:t>
            </a:r>
            <a:endParaRPr>
              <a:solidFill>
                <a:schemeClr val="dk1"/>
              </a:solidFill>
            </a:endParaRPr>
          </a:p>
          <a:p>
            <a:pPr marL="1828800" lvl="3" indent="-290830" algn="l" rtl="0">
              <a:spcBef>
                <a:spcPts val="0"/>
              </a:spcBef>
              <a:spcAft>
                <a:spcPts val="0"/>
              </a:spcAft>
              <a:buClr>
                <a:schemeClr val="dk1"/>
              </a:buClr>
              <a:buSzPct val="100000"/>
              <a:buChar char="●"/>
            </a:pPr>
            <a:r>
              <a:rPr lang="en" b="1" u="sng">
                <a:solidFill>
                  <a:schemeClr val="hlink"/>
                </a:solidFill>
                <a:hlinkClick r:id="rId3"/>
              </a:rPr>
              <a:t>https://www.amazon.com</a:t>
            </a:r>
            <a:endParaRPr b="1">
              <a:solidFill>
                <a:schemeClr val="dk1"/>
              </a:solidFill>
            </a:endParaRPr>
          </a:p>
          <a:p>
            <a:pPr marL="1371600" lvl="2" indent="-290830" algn="l" rtl="0">
              <a:spcBef>
                <a:spcPts val="0"/>
              </a:spcBef>
              <a:spcAft>
                <a:spcPts val="0"/>
              </a:spcAft>
              <a:buClr>
                <a:schemeClr val="dk1"/>
              </a:buClr>
              <a:buSzPct val="100000"/>
              <a:buChar char="■"/>
            </a:pPr>
            <a:r>
              <a:rPr lang="en">
                <a:solidFill>
                  <a:schemeClr val="dk1"/>
                </a:solidFill>
              </a:rPr>
              <a:t>OpenID Connect scopes:</a:t>
            </a:r>
            <a:endParaRPr>
              <a:solidFill>
                <a:schemeClr val="dk1"/>
              </a:solidFill>
            </a:endParaRPr>
          </a:p>
          <a:p>
            <a:pPr marL="1828800" lvl="3" indent="-290830" algn="l" rtl="0">
              <a:spcBef>
                <a:spcPts val="0"/>
              </a:spcBef>
              <a:spcAft>
                <a:spcPts val="0"/>
              </a:spcAft>
              <a:buClr>
                <a:schemeClr val="dk1"/>
              </a:buClr>
              <a:buSzPct val="100000"/>
              <a:buChar char="●"/>
            </a:pPr>
            <a:r>
              <a:rPr lang="en">
                <a:solidFill>
                  <a:schemeClr val="dk1"/>
                </a:solidFill>
              </a:rPr>
              <a:t>All of them</a:t>
            </a:r>
            <a:endParaRPr>
              <a:solidFill>
                <a:schemeClr val="dk1"/>
              </a:solidFill>
            </a:endParaRPr>
          </a:p>
          <a:p>
            <a:pPr marL="457200" lvl="0" indent="-308610" algn="l" rtl="0">
              <a:spcBef>
                <a:spcPts val="0"/>
              </a:spcBef>
              <a:spcAft>
                <a:spcPts val="0"/>
              </a:spcAft>
              <a:buClr>
                <a:schemeClr val="dk1"/>
              </a:buClr>
              <a:buSzPct val="100000"/>
              <a:buChar char="●"/>
            </a:pPr>
            <a:r>
              <a:rPr lang="en">
                <a:solidFill>
                  <a:schemeClr val="dk1"/>
                </a:solidFill>
              </a:rPr>
              <a:t>Launch hosted UI (App client -&gt; Hosted UI -&gt; View Hosted UI)</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sign up</a:t>
            </a:r>
            <a:endParaRPr>
              <a:solidFill>
                <a:schemeClr val="dk1"/>
              </a:solidFill>
            </a:endParaRPr>
          </a:p>
          <a:p>
            <a:pPr marL="914400" lvl="1" indent="-290830" algn="l" rtl="0">
              <a:spcBef>
                <a:spcPts val="0"/>
              </a:spcBef>
              <a:spcAft>
                <a:spcPts val="0"/>
              </a:spcAft>
              <a:buClr>
                <a:schemeClr val="dk1"/>
              </a:buClr>
              <a:buSzPct val="100000"/>
              <a:buChar char="○"/>
            </a:pPr>
            <a:r>
              <a:rPr lang="en">
                <a:solidFill>
                  <a:schemeClr val="dk1"/>
                </a:solidFill>
              </a:rPr>
              <a:t>sign in</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LAB 2</a:t>
            </a:r>
            <a:endParaRPr/>
          </a:p>
        </p:txBody>
      </p:sp>
      <p:sp>
        <p:nvSpPr>
          <p:cNvPr id="419" name="Google Shape;419;p7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Char char="●"/>
            </a:pPr>
            <a:r>
              <a:rPr lang="en" sz="1200">
                <a:solidFill>
                  <a:schemeClr val="dk1"/>
                </a:solidFill>
              </a:rPr>
              <a:t>Create Identity pool:</a:t>
            </a:r>
            <a:endParaRPr sz="12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Enable access to unauthenticated identities</a:t>
            </a:r>
            <a:endParaRPr sz="12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Providers:</a:t>
            </a:r>
            <a:endParaRPr sz="1200">
              <a:solidFill>
                <a:schemeClr val="dk1"/>
              </a:solidFill>
            </a:endParaRPr>
          </a:p>
          <a:p>
            <a:pPr marL="1371600" lvl="2" indent="-304800" algn="l" rtl="0">
              <a:spcBef>
                <a:spcPts val="0"/>
              </a:spcBef>
              <a:spcAft>
                <a:spcPts val="0"/>
              </a:spcAft>
              <a:buClr>
                <a:schemeClr val="dk1"/>
              </a:buClr>
              <a:buSzPts val="1200"/>
              <a:buChar char="■"/>
            </a:pPr>
            <a:r>
              <a:rPr lang="en" sz="1200">
                <a:solidFill>
                  <a:schemeClr val="dk1"/>
                </a:solidFill>
              </a:rPr>
              <a:t>cognito userpool from prev step</a:t>
            </a:r>
            <a:endParaRPr sz="12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create new IAM roles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Edit IAMs policies:</a:t>
            </a:r>
            <a:endParaRPr sz="12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Cognito_POOLNAMEAuth_Role:</a:t>
            </a:r>
            <a:endParaRPr sz="1200">
              <a:solidFill>
                <a:schemeClr val="dk1"/>
              </a:solidFill>
            </a:endParaRPr>
          </a:p>
          <a:p>
            <a:pPr marL="1371600" lvl="2" indent="-304800" algn="l" rtl="0">
              <a:spcBef>
                <a:spcPts val="0"/>
              </a:spcBef>
              <a:spcAft>
                <a:spcPts val="0"/>
              </a:spcAft>
              <a:buClr>
                <a:schemeClr val="dk1"/>
              </a:buClr>
              <a:buSzPts val="1200"/>
              <a:buChar char="■"/>
            </a:pPr>
            <a:r>
              <a:rPr lang="en" sz="1200">
                <a:solidFill>
                  <a:schemeClr val="dk1"/>
                </a:solidFill>
              </a:rPr>
              <a:t>S3 </a:t>
            </a:r>
            <a:endParaRPr sz="1200">
              <a:solidFill>
                <a:schemeClr val="dk1"/>
              </a:solidFill>
            </a:endParaRPr>
          </a:p>
          <a:p>
            <a:pPr marL="1828800" lvl="3" indent="-304800" algn="l" rtl="0">
              <a:spcBef>
                <a:spcPts val="0"/>
              </a:spcBef>
              <a:spcAft>
                <a:spcPts val="0"/>
              </a:spcAft>
              <a:buClr>
                <a:schemeClr val="dk1"/>
              </a:buClr>
              <a:buSzPts val="1200"/>
              <a:buChar char="●"/>
            </a:pPr>
            <a:r>
              <a:rPr lang="en" sz="1200">
                <a:solidFill>
                  <a:schemeClr val="dk1"/>
                </a:solidFill>
              </a:rPr>
              <a:t>list</a:t>
            </a:r>
            <a:endParaRPr sz="1200">
              <a:solidFill>
                <a:schemeClr val="dk1"/>
              </a:solidFill>
            </a:endParaRPr>
          </a:p>
          <a:p>
            <a:pPr marL="1828800" lvl="3" indent="-304800" algn="l" rtl="0">
              <a:spcBef>
                <a:spcPts val="0"/>
              </a:spcBef>
              <a:spcAft>
                <a:spcPts val="0"/>
              </a:spcAft>
              <a:buClr>
                <a:schemeClr val="dk1"/>
              </a:buClr>
              <a:buSzPts val="1200"/>
              <a:buChar char="●"/>
            </a:pPr>
            <a:r>
              <a:rPr lang="en" sz="1200">
                <a:solidFill>
                  <a:schemeClr val="dk1"/>
                </a:solidFill>
              </a:rPr>
              <a:t>All resources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Create Identity</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Check Identity in console</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Get temporary credentials for our identity</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Check that temp creds</a:t>
            </a:r>
            <a:endParaRPr sz="12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35872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How to get id_token to create identity</a:t>
            </a:r>
            <a:endParaRPr/>
          </a:p>
        </p:txBody>
      </p:sp>
      <p:pic>
        <p:nvPicPr>
          <p:cNvPr id="425" name="Google Shape;425;p74"/>
          <p:cNvPicPr preferRelativeResize="0"/>
          <p:nvPr/>
        </p:nvPicPr>
        <p:blipFill>
          <a:blip r:embed="rId3">
            <a:alphaModFix/>
          </a:blip>
          <a:stretch>
            <a:fillRect/>
          </a:stretch>
        </p:blipFill>
        <p:spPr>
          <a:xfrm>
            <a:off x="2866475" y="1079725"/>
            <a:ext cx="6052091" cy="3820973"/>
          </a:xfrm>
          <a:prstGeom prst="rect">
            <a:avLst/>
          </a:prstGeom>
          <a:noFill/>
          <a:ln>
            <a:noFill/>
          </a:ln>
        </p:spPr>
      </p:pic>
      <p:sp>
        <p:nvSpPr>
          <p:cNvPr id="426" name="Google Shape;426;p74"/>
          <p:cNvSpPr txBox="1"/>
          <p:nvPr/>
        </p:nvSpPr>
        <p:spPr>
          <a:xfrm>
            <a:off x="311425" y="1145225"/>
            <a:ext cx="23964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Proceed this configuration to get </a:t>
            </a:r>
            <a:r>
              <a:rPr lang="en" b="1"/>
              <a:t>id_token.</a:t>
            </a:r>
            <a:endParaRPr b="1"/>
          </a:p>
          <a:p>
            <a:pPr marL="0" lvl="0" indent="0" algn="l" rtl="0">
              <a:spcBef>
                <a:spcPts val="0"/>
              </a:spcBef>
              <a:spcAft>
                <a:spcPts val="0"/>
              </a:spcAft>
              <a:buNone/>
            </a:pPr>
            <a:endParaRPr/>
          </a:p>
          <a:p>
            <a:pPr marL="0" lvl="0" indent="0" algn="l" rtl="0">
              <a:spcBef>
                <a:spcPts val="0"/>
              </a:spcBef>
              <a:spcAft>
                <a:spcPts val="0"/>
              </a:spcAft>
              <a:buNone/>
            </a:pPr>
            <a:r>
              <a:rPr lang="en"/>
              <a:t>In the login pop up just log in with your user</a:t>
            </a:r>
            <a:endParaRPr/>
          </a:p>
          <a:p>
            <a:pPr marL="0" lvl="0" indent="0" algn="l" rtl="0">
              <a:spcBef>
                <a:spcPts val="0"/>
              </a:spcBef>
              <a:spcAft>
                <a:spcPts val="0"/>
              </a:spcAft>
              <a:buNone/>
            </a:pPr>
            <a:endParaRPr/>
          </a:p>
          <a:p>
            <a:pPr marL="0" lvl="0" indent="0" algn="l" rtl="0">
              <a:spcBef>
                <a:spcPts val="0"/>
              </a:spcBef>
              <a:spcAft>
                <a:spcPts val="0"/>
              </a:spcAft>
              <a:buNone/>
            </a:pPr>
            <a:r>
              <a:rPr lang="en"/>
              <a:t>Проверяйте скоуп, мб</a:t>
            </a:r>
            <a:endParaRPr/>
          </a:p>
          <a:p>
            <a:pPr marL="0" lvl="0" indent="0" algn="l" rtl="0">
              <a:spcBef>
                <a:spcPts val="0"/>
              </a:spcBef>
              <a:spcAft>
                <a:spcPts val="0"/>
              </a:spcAft>
              <a:buNone/>
            </a:pPr>
            <a:r>
              <a:rPr lang="en"/>
              <a:t>Надо просто openid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How to create identity</a:t>
            </a:r>
            <a:endParaRPr b="1"/>
          </a:p>
        </p:txBody>
      </p:sp>
      <p:sp>
        <p:nvSpPr>
          <p:cNvPr id="432" name="Google Shape;432;p7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b="1">
                <a:solidFill>
                  <a:schemeClr val="dk1"/>
                </a:solidFill>
              </a:rPr>
              <a:t>Endpoint: </a:t>
            </a:r>
            <a:r>
              <a:rPr lang="en">
                <a:solidFill>
                  <a:schemeClr val="dk1"/>
                </a:solidFill>
              </a:rPr>
              <a:t>POST  </a:t>
            </a:r>
            <a:r>
              <a:rPr lang="en" u="sng">
                <a:solidFill>
                  <a:schemeClr val="hlink"/>
                </a:solidFill>
                <a:hlinkClick r:id="rId3"/>
              </a:rPr>
              <a:t>https://cognito-identity.us-east-1.amazonaws.com/</a:t>
            </a:r>
            <a:endParaRPr>
              <a:solidFill>
                <a:schemeClr val="dk1"/>
              </a:solidFill>
            </a:endParaRPr>
          </a:p>
          <a:p>
            <a:pPr marL="0" lvl="0" indent="0" algn="l" rtl="0">
              <a:spcBef>
                <a:spcPts val="1200"/>
              </a:spcBef>
              <a:spcAft>
                <a:spcPts val="0"/>
              </a:spcAft>
              <a:buNone/>
            </a:pPr>
            <a:r>
              <a:rPr lang="en" b="1">
                <a:solidFill>
                  <a:schemeClr val="dk1"/>
                </a:solidFill>
              </a:rPr>
              <a:t>Additional headers:</a:t>
            </a:r>
            <a:endParaRPr b="1">
              <a:solidFill>
                <a:schemeClr val="dk1"/>
              </a:solidFill>
            </a:endParaRPr>
          </a:p>
          <a:p>
            <a:pPr marL="457200" lvl="0" indent="-300037" algn="l" rtl="0">
              <a:spcBef>
                <a:spcPts val="1200"/>
              </a:spcBef>
              <a:spcAft>
                <a:spcPts val="0"/>
              </a:spcAft>
              <a:buClr>
                <a:schemeClr val="dk1"/>
              </a:buClr>
              <a:buSzPct val="100000"/>
              <a:buChar char="●"/>
            </a:pPr>
            <a:r>
              <a:rPr lang="en">
                <a:solidFill>
                  <a:schemeClr val="dk1"/>
                </a:solidFill>
              </a:rPr>
              <a:t>CONTENT-TYPE : application/x-amz-json-1.1</a:t>
            </a:r>
            <a:endParaRPr>
              <a:solidFill>
                <a:schemeClr val="dk1"/>
              </a:solidFill>
            </a:endParaRPr>
          </a:p>
          <a:p>
            <a:pPr marL="457200" lvl="0" indent="-300037" algn="l" rtl="0">
              <a:spcBef>
                <a:spcPts val="0"/>
              </a:spcBef>
              <a:spcAft>
                <a:spcPts val="0"/>
              </a:spcAft>
              <a:buClr>
                <a:schemeClr val="dk1"/>
              </a:buClr>
              <a:buSzPct val="100000"/>
              <a:buChar char="●"/>
            </a:pPr>
            <a:r>
              <a:rPr lang="en">
                <a:solidFill>
                  <a:schemeClr val="dk1"/>
                </a:solidFill>
              </a:rPr>
              <a:t>X-AMZ-TARGET : com.amazonaws.cognito.identity.model.AWSCognitoIdentityService.GetId</a:t>
            </a:r>
            <a:endParaRPr>
              <a:solidFill>
                <a:schemeClr val="dk1"/>
              </a:solidFill>
            </a:endParaRPr>
          </a:p>
          <a:p>
            <a:pPr marL="0" lvl="0" indent="0" algn="l" rtl="0">
              <a:spcBef>
                <a:spcPts val="1200"/>
              </a:spcBef>
              <a:spcAft>
                <a:spcPts val="0"/>
              </a:spcAft>
              <a:buNone/>
            </a:pPr>
            <a:r>
              <a:rPr lang="en" b="1">
                <a:solidFill>
                  <a:schemeClr val="dk1"/>
                </a:solidFill>
              </a:rPr>
              <a:t>Json body:</a:t>
            </a:r>
            <a:endParaRPr b="1">
              <a:solidFill>
                <a:schemeClr val="dk1"/>
              </a:solidFill>
            </a:endParaRPr>
          </a:p>
          <a:p>
            <a:pPr marL="0" lvl="0" indent="0" algn="l" rtl="0">
              <a:lnSpc>
                <a:spcPct val="50000"/>
              </a:lnSpc>
              <a:spcBef>
                <a:spcPts val="1200"/>
              </a:spcBef>
              <a:spcAft>
                <a:spcPts val="0"/>
              </a:spcAft>
              <a:buNone/>
            </a:pPr>
            <a:r>
              <a:rPr lang="en">
                <a:solidFill>
                  <a:schemeClr val="dk1"/>
                </a:solidFill>
              </a:rPr>
              <a:t>{</a:t>
            </a:r>
            <a:endParaRPr>
              <a:solidFill>
                <a:schemeClr val="dk1"/>
              </a:solidFill>
            </a:endParaRPr>
          </a:p>
          <a:p>
            <a:pPr marL="0" lvl="0" indent="0" algn="l" rtl="0">
              <a:lnSpc>
                <a:spcPct val="50000"/>
              </a:lnSpc>
              <a:spcBef>
                <a:spcPts val="1200"/>
              </a:spcBef>
              <a:spcAft>
                <a:spcPts val="0"/>
              </a:spcAft>
              <a:buNone/>
            </a:pPr>
            <a:r>
              <a:rPr lang="en">
                <a:solidFill>
                  <a:schemeClr val="dk1"/>
                </a:solidFill>
              </a:rPr>
              <a:t>    "IdentityPoolId": "YOUR_IDENTITY_POOL_ID",</a:t>
            </a:r>
            <a:endParaRPr>
              <a:solidFill>
                <a:schemeClr val="dk1"/>
              </a:solidFill>
            </a:endParaRPr>
          </a:p>
          <a:p>
            <a:pPr marL="0" lvl="0" indent="0" algn="l" rtl="0">
              <a:lnSpc>
                <a:spcPct val="50000"/>
              </a:lnSpc>
              <a:spcBef>
                <a:spcPts val="1200"/>
              </a:spcBef>
              <a:spcAft>
                <a:spcPts val="0"/>
              </a:spcAft>
              <a:buNone/>
            </a:pPr>
            <a:r>
              <a:rPr lang="en">
                <a:solidFill>
                  <a:schemeClr val="dk1"/>
                </a:solidFill>
              </a:rPr>
              <a:t>    "Logins": {</a:t>
            </a:r>
            <a:endParaRPr>
              <a:solidFill>
                <a:schemeClr val="dk1"/>
              </a:solidFill>
            </a:endParaRPr>
          </a:p>
          <a:p>
            <a:pPr marL="0" lvl="0" indent="0" algn="l" rtl="0">
              <a:lnSpc>
                <a:spcPct val="50000"/>
              </a:lnSpc>
              <a:spcBef>
                <a:spcPts val="1200"/>
              </a:spcBef>
              <a:spcAft>
                <a:spcPts val="0"/>
              </a:spcAft>
              <a:buNone/>
            </a:pPr>
            <a:r>
              <a:rPr lang="en">
                <a:solidFill>
                  <a:schemeClr val="dk1"/>
                </a:solidFill>
              </a:rPr>
              <a:t>        "cognito-idp.eu-north-1.amazonaws.com/YOUR_USERPOOL_ID”: "ID_TOKEN"</a:t>
            </a:r>
            <a:endParaRPr>
              <a:solidFill>
                <a:schemeClr val="dk1"/>
              </a:solidFill>
            </a:endParaRPr>
          </a:p>
          <a:p>
            <a:pPr marL="0" lvl="0" indent="0" algn="l" rtl="0">
              <a:lnSpc>
                <a:spcPct val="50000"/>
              </a:lnSpc>
              <a:spcBef>
                <a:spcPts val="1200"/>
              </a:spcBef>
              <a:spcAft>
                <a:spcPts val="0"/>
              </a:spcAft>
              <a:buNone/>
            </a:pPr>
            <a:r>
              <a:rPr lang="en">
                <a:solidFill>
                  <a:schemeClr val="dk1"/>
                </a:solidFill>
              </a:rPr>
              <a:t>    }</a:t>
            </a:r>
            <a:endParaRPr>
              <a:solidFill>
                <a:schemeClr val="dk1"/>
              </a:solidFill>
            </a:endParaRPr>
          </a:p>
          <a:p>
            <a:pPr marL="0" lvl="0" indent="0" algn="l" rtl="0">
              <a:lnSpc>
                <a:spcPct val="50000"/>
              </a:lnSpc>
              <a:spcBef>
                <a:spcPts val="1200"/>
              </a:spcBef>
              <a:spcAft>
                <a:spcPts val="0"/>
              </a:spcAft>
              <a:buNone/>
            </a:pPr>
            <a:r>
              <a:rPr lang="en">
                <a:solidFill>
                  <a:schemeClr val="dk1"/>
                </a:solidFill>
              </a:rPr>
              <a:t>}</a:t>
            </a:r>
            <a:endParaRPr sz="900">
              <a:solidFill>
                <a:schemeClr val="dk1"/>
              </a:solidFill>
              <a:highlight>
                <a:srgbClr val="1E1E1E"/>
              </a:highlight>
              <a:latin typeface="Courier New"/>
              <a:ea typeface="Courier New"/>
              <a:cs typeface="Courier New"/>
              <a:sym typeface="Courier New"/>
            </a:endParaRPr>
          </a:p>
          <a:p>
            <a:pPr marL="0" lvl="0" indent="0" algn="l" rtl="0">
              <a:spcBef>
                <a:spcPts val="1200"/>
              </a:spcBef>
              <a:spcAft>
                <a:spcPts val="0"/>
              </a:spcAft>
              <a:buClr>
                <a:schemeClr val="dk1"/>
              </a:buClr>
              <a:buSzPct val="61111"/>
              <a:buFont typeface="Arial"/>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How to get temp credentials</a:t>
            </a:r>
            <a:endParaRPr b="1"/>
          </a:p>
        </p:txBody>
      </p:sp>
      <p:sp>
        <p:nvSpPr>
          <p:cNvPr id="438" name="Google Shape;438;p76"/>
          <p:cNvSpPr txBox="1">
            <a:spLocks noGrp="1"/>
          </p:cNvSpPr>
          <p:nvPr>
            <p:ph type="body" idx="1"/>
          </p:nvPr>
        </p:nvSpPr>
        <p:spPr>
          <a:xfrm>
            <a:off x="311700" y="1152475"/>
            <a:ext cx="8458500" cy="2906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Clr>
                <a:schemeClr val="dk1"/>
              </a:buClr>
              <a:buSzPts val="852"/>
              <a:buFont typeface="Arial"/>
              <a:buNone/>
            </a:pPr>
            <a:r>
              <a:rPr lang="en" sz="1100" b="1">
                <a:solidFill>
                  <a:schemeClr val="dk1"/>
                </a:solidFill>
              </a:rPr>
              <a:t>Endpoint: </a:t>
            </a:r>
            <a:r>
              <a:rPr lang="en" sz="1100">
                <a:solidFill>
                  <a:schemeClr val="dk1"/>
                </a:solidFill>
              </a:rPr>
              <a:t>POST  </a:t>
            </a:r>
            <a:r>
              <a:rPr lang="en" sz="1100" u="sng">
                <a:solidFill>
                  <a:schemeClr val="hlink"/>
                </a:solidFill>
                <a:hlinkClick r:id="rId3"/>
              </a:rPr>
              <a:t>https://cognito-identity.us-east-1.amazonaws.com/</a:t>
            </a:r>
            <a:endParaRPr sz="1100" u="sng">
              <a:solidFill>
                <a:schemeClr val="dk1"/>
              </a:solidFill>
            </a:endParaRPr>
          </a:p>
          <a:p>
            <a:pPr marL="0" lvl="0" indent="0" algn="l" rtl="0">
              <a:lnSpc>
                <a:spcPct val="105000"/>
              </a:lnSpc>
              <a:spcBef>
                <a:spcPts val="1200"/>
              </a:spcBef>
              <a:spcAft>
                <a:spcPts val="0"/>
              </a:spcAft>
              <a:buClr>
                <a:schemeClr val="dk1"/>
              </a:buClr>
              <a:buSzPts val="852"/>
              <a:buFont typeface="Arial"/>
              <a:buNone/>
            </a:pPr>
            <a:r>
              <a:rPr lang="en" sz="1100" b="1">
                <a:solidFill>
                  <a:schemeClr val="dk1"/>
                </a:solidFill>
              </a:rPr>
              <a:t>Additional headers:</a:t>
            </a:r>
            <a:endParaRPr sz="1100" b="1">
              <a:solidFill>
                <a:schemeClr val="dk1"/>
              </a:solidFill>
            </a:endParaRPr>
          </a:p>
          <a:p>
            <a:pPr marL="457200" lvl="0" indent="-298450" algn="l" rtl="0">
              <a:lnSpc>
                <a:spcPct val="105000"/>
              </a:lnSpc>
              <a:spcBef>
                <a:spcPts val="1200"/>
              </a:spcBef>
              <a:spcAft>
                <a:spcPts val="0"/>
              </a:spcAft>
              <a:buClr>
                <a:schemeClr val="dk1"/>
              </a:buClr>
              <a:buSzPts val="1100"/>
              <a:buChar char="●"/>
            </a:pPr>
            <a:r>
              <a:rPr lang="en" sz="1100">
                <a:solidFill>
                  <a:schemeClr val="dk1"/>
                </a:solidFill>
              </a:rPr>
              <a:t>CONTENT-TYPE : application/x-amz-json-1.1</a:t>
            </a:r>
            <a:endParaRPr sz="1100">
              <a:solidFill>
                <a:schemeClr val="dk1"/>
              </a:solidFill>
            </a:endParaRPr>
          </a:p>
          <a:p>
            <a:pPr marL="457200" lvl="0" indent="-298450" algn="l" rtl="0">
              <a:lnSpc>
                <a:spcPct val="105000"/>
              </a:lnSpc>
              <a:spcBef>
                <a:spcPts val="0"/>
              </a:spcBef>
              <a:spcAft>
                <a:spcPts val="0"/>
              </a:spcAft>
              <a:buClr>
                <a:schemeClr val="dk1"/>
              </a:buClr>
              <a:buSzPts val="1100"/>
              <a:buChar char="●"/>
            </a:pPr>
            <a:r>
              <a:rPr lang="en" sz="1100">
                <a:solidFill>
                  <a:schemeClr val="dk1"/>
                </a:solidFill>
              </a:rPr>
              <a:t>X-AMZ-TARGET : com.amazonaws.cognito.identity.model.AWSCognitoIdentityService.GetCredentialsForIdentity</a:t>
            </a:r>
            <a:endParaRPr sz="1100">
              <a:solidFill>
                <a:schemeClr val="dk1"/>
              </a:solidFill>
            </a:endParaRPr>
          </a:p>
          <a:p>
            <a:pPr marL="0" lvl="0" indent="0" algn="l" rtl="0">
              <a:lnSpc>
                <a:spcPct val="105000"/>
              </a:lnSpc>
              <a:spcBef>
                <a:spcPts val="1200"/>
              </a:spcBef>
              <a:spcAft>
                <a:spcPts val="0"/>
              </a:spcAft>
              <a:buClr>
                <a:schemeClr val="dk1"/>
              </a:buClr>
              <a:buSzPts val="852"/>
              <a:buFont typeface="Arial"/>
              <a:buNone/>
            </a:pPr>
            <a:r>
              <a:rPr lang="en" sz="1100" b="1">
                <a:solidFill>
                  <a:schemeClr val="dk1"/>
                </a:solidFill>
              </a:rPr>
              <a:t>Json body:</a:t>
            </a:r>
            <a:endParaRPr sz="1100" b="1">
              <a:solidFill>
                <a:schemeClr val="dk1"/>
              </a:solidFill>
            </a:endParaRPr>
          </a:p>
          <a:p>
            <a:pPr marL="0" lvl="0" indent="0" algn="l" rtl="0">
              <a:lnSpc>
                <a:spcPct val="40000"/>
              </a:lnSpc>
              <a:spcBef>
                <a:spcPts val="1200"/>
              </a:spcBef>
              <a:spcAft>
                <a:spcPts val="0"/>
              </a:spcAft>
              <a:buClr>
                <a:schemeClr val="dk1"/>
              </a:buClr>
              <a:buSzPts val="852"/>
              <a:buFont typeface="Arial"/>
              <a:buNone/>
            </a:pPr>
            <a:r>
              <a:rPr lang="en" sz="1100">
                <a:solidFill>
                  <a:schemeClr val="dk1"/>
                </a:solidFill>
              </a:rPr>
              <a:t>{</a:t>
            </a:r>
            <a:endParaRPr sz="1100">
              <a:solidFill>
                <a:schemeClr val="dk1"/>
              </a:solidFill>
            </a:endParaRPr>
          </a:p>
          <a:p>
            <a:pPr marL="0" lvl="0" indent="0" algn="l" rtl="0">
              <a:lnSpc>
                <a:spcPct val="40000"/>
              </a:lnSpc>
              <a:spcBef>
                <a:spcPts val="1200"/>
              </a:spcBef>
              <a:spcAft>
                <a:spcPts val="0"/>
              </a:spcAft>
              <a:buClr>
                <a:schemeClr val="dk1"/>
              </a:buClr>
              <a:buSzPts val="852"/>
              <a:buFont typeface="Arial"/>
              <a:buNone/>
            </a:pPr>
            <a:r>
              <a:rPr lang="en" sz="1100">
                <a:solidFill>
                  <a:schemeClr val="dk1"/>
                </a:solidFill>
              </a:rPr>
              <a:t>    "IdentityId": "YOUR_IDENTITY_ID",</a:t>
            </a:r>
            <a:endParaRPr sz="1100">
              <a:solidFill>
                <a:schemeClr val="dk1"/>
              </a:solidFill>
            </a:endParaRPr>
          </a:p>
          <a:p>
            <a:pPr marL="0" lvl="0" indent="0" algn="l" rtl="0">
              <a:lnSpc>
                <a:spcPct val="40000"/>
              </a:lnSpc>
              <a:spcBef>
                <a:spcPts val="1200"/>
              </a:spcBef>
              <a:spcAft>
                <a:spcPts val="0"/>
              </a:spcAft>
              <a:buClr>
                <a:schemeClr val="dk1"/>
              </a:buClr>
              <a:buSzPts val="852"/>
              <a:buFont typeface="Arial"/>
              <a:buNone/>
            </a:pPr>
            <a:r>
              <a:rPr lang="en" sz="1100">
                <a:solidFill>
                  <a:schemeClr val="dk1"/>
                </a:solidFill>
              </a:rPr>
              <a:t>    "Logins": {</a:t>
            </a:r>
            <a:endParaRPr sz="1100">
              <a:solidFill>
                <a:schemeClr val="dk1"/>
              </a:solidFill>
            </a:endParaRPr>
          </a:p>
          <a:p>
            <a:pPr marL="0" lvl="0" indent="0" algn="l" rtl="0">
              <a:lnSpc>
                <a:spcPct val="40000"/>
              </a:lnSpc>
              <a:spcBef>
                <a:spcPts val="1200"/>
              </a:spcBef>
              <a:spcAft>
                <a:spcPts val="0"/>
              </a:spcAft>
              <a:buClr>
                <a:schemeClr val="dk1"/>
              </a:buClr>
              <a:buSzPts val="852"/>
              <a:buFont typeface="Arial"/>
              <a:buNone/>
            </a:pPr>
            <a:r>
              <a:rPr lang="en" sz="1100">
                <a:solidFill>
                  <a:schemeClr val="dk1"/>
                </a:solidFill>
              </a:rPr>
              <a:t>        "cognito-idp.eu-north-1.amazonaws.com/YOUR_USERPOOL_ID”: "ID_TOKEN"</a:t>
            </a:r>
            <a:endParaRPr sz="1100">
              <a:solidFill>
                <a:schemeClr val="dk1"/>
              </a:solidFill>
            </a:endParaRPr>
          </a:p>
          <a:p>
            <a:pPr marL="0" lvl="0" indent="0" algn="l" rtl="0">
              <a:lnSpc>
                <a:spcPct val="40000"/>
              </a:lnSpc>
              <a:spcBef>
                <a:spcPts val="1200"/>
              </a:spcBef>
              <a:spcAft>
                <a:spcPts val="0"/>
              </a:spcAft>
              <a:buClr>
                <a:schemeClr val="dk1"/>
              </a:buClr>
              <a:buSzPts val="852"/>
              <a:buFont typeface="Arial"/>
              <a:buNone/>
            </a:pPr>
            <a:r>
              <a:rPr lang="en" sz="1100">
                <a:solidFill>
                  <a:schemeClr val="dk1"/>
                </a:solidFill>
              </a:rPr>
              <a:t>    }</a:t>
            </a:r>
            <a:endParaRPr sz="1100">
              <a:solidFill>
                <a:schemeClr val="dk1"/>
              </a:solidFill>
            </a:endParaRPr>
          </a:p>
          <a:p>
            <a:pPr marL="0" lvl="0" indent="0" algn="l" rtl="0">
              <a:lnSpc>
                <a:spcPct val="40000"/>
              </a:lnSpc>
              <a:spcBef>
                <a:spcPts val="1200"/>
              </a:spcBef>
              <a:spcAft>
                <a:spcPts val="1200"/>
              </a:spcAft>
              <a:buClr>
                <a:schemeClr val="dk1"/>
              </a:buClr>
              <a:buSzPts val="852"/>
              <a:buFont typeface="Arial"/>
              <a:buNone/>
            </a:pPr>
            <a:r>
              <a:rPr lang="en" sz="1100">
                <a:solidFill>
                  <a:schemeClr val="dk1"/>
                </a:solidFill>
              </a:rPr>
              <a:t>}</a:t>
            </a:r>
            <a:endParaRPr sz="11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a:t>
            </a:r>
            <a:endParaRPr/>
          </a:p>
        </p:txBody>
      </p:sp>
      <p:sp>
        <p:nvSpPr>
          <p:cNvPr id="468" name="Google Shape;468;p8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Cognito identity pool authentication flow</a:t>
            </a:r>
            <a:endParaRPr/>
          </a:p>
        </p:txBody>
      </p:sp>
      <p:sp>
        <p:nvSpPr>
          <p:cNvPr id="163" name="Google Shape;163;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 sz="1400" i="1" u="sng">
                <a:solidFill>
                  <a:schemeClr val="dk1"/>
                </a:solidFill>
                <a:highlight>
                  <a:srgbClr val="FFFFFF"/>
                </a:highlight>
              </a:rPr>
              <a:t>External provider authflow</a:t>
            </a:r>
            <a:endParaRPr sz="1400" i="1" u="sng">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rPr>
              <a:t>A </a:t>
            </a:r>
            <a:r>
              <a:rPr lang="en" sz="1200" b="1">
                <a:solidFill>
                  <a:schemeClr val="dk1"/>
                </a:solidFill>
                <a:highlight>
                  <a:srgbClr val="FFFFFF"/>
                </a:highlight>
              </a:rPr>
              <a:t>user </a:t>
            </a:r>
            <a:r>
              <a:rPr lang="en" sz="1200">
                <a:solidFill>
                  <a:schemeClr val="dk1"/>
                </a:solidFill>
                <a:highlight>
                  <a:srgbClr val="FFFFFF"/>
                </a:highlight>
              </a:rPr>
              <a:t>authenticating with Amazon Cognito </a:t>
            </a:r>
            <a:r>
              <a:rPr lang="en" sz="1200" b="1">
                <a:solidFill>
                  <a:schemeClr val="dk1"/>
                </a:solidFill>
                <a:highlight>
                  <a:srgbClr val="FFFFFF"/>
                </a:highlight>
              </a:rPr>
              <a:t>goes through a multi-step</a:t>
            </a:r>
            <a:r>
              <a:rPr lang="en" sz="1200">
                <a:solidFill>
                  <a:schemeClr val="dk1"/>
                </a:solidFill>
                <a:highlight>
                  <a:srgbClr val="FFFFFF"/>
                </a:highlight>
              </a:rPr>
              <a:t> process </a:t>
            </a:r>
            <a:r>
              <a:rPr lang="en" sz="1200" b="1">
                <a:solidFill>
                  <a:schemeClr val="dk1"/>
                </a:solidFill>
                <a:highlight>
                  <a:srgbClr val="FFFFFF"/>
                </a:highlight>
              </a:rPr>
              <a:t>to bootstrap</a:t>
            </a:r>
            <a:r>
              <a:rPr lang="en" sz="1200">
                <a:solidFill>
                  <a:schemeClr val="dk1"/>
                </a:solidFill>
                <a:highlight>
                  <a:srgbClr val="FFFFFF"/>
                </a:highlight>
              </a:rPr>
              <a:t> their </a:t>
            </a:r>
            <a:r>
              <a:rPr lang="en" sz="1200" b="1">
                <a:solidFill>
                  <a:schemeClr val="dk1"/>
                </a:solidFill>
                <a:highlight>
                  <a:srgbClr val="FFFFFF"/>
                </a:highlight>
              </a:rPr>
              <a:t>credentials</a:t>
            </a:r>
            <a:r>
              <a:rPr lang="en" sz="1200">
                <a:solidFill>
                  <a:schemeClr val="dk1"/>
                </a:solidFill>
                <a:highlight>
                  <a:srgbClr val="FFFFFF"/>
                </a:highlight>
              </a:rPr>
              <a:t>. </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rPr>
              <a:t>Amazon Cognito has </a:t>
            </a:r>
            <a:r>
              <a:rPr lang="en" sz="1200" b="1">
                <a:solidFill>
                  <a:schemeClr val="dk1"/>
                </a:solidFill>
                <a:highlight>
                  <a:srgbClr val="FFFFFF"/>
                </a:highlight>
              </a:rPr>
              <a:t>two </a:t>
            </a:r>
            <a:r>
              <a:rPr lang="en" sz="1200">
                <a:solidFill>
                  <a:schemeClr val="dk1"/>
                </a:solidFill>
                <a:highlight>
                  <a:srgbClr val="FFFFFF"/>
                </a:highlight>
              </a:rPr>
              <a:t>different flows for authentication with public providers: </a:t>
            </a:r>
            <a:r>
              <a:rPr lang="en" sz="1200" b="1" u="sng">
                <a:solidFill>
                  <a:schemeClr val="dk1"/>
                </a:solidFill>
                <a:highlight>
                  <a:srgbClr val="FFFFFF"/>
                </a:highlight>
              </a:rPr>
              <a:t>enhanced </a:t>
            </a:r>
            <a:r>
              <a:rPr lang="en" sz="1200">
                <a:solidFill>
                  <a:schemeClr val="dk1"/>
                </a:solidFill>
                <a:highlight>
                  <a:srgbClr val="FFFFFF"/>
                </a:highlight>
              </a:rPr>
              <a:t>and </a:t>
            </a:r>
            <a:r>
              <a:rPr lang="en" sz="1200" b="1" u="sng">
                <a:solidFill>
                  <a:schemeClr val="dk1"/>
                </a:solidFill>
                <a:highlight>
                  <a:srgbClr val="FFFFFF"/>
                </a:highlight>
              </a:rPr>
              <a:t>basic</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rPr>
              <a:t>Once you complete one of these flows, you can access other AWS services as defined by your role`s access policies.</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rPr>
              <a:t>By default, the </a:t>
            </a:r>
            <a:r>
              <a:rPr lang="en" sz="1200">
                <a:solidFill>
                  <a:schemeClr val="dk1"/>
                </a:solidFill>
                <a:highlight>
                  <a:srgbClr val="FFFFFF"/>
                </a:highlight>
                <a:uFill>
                  <a:noFill/>
                </a:uFill>
                <a:hlinkClick r:id="rId3">
                  <a:extLst>
                    <a:ext uri="{A12FA001-AC4F-418D-AE19-62706E023703}">
                      <ahyp:hlinkClr xmlns:ahyp="http://schemas.microsoft.com/office/drawing/2018/hyperlinkcolor" val="tx"/>
                    </a:ext>
                  </a:extLst>
                </a:hlinkClick>
              </a:rPr>
              <a:t>Amazon Cognito console</a:t>
            </a:r>
            <a:r>
              <a:rPr lang="en" sz="1200">
                <a:solidFill>
                  <a:schemeClr val="dk1"/>
                </a:solidFill>
                <a:highlight>
                  <a:srgbClr val="FFFFFF"/>
                </a:highlight>
              </a:rPr>
              <a:t> creates roles with access to the Amazon Cognito Sync store and to Amazon Mobile Analytics.</a:t>
            </a:r>
            <a:endParaRPr sz="1200">
              <a:solidFill>
                <a:schemeClr val="dk1"/>
              </a:solidFill>
              <a:highlight>
                <a:srgbClr val="FFFFFF"/>
              </a:highlight>
            </a:endParaRPr>
          </a:p>
          <a:p>
            <a:pPr marL="0" lvl="0" indent="0" algn="l" rtl="0">
              <a:lnSpc>
                <a:spcPct val="115000"/>
              </a:lnSpc>
              <a:spcBef>
                <a:spcPts val="1200"/>
              </a:spcBef>
              <a:spcAft>
                <a:spcPts val="1200"/>
              </a:spcAft>
              <a:buNone/>
            </a:pPr>
            <a:endParaRPr sz="12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81"/>
          <p:cNvPicPr preferRelativeResize="0"/>
          <p:nvPr/>
        </p:nvPicPr>
        <p:blipFill>
          <a:blip r:embed="rId3">
            <a:alphaModFix/>
          </a:blip>
          <a:stretch>
            <a:fillRect/>
          </a:stretch>
        </p:blipFill>
        <p:spPr>
          <a:xfrm>
            <a:off x="152400" y="152400"/>
            <a:ext cx="7677150" cy="36385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78" name="Google Shape;478;p82"/>
          <p:cNvPicPr preferRelativeResize="0"/>
          <p:nvPr/>
        </p:nvPicPr>
        <p:blipFill>
          <a:blip r:embed="rId3">
            <a:alphaModFix/>
          </a:blip>
          <a:stretch>
            <a:fillRect/>
          </a:stretch>
        </p:blipFill>
        <p:spPr>
          <a:xfrm>
            <a:off x="152400" y="152400"/>
            <a:ext cx="7534275" cy="35909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pic>
        <p:nvPicPr>
          <p:cNvPr id="483" name="Google Shape;483;p83"/>
          <p:cNvPicPr preferRelativeResize="0"/>
          <p:nvPr/>
        </p:nvPicPr>
        <p:blipFill>
          <a:blip r:embed="rId3">
            <a:alphaModFix/>
          </a:blip>
          <a:stretch>
            <a:fillRect/>
          </a:stretch>
        </p:blipFill>
        <p:spPr>
          <a:xfrm>
            <a:off x="795325" y="422325"/>
            <a:ext cx="7505700" cy="3714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88" name="Google Shape;488;p84"/>
          <p:cNvPicPr preferRelativeResize="0"/>
          <p:nvPr/>
        </p:nvPicPr>
        <p:blipFill>
          <a:blip r:embed="rId3">
            <a:alphaModFix/>
          </a:blip>
          <a:stretch>
            <a:fillRect/>
          </a:stretch>
        </p:blipFill>
        <p:spPr>
          <a:xfrm>
            <a:off x="152400" y="152400"/>
            <a:ext cx="7477125" cy="43243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93" name="Google Shape;493;p85"/>
          <p:cNvPicPr preferRelativeResize="0"/>
          <p:nvPr/>
        </p:nvPicPr>
        <p:blipFill>
          <a:blip r:embed="rId3">
            <a:alphaModFix/>
          </a:blip>
          <a:stretch>
            <a:fillRect/>
          </a:stretch>
        </p:blipFill>
        <p:spPr>
          <a:xfrm>
            <a:off x="152400" y="152400"/>
            <a:ext cx="7572375" cy="36099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pic>
        <p:nvPicPr>
          <p:cNvPr id="498" name="Google Shape;498;p86"/>
          <p:cNvPicPr preferRelativeResize="0"/>
          <p:nvPr/>
        </p:nvPicPr>
        <p:blipFill>
          <a:blip r:embed="rId3">
            <a:alphaModFix/>
          </a:blip>
          <a:stretch>
            <a:fillRect/>
          </a:stretch>
        </p:blipFill>
        <p:spPr>
          <a:xfrm>
            <a:off x="618650" y="471425"/>
            <a:ext cx="7600950" cy="35433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3" name="Google Shape;503;p87"/>
          <p:cNvPicPr preferRelativeResize="0"/>
          <p:nvPr/>
        </p:nvPicPr>
        <p:blipFill>
          <a:blip r:embed="rId3">
            <a:alphaModFix/>
          </a:blip>
          <a:stretch>
            <a:fillRect/>
          </a:stretch>
        </p:blipFill>
        <p:spPr>
          <a:xfrm>
            <a:off x="152400" y="152400"/>
            <a:ext cx="7543800" cy="30575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88"/>
          <p:cNvPicPr preferRelativeResize="0"/>
          <p:nvPr/>
        </p:nvPicPr>
        <p:blipFill>
          <a:blip r:embed="rId3">
            <a:alphaModFix/>
          </a:blip>
          <a:stretch>
            <a:fillRect/>
          </a:stretch>
        </p:blipFill>
        <p:spPr>
          <a:xfrm>
            <a:off x="152400" y="152400"/>
            <a:ext cx="7696200" cy="40100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pic>
        <p:nvPicPr>
          <p:cNvPr id="513" name="Google Shape;513;p89"/>
          <p:cNvPicPr preferRelativeResize="0"/>
          <p:nvPr/>
        </p:nvPicPr>
        <p:blipFill>
          <a:blip r:embed="rId3">
            <a:alphaModFix/>
          </a:blip>
          <a:stretch>
            <a:fillRect/>
          </a:stretch>
        </p:blipFill>
        <p:spPr>
          <a:xfrm>
            <a:off x="152400" y="152400"/>
            <a:ext cx="7505700" cy="37242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518" name="Google Shape;518;p90"/>
          <p:cNvPicPr preferRelativeResize="0"/>
          <p:nvPr/>
        </p:nvPicPr>
        <p:blipFill>
          <a:blip r:embed="rId3">
            <a:alphaModFix/>
          </a:blip>
          <a:stretch>
            <a:fillRect/>
          </a:stretch>
        </p:blipFill>
        <p:spPr>
          <a:xfrm>
            <a:off x="645275" y="364225"/>
            <a:ext cx="7620000" cy="428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a:t>Cognito identity pool authentication flow</a:t>
            </a:r>
            <a:endParaRPr/>
          </a:p>
        </p:txBody>
      </p:sp>
      <p:sp>
        <p:nvSpPr>
          <p:cNvPr id="169" name="Google Shape;169;p34"/>
          <p:cNvSpPr txBox="1">
            <a:spLocks noGrp="1"/>
          </p:cNvSpPr>
          <p:nvPr>
            <p:ph type="body" idx="1"/>
          </p:nvPr>
        </p:nvSpPr>
        <p:spPr>
          <a:xfrm>
            <a:off x="311700" y="1152475"/>
            <a:ext cx="4412700" cy="36858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852"/>
              <a:buFont typeface="Arial"/>
              <a:buNone/>
            </a:pPr>
            <a:r>
              <a:rPr lang="en" sz="1430" i="1" u="sng">
                <a:solidFill>
                  <a:schemeClr val="dk1"/>
                </a:solidFill>
              </a:rPr>
              <a:t>Enhanced (simplified) authflow</a:t>
            </a:r>
            <a:endParaRPr sz="1430" i="1" u="sng">
              <a:solidFill>
                <a:schemeClr val="dk1"/>
              </a:solidFill>
            </a:endParaRPr>
          </a:p>
          <a:p>
            <a:pPr marL="0" lvl="0" indent="0" algn="l" rtl="0">
              <a:lnSpc>
                <a:spcPct val="130000"/>
              </a:lnSpc>
              <a:spcBef>
                <a:spcPts val="1200"/>
              </a:spcBef>
              <a:spcAft>
                <a:spcPts val="0"/>
              </a:spcAft>
              <a:buClr>
                <a:schemeClr val="dk1"/>
              </a:buClr>
              <a:buSzPts val="852"/>
              <a:buFont typeface="Arial"/>
              <a:buNone/>
            </a:pPr>
            <a:r>
              <a:rPr lang="en" sz="1030">
                <a:solidFill>
                  <a:schemeClr val="dk1"/>
                </a:solidFill>
              </a:rPr>
              <a:t>When you use the enhanced authflow, your app:</a:t>
            </a:r>
            <a:endParaRPr sz="1030">
              <a:solidFill>
                <a:schemeClr val="dk1"/>
              </a:solidFill>
            </a:endParaRPr>
          </a:p>
          <a:p>
            <a:pPr marL="457200" lvl="0" indent="-294005" algn="l" rtl="0">
              <a:lnSpc>
                <a:spcPct val="130000"/>
              </a:lnSpc>
              <a:spcBef>
                <a:spcPts val="1200"/>
              </a:spcBef>
              <a:spcAft>
                <a:spcPts val="0"/>
              </a:spcAft>
              <a:buClr>
                <a:schemeClr val="dk1"/>
              </a:buClr>
              <a:buSzPts val="1030"/>
              <a:buAutoNum type="arabicPeriod"/>
            </a:pPr>
            <a:r>
              <a:rPr lang="en" sz="1030">
                <a:solidFill>
                  <a:schemeClr val="dk1"/>
                </a:solidFill>
              </a:rPr>
              <a:t>Presents an ID token from an authorized Amazon Cognito user pool or third-party identity provider in a </a:t>
            </a:r>
            <a:r>
              <a:rPr lang="en" sz="1030" u="sng">
                <a:solidFill>
                  <a:schemeClr val="dk1"/>
                </a:solidFill>
                <a:hlinkClick r:id="rId3">
                  <a:extLst>
                    <a:ext uri="{A12FA001-AC4F-418D-AE19-62706E023703}">
                      <ahyp:hlinkClr xmlns:ahyp="http://schemas.microsoft.com/office/drawing/2018/hyperlinkcolor" val="tx"/>
                    </a:ext>
                  </a:extLst>
                </a:hlinkClick>
              </a:rPr>
              <a:t>GetID</a:t>
            </a:r>
            <a:r>
              <a:rPr lang="en" sz="1030">
                <a:solidFill>
                  <a:schemeClr val="dk1"/>
                </a:solidFill>
              </a:rPr>
              <a:t> request.</a:t>
            </a:r>
            <a:endParaRPr sz="1030">
              <a:solidFill>
                <a:schemeClr val="dk1"/>
              </a:solidFill>
            </a:endParaRPr>
          </a:p>
          <a:p>
            <a:pPr marL="457200" lvl="0" indent="-294005" algn="l" rtl="0">
              <a:lnSpc>
                <a:spcPct val="130000"/>
              </a:lnSpc>
              <a:spcBef>
                <a:spcPts val="0"/>
              </a:spcBef>
              <a:spcAft>
                <a:spcPts val="0"/>
              </a:spcAft>
              <a:buClr>
                <a:schemeClr val="dk1"/>
              </a:buClr>
              <a:buSzPts val="1030"/>
              <a:buAutoNum type="arabicPeriod"/>
            </a:pPr>
            <a:r>
              <a:rPr lang="en" sz="1030">
                <a:solidFill>
                  <a:schemeClr val="dk1"/>
                </a:solidFill>
              </a:rPr>
              <a:t>Exchanges the token for an identity ID in your identity pool. </a:t>
            </a:r>
            <a:endParaRPr sz="1030">
              <a:solidFill>
                <a:schemeClr val="dk1"/>
              </a:solidFill>
            </a:endParaRPr>
          </a:p>
          <a:p>
            <a:pPr marL="457200" lvl="0" indent="-294005" algn="l" rtl="0">
              <a:lnSpc>
                <a:spcPct val="130000"/>
              </a:lnSpc>
              <a:spcBef>
                <a:spcPts val="0"/>
              </a:spcBef>
              <a:spcAft>
                <a:spcPts val="0"/>
              </a:spcAft>
              <a:buClr>
                <a:schemeClr val="dk1"/>
              </a:buClr>
              <a:buSzPts val="1030"/>
              <a:buAutoNum type="arabicPeriod"/>
            </a:pPr>
            <a:r>
              <a:rPr lang="en" sz="1030">
                <a:solidFill>
                  <a:schemeClr val="dk1"/>
                </a:solidFill>
              </a:rPr>
              <a:t>The identity ID is then used with the same identity provider token in a </a:t>
            </a:r>
            <a:r>
              <a:rPr lang="en" sz="1030" u="sng">
                <a:solidFill>
                  <a:schemeClr val="dk1"/>
                </a:solidFill>
                <a:hlinkClick r:id="rId4">
                  <a:extLst>
                    <a:ext uri="{A12FA001-AC4F-418D-AE19-62706E023703}">
                      <ahyp:hlinkClr xmlns:ahyp="http://schemas.microsoft.com/office/drawing/2018/hyperlinkcolor" val="tx"/>
                    </a:ext>
                  </a:extLst>
                </a:hlinkClick>
              </a:rPr>
              <a:t>GetCredentialsForIdentity</a:t>
            </a:r>
            <a:r>
              <a:rPr lang="en" sz="1030">
                <a:solidFill>
                  <a:schemeClr val="dk1"/>
                </a:solidFill>
              </a:rPr>
              <a:t> request. </a:t>
            </a:r>
            <a:endParaRPr sz="1030">
              <a:solidFill>
                <a:schemeClr val="dk1"/>
              </a:solidFill>
            </a:endParaRPr>
          </a:p>
          <a:p>
            <a:pPr marL="0" lvl="0" indent="0" algn="l" rtl="0">
              <a:lnSpc>
                <a:spcPct val="130000"/>
              </a:lnSpc>
              <a:spcBef>
                <a:spcPts val="1200"/>
              </a:spcBef>
              <a:spcAft>
                <a:spcPts val="0"/>
              </a:spcAft>
              <a:buSzPts val="852"/>
              <a:buNone/>
            </a:pPr>
            <a:r>
              <a:rPr lang="en" sz="1030">
                <a:solidFill>
                  <a:schemeClr val="dk1"/>
                </a:solidFill>
              </a:rPr>
              <a:t>The enhanced workflow simplifies credential retrieval by performing </a:t>
            </a:r>
            <a:r>
              <a:rPr lang="en" sz="1030" u="sng">
                <a:solidFill>
                  <a:schemeClr val="dk1"/>
                </a:solidFill>
                <a:hlinkClick r:id="rId5">
                  <a:extLst>
                    <a:ext uri="{A12FA001-AC4F-418D-AE19-62706E023703}">
                      <ahyp:hlinkClr xmlns:ahyp="http://schemas.microsoft.com/office/drawing/2018/hyperlinkcolor" val="tx"/>
                    </a:ext>
                  </a:extLst>
                </a:hlinkClick>
              </a:rPr>
              <a:t>GetOpenIdToken</a:t>
            </a:r>
            <a:r>
              <a:rPr lang="en" sz="1030">
                <a:solidFill>
                  <a:schemeClr val="dk1"/>
                </a:solidFill>
              </a:rPr>
              <a:t> and </a:t>
            </a:r>
            <a:r>
              <a:rPr lang="en" sz="1030" u="sng">
                <a:solidFill>
                  <a:schemeClr val="dk1"/>
                </a:solidFill>
                <a:hlinkClick r:id="rId6">
                  <a:extLst>
                    <a:ext uri="{A12FA001-AC4F-418D-AE19-62706E023703}">
                      <ahyp:hlinkClr xmlns:ahyp="http://schemas.microsoft.com/office/drawing/2018/hyperlinkcolor" val="tx"/>
                    </a:ext>
                  </a:extLst>
                </a:hlinkClick>
              </a:rPr>
              <a:t>AssumeRoleWithWebIdentity</a:t>
            </a:r>
            <a:r>
              <a:rPr lang="en" sz="1030">
                <a:solidFill>
                  <a:schemeClr val="dk1"/>
                </a:solidFill>
              </a:rPr>
              <a:t> in the background for you. </a:t>
            </a:r>
            <a:endParaRPr sz="1030">
              <a:solidFill>
                <a:schemeClr val="dk1"/>
              </a:solidFill>
            </a:endParaRPr>
          </a:p>
          <a:p>
            <a:pPr marL="0" lvl="0" indent="0" algn="l" rtl="0">
              <a:lnSpc>
                <a:spcPct val="130000"/>
              </a:lnSpc>
              <a:spcBef>
                <a:spcPts val="1200"/>
              </a:spcBef>
              <a:spcAft>
                <a:spcPts val="0"/>
              </a:spcAft>
              <a:buSzPts val="852"/>
              <a:buNone/>
            </a:pPr>
            <a:r>
              <a:rPr lang="en" sz="1030">
                <a:solidFill>
                  <a:schemeClr val="dk1"/>
                </a:solidFill>
              </a:rPr>
              <a:t>GetCredentialsForIdentity returns AWS API credentials.</a:t>
            </a:r>
            <a:endParaRPr sz="1030">
              <a:solidFill>
                <a:schemeClr val="dk1"/>
              </a:solidFill>
            </a:endParaRPr>
          </a:p>
          <a:p>
            <a:pPr marL="457200" lvl="0" indent="-294005" algn="l" rtl="0">
              <a:lnSpc>
                <a:spcPct val="130000"/>
              </a:lnSpc>
              <a:spcBef>
                <a:spcPts val="1200"/>
              </a:spcBef>
              <a:spcAft>
                <a:spcPts val="0"/>
              </a:spcAft>
              <a:buClr>
                <a:schemeClr val="dk1"/>
              </a:buClr>
              <a:buSzPts val="1030"/>
              <a:buAutoNum type="arabicPeriod"/>
            </a:pPr>
            <a:r>
              <a:rPr lang="en" sz="1030">
                <a:solidFill>
                  <a:schemeClr val="dk1"/>
                </a:solidFill>
              </a:rPr>
              <a:t>GetId</a:t>
            </a:r>
            <a:endParaRPr sz="1030">
              <a:solidFill>
                <a:schemeClr val="dk1"/>
              </a:solidFill>
            </a:endParaRPr>
          </a:p>
          <a:p>
            <a:pPr marL="457200" lvl="0" indent="-294005" algn="l" rtl="0">
              <a:lnSpc>
                <a:spcPct val="130000"/>
              </a:lnSpc>
              <a:spcBef>
                <a:spcPts val="0"/>
              </a:spcBef>
              <a:spcAft>
                <a:spcPts val="0"/>
              </a:spcAft>
              <a:buClr>
                <a:schemeClr val="dk1"/>
              </a:buClr>
              <a:buSzPts val="1030"/>
              <a:buAutoNum type="arabicPeriod"/>
            </a:pPr>
            <a:r>
              <a:rPr lang="en" sz="1030">
                <a:solidFill>
                  <a:schemeClr val="dk1"/>
                </a:solidFill>
              </a:rPr>
              <a:t>GetCredentialsForIdentity</a:t>
            </a:r>
            <a:endParaRPr sz="1030">
              <a:solidFill>
                <a:schemeClr val="dk1"/>
              </a:solidFill>
            </a:endParaRPr>
          </a:p>
          <a:p>
            <a:pPr marL="0" lvl="0" indent="0" algn="l" rtl="0">
              <a:lnSpc>
                <a:spcPct val="130000"/>
              </a:lnSpc>
              <a:spcBef>
                <a:spcPts val="1200"/>
              </a:spcBef>
              <a:spcAft>
                <a:spcPts val="1200"/>
              </a:spcAft>
              <a:buSzPts val="852"/>
              <a:buNone/>
            </a:pPr>
            <a:endParaRPr sz="1030">
              <a:solidFill>
                <a:schemeClr val="dk1"/>
              </a:solidFill>
            </a:endParaRPr>
          </a:p>
        </p:txBody>
      </p:sp>
      <p:pic>
        <p:nvPicPr>
          <p:cNvPr id="170" name="Google Shape;170;p34"/>
          <p:cNvPicPr preferRelativeResize="0"/>
          <p:nvPr/>
        </p:nvPicPr>
        <p:blipFill>
          <a:blip r:embed="rId7">
            <a:alphaModFix/>
          </a:blip>
          <a:stretch>
            <a:fillRect/>
          </a:stretch>
        </p:blipFill>
        <p:spPr>
          <a:xfrm>
            <a:off x="4724400" y="1410125"/>
            <a:ext cx="4267201" cy="232325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91"/>
          <p:cNvPicPr preferRelativeResize="0"/>
          <p:nvPr/>
        </p:nvPicPr>
        <p:blipFill>
          <a:blip r:embed="rId3">
            <a:alphaModFix/>
          </a:blip>
          <a:stretch>
            <a:fillRect/>
          </a:stretch>
        </p:blipFill>
        <p:spPr>
          <a:xfrm>
            <a:off x="152400" y="152400"/>
            <a:ext cx="7705725" cy="38957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92"/>
          <p:cNvPicPr preferRelativeResize="0"/>
          <p:nvPr/>
        </p:nvPicPr>
        <p:blipFill>
          <a:blip r:embed="rId3">
            <a:alphaModFix/>
          </a:blip>
          <a:stretch>
            <a:fillRect/>
          </a:stretch>
        </p:blipFill>
        <p:spPr>
          <a:xfrm>
            <a:off x="152400" y="152400"/>
            <a:ext cx="7419975" cy="435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5"/>
          <p:cNvSpPr txBox="1">
            <a:spLocks noGrp="1"/>
          </p:cNvSpPr>
          <p:nvPr>
            <p:ph type="title"/>
          </p:nvPr>
        </p:nvSpPr>
        <p:spPr>
          <a:xfrm>
            <a:off x="311700" y="106550"/>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a:t>Cognito identity pool authentication flow</a:t>
            </a:r>
            <a:endParaRPr/>
          </a:p>
        </p:txBody>
      </p:sp>
      <p:sp>
        <p:nvSpPr>
          <p:cNvPr id="176" name="Google Shape;176;p35"/>
          <p:cNvSpPr txBox="1">
            <a:spLocks noGrp="1"/>
          </p:cNvSpPr>
          <p:nvPr>
            <p:ph type="body" idx="1"/>
          </p:nvPr>
        </p:nvSpPr>
        <p:spPr>
          <a:xfrm>
            <a:off x="163675" y="679250"/>
            <a:ext cx="4911600" cy="431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300" i="1" u="sng">
                <a:solidFill>
                  <a:schemeClr val="dk1"/>
                </a:solidFill>
              </a:rPr>
              <a:t>Basic (classic) authflow</a:t>
            </a:r>
            <a:endParaRPr sz="1300" i="1" u="sng">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1"/>
                </a:solidFill>
              </a:rPr>
              <a:t>When you use the </a:t>
            </a:r>
            <a:r>
              <a:rPr lang="en" sz="1000" b="1" u="sng">
                <a:solidFill>
                  <a:schemeClr val="dk1"/>
                </a:solidFill>
              </a:rPr>
              <a:t>basic authflow</a:t>
            </a:r>
            <a:r>
              <a:rPr lang="en" sz="1000">
                <a:solidFill>
                  <a:schemeClr val="dk1"/>
                </a:solidFill>
              </a:rPr>
              <a:t>, your app:</a:t>
            </a:r>
            <a:endParaRPr sz="1000">
              <a:solidFill>
                <a:schemeClr val="dk1"/>
              </a:solidFill>
            </a:endParaRPr>
          </a:p>
          <a:p>
            <a:pPr marL="457200" lvl="0" indent="-292100" algn="l" rtl="0">
              <a:lnSpc>
                <a:spcPct val="115000"/>
              </a:lnSpc>
              <a:spcBef>
                <a:spcPts val="1200"/>
              </a:spcBef>
              <a:spcAft>
                <a:spcPts val="0"/>
              </a:spcAft>
              <a:buClr>
                <a:schemeClr val="dk1"/>
              </a:buClr>
              <a:buSzPts val="1000"/>
              <a:buAutoNum type="arabicPeriod"/>
            </a:pPr>
            <a:r>
              <a:rPr lang="en" sz="1000">
                <a:solidFill>
                  <a:schemeClr val="dk1"/>
                </a:solidFill>
              </a:rPr>
              <a:t>Presents an ID token from an authorized Amazon Cognito user pool or third-party identity provider in a </a:t>
            </a:r>
            <a:r>
              <a:rPr lang="en" sz="1000" u="sng">
                <a:solidFill>
                  <a:schemeClr val="dk1"/>
                </a:solidFill>
                <a:hlinkClick r:id="rId3">
                  <a:extLst>
                    <a:ext uri="{A12FA001-AC4F-418D-AE19-62706E023703}">
                      <ahyp:hlinkClr xmlns:ahyp="http://schemas.microsoft.com/office/drawing/2018/hyperlinkcolor" val="tx"/>
                    </a:ext>
                  </a:extLst>
                </a:hlinkClick>
              </a:rPr>
              <a:t>GetID</a:t>
            </a:r>
            <a:r>
              <a:rPr lang="en" sz="1000">
                <a:solidFill>
                  <a:schemeClr val="dk1"/>
                </a:solidFill>
              </a:rPr>
              <a:t> request. </a:t>
            </a:r>
            <a:endParaRPr sz="1000">
              <a:solidFill>
                <a:schemeClr val="dk1"/>
              </a:solidFill>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rPr>
              <a:t>Exchanges the token for an identity ID in your identity pool. </a:t>
            </a:r>
            <a:endParaRPr sz="1000">
              <a:solidFill>
                <a:schemeClr val="dk1"/>
              </a:solidFill>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rPr>
              <a:t>The identity ID is then used with the same identity provider token in a </a:t>
            </a:r>
            <a:r>
              <a:rPr lang="en" sz="1000" u="sng">
                <a:solidFill>
                  <a:schemeClr val="dk1"/>
                </a:solidFill>
                <a:hlinkClick r:id="rId4">
                  <a:extLst>
                    <a:ext uri="{A12FA001-AC4F-418D-AE19-62706E023703}">
                      <ahyp:hlinkClr xmlns:ahyp="http://schemas.microsoft.com/office/drawing/2018/hyperlinkcolor" val="tx"/>
                    </a:ext>
                  </a:extLst>
                </a:hlinkClick>
              </a:rPr>
              <a:t>GetOpenIdToken</a:t>
            </a:r>
            <a:r>
              <a:rPr lang="en" sz="1000">
                <a:solidFill>
                  <a:schemeClr val="dk1"/>
                </a:solidFill>
              </a:rPr>
              <a:t> request. </a:t>
            </a:r>
            <a:endParaRPr sz="1000">
              <a:solidFill>
                <a:schemeClr val="dk1"/>
              </a:solidFill>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rPr>
              <a:t>GetOpenIdToken returns a new OAuth 2.0 token that is issued by your identity pool. </a:t>
            </a:r>
            <a:endParaRPr sz="1000">
              <a:solidFill>
                <a:schemeClr val="dk1"/>
              </a:solidFill>
            </a:endParaRPr>
          </a:p>
          <a:p>
            <a:pPr marL="0" lvl="0" indent="0" algn="l" rtl="0">
              <a:lnSpc>
                <a:spcPct val="115000"/>
              </a:lnSpc>
              <a:spcBef>
                <a:spcPts val="1200"/>
              </a:spcBef>
              <a:spcAft>
                <a:spcPts val="0"/>
              </a:spcAft>
              <a:buNone/>
            </a:pPr>
            <a:r>
              <a:rPr lang="en" sz="1000">
                <a:solidFill>
                  <a:schemeClr val="dk1"/>
                </a:solidFill>
              </a:rPr>
              <a:t>You can then use the </a:t>
            </a:r>
            <a:r>
              <a:rPr lang="en" sz="1000" b="1" u="sng">
                <a:solidFill>
                  <a:schemeClr val="dk1"/>
                </a:solidFill>
              </a:rPr>
              <a:t>new token </a:t>
            </a:r>
            <a:r>
              <a:rPr lang="en" sz="1000">
                <a:solidFill>
                  <a:schemeClr val="dk1"/>
                </a:solidFill>
              </a:rPr>
              <a:t>in an </a:t>
            </a:r>
            <a:r>
              <a:rPr lang="en" sz="1000" u="sng">
                <a:solidFill>
                  <a:schemeClr val="dk1"/>
                </a:solidFill>
                <a:hlinkClick r:id="rId5">
                  <a:extLst>
                    <a:ext uri="{A12FA001-AC4F-418D-AE19-62706E023703}">
                      <ahyp:hlinkClr xmlns:ahyp="http://schemas.microsoft.com/office/drawing/2018/hyperlinkcolor" val="tx"/>
                    </a:ext>
                  </a:extLst>
                </a:hlinkClick>
              </a:rPr>
              <a:t>AssumeRoleWithWebIdentity</a:t>
            </a:r>
            <a:r>
              <a:rPr lang="en" sz="1000">
                <a:solidFill>
                  <a:schemeClr val="dk1"/>
                </a:solidFill>
              </a:rPr>
              <a:t> request to retrieve AWS API credentials. </a:t>
            </a:r>
            <a:endParaRPr sz="1000">
              <a:solidFill>
                <a:schemeClr val="dk1"/>
              </a:solidFill>
            </a:endParaRPr>
          </a:p>
          <a:p>
            <a:pPr marL="457200" lvl="0" indent="-292100" algn="l" rtl="0">
              <a:lnSpc>
                <a:spcPct val="115000"/>
              </a:lnSpc>
              <a:spcBef>
                <a:spcPts val="1200"/>
              </a:spcBef>
              <a:spcAft>
                <a:spcPts val="0"/>
              </a:spcAft>
              <a:buClr>
                <a:schemeClr val="dk1"/>
              </a:buClr>
              <a:buSzPts val="1000"/>
              <a:buChar char="●"/>
            </a:pPr>
            <a:r>
              <a:rPr lang="en" sz="1000">
                <a:solidFill>
                  <a:schemeClr val="dk1"/>
                </a:solidFill>
              </a:rPr>
              <a:t>The </a:t>
            </a:r>
            <a:r>
              <a:rPr lang="en" sz="1000" b="1">
                <a:solidFill>
                  <a:schemeClr val="dk1"/>
                </a:solidFill>
              </a:rPr>
              <a:t>basic workflow</a:t>
            </a:r>
            <a:r>
              <a:rPr lang="en" sz="1000">
                <a:solidFill>
                  <a:schemeClr val="dk1"/>
                </a:solidFill>
              </a:rPr>
              <a:t> gives you more granular control over the credentials that you distribute to your users. </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The </a:t>
            </a:r>
            <a:r>
              <a:rPr lang="en" sz="1000" b="1">
                <a:solidFill>
                  <a:schemeClr val="dk1"/>
                </a:solidFill>
              </a:rPr>
              <a:t>GetCredentialsForIdentity </a:t>
            </a:r>
            <a:r>
              <a:rPr lang="en" sz="1000">
                <a:solidFill>
                  <a:schemeClr val="dk1"/>
                </a:solidFill>
              </a:rPr>
              <a:t>request of the enhanced authflow requests a role based on the contents of an access token. </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The </a:t>
            </a:r>
            <a:r>
              <a:rPr lang="en" sz="1000" b="1">
                <a:solidFill>
                  <a:schemeClr val="dk1"/>
                </a:solidFill>
              </a:rPr>
              <a:t>AssumeRoleWithWebIdentity </a:t>
            </a:r>
            <a:r>
              <a:rPr lang="en" sz="1000">
                <a:solidFill>
                  <a:schemeClr val="dk1"/>
                </a:solidFill>
              </a:rPr>
              <a:t>request in the classic workflow grants your app a greater ability to request credentials for any AWS Identity and Access Management role that you have configured with a sufficient trust policy.</a:t>
            </a:r>
            <a:endParaRPr sz="1000">
              <a:solidFill>
                <a:schemeClr val="dk1"/>
              </a:solidFill>
            </a:endParaRPr>
          </a:p>
        </p:txBody>
      </p:sp>
      <p:pic>
        <p:nvPicPr>
          <p:cNvPr id="177" name="Google Shape;177;p35"/>
          <p:cNvPicPr preferRelativeResize="0"/>
          <p:nvPr/>
        </p:nvPicPr>
        <p:blipFill>
          <a:blip r:embed="rId6">
            <a:alphaModFix/>
          </a:blip>
          <a:stretch>
            <a:fillRect/>
          </a:stretch>
        </p:blipFill>
        <p:spPr>
          <a:xfrm>
            <a:off x="5015875" y="1271350"/>
            <a:ext cx="4062001" cy="26008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a:t>Cognito identity pool authentication flow</a:t>
            </a:r>
            <a:endParaRPr/>
          </a:p>
        </p:txBody>
      </p:sp>
      <p:sp>
        <p:nvSpPr>
          <p:cNvPr id="183" name="Google Shape;183;p36"/>
          <p:cNvSpPr txBox="1">
            <a:spLocks noGrp="1"/>
          </p:cNvSpPr>
          <p:nvPr>
            <p:ph type="body" idx="1"/>
          </p:nvPr>
        </p:nvSpPr>
        <p:spPr>
          <a:xfrm>
            <a:off x="238700" y="1197925"/>
            <a:ext cx="8754300" cy="1702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300" i="1" u="sng">
                <a:solidFill>
                  <a:schemeClr val="dk1"/>
                </a:solidFill>
              </a:rPr>
              <a:t>Developer authenticated identities authflow</a:t>
            </a:r>
            <a:endParaRPr sz="1300" i="1" u="sng">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a:solidFill>
                  <a:schemeClr val="dk1"/>
                </a:solidFill>
              </a:rPr>
              <a:t>When using </a:t>
            </a:r>
            <a:r>
              <a:rPr lang="en" sz="1100" u="sng">
                <a:solidFill>
                  <a:schemeClr val="dk1"/>
                </a:solidFill>
                <a:hlinkClick r:id="rId3">
                  <a:extLst>
                    <a:ext uri="{A12FA001-AC4F-418D-AE19-62706E023703}">
                      <ahyp:hlinkClr xmlns:ahyp="http://schemas.microsoft.com/office/drawing/2018/hyperlinkcolor" val="tx"/>
                    </a:ext>
                  </a:extLst>
                </a:hlinkClick>
              </a:rPr>
              <a:t>Developer authenticated identities (identity pools)</a:t>
            </a:r>
            <a:r>
              <a:rPr lang="en" sz="1100">
                <a:solidFill>
                  <a:schemeClr val="dk1"/>
                </a:solidFill>
              </a:rPr>
              <a:t>, the client uses a different authflow that includes code outside of Amazon Cognito to validate the user in your own authentication system.</a:t>
            </a:r>
            <a:endParaRPr sz="1100">
              <a:solidFill>
                <a:schemeClr val="dk1"/>
              </a:solidFill>
            </a:endParaRPr>
          </a:p>
          <a:p>
            <a:pPr marL="0" lvl="0" indent="0" algn="l" rtl="0">
              <a:lnSpc>
                <a:spcPct val="115000"/>
              </a:lnSpc>
              <a:spcBef>
                <a:spcPts val="1200"/>
              </a:spcBef>
              <a:spcAft>
                <a:spcPts val="1200"/>
              </a:spcAft>
              <a:buNone/>
            </a:pP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a:t>Cognito identity pool authentication flow: Enhanced</a:t>
            </a:r>
            <a:endParaRPr/>
          </a:p>
        </p:txBody>
      </p:sp>
      <p:sp>
        <p:nvSpPr>
          <p:cNvPr id="189" name="Google Shape;189;p37"/>
          <p:cNvSpPr txBox="1"/>
          <p:nvPr/>
        </p:nvSpPr>
        <p:spPr>
          <a:xfrm>
            <a:off x="311700" y="1831650"/>
            <a:ext cx="4482600" cy="151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i="1" u="sng">
                <a:solidFill>
                  <a:schemeClr val="dk1"/>
                </a:solidFill>
              </a:rPr>
              <a:t>Enhanced authflow</a:t>
            </a:r>
            <a:endParaRPr sz="1300" i="1" u="sng">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sz="1100">
                <a:solidFill>
                  <a:schemeClr val="dk1"/>
                </a:solidFill>
              </a:rPr>
              <a:t>Login via Developer Provider (code outside of Amazon Cognito)</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100">
                <a:solidFill>
                  <a:schemeClr val="dk1"/>
                </a:solidFill>
              </a:rPr>
              <a:t>Validate the user login (code outside of Amazon Cognito)</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100" u="sng">
                <a:solidFill>
                  <a:schemeClr val="dk1"/>
                </a:solidFill>
                <a:hlinkClick r:id="rId3">
                  <a:extLst>
                    <a:ext uri="{A12FA001-AC4F-418D-AE19-62706E023703}">
                      <ahyp:hlinkClr xmlns:ahyp="http://schemas.microsoft.com/office/drawing/2018/hyperlinkcolor" val="tx"/>
                    </a:ext>
                  </a:extLst>
                </a:hlinkClick>
              </a:rPr>
              <a:t>GetOpenIdTokenForDeveloperIdentity</a:t>
            </a:r>
            <a:endParaRPr sz="11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100" u="sng">
                <a:solidFill>
                  <a:schemeClr val="dk1"/>
                </a:solidFill>
                <a:hlinkClick r:id="rId4">
                  <a:extLst>
                    <a:ext uri="{A12FA001-AC4F-418D-AE19-62706E023703}">
                      <ahyp:hlinkClr xmlns:ahyp="http://schemas.microsoft.com/office/drawing/2018/hyperlinkcolor" val="tx"/>
                    </a:ext>
                  </a:extLst>
                </a:hlinkClick>
              </a:rPr>
              <a:t>GetCredentialsForIdentity</a:t>
            </a:r>
            <a:endParaRPr/>
          </a:p>
        </p:txBody>
      </p:sp>
      <p:pic>
        <p:nvPicPr>
          <p:cNvPr id="190" name="Google Shape;190;p37"/>
          <p:cNvPicPr preferRelativeResize="0"/>
          <p:nvPr/>
        </p:nvPicPr>
        <p:blipFill>
          <a:blip r:embed="rId5">
            <a:alphaModFix/>
          </a:blip>
          <a:stretch>
            <a:fillRect/>
          </a:stretch>
        </p:blipFill>
        <p:spPr>
          <a:xfrm>
            <a:off x="4794300" y="1831638"/>
            <a:ext cx="4187700" cy="2099666"/>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5171</Words>
  <Application>Microsoft Macintosh PowerPoint</Application>
  <PresentationFormat>On-screen Show (16:9)</PresentationFormat>
  <Paragraphs>396</Paragraphs>
  <Slides>61</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Economica</vt:lpstr>
      <vt:lpstr>Open Sans</vt:lpstr>
      <vt:lpstr>Helvetica Neue</vt:lpstr>
      <vt:lpstr>Courier New</vt:lpstr>
      <vt:lpstr>Arial</vt:lpstr>
      <vt:lpstr>Luxe</vt:lpstr>
      <vt:lpstr>AWS Cognito</vt:lpstr>
      <vt:lpstr>Cognito User pool</vt:lpstr>
      <vt:lpstr>Cognito Identity pool</vt:lpstr>
      <vt:lpstr>Cognito identity providers</vt:lpstr>
      <vt:lpstr>Cognito identity pool authentication flow</vt:lpstr>
      <vt:lpstr>Cognito identity pool authentication flow</vt:lpstr>
      <vt:lpstr>Cognito identity pool authentication flow</vt:lpstr>
      <vt:lpstr>Cognito identity pool authentication flow</vt:lpstr>
      <vt:lpstr>Cognito identity pool authentication flow: Enhanced</vt:lpstr>
      <vt:lpstr>Cognito identity pool authentication flow: Basic</vt:lpstr>
      <vt:lpstr>Which authflow should I use?</vt:lpstr>
      <vt:lpstr>Customizing the built-in sign-in and sign-up webpages</vt:lpstr>
      <vt:lpstr>Data protection in Amazon Cognito</vt:lpstr>
      <vt:lpstr>Data-encryption</vt:lpstr>
      <vt:lpstr>Quotas in Amazon Cognito</vt:lpstr>
      <vt:lpstr>Understanding API request rate quotas  </vt:lpstr>
      <vt:lpstr>Quota categorization</vt:lpstr>
      <vt:lpstr>Amazon Cognito user pools API operations with special request rate handling</vt:lpstr>
      <vt:lpstr>Monthly active users</vt:lpstr>
      <vt:lpstr>Managing API request rate quotas  </vt:lpstr>
      <vt:lpstr>Identify quota requirements</vt:lpstr>
      <vt:lpstr>Optimize quotas</vt:lpstr>
      <vt:lpstr>Track quota usage</vt:lpstr>
      <vt:lpstr>Requesting a quota increase</vt:lpstr>
      <vt:lpstr>Synchronizing data</vt:lpstr>
      <vt:lpstr>Amazon App Sync</vt:lpstr>
      <vt:lpstr>Push sync</vt:lpstr>
      <vt:lpstr>Amazon Cognito Streams</vt:lpstr>
      <vt:lpstr>Amazon Cognito Events</vt:lpstr>
      <vt:lpstr>SAML</vt:lpstr>
      <vt:lpstr>How SAML Works</vt:lpstr>
      <vt:lpstr>Identity Provider (IdP)</vt:lpstr>
      <vt:lpstr>Client</vt:lpstr>
      <vt:lpstr>Attribute</vt:lpstr>
      <vt:lpstr>Service Provider (SP)</vt:lpstr>
      <vt:lpstr>OpenId Connect</vt:lpstr>
      <vt:lpstr>How OIDC Works</vt:lpstr>
      <vt:lpstr>User Authentication</vt:lpstr>
      <vt:lpstr>Built on OAuth 2.0 Protocol</vt:lpstr>
      <vt:lpstr>Similarities</vt:lpstr>
      <vt:lpstr>Differences</vt:lpstr>
      <vt:lpstr>Use Cases</vt:lpstr>
      <vt:lpstr>Using OIDC and SAML Together</vt:lpstr>
      <vt:lpstr>LAB 1</vt:lpstr>
      <vt:lpstr>LAB 2</vt:lpstr>
      <vt:lpstr>How to get id_token to create identity</vt:lpstr>
      <vt:lpstr>How to create identity</vt:lpstr>
      <vt:lpstr>How to get temp credentials</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Cognito</dc:title>
  <cp:lastModifiedBy>Ilya Chakun</cp:lastModifiedBy>
  <cp:revision>1</cp:revision>
  <dcterms:modified xsi:type="dcterms:W3CDTF">2023-09-03T11:40:37Z</dcterms:modified>
</cp:coreProperties>
</file>