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96" d="100"/>
          <a:sy n="96" d="100"/>
        </p:scale>
        <p:origin x="170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CF7B-BC99-DF18-CE0D-FDE15A29D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4D4C9-17E3-F7CE-1BE1-28C188E4F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4FF75-85A0-D3D8-C2C6-3C579A3A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CE30-1BA0-E91E-E69B-EBBDD0D3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308F0-B5A7-CB50-32C7-23CF8953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839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29AA-C576-75DE-05C7-3761B884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AAEFB-943D-EA63-92B1-D47C97432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13001-E9B2-B896-7FE6-E33DC789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020C-EFBE-9711-DB6A-2C1F9102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BD7D3-A42E-33ED-DE4C-296F280A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096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1CB33-C99C-73B8-ADAC-E381FD38D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6DC8E-DA32-428A-3838-21630E5EF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E0F9-EE75-F498-8C44-9633991F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DD194-B54F-383D-43CC-DCCFDD29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9EC78-1D9B-755E-D4B7-E6EAA4C8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834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7260-2540-D64D-2528-D7346228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9037-D1AD-02DD-5275-6C219E03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60EAD-2229-9A4A-81B7-57EEAEA4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B1F6-87FB-24E5-4291-4E759A04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8C72F-B6E7-5926-8E0A-09EF6B3E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839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F950-C753-EED1-64A3-7909EBC9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EBA2A-BBA3-343B-3922-3B6B9CED7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301F9-9C97-D1E6-4444-3F84DEF4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858E8-CA9D-D3B8-BE46-A6DC94F8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F5689-72EC-5C6A-7361-8574FBBE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116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43F8-E718-1850-AD03-80F64C9B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E6A76-3A24-4160-B0BF-C09050E5B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019C5-E78B-A00C-7B6E-B3316322A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061B6-C92E-2B4D-D16F-A3327F66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275D0-6991-7E5B-2AE8-596ECC22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F5ED2-894A-C254-FF98-843BCE87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275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F018-3716-0252-E5F8-A058BAE2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BA4A2-03EB-84B1-E67F-B6ABC71D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1E446-5167-5471-D41D-B91084121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440AA-BBA1-CFE9-1485-16E0F70E6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6D822-6CDA-40DB-D58E-07A5CF831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17D69-A4DD-F8CC-A675-E64114F8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7C424-9E5C-1F7A-F0D9-4FA86761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79C7C-8E73-4AD1-B045-E284A145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516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EFF6-21F5-45EC-9F3B-B2FD4A4C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9B50A-575F-13A9-1DA7-F60D25BE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648E-BF9D-5DF0-C66C-641C1918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E8585-E870-6735-1A1A-6994328D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569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5436E-D0EE-EE45-81E6-39A398A8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2AA8B-967C-42E6-AC46-7A17828C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A0FFF-DEDB-4884-988E-94D68BB4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428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2665-57D5-2C5C-BF79-CA9624CF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0588-F0AD-53F9-3DDD-FAB7C18CE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7AD8C-8C0B-62CD-EA6E-8E96EA602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D3239-311A-A5ED-4100-B9769073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56C61-A9F3-D6C0-28B7-0C49A712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A4E72-26E9-44CD-050D-E99BD885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878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9776-D002-8C3B-1063-5C779623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B032B-FA75-BAFB-E08C-1181B66EA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387D7-1A19-5105-A490-0D0AA6B2C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0B1FE-009E-AFA6-4F97-708940B3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75DAD-BB92-30B2-A3C6-4D80BD74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91FFA-4FA0-5FBE-BDCF-0AF8A2E7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607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1D697-D1DB-9013-3FB9-AB1CD55C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D13D2-C6C7-A236-3F68-5559321F9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9E4B4-8FE7-DFF0-FB1C-AF817A100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0B890-5F67-33B6-3F06-5BCAC7208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50A08-4A65-4B25-B7EF-9485EF230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887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aws.amazon.com/detective/home" TargetMode="External"/><Relationship Id="rId2" Type="http://schemas.openxmlformats.org/officeDocument/2006/relationships/hyperlink" Target="https://console.aws.amazon.com/systems-manager/patch-manager/hom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hyperlink" Target="https://console.aws.amazon.com/wafv2/fmsv2#/hom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ws.amazon.com/security-hub/pricin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4EEDB-8C77-DE28-C79B-DBE11780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AWS </a:t>
            </a:r>
            <a:br>
              <a:rPr lang="en-US" sz="40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40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Security Hub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phic 5" descr="Laptop Secure">
            <a:extLst>
              <a:ext uri="{FF2B5EF4-FFF2-40B4-BE49-F238E27FC236}">
                <a16:creationId xmlns:a16="http://schemas.microsoft.com/office/drawing/2014/main" id="{69A37548-2FCF-8157-2296-A5E35B828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8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E728A-A1A8-3B47-EB4B-EB02B9AC9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AWS Security Hub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2D4FB8-208E-9B36-CDF0-9B7DFC3073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9155" y="1966293"/>
            <a:ext cx="9893688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63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7" name="Rectangle 205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5C46AE-42E4-ED4E-F295-9B7D7580F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923" y="175125"/>
            <a:ext cx="10176151" cy="1097519"/>
          </a:xfrm>
        </p:spPr>
        <p:txBody>
          <a:bodyPr anchor="ctr">
            <a:normAutofit/>
          </a:bodyPr>
          <a:lstStyle/>
          <a:p>
            <a:r>
              <a:rPr lang="en-GB" sz="4000" b="0" i="0" dirty="0">
                <a:effectLst/>
                <a:latin typeface="Amazon Ember"/>
              </a:rPr>
              <a:t>What is AWS Security Hub?</a:t>
            </a:r>
          </a:p>
        </p:txBody>
      </p:sp>
      <p:sp>
        <p:nvSpPr>
          <p:cNvPr id="2068" name="Rectangle 2056">
            <a:extLst>
              <a:ext uri="{FF2B5EF4-FFF2-40B4-BE49-F238E27FC236}">
                <a16:creationId xmlns:a16="http://schemas.microsoft.com/office/drawing/2014/main" id="{B444D337-4D9F-40A8-BA84-C0BFA7A8A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Rectangle 2058">
            <a:extLst>
              <a:ext uri="{FF2B5EF4-FFF2-40B4-BE49-F238E27FC236}">
                <a16:creationId xmlns:a16="http://schemas.microsoft.com/office/drawing/2014/main" id="{70478D1D-B50E-41C8-8A55-36A53D449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4076698" cy="464399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3298F-EF82-C644-49F0-860E38B85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02" y="1268374"/>
            <a:ext cx="6570774" cy="733421"/>
          </a:xfrm>
        </p:spPr>
        <p:txBody>
          <a:bodyPr>
            <a:noAutofit/>
          </a:bodyPr>
          <a:lstStyle/>
          <a:p>
            <a:pPr marL="0" indent="0" defTabSz="886968">
              <a:spcBef>
                <a:spcPts val="970"/>
              </a:spcBef>
              <a:buNone/>
            </a:pPr>
            <a:r>
              <a:rPr lang="en-GB" sz="1400" kern="1200" dirty="0">
                <a:solidFill>
                  <a:srgbClr val="333333"/>
                </a:solidFill>
                <a:latin typeface="AmazonEmber"/>
                <a:ea typeface="+mn-ea"/>
                <a:cs typeface="+mn-cs"/>
              </a:rPr>
              <a:t>AWS Security Hub is a cloud security posture management (CSPM) service that performs security best practice checks, aggregates alerts, and enables automated remediation.</a:t>
            </a:r>
            <a:endParaRPr lang="en-CH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DCDD7E-768B-4812-4515-5B21D9B78AD2}"/>
              </a:ext>
            </a:extLst>
          </p:cNvPr>
          <p:cNvSpPr txBox="1"/>
          <p:nvPr/>
        </p:nvSpPr>
        <p:spPr>
          <a:xfrm>
            <a:off x="709359" y="1820027"/>
            <a:ext cx="621042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GB" sz="1400" kern="1200" dirty="0">
                <a:solidFill>
                  <a:srgbClr val="16191F"/>
                </a:solidFill>
                <a:latin typeface="Amazon Ember"/>
                <a:ea typeface="+mn-ea"/>
                <a:cs typeface="+mn-cs"/>
              </a:rPr>
              <a:t>Security Hub also receives findings from other AWS services:</a:t>
            </a:r>
          </a:p>
          <a:p>
            <a:pPr marL="277178" indent="-277178" defTabSz="8869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b="1" kern="1200" dirty="0">
                <a:solidFill>
                  <a:srgbClr val="16191F"/>
                </a:solidFill>
                <a:latin typeface="Amazon Ember"/>
                <a:ea typeface="+mn-ea"/>
                <a:cs typeface="+mn-cs"/>
              </a:rPr>
              <a:t>Amazon </a:t>
            </a:r>
            <a:r>
              <a:rPr lang="en-GB" sz="1400" b="1" kern="1200" dirty="0" err="1">
                <a:solidFill>
                  <a:srgbClr val="16191F"/>
                </a:solidFill>
                <a:latin typeface="Amazon Ember"/>
                <a:ea typeface="+mn-ea"/>
                <a:cs typeface="+mn-cs"/>
              </a:rPr>
              <a:t>GuardDuty</a:t>
            </a:r>
            <a:endParaRPr lang="en-GB" sz="1400" b="1" kern="1200" dirty="0">
              <a:solidFill>
                <a:srgbClr val="16191F"/>
              </a:solidFill>
              <a:latin typeface="Amazon Ember"/>
              <a:ea typeface="+mn-ea"/>
              <a:cs typeface="+mn-cs"/>
            </a:endParaRPr>
          </a:p>
          <a:p>
            <a:pPr marL="277178" indent="-277178" defTabSz="8869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b="1" kern="1200" dirty="0">
                <a:solidFill>
                  <a:srgbClr val="16191F"/>
                </a:solidFill>
                <a:latin typeface="Amazon Ember"/>
                <a:ea typeface="+mn-ea"/>
                <a:cs typeface="+mn-cs"/>
              </a:rPr>
              <a:t>Amazon Inspector</a:t>
            </a:r>
          </a:p>
          <a:p>
            <a:pPr marL="277178" indent="-277178" defTabSz="8869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b="1" kern="1200" dirty="0">
                <a:solidFill>
                  <a:srgbClr val="16191F"/>
                </a:solidFill>
                <a:latin typeface="Amazon Ember"/>
                <a:ea typeface="+mn-ea"/>
                <a:cs typeface="+mn-cs"/>
              </a:rPr>
              <a:t>Amazon Macie</a:t>
            </a:r>
          </a:p>
          <a:p>
            <a:pPr marL="277178" indent="-277178" defTabSz="8869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16191F"/>
                </a:solidFill>
                <a:effectLst/>
                <a:latin typeface="Amazon Ember"/>
                <a:hlinkClick r:id="rId2"/>
              </a:rPr>
              <a:t>AWS Systems Manager Patch Manager </a:t>
            </a:r>
            <a:endParaRPr lang="en-GB" sz="1400" b="0" i="0" u="none" strike="noStrike" dirty="0">
              <a:solidFill>
                <a:srgbClr val="16191F"/>
              </a:solidFill>
              <a:effectLst/>
              <a:latin typeface="Amazon Ember"/>
            </a:endParaRPr>
          </a:p>
          <a:p>
            <a:pPr marL="277178" indent="-277178" defTabSz="8869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16191F"/>
                </a:solidFill>
                <a:effectLst/>
                <a:latin typeface="Amazon Ember"/>
                <a:hlinkClick r:id="rId3"/>
              </a:rPr>
              <a:t>Amazon Detective </a:t>
            </a:r>
            <a:endParaRPr lang="en-GB" sz="1400" b="0" i="0" u="none" strike="noStrike" dirty="0">
              <a:solidFill>
                <a:srgbClr val="16191F"/>
              </a:solidFill>
              <a:effectLst/>
              <a:latin typeface="Amazon Ember"/>
            </a:endParaRPr>
          </a:p>
          <a:p>
            <a:pPr marL="277178" indent="-277178" defTabSz="8869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16191F"/>
                </a:solidFill>
                <a:effectLst/>
                <a:latin typeface="Amazon Ember"/>
                <a:hlinkClick r:id="rId4"/>
              </a:rPr>
              <a:t>AWS Firewall Manager </a:t>
            </a:r>
            <a:endParaRPr lang="en-GB" sz="1400" dirty="0">
              <a:solidFill>
                <a:srgbClr val="16191F"/>
              </a:solidFill>
              <a:latin typeface="Amazon Ember"/>
            </a:endParaRPr>
          </a:p>
          <a:p>
            <a:pPr marL="277178" indent="-277178" defTabSz="8869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AWS C</a:t>
            </a:r>
            <a:r>
              <a:rPr lang="en-GB" sz="1400" dirty="0">
                <a:solidFill>
                  <a:srgbClr val="16191F"/>
                </a:solidFill>
                <a:latin typeface="Amazon Ember"/>
              </a:rPr>
              <a:t>onfig</a:t>
            </a:r>
            <a:endParaRPr lang="en-GB" sz="1400" b="0" i="0" u="none" strike="noStrike" dirty="0">
              <a:solidFill>
                <a:srgbClr val="16191F"/>
              </a:solidFill>
              <a:effectLst/>
              <a:latin typeface="Amazon Ember"/>
            </a:endParaRPr>
          </a:p>
          <a:p>
            <a:pPr marL="277178" indent="-277178" defTabSz="8869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b="1" kern="1200" dirty="0">
                <a:solidFill>
                  <a:srgbClr val="16191F"/>
                </a:solidFill>
                <a:latin typeface="Amazon Ember"/>
                <a:ea typeface="+mn-ea"/>
                <a:cs typeface="+mn-cs"/>
              </a:rPr>
              <a:t>supported third-party products. </a:t>
            </a:r>
            <a:endParaRPr lang="en-GB" sz="1400" b="1" i="0" dirty="0">
              <a:solidFill>
                <a:srgbClr val="16191F"/>
              </a:solidFill>
              <a:effectLst/>
              <a:latin typeface="Amazon Ember"/>
            </a:endParaRPr>
          </a:p>
        </p:txBody>
      </p:sp>
      <p:pic>
        <p:nvPicPr>
          <p:cNvPr id="2050" name="Picture 2" descr="AWS Security Hub | AWS Security Blog">
            <a:extLst>
              <a:ext uri="{FF2B5EF4-FFF2-40B4-BE49-F238E27FC236}">
                <a16:creationId xmlns:a16="http://schemas.microsoft.com/office/drawing/2014/main" id="{A98B73E6-D180-73D8-623C-3935C48FE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995" y="2405689"/>
            <a:ext cx="4093245" cy="204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F19A31-4CF2-2735-C428-1CB7E50CE2BE}"/>
              </a:ext>
            </a:extLst>
          </p:cNvPr>
          <p:cNvSpPr txBox="1"/>
          <p:nvPr/>
        </p:nvSpPr>
        <p:spPr>
          <a:xfrm>
            <a:off x="659931" y="4842361"/>
            <a:ext cx="630927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0" dirty="0">
                <a:solidFill>
                  <a:srgbClr val="16191F"/>
                </a:solidFill>
                <a:effectLst/>
                <a:latin typeface="Amazon Ember"/>
              </a:rPr>
              <a:t>Security Hub supports multiple security standards</a:t>
            </a:r>
            <a:r>
              <a:rPr lang="en-GB" sz="1400" dirty="0">
                <a:solidFill>
                  <a:srgbClr val="16191F"/>
                </a:solidFill>
                <a:latin typeface="Amazon Ember"/>
              </a:rPr>
              <a:t>:</a:t>
            </a:r>
            <a:endParaRPr lang="en-GB" sz="1400" b="0" i="0" dirty="0">
              <a:solidFill>
                <a:srgbClr val="16191F"/>
              </a:solidFill>
              <a:effectLst/>
              <a:latin typeface="Amazon Emb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6191F"/>
                </a:solidFill>
                <a:effectLst/>
                <a:latin typeface="Amazon Ember"/>
              </a:rPr>
              <a:t>AWS Foundational Security Best Practices (FSBP) standard developed by AWS</a:t>
            </a:r>
            <a:endParaRPr lang="en-GB" sz="1400" dirty="0">
              <a:solidFill>
                <a:srgbClr val="16191F"/>
              </a:solidFill>
              <a:latin typeface="Amazon Emb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0" i="0" dirty="0" err="1">
                <a:solidFill>
                  <a:srgbClr val="16191F"/>
                </a:solidFill>
                <a:effectLst/>
                <a:latin typeface="Amazon Ember"/>
              </a:rPr>
              <a:t>Center</a:t>
            </a:r>
            <a:r>
              <a:rPr lang="en-GB" sz="1400" b="0" i="0" dirty="0">
                <a:solidFill>
                  <a:srgbClr val="16191F"/>
                </a:solidFill>
                <a:effectLst/>
                <a:latin typeface="Amazon Ember"/>
              </a:rPr>
              <a:t> for Internet Security (CIS)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6191F"/>
                </a:solidFill>
                <a:effectLst/>
                <a:latin typeface="Amazon Ember"/>
              </a:rPr>
              <a:t>Payment Card Industry Data Security Standard (PCI DSS)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6191F"/>
                </a:solidFill>
                <a:effectLst/>
                <a:latin typeface="Amazon Ember"/>
              </a:rPr>
              <a:t>National Institute of Standards and Technology (NIST). </a:t>
            </a:r>
          </a:p>
        </p:txBody>
      </p:sp>
    </p:spTree>
    <p:extLst>
      <p:ext uri="{BB962C8B-B14F-4D97-AF65-F5344CB8AC3E}">
        <p14:creationId xmlns:p14="http://schemas.microsoft.com/office/powerpoint/2010/main" val="250027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A00A78-D33F-DE76-82F4-0C671C93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489508"/>
            <a:ext cx="5535825" cy="709097"/>
          </a:xfrm>
        </p:spPr>
        <p:txBody>
          <a:bodyPr anchor="b">
            <a:normAutofit/>
          </a:bodyPr>
          <a:lstStyle/>
          <a:p>
            <a:pPr algn="r"/>
            <a:r>
              <a:rPr lang="en-CH" sz="4000" dirty="0"/>
              <a:t>Security Hub 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26AA0-2574-9E79-C381-9F742F345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53" y="1688113"/>
            <a:ext cx="4855778" cy="1958368"/>
          </a:xfrm>
        </p:spPr>
        <p:txBody>
          <a:bodyPr anchor="t">
            <a:normAutofit/>
          </a:bodyPr>
          <a:lstStyle/>
          <a:p>
            <a:r>
              <a:rPr lang="en-GB" sz="2000" b="0" i="0" dirty="0">
                <a:effectLst/>
                <a:latin typeface="Amazon Ember"/>
              </a:rPr>
              <a:t>for the first time a 30-day Security Hub free trial.</a:t>
            </a:r>
          </a:p>
          <a:p>
            <a:r>
              <a:rPr lang="en-GB" sz="2000" b="0" i="0" dirty="0">
                <a:effectLst/>
                <a:latin typeface="Amazon Ember"/>
                <a:hlinkClick r:id="rId2"/>
              </a:rPr>
              <a:t>https://aws.amazon.com/security-hub/pricing/</a:t>
            </a:r>
            <a:endParaRPr lang="en-GB" sz="2000" b="0" i="0" dirty="0">
              <a:effectLst/>
              <a:latin typeface="Amazon Ember"/>
            </a:endParaRPr>
          </a:p>
          <a:p>
            <a:endParaRPr lang="en-GB" sz="2000" b="0" i="0" dirty="0">
              <a:effectLst/>
              <a:latin typeface="Amazon Ember"/>
            </a:endParaRPr>
          </a:p>
          <a:p>
            <a:endParaRPr lang="en-GB" sz="2000" b="0" i="0" dirty="0">
              <a:effectLst/>
              <a:latin typeface="Amazon Ember"/>
            </a:endParaRPr>
          </a:p>
          <a:p>
            <a:endParaRPr lang="en-CH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513A9F-9499-E1DF-4FCE-6CB302E7C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746" y="3959430"/>
            <a:ext cx="9154508" cy="21284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344AAA5-41F4-4862-97EF-688D31DC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85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E1A62C-2AAF-4B3E-8CDB-65E237080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2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9" name="Rectangle 307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0" name="Rectangle 308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1" name="Rectangle 308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2" name="Rectangle 308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C6CC84-665D-F22E-8DF8-073E1530B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Sucurity Hub SNS Notification</a:t>
            </a:r>
          </a:p>
        </p:txBody>
      </p:sp>
      <p:pic>
        <p:nvPicPr>
          <p:cNvPr id="3074" name="Picture 2" descr="How to set up a recurring Security Hub summary email | AWS Security Blog">
            <a:extLst>
              <a:ext uri="{FF2B5EF4-FFF2-40B4-BE49-F238E27FC236}">
                <a16:creationId xmlns:a16="http://schemas.microsoft.com/office/drawing/2014/main" id="{C9AD7AC3-3FE8-C6ED-4691-B3DD89B39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3839" y="1966293"/>
            <a:ext cx="8904320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55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1" name="Rectangle 4102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2" name="Rectangle 4104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3" name="Rectangle 4106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gure 1: Solution Architecture and workflow for metadata enrichment">
            <a:extLst>
              <a:ext uri="{FF2B5EF4-FFF2-40B4-BE49-F238E27FC236}">
                <a16:creationId xmlns:a16="http://schemas.microsoft.com/office/drawing/2014/main" id="{F8ABB9CF-2DAA-AC3B-8796-D59D752556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" r="7477" b="1"/>
          <a:stretch/>
        </p:blipFill>
        <p:spPr bwMode="auto">
          <a:xfrm>
            <a:off x="4038599" y="10"/>
            <a:ext cx="8160026" cy="687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4" name="Freeform: Shape 4108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F42C4-287C-0CB6-53CE-75F4AA01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16111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Solution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321096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150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Amazon Ember</vt:lpstr>
      <vt:lpstr>AmazonEmber</vt:lpstr>
      <vt:lpstr>Arial</vt:lpstr>
      <vt:lpstr>Calibri</vt:lpstr>
      <vt:lpstr>Calibri Light</vt:lpstr>
      <vt:lpstr>Office Theme</vt:lpstr>
      <vt:lpstr>AWS  Security Hub</vt:lpstr>
      <vt:lpstr>AWS Security Hub</vt:lpstr>
      <vt:lpstr>What is AWS Security Hub?</vt:lpstr>
      <vt:lpstr>Security Hub Pricing</vt:lpstr>
      <vt:lpstr>Sucurity Hub SNS Notification</vt:lpstr>
      <vt:lpstr>Solution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Chakun</dc:creator>
  <cp:lastModifiedBy>Ilya Chakun</cp:lastModifiedBy>
  <cp:revision>2</cp:revision>
  <dcterms:created xsi:type="dcterms:W3CDTF">2023-08-06T12:53:09Z</dcterms:created>
  <dcterms:modified xsi:type="dcterms:W3CDTF">2023-09-03T12:11:34Z</dcterms:modified>
</cp:coreProperties>
</file>