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8"/>
  </p:notesMasterIdLst>
  <p:sldIdLst>
    <p:sldId id="257" r:id="rId2"/>
    <p:sldId id="258" r:id="rId3"/>
    <p:sldId id="259" r:id="rId4"/>
    <p:sldId id="260" r:id="rId5"/>
    <p:sldId id="261" r:id="rId6"/>
    <p:sldId id="262" r:id="rId7"/>
  </p:sldIdLst>
  <p:sldSz cx="9144000" cy="5143500" type="screen16x9"/>
  <p:notesSz cx="6858000" cy="9144000"/>
  <p:embeddedFontLst>
    <p:embeddedFont>
      <p:font typeface="Calibri" panose="020F0502020204030204" pitchFamily="34" charset="0"/>
      <p:regular r:id="rId9"/>
      <p:bold r:id="rId10"/>
      <p:italic r:id="rId11"/>
      <p:boldItalic r:id="rId12"/>
    </p:embeddedFont>
    <p:embeddedFont>
      <p:font typeface="Economica" panose="02000506040000020004" pitchFamily="2" charset="77"/>
      <p:regular r:id="rId13"/>
      <p:bold r:id="rId14"/>
      <p:italic r:id="rId15"/>
      <p:bold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94"/>
  </p:normalViewPr>
  <p:slideViewPr>
    <p:cSldViewPr snapToGrid="0">
      <p:cViewPr varScale="1">
        <p:scale>
          <a:sx n="139" d="100"/>
          <a:sy n="139" d="100"/>
        </p:scale>
        <p:origin x="176" y="53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font" Target="fonts/font7.fntdata"/><Relationship Id="rId10" Type="http://schemas.openxmlformats.org/officeDocument/2006/relationships/font" Target="fonts/font2.fntdata"/><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25f35b548e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5" name="Google Shape;65;g25f35b548e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25f35b548e9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2" name="Google Shape;72;g25f35b548e9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25f35b548e9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 name="Google Shape;79;g25f35b548e9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25f35b548e9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6" name="Google Shape;86;g25f35b548e9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5f35b548e9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2" name="Google Shape;92;g25f35b548e9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25f35b548e9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8" name="Google Shape;98;g25f35b548e9_0_2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Два объекта" type="twoObj">
  <p:cSld name="TWO_OBJECTS">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2" name="Google Shape;52;p13"/>
          <p:cNvSpPr txBox="1">
            <a:spLocks noGrp="1"/>
          </p:cNvSpPr>
          <p:nvPr>
            <p:ph type="body" idx="1"/>
          </p:nvPr>
        </p:nvSpPr>
        <p:spPr>
          <a:xfrm>
            <a:off x="628650" y="1369219"/>
            <a:ext cx="3886200" cy="32634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1200"/>
              </a:spcBef>
              <a:spcAft>
                <a:spcPts val="0"/>
              </a:spcAft>
              <a:buClr>
                <a:schemeClr val="dk1"/>
              </a:buClr>
              <a:buSzPts val="1400"/>
              <a:buChar char="○"/>
              <a:defRPr/>
            </a:lvl2pPr>
            <a:lvl3pPr marL="1371600" lvl="2" indent="-317500" algn="l" rtl="0">
              <a:lnSpc>
                <a:spcPct val="90000"/>
              </a:lnSpc>
              <a:spcBef>
                <a:spcPts val="1200"/>
              </a:spcBef>
              <a:spcAft>
                <a:spcPts val="0"/>
              </a:spcAft>
              <a:buClr>
                <a:schemeClr val="dk1"/>
              </a:buClr>
              <a:buSzPts val="1400"/>
              <a:buChar char="■"/>
              <a:defRPr/>
            </a:lvl3pPr>
            <a:lvl4pPr marL="1828800" lvl="3" indent="-317500" algn="l" rtl="0">
              <a:lnSpc>
                <a:spcPct val="90000"/>
              </a:lnSpc>
              <a:spcBef>
                <a:spcPts val="1200"/>
              </a:spcBef>
              <a:spcAft>
                <a:spcPts val="0"/>
              </a:spcAft>
              <a:buClr>
                <a:schemeClr val="dk1"/>
              </a:buClr>
              <a:buSzPts val="1400"/>
              <a:buChar char="●"/>
              <a:defRPr/>
            </a:lvl4pPr>
            <a:lvl5pPr marL="2286000" lvl="4" indent="-317500" algn="l" rtl="0">
              <a:lnSpc>
                <a:spcPct val="90000"/>
              </a:lnSpc>
              <a:spcBef>
                <a:spcPts val="1200"/>
              </a:spcBef>
              <a:spcAft>
                <a:spcPts val="0"/>
              </a:spcAft>
              <a:buClr>
                <a:schemeClr val="dk1"/>
              </a:buClr>
              <a:buSzPts val="1400"/>
              <a:buChar char="○"/>
              <a:defRPr/>
            </a:lvl5pPr>
            <a:lvl6pPr marL="2743200" lvl="5" indent="-317500" algn="l" rtl="0">
              <a:lnSpc>
                <a:spcPct val="90000"/>
              </a:lnSpc>
              <a:spcBef>
                <a:spcPts val="1200"/>
              </a:spcBef>
              <a:spcAft>
                <a:spcPts val="0"/>
              </a:spcAft>
              <a:buClr>
                <a:schemeClr val="dk1"/>
              </a:buClr>
              <a:buSzPts val="1400"/>
              <a:buChar char="■"/>
              <a:defRPr/>
            </a:lvl6pPr>
            <a:lvl7pPr marL="3200400" lvl="6" indent="-317500" algn="l" rtl="0">
              <a:lnSpc>
                <a:spcPct val="90000"/>
              </a:lnSpc>
              <a:spcBef>
                <a:spcPts val="1200"/>
              </a:spcBef>
              <a:spcAft>
                <a:spcPts val="0"/>
              </a:spcAft>
              <a:buClr>
                <a:schemeClr val="dk1"/>
              </a:buClr>
              <a:buSzPts val="1400"/>
              <a:buChar char="●"/>
              <a:defRPr/>
            </a:lvl7pPr>
            <a:lvl8pPr marL="3657600" lvl="7" indent="-317500" algn="l" rtl="0">
              <a:lnSpc>
                <a:spcPct val="90000"/>
              </a:lnSpc>
              <a:spcBef>
                <a:spcPts val="1200"/>
              </a:spcBef>
              <a:spcAft>
                <a:spcPts val="0"/>
              </a:spcAft>
              <a:buClr>
                <a:schemeClr val="dk1"/>
              </a:buClr>
              <a:buSzPts val="1400"/>
              <a:buChar char="○"/>
              <a:defRPr/>
            </a:lvl8pPr>
            <a:lvl9pPr marL="4114800" lvl="8" indent="-317500" algn="l" rtl="0">
              <a:lnSpc>
                <a:spcPct val="90000"/>
              </a:lnSpc>
              <a:spcBef>
                <a:spcPts val="1200"/>
              </a:spcBef>
              <a:spcAft>
                <a:spcPts val="1200"/>
              </a:spcAft>
              <a:buClr>
                <a:schemeClr val="dk1"/>
              </a:buClr>
              <a:buSzPts val="1400"/>
              <a:buChar char="■"/>
              <a:defRPr/>
            </a:lvl9pPr>
          </a:lstStyle>
          <a:p>
            <a:endParaRPr/>
          </a:p>
        </p:txBody>
      </p:sp>
      <p:sp>
        <p:nvSpPr>
          <p:cNvPr id="53" name="Google Shape;53;p13"/>
          <p:cNvSpPr txBox="1">
            <a:spLocks noGrp="1"/>
          </p:cNvSpPr>
          <p:nvPr>
            <p:ph type="body" idx="2"/>
          </p:nvPr>
        </p:nvSpPr>
        <p:spPr>
          <a:xfrm>
            <a:off x="4629150" y="1369219"/>
            <a:ext cx="3886200" cy="32634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1200"/>
              </a:spcBef>
              <a:spcAft>
                <a:spcPts val="0"/>
              </a:spcAft>
              <a:buClr>
                <a:schemeClr val="dk1"/>
              </a:buClr>
              <a:buSzPts val="1400"/>
              <a:buChar char="○"/>
              <a:defRPr/>
            </a:lvl2pPr>
            <a:lvl3pPr marL="1371600" lvl="2" indent="-317500" algn="l" rtl="0">
              <a:lnSpc>
                <a:spcPct val="90000"/>
              </a:lnSpc>
              <a:spcBef>
                <a:spcPts val="1200"/>
              </a:spcBef>
              <a:spcAft>
                <a:spcPts val="0"/>
              </a:spcAft>
              <a:buClr>
                <a:schemeClr val="dk1"/>
              </a:buClr>
              <a:buSzPts val="1400"/>
              <a:buChar char="■"/>
              <a:defRPr/>
            </a:lvl3pPr>
            <a:lvl4pPr marL="1828800" lvl="3" indent="-317500" algn="l" rtl="0">
              <a:lnSpc>
                <a:spcPct val="90000"/>
              </a:lnSpc>
              <a:spcBef>
                <a:spcPts val="1200"/>
              </a:spcBef>
              <a:spcAft>
                <a:spcPts val="0"/>
              </a:spcAft>
              <a:buClr>
                <a:schemeClr val="dk1"/>
              </a:buClr>
              <a:buSzPts val="1400"/>
              <a:buChar char="●"/>
              <a:defRPr/>
            </a:lvl4pPr>
            <a:lvl5pPr marL="2286000" lvl="4" indent="-317500" algn="l" rtl="0">
              <a:lnSpc>
                <a:spcPct val="90000"/>
              </a:lnSpc>
              <a:spcBef>
                <a:spcPts val="1200"/>
              </a:spcBef>
              <a:spcAft>
                <a:spcPts val="0"/>
              </a:spcAft>
              <a:buClr>
                <a:schemeClr val="dk1"/>
              </a:buClr>
              <a:buSzPts val="1400"/>
              <a:buChar char="○"/>
              <a:defRPr/>
            </a:lvl5pPr>
            <a:lvl6pPr marL="2743200" lvl="5" indent="-317500" algn="l" rtl="0">
              <a:lnSpc>
                <a:spcPct val="90000"/>
              </a:lnSpc>
              <a:spcBef>
                <a:spcPts val="1200"/>
              </a:spcBef>
              <a:spcAft>
                <a:spcPts val="0"/>
              </a:spcAft>
              <a:buClr>
                <a:schemeClr val="dk1"/>
              </a:buClr>
              <a:buSzPts val="1400"/>
              <a:buChar char="■"/>
              <a:defRPr/>
            </a:lvl6pPr>
            <a:lvl7pPr marL="3200400" lvl="6" indent="-317500" algn="l" rtl="0">
              <a:lnSpc>
                <a:spcPct val="90000"/>
              </a:lnSpc>
              <a:spcBef>
                <a:spcPts val="1200"/>
              </a:spcBef>
              <a:spcAft>
                <a:spcPts val="0"/>
              </a:spcAft>
              <a:buClr>
                <a:schemeClr val="dk1"/>
              </a:buClr>
              <a:buSzPts val="1400"/>
              <a:buChar char="●"/>
              <a:defRPr/>
            </a:lvl7pPr>
            <a:lvl8pPr marL="3657600" lvl="7" indent="-317500" algn="l" rtl="0">
              <a:lnSpc>
                <a:spcPct val="90000"/>
              </a:lnSpc>
              <a:spcBef>
                <a:spcPts val="1200"/>
              </a:spcBef>
              <a:spcAft>
                <a:spcPts val="0"/>
              </a:spcAft>
              <a:buClr>
                <a:schemeClr val="dk1"/>
              </a:buClr>
              <a:buSzPts val="1400"/>
              <a:buChar char="○"/>
              <a:defRPr/>
            </a:lvl8pPr>
            <a:lvl9pPr marL="4114800" lvl="8" indent="-317500" algn="l" rtl="0">
              <a:lnSpc>
                <a:spcPct val="90000"/>
              </a:lnSpc>
              <a:spcBef>
                <a:spcPts val="1200"/>
              </a:spcBef>
              <a:spcAft>
                <a:spcPts val="1200"/>
              </a:spcAft>
              <a:buClr>
                <a:schemeClr val="dk1"/>
              </a:buClr>
              <a:buSzPts val="1400"/>
              <a:buChar char="■"/>
              <a:defRPr/>
            </a:lvl9pPr>
          </a:lstStyle>
          <a:p>
            <a:endParaRPr/>
          </a:p>
        </p:txBody>
      </p:sp>
      <p:sp>
        <p:nvSpPr>
          <p:cNvPr id="54" name="Google Shape;54;p13"/>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sz="1100"/>
            </a:lvl1pPr>
            <a:lvl2pPr lvl="1" algn="l" rtl="0">
              <a:spcBef>
                <a:spcPts val="0"/>
              </a:spcBef>
              <a:spcAft>
                <a:spcPts val="0"/>
              </a:spcAft>
              <a:buSzPts val="1100"/>
              <a:buNone/>
              <a:defRPr sz="1100"/>
            </a:lvl2pPr>
            <a:lvl3pPr lvl="2" algn="l" rtl="0">
              <a:spcBef>
                <a:spcPts val="0"/>
              </a:spcBef>
              <a:spcAft>
                <a:spcPts val="0"/>
              </a:spcAft>
              <a:buSzPts val="1100"/>
              <a:buNone/>
              <a:defRPr sz="1100"/>
            </a:lvl3pPr>
            <a:lvl4pPr lvl="3" algn="l" rtl="0">
              <a:spcBef>
                <a:spcPts val="0"/>
              </a:spcBef>
              <a:spcAft>
                <a:spcPts val="0"/>
              </a:spcAft>
              <a:buSzPts val="1100"/>
              <a:buNone/>
              <a:defRPr sz="1100"/>
            </a:lvl4pPr>
            <a:lvl5pPr lvl="4" algn="l" rtl="0">
              <a:spcBef>
                <a:spcPts val="0"/>
              </a:spcBef>
              <a:spcAft>
                <a:spcPts val="0"/>
              </a:spcAft>
              <a:buSzPts val="1100"/>
              <a:buNone/>
              <a:defRPr sz="1100"/>
            </a:lvl5pPr>
            <a:lvl6pPr lvl="5" algn="l" rtl="0">
              <a:spcBef>
                <a:spcPts val="0"/>
              </a:spcBef>
              <a:spcAft>
                <a:spcPts val="0"/>
              </a:spcAft>
              <a:buSzPts val="1100"/>
              <a:buNone/>
              <a:defRPr sz="1100"/>
            </a:lvl6pPr>
            <a:lvl7pPr lvl="6" algn="l" rtl="0">
              <a:spcBef>
                <a:spcPts val="0"/>
              </a:spcBef>
              <a:spcAft>
                <a:spcPts val="0"/>
              </a:spcAft>
              <a:buSzPts val="1100"/>
              <a:buNone/>
              <a:defRPr sz="1100"/>
            </a:lvl7pPr>
            <a:lvl8pPr lvl="7" algn="l" rtl="0">
              <a:spcBef>
                <a:spcPts val="0"/>
              </a:spcBef>
              <a:spcAft>
                <a:spcPts val="0"/>
              </a:spcAft>
              <a:buSzPts val="1100"/>
              <a:buNone/>
              <a:defRPr sz="1100"/>
            </a:lvl8pPr>
            <a:lvl9pPr lvl="8" algn="l" rtl="0">
              <a:spcBef>
                <a:spcPts val="0"/>
              </a:spcBef>
              <a:spcAft>
                <a:spcPts val="0"/>
              </a:spcAft>
              <a:buSzPts val="1100"/>
              <a:buNone/>
              <a:defRPr sz="1100"/>
            </a:lvl9pPr>
          </a:lstStyle>
          <a:p>
            <a:endParaRPr/>
          </a:p>
        </p:txBody>
      </p:sp>
      <p:sp>
        <p:nvSpPr>
          <p:cNvPr id="55" name="Google Shape;55;p13"/>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sz="1100"/>
            </a:lvl1pPr>
            <a:lvl2pPr lvl="1" algn="l" rtl="0">
              <a:spcBef>
                <a:spcPts val="0"/>
              </a:spcBef>
              <a:spcAft>
                <a:spcPts val="0"/>
              </a:spcAft>
              <a:buSzPts val="1100"/>
              <a:buNone/>
              <a:defRPr sz="1100"/>
            </a:lvl2pPr>
            <a:lvl3pPr lvl="2" algn="l" rtl="0">
              <a:spcBef>
                <a:spcPts val="0"/>
              </a:spcBef>
              <a:spcAft>
                <a:spcPts val="0"/>
              </a:spcAft>
              <a:buSzPts val="1100"/>
              <a:buNone/>
              <a:defRPr sz="1100"/>
            </a:lvl3pPr>
            <a:lvl4pPr lvl="3" algn="l" rtl="0">
              <a:spcBef>
                <a:spcPts val="0"/>
              </a:spcBef>
              <a:spcAft>
                <a:spcPts val="0"/>
              </a:spcAft>
              <a:buSzPts val="1100"/>
              <a:buNone/>
              <a:defRPr sz="1100"/>
            </a:lvl4pPr>
            <a:lvl5pPr lvl="4" algn="l" rtl="0">
              <a:spcBef>
                <a:spcPts val="0"/>
              </a:spcBef>
              <a:spcAft>
                <a:spcPts val="0"/>
              </a:spcAft>
              <a:buSzPts val="1100"/>
              <a:buNone/>
              <a:defRPr sz="1100"/>
            </a:lvl5pPr>
            <a:lvl6pPr lvl="5" algn="l" rtl="0">
              <a:spcBef>
                <a:spcPts val="0"/>
              </a:spcBef>
              <a:spcAft>
                <a:spcPts val="0"/>
              </a:spcAft>
              <a:buSzPts val="1100"/>
              <a:buNone/>
              <a:defRPr sz="1100"/>
            </a:lvl6pPr>
            <a:lvl7pPr lvl="6" algn="l" rtl="0">
              <a:spcBef>
                <a:spcPts val="0"/>
              </a:spcBef>
              <a:spcAft>
                <a:spcPts val="0"/>
              </a:spcAft>
              <a:buSzPts val="1100"/>
              <a:buNone/>
              <a:defRPr sz="1100"/>
            </a:lvl7pPr>
            <a:lvl8pPr lvl="7" algn="l" rtl="0">
              <a:spcBef>
                <a:spcPts val="0"/>
              </a:spcBef>
              <a:spcAft>
                <a:spcPts val="0"/>
              </a:spcAft>
              <a:buSzPts val="1100"/>
              <a:buNone/>
              <a:defRPr sz="1100"/>
            </a:lvl8pPr>
            <a:lvl9pPr lvl="8" algn="l" rtl="0">
              <a:spcBef>
                <a:spcPts val="0"/>
              </a:spcBef>
              <a:spcAft>
                <a:spcPts val="0"/>
              </a:spcAft>
              <a:buSzPts val="1100"/>
              <a:buNone/>
              <a:defRPr sz="1100"/>
            </a:lvl9pPr>
          </a:lstStyle>
          <a:p>
            <a:endParaRPr/>
          </a:p>
        </p:txBody>
      </p:sp>
      <p:sp>
        <p:nvSpPr>
          <p:cNvPr id="56" name="Google Shape;56;p1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rm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471488" y="205383"/>
            <a:ext cx="5915100" cy="7458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2400"/>
              <a:buFont typeface="Calibri"/>
              <a:buNone/>
            </a:pPr>
            <a:r>
              <a:rPr lang="en" sz="1800"/>
              <a:t>Amazon Inspector</a:t>
            </a:r>
            <a:endParaRPr sz="1800">
              <a:latin typeface="Economica"/>
              <a:ea typeface="Economica"/>
              <a:cs typeface="Economica"/>
              <a:sym typeface="Economica"/>
            </a:endParaRPr>
          </a:p>
        </p:txBody>
      </p:sp>
      <p:sp>
        <p:nvSpPr>
          <p:cNvPr id="68" name="Google Shape;68;p15"/>
          <p:cNvSpPr txBox="1">
            <a:spLocks noGrp="1"/>
          </p:cNvSpPr>
          <p:nvPr>
            <p:ph type="body" idx="1"/>
          </p:nvPr>
        </p:nvSpPr>
        <p:spPr>
          <a:xfrm>
            <a:off x="108900" y="1044250"/>
            <a:ext cx="5143500" cy="3588300"/>
          </a:xfrm>
          <a:prstGeom prst="rect">
            <a:avLst/>
          </a:prstGeom>
          <a:noFill/>
          <a:ln>
            <a:noFill/>
          </a:ln>
        </p:spPr>
        <p:txBody>
          <a:bodyPr spcFirstLastPara="1" wrap="square" lIns="68575" tIns="34275" rIns="68575" bIns="34275" anchor="t" anchorCtr="0">
            <a:noAutofit/>
          </a:bodyPr>
          <a:lstStyle/>
          <a:p>
            <a:pPr marL="0" lvl="0" indent="0" algn="l" rtl="0">
              <a:lnSpc>
                <a:spcPct val="115000"/>
              </a:lnSpc>
              <a:spcBef>
                <a:spcPts val="800"/>
              </a:spcBef>
              <a:spcAft>
                <a:spcPts val="0"/>
              </a:spcAft>
              <a:buNone/>
            </a:pPr>
            <a:r>
              <a:rPr lang="en" sz="1100">
                <a:latin typeface="Arial"/>
                <a:ea typeface="Arial"/>
                <a:cs typeface="Arial"/>
                <a:sym typeface="Arial"/>
              </a:rPr>
              <a:t>Amazon Inspector is an automated security assessment service that helps improve the security and compliance of applications deployed on AWS.</a:t>
            </a:r>
            <a:endParaRPr sz="1100">
              <a:latin typeface="Arial"/>
              <a:ea typeface="Arial"/>
              <a:cs typeface="Arial"/>
              <a:sym typeface="Arial"/>
            </a:endParaRPr>
          </a:p>
          <a:p>
            <a:pPr marL="0" lvl="0" indent="0" algn="l" rtl="0">
              <a:lnSpc>
                <a:spcPct val="115000"/>
              </a:lnSpc>
              <a:spcBef>
                <a:spcPts val="1200"/>
              </a:spcBef>
              <a:spcAft>
                <a:spcPts val="0"/>
              </a:spcAft>
              <a:buNone/>
            </a:pPr>
            <a:r>
              <a:rPr lang="en" sz="1100">
                <a:latin typeface="Arial"/>
                <a:ea typeface="Arial"/>
                <a:cs typeface="Arial"/>
                <a:sym typeface="Arial"/>
              </a:rPr>
              <a:t>Amazon Inspector automatically assesses applications for exposure, vulnerabilities, and deviations from best practices.</a:t>
            </a:r>
            <a:endParaRPr sz="1100">
              <a:latin typeface="Arial"/>
              <a:ea typeface="Arial"/>
              <a:cs typeface="Arial"/>
              <a:sym typeface="Arial"/>
            </a:endParaRPr>
          </a:p>
          <a:p>
            <a:pPr marL="0" lvl="0" indent="0" algn="l" rtl="0">
              <a:lnSpc>
                <a:spcPct val="115000"/>
              </a:lnSpc>
              <a:spcBef>
                <a:spcPts val="1200"/>
              </a:spcBef>
              <a:spcAft>
                <a:spcPts val="0"/>
              </a:spcAft>
              <a:buNone/>
            </a:pPr>
            <a:r>
              <a:rPr lang="en" sz="1100">
                <a:latin typeface="Arial"/>
                <a:ea typeface="Arial"/>
                <a:cs typeface="Arial"/>
                <a:sym typeface="Arial"/>
              </a:rPr>
              <a:t>After performing an assessment, Amazon Inspector produces a detailed list of security findings prioritized by level of severity.</a:t>
            </a:r>
            <a:endParaRPr sz="1100">
              <a:latin typeface="Arial"/>
              <a:ea typeface="Arial"/>
              <a:cs typeface="Arial"/>
              <a:sym typeface="Arial"/>
            </a:endParaRPr>
          </a:p>
          <a:p>
            <a:pPr marL="0" lvl="0" indent="0" algn="l" rtl="0">
              <a:lnSpc>
                <a:spcPct val="115000"/>
              </a:lnSpc>
              <a:spcBef>
                <a:spcPts val="1200"/>
              </a:spcBef>
              <a:spcAft>
                <a:spcPts val="0"/>
              </a:spcAft>
              <a:buNone/>
            </a:pPr>
            <a:r>
              <a:rPr lang="en" sz="1100">
                <a:latin typeface="Arial"/>
                <a:ea typeface="Arial"/>
                <a:cs typeface="Arial"/>
                <a:sym typeface="Arial"/>
              </a:rPr>
              <a:t>Amazon Inspector tests the network accessibility of your Amazon EC2 instances and the security state of your applications that run on those instances.</a:t>
            </a:r>
            <a:endParaRPr sz="1100">
              <a:latin typeface="Arial"/>
              <a:ea typeface="Arial"/>
              <a:cs typeface="Arial"/>
              <a:sym typeface="Arial"/>
            </a:endParaRPr>
          </a:p>
          <a:p>
            <a:pPr marL="0" lvl="0" indent="0" algn="l" rtl="0">
              <a:lnSpc>
                <a:spcPct val="115000"/>
              </a:lnSpc>
              <a:spcBef>
                <a:spcPts val="1200"/>
              </a:spcBef>
              <a:spcAft>
                <a:spcPts val="1200"/>
              </a:spcAft>
              <a:buNone/>
            </a:pPr>
            <a:endParaRPr sz="1100">
              <a:latin typeface="Arial"/>
              <a:ea typeface="Arial"/>
              <a:cs typeface="Arial"/>
              <a:sym typeface="Arial"/>
            </a:endParaRPr>
          </a:p>
        </p:txBody>
      </p:sp>
      <p:pic>
        <p:nvPicPr>
          <p:cNvPr id="69" name="Google Shape;69;p15"/>
          <p:cNvPicPr preferRelativeResize="0"/>
          <p:nvPr/>
        </p:nvPicPr>
        <p:blipFill>
          <a:blip r:embed="rId3">
            <a:alphaModFix/>
          </a:blip>
          <a:stretch>
            <a:fillRect/>
          </a:stretch>
        </p:blipFill>
        <p:spPr>
          <a:xfrm>
            <a:off x="5404800" y="1103575"/>
            <a:ext cx="3604475" cy="16742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a:spLocks noGrp="1"/>
          </p:cNvSpPr>
          <p:nvPr>
            <p:ph type="title"/>
          </p:nvPr>
        </p:nvSpPr>
        <p:spPr>
          <a:xfrm>
            <a:off x="471488" y="205383"/>
            <a:ext cx="5915100" cy="745800"/>
          </a:xfrm>
          <a:prstGeom prst="rect">
            <a:avLst/>
          </a:prstGeom>
          <a:noFill/>
          <a:ln>
            <a:noFill/>
          </a:ln>
        </p:spPr>
        <p:txBody>
          <a:bodyPr spcFirstLastPara="1" wrap="square" lIns="68575" tIns="34275" rIns="68575" bIns="34275" anchor="ctr" anchorCtr="0">
            <a:normAutofit/>
          </a:bodyPr>
          <a:lstStyle/>
          <a:p>
            <a:pPr marL="0" lvl="0" indent="0" algn="l" rtl="0">
              <a:spcBef>
                <a:spcPts val="0"/>
              </a:spcBef>
              <a:spcAft>
                <a:spcPts val="0"/>
              </a:spcAft>
              <a:buClr>
                <a:schemeClr val="dk1"/>
              </a:buClr>
              <a:buSzPts val="2400"/>
              <a:buFont typeface="Calibri"/>
              <a:buNone/>
            </a:pPr>
            <a:r>
              <a:rPr lang="en" sz="1800"/>
              <a:t>Amazon Inspector</a:t>
            </a:r>
            <a:endParaRPr sz="1800"/>
          </a:p>
        </p:txBody>
      </p:sp>
      <p:sp>
        <p:nvSpPr>
          <p:cNvPr id="75" name="Google Shape;75;p16"/>
          <p:cNvSpPr txBox="1">
            <a:spLocks noGrp="1"/>
          </p:cNvSpPr>
          <p:nvPr>
            <p:ph type="body" idx="1"/>
          </p:nvPr>
        </p:nvSpPr>
        <p:spPr>
          <a:xfrm>
            <a:off x="292700" y="1044250"/>
            <a:ext cx="4959900" cy="3588300"/>
          </a:xfrm>
          <a:prstGeom prst="rect">
            <a:avLst/>
          </a:prstGeom>
          <a:noFill/>
          <a:ln>
            <a:noFill/>
          </a:ln>
        </p:spPr>
        <p:txBody>
          <a:bodyPr spcFirstLastPara="1" wrap="square" lIns="68575" tIns="34275" rIns="68575" bIns="34275" anchor="t" anchorCtr="0">
            <a:noAutofit/>
          </a:bodyPr>
          <a:lstStyle/>
          <a:p>
            <a:pPr marL="457200" lvl="0" indent="-298450" algn="l" rtl="0">
              <a:lnSpc>
                <a:spcPct val="115000"/>
              </a:lnSpc>
              <a:spcBef>
                <a:spcPts val="800"/>
              </a:spcBef>
              <a:spcAft>
                <a:spcPts val="0"/>
              </a:spcAft>
              <a:buSzPts val="1100"/>
              <a:buFont typeface="Arial"/>
              <a:buChar char="●"/>
            </a:pPr>
            <a:r>
              <a:rPr lang="en" sz="1100">
                <a:latin typeface="Arial"/>
                <a:ea typeface="Arial"/>
                <a:cs typeface="Arial"/>
                <a:sym typeface="Arial"/>
              </a:rPr>
              <a:t>Automated Security Assessments </a:t>
            </a:r>
            <a:endParaRPr sz="1100">
              <a:latin typeface="Arial"/>
              <a:ea typeface="Arial"/>
              <a:cs typeface="Arial"/>
              <a:sym typeface="Arial"/>
            </a:endParaRPr>
          </a:p>
          <a:p>
            <a:pPr marL="457200" lvl="0" indent="-298450" algn="l" rtl="0">
              <a:lnSpc>
                <a:spcPct val="115000"/>
              </a:lnSpc>
              <a:spcBef>
                <a:spcPts val="0"/>
              </a:spcBef>
              <a:spcAft>
                <a:spcPts val="0"/>
              </a:spcAft>
              <a:buSzPts val="1100"/>
              <a:buFont typeface="Arial"/>
              <a:buChar char="●"/>
            </a:pPr>
            <a:r>
              <a:rPr lang="en" sz="1100">
                <a:latin typeface="Arial"/>
                <a:ea typeface="Arial"/>
                <a:cs typeface="Arial"/>
                <a:sym typeface="Arial"/>
              </a:rPr>
              <a:t>For EC2 instances </a:t>
            </a:r>
            <a:endParaRPr sz="1100">
              <a:latin typeface="Arial"/>
              <a:ea typeface="Arial"/>
              <a:cs typeface="Arial"/>
              <a:sym typeface="Arial"/>
            </a:endParaRPr>
          </a:p>
          <a:p>
            <a:pPr marL="914400" lvl="1" indent="-298450" algn="l" rtl="0">
              <a:lnSpc>
                <a:spcPct val="115000"/>
              </a:lnSpc>
              <a:spcBef>
                <a:spcPts val="0"/>
              </a:spcBef>
              <a:spcAft>
                <a:spcPts val="0"/>
              </a:spcAft>
              <a:buSzPts val="1100"/>
              <a:buFont typeface="Arial"/>
              <a:buChar char="○"/>
            </a:pPr>
            <a:r>
              <a:rPr lang="en" sz="1100">
                <a:latin typeface="Arial"/>
                <a:ea typeface="Arial"/>
                <a:cs typeface="Arial"/>
                <a:sym typeface="Arial"/>
              </a:rPr>
              <a:t>Leveraging the AWS System Manager (SSM) agent</a:t>
            </a:r>
            <a:endParaRPr sz="1100">
              <a:latin typeface="Arial"/>
              <a:ea typeface="Arial"/>
              <a:cs typeface="Arial"/>
              <a:sym typeface="Arial"/>
            </a:endParaRPr>
          </a:p>
          <a:p>
            <a:pPr marL="914400" lvl="1" indent="-298450" algn="l" rtl="0">
              <a:lnSpc>
                <a:spcPct val="115000"/>
              </a:lnSpc>
              <a:spcBef>
                <a:spcPts val="0"/>
              </a:spcBef>
              <a:spcAft>
                <a:spcPts val="0"/>
              </a:spcAft>
              <a:buSzPts val="1100"/>
              <a:buFont typeface="Arial"/>
              <a:buChar char="○"/>
            </a:pPr>
            <a:r>
              <a:rPr lang="en" sz="1100">
                <a:latin typeface="Arial"/>
                <a:ea typeface="Arial"/>
                <a:cs typeface="Arial"/>
                <a:sym typeface="Arial"/>
              </a:rPr>
              <a:t>Analyze against unintended network accessibility</a:t>
            </a:r>
            <a:endParaRPr sz="1100">
              <a:latin typeface="Arial"/>
              <a:ea typeface="Arial"/>
              <a:cs typeface="Arial"/>
              <a:sym typeface="Arial"/>
            </a:endParaRPr>
          </a:p>
          <a:p>
            <a:pPr marL="914400" lvl="1" indent="-298450" algn="l" rtl="0">
              <a:lnSpc>
                <a:spcPct val="115000"/>
              </a:lnSpc>
              <a:spcBef>
                <a:spcPts val="0"/>
              </a:spcBef>
              <a:spcAft>
                <a:spcPts val="0"/>
              </a:spcAft>
              <a:buSzPts val="1100"/>
              <a:buFont typeface="Arial"/>
              <a:buChar char="○"/>
            </a:pPr>
            <a:r>
              <a:rPr lang="en" sz="1100">
                <a:latin typeface="Arial"/>
                <a:ea typeface="Arial"/>
                <a:cs typeface="Arial"/>
                <a:sym typeface="Arial"/>
              </a:rPr>
              <a:t>Analyze the running OS against known vulnerabilities</a:t>
            </a:r>
            <a:endParaRPr sz="1100">
              <a:latin typeface="Arial"/>
              <a:ea typeface="Arial"/>
              <a:cs typeface="Arial"/>
              <a:sym typeface="Arial"/>
            </a:endParaRPr>
          </a:p>
          <a:p>
            <a:pPr marL="457200" lvl="0" indent="-298450" algn="l" rtl="0">
              <a:lnSpc>
                <a:spcPct val="115000"/>
              </a:lnSpc>
              <a:spcBef>
                <a:spcPts val="0"/>
              </a:spcBef>
              <a:spcAft>
                <a:spcPts val="0"/>
              </a:spcAft>
              <a:buSzPts val="1100"/>
              <a:buFont typeface="Arial"/>
              <a:buChar char="●"/>
            </a:pPr>
            <a:r>
              <a:rPr lang="en" sz="1100">
                <a:latin typeface="Arial"/>
                <a:ea typeface="Arial"/>
                <a:cs typeface="Arial"/>
                <a:sym typeface="Arial"/>
              </a:rPr>
              <a:t>For Containers push to Amazon ECR</a:t>
            </a:r>
            <a:endParaRPr sz="1100">
              <a:latin typeface="Arial"/>
              <a:ea typeface="Arial"/>
              <a:cs typeface="Arial"/>
              <a:sym typeface="Arial"/>
            </a:endParaRPr>
          </a:p>
          <a:p>
            <a:pPr marL="914400" lvl="1" indent="-298450" algn="l" rtl="0">
              <a:lnSpc>
                <a:spcPct val="115000"/>
              </a:lnSpc>
              <a:spcBef>
                <a:spcPts val="0"/>
              </a:spcBef>
              <a:spcAft>
                <a:spcPts val="0"/>
              </a:spcAft>
              <a:buSzPts val="1100"/>
              <a:buFont typeface="Arial"/>
              <a:buChar char="○"/>
            </a:pPr>
            <a:r>
              <a:rPr lang="en" sz="1100">
                <a:latin typeface="Arial"/>
                <a:ea typeface="Arial"/>
                <a:cs typeface="Arial"/>
                <a:sym typeface="Arial"/>
              </a:rPr>
              <a:t>Assessment of containers as they are pushed</a:t>
            </a:r>
            <a:endParaRPr sz="1100">
              <a:latin typeface="Arial"/>
              <a:ea typeface="Arial"/>
              <a:cs typeface="Arial"/>
              <a:sym typeface="Arial"/>
            </a:endParaRPr>
          </a:p>
          <a:p>
            <a:pPr marL="457200" lvl="0" indent="-298450" algn="l" rtl="0">
              <a:lnSpc>
                <a:spcPct val="115000"/>
              </a:lnSpc>
              <a:spcBef>
                <a:spcPts val="0"/>
              </a:spcBef>
              <a:spcAft>
                <a:spcPts val="0"/>
              </a:spcAft>
              <a:buSzPts val="1100"/>
              <a:buFont typeface="Arial"/>
              <a:buChar char="●"/>
            </a:pPr>
            <a:r>
              <a:rPr lang="en" sz="1100">
                <a:latin typeface="Arial"/>
                <a:ea typeface="Arial"/>
                <a:cs typeface="Arial"/>
                <a:sym typeface="Arial"/>
              </a:rPr>
              <a:t>Reporting &amp; integration with AWS Security Hub</a:t>
            </a:r>
            <a:endParaRPr sz="1100">
              <a:latin typeface="Arial"/>
              <a:ea typeface="Arial"/>
              <a:cs typeface="Arial"/>
              <a:sym typeface="Arial"/>
            </a:endParaRPr>
          </a:p>
          <a:p>
            <a:pPr marL="457200" lvl="0" indent="-298450" algn="l" rtl="0">
              <a:lnSpc>
                <a:spcPct val="115000"/>
              </a:lnSpc>
              <a:spcBef>
                <a:spcPts val="0"/>
              </a:spcBef>
              <a:spcAft>
                <a:spcPts val="0"/>
              </a:spcAft>
              <a:buSzPts val="1100"/>
              <a:buFont typeface="Arial"/>
              <a:buChar char="●"/>
            </a:pPr>
            <a:r>
              <a:rPr lang="en" sz="1100">
                <a:latin typeface="Arial"/>
                <a:ea typeface="Arial"/>
                <a:cs typeface="Arial"/>
                <a:sym typeface="Arial"/>
              </a:rPr>
              <a:t>Send findings to Amazon Event Bridge</a:t>
            </a:r>
            <a:endParaRPr sz="1100">
              <a:latin typeface="Arial"/>
              <a:ea typeface="Arial"/>
              <a:cs typeface="Arial"/>
              <a:sym typeface="Arial"/>
            </a:endParaRPr>
          </a:p>
        </p:txBody>
      </p:sp>
      <p:pic>
        <p:nvPicPr>
          <p:cNvPr id="76" name="Google Shape;76;p16"/>
          <p:cNvPicPr preferRelativeResize="0"/>
          <p:nvPr/>
        </p:nvPicPr>
        <p:blipFill>
          <a:blip r:embed="rId3">
            <a:alphaModFix/>
          </a:blip>
          <a:stretch>
            <a:fillRect/>
          </a:stretch>
        </p:blipFill>
        <p:spPr>
          <a:xfrm>
            <a:off x="5252400" y="951183"/>
            <a:ext cx="3427066" cy="388751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a:spLocks noGrp="1"/>
          </p:cNvSpPr>
          <p:nvPr>
            <p:ph type="title"/>
          </p:nvPr>
        </p:nvSpPr>
        <p:spPr>
          <a:xfrm>
            <a:off x="471488" y="205383"/>
            <a:ext cx="5915100" cy="7458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2400"/>
              <a:buFont typeface="Calibri"/>
              <a:buNone/>
            </a:pPr>
            <a:r>
              <a:rPr lang="en" sz="1800"/>
              <a:t>Amazon Inspector Agent</a:t>
            </a:r>
            <a:endParaRPr sz="1800">
              <a:latin typeface="Economica"/>
              <a:ea typeface="Economica"/>
              <a:cs typeface="Economica"/>
              <a:sym typeface="Economica"/>
            </a:endParaRPr>
          </a:p>
        </p:txBody>
      </p:sp>
      <p:sp>
        <p:nvSpPr>
          <p:cNvPr id="82" name="Google Shape;82;p17"/>
          <p:cNvSpPr txBox="1">
            <a:spLocks noGrp="1"/>
          </p:cNvSpPr>
          <p:nvPr>
            <p:ph type="body" idx="1"/>
          </p:nvPr>
        </p:nvSpPr>
        <p:spPr>
          <a:xfrm>
            <a:off x="108900" y="1044250"/>
            <a:ext cx="5143500" cy="3588300"/>
          </a:xfrm>
          <a:prstGeom prst="rect">
            <a:avLst/>
          </a:prstGeom>
          <a:noFill/>
          <a:ln>
            <a:noFill/>
          </a:ln>
        </p:spPr>
        <p:txBody>
          <a:bodyPr spcFirstLastPara="1" wrap="square" lIns="68575" tIns="34275" rIns="68575" bIns="34275" anchor="t" anchorCtr="0">
            <a:noAutofit/>
          </a:bodyPr>
          <a:lstStyle/>
          <a:p>
            <a:pPr marL="0" lvl="0" indent="0" algn="l" rtl="0">
              <a:lnSpc>
                <a:spcPct val="115000"/>
              </a:lnSpc>
              <a:spcBef>
                <a:spcPts val="800"/>
              </a:spcBef>
              <a:spcAft>
                <a:spcPts val="0"/>
              </a:spcAft>
              <a:buNone/>
            </a:pPr>
            <a:r>
              <a:rPr lang="en" sz="1100">
                <a:latin typeface="Arial"/>
                <a:ea typeface="Arial"/>
                <a:cs typeface="Arial"/>
                <a:sym typeface="Arial"/>
              </a:rPr>
              <a:t>Amazon Inspector also offers predefined software called an agent that you can optionally install in the operating system of the EC2 instances that you want to assess.</a:t>
            </a:r>
            <a:endParaRPr sz="1100">
              <a:latin typeface="Arial"/>
              <a:ea typeface="Arial"/>
              <a:cs typeface="Arial"/>
              <a:sym typeface="Arial"/>
            </a:endParaRPr>
          </a:p>
          <a:p>
            <a:pPr marL="0" lvl="0" indent="0" algn="l" rtl="0">
              <a:lnSpc>
                <a:spcPct val="115000"/>
              </a:lnSpc>
              <a:spcBef>
                <a:spcPts val="1200"/>
              </a:spcBef>
              <a:spcAft>
                <a:spcPts val="0"/>
              </a:spcAft>
              <a:buNone/>
            </a:pPr>
            <a:r>
              <a:rPr lang="en" sz="1100">
                <a:latin typeface="Arial"/>
                <a:ea typeface="Arial"/>
                <a:cs typeface="Arial"/>
                <a:sym typeface="Arial"/>
              </a:rPr>
              <a:t>The agent monitors the behavior of the EC2 instances, including network, file system, and process activity. It also collects a wide set of behavior and configuration data (telemetry).</a:t>
            </a:r>
            <a:endParaRPr sz="1100">
              <a:latin typeface="Arial"/>
              <a:ea typeface="Arial"/>
              <a:cs typeface="Arial"/>
              <a:sym typeface="Arial"/>
            </a:endParaRPr>
          </a:p>
          <a:p>
            <a:pPr marL="0" lvl="0" indent="0" algn="l" rtl="0">
              <a:lnSpc>
                <a:spcPct val="115000"/>
              </a:lnSpc>
              <a:spcBef>
                <a:spcPts val="1200"/>
              </a:spcBef>
              <a:spcAft>
                <a:spcPts val="1200"/>
              </a:spcAft>
              <a:buNone/>
            </a:pPr>
            <a:endParaRPr sz="1100">
              <a:latin typeface="Arial"/>
              <a:ea typeface="Arial"/>
              <a:cs typeface="Arial"/>
              <a:sym typeface="Arial"/>
            </a:endParaRPr>
          </a:p>
        </p:txBody>
      </p:sp>
      <p:pic>
        <p:nvPicPr>
          <p:cNvPr id="83" name="Google Shape;83;p17"/>
          <p:cNvPicPr preferRelativeResize="0"/>
          <p:nvPr/>
        </p:nvPicPr>
        <p:blipFill>
          <a:blip r:embed="rId3">
            <a:alphaModFix/>
          </a:blip>
          <a:stretch>
            <a:fillRect/>
          </a:stretch>
        </p:blipFill>
        <p:spPr>
          <a:xfrm>
            <a:off x="5404800" y="1103583"/>
            <a:ext cx="3586801" cy="24772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8"/>
          <p:cNvSpPr txBox="1">
            <a:spLocks noGrp="1"/>
          </p:cNvSpPr>
          <p:nvPr>
            <p:ph type="title"/>
          </p:nvPr>
        </p:nvSpPr>
        <p:spPr>
          <a:xfrm>
            <a:off x="471488" y="205383"/>
            <a:ext cx="5915100" cy="7458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2400"/>
              <a:buFont typeface="Calibri"/>
              <a:buNone/>
            </a:pPr>
            <a:r>
              <a:rPr lang="en" sz="1800"/>
              <a:t>Rules and Packages</a:t>
            </a:r>
            <a:endParaRPr sz="1800">
              <a:latin typeface="Economica"/>
              <a:ea typeface="Economica"/>
              <a:cs typeface="Economica"/>
              <a:sym typeface="Economica"/>
            </a:endParaRPr>
          </a:p>
        </p:txBody>
      </p:sp>
      <p:sp>
        <p:nvSpPr>
          <p:cNvPr id="89" name="Google Shape;89;p18"/>
          <p:cNvSpPr txBox="1">
            <a:spLocks noGrp="1"/>
          </p:cNvSpPr>
          <p:nvPr>
            <p:ph type="body" idx="1"/>
          </p:nvPr>
        </p:nvSpPr>
        <p:spPr>
          <a:xfrm>
            <a:off x="108900" y="1044250"/>
            <a:ext cx="7794900" cy="4051200"/>
          </a:xfrm>
          <a:prstGeom prst="rect">
            <a:avLst/>
          </a:prstGeom>
          <a:noFill/>
          <a:ln>
            <a:noFill/>
          </a:ln>
        </p:spPr>
        <p:txBody>
          <a:bodyPr spcFirstLastPara="1" wrap="square" lIns="68575" tIns="34275" rIns="68575" bIns="34275" anchor="t" anchorCtr="0">
            <a:noAutofit/>
          </a:bodyPr>
          <a:lstStyle/>
          <a:p>
            <a:pPr marL="0" lvl="0" indent="0" algn="l" rtl="0">
              <a:lnSpc>
                <a:spcPct val="115000"/>
              </a:lnSpc>
              <a:spcBef>
                <a:spcPts val="800"/>
              </a:spcBef>
              <a:spcAft>
                <a:spcPts val="0"/>
              </a:spcAft>
              <a:buNone/>
            </a:pPr>
            <a:r>
              <a:rPr lang="en" sz="1100">
                <a:latin typeface="Arial"/>
                <a:ea typeface="Arial"/>
                <a:cs typeface="Arial"/>
                <a:sym typeface="Arial"/>
              </a:rPr>
              <a:t>You can use Amazon Inspector to assess your assessment targets (collections of AWS resources) for potential security issues and vulnerabilities.</a:t>
            </a:r>
            <a:endParaRPr sz="1100">
              <a:latin typeface="Arial"/>
              <a:ea typeface="Arial"/>
              <a:cs typeface="Arial"/>
              <a:sym typeface="Arial"/>
            </a:endParaRPr>
          </a:p>
          <a:p>
            <a:pPr marL="0" lvl="0" indent="0" algn="l" rtl="0">
              <a:lnSpc>
                <a:spcPct val="115000"/>
              </a:lnSpc>
              <a:spcBef>
                <a:spcPts val="1200"/>
              </a:spcBef>
              <a:spcAft>
                <a:spcPts val="0"/>
              </a:spcAft>
              <a:buNone/>
            </a:pPr>
            <a:r>
              <a:rPr lang="en" sz="1100">
                <a:latin typeface="Arial"/>
                <a:ea typeface="Arial"/>
                <a:cs typeface="Arial"/>
                <a:sym typeface="Arial"/>
              </a:rPr>
              <a:t>Amazon Inspector compares the behavior and the security configuration of the assessment targets to selected security rules packages.</a:t>
            </a:r>
            <a:endParaRPr sz="1100">
              <a:latin typeface="Arial"/>
              <a:ea typeface="Arial"/>
              <a:cs typeface="Arial"/>
              <a:sym typeface="Arial"/>
            </a:endParaRPr>
          </a:p>
          <a:p>
            <a:pPr marL="0" lvl="0" indent="0" algn="l" rtl="0">
              <a:lnSpc>
                <a:spcPct val="115000"/>
              </a:lnSpc>
              <a:spcBef>
                <a:spcPts val="1200"/>
              </a:spcBef>
              <a:spcAft>
                <a:spcPts val="0"/>
              </a:spcAft>
              <a:buNone/>
            </a:pPr>
            <a:r>
              <a:rPr lang="en" sz="1100">
                <a:latin typeface="Arial"/>
                <a:ea typeface="Arial"/>
                <a:cs typeface="Arial"/>
                <a:sym typeface="Arial"/>
              </a:rPr>
              <a:t>In the context of Amazon Inspector, a rule is a security check that Amazon Inspector performs during the assessment run.</a:t>
            </a:r>
            <a:endParaRPr sz="1100">
              <a:latin typeface="Arial"/>
              <a:ea typeface="Arial"/>
              <a:cs typeface="Arial"/>
              <a:sym typeface="Arial"/>
            </a:endParaRPr>
          </a:p>
          <a:p>
            <a:pPr marL="0" lvl="0" indent="0" algn="l" rtl="0">
              <a:lnSpc>
                <a:spcPct val="115000"/>
              </a:lnSpc>
              <a:spcBef>
                <a:spcPts val="1200"/>
              </a:spcBef>
              <a:spcAft>
                <a:spcPts val="0"/>
              </a:spcAft>
              <a:buNone/>
            </a:pPr>
            <a:r>
              <a:rPr lang="en" sz="1100">
                <a:latin typeface="Arial"/>
                <a:ea typeface="Arial"/>
                <a:cs typeface="Arial"/>
                <a:sym typeface="Arial"/>
              </a:rPr>
              <a:t>Amazon Inspector assessments are offered to you as pre-defined rules packages mapped to common security best practices and vulnerability definitions.</a:t>
            </a:r>
            <a:endParaRPr sz="1100">
              <a:latin typeface="Arial"/>
              <a:ea typeface="Arial"/>
              <a:cs typeface="Arial"/>
              <a:sym typeface="Arial"/>
            </a:endParaRPr>
          </a:p>
          <a:p>
            <a:pPr marL="0" lvl="0" indent="0" algn="l" rtl="0">
              <a:lnSpc>
                <a:spcPct val="115000"/>
              </a:lnSpc>
              <a:spcBef>
                <a:spcPts val="1200"/>
              </a:spcBef>
              <a:spcAft>
                <a:spcPts val="0"/>
              </a:spcAft>
              <a:buNone/>
            </a:pPr>
            <a:r>
              <a:rPr lang="en" sz="1100" b="1">
                <a:latin typeface="Arial"/>
                <a:ea typeface="Arial"/>
                <a:cs typeface="Arial"/>
                <a:sym typeface="Arial"/>
              </a:rPr>
              <a:t>Examples </a:t>
            </a:r>
            <a:r>
              <a:rPr lang="en" sz="1100">
                <a:latin typeface="Arial"/>
                <a:ea typeface="Arial"/>
                <a:cs typeface="Arial"/>
                <a:sym typeface="Arial"/>
              </a:rPr>
              <a:t>of built-in rules include checking for access to your EC2 instances from the internet, remote root login being enabled, or vulnerable software versions installed.</a:t>
            </a:r>
            <a:endParaRPr sz="1100">
              <a:latin typeface="Arial"/>
              <a:ea typeface="Arial"/>
              <a:cs typeface="Arial"/>
              <a:sym typeface="Arial"/>
            </a:endParaRPr>
          </a:p>
          <a:p>
            <a:pPr marL="0" lvl="0" indent="0" algn="l" rtl="0">
              <a:lnSpc>
                <a:spcPct val="115000"/>
              </a:lnSpc>
              <a:spcBef>
                <a:spcPts val="1200"/>
              </a:spcBef>
              <a:spcAft>
                <a:spcPts val="0"/>
              </a:spcAft>
              <a:buNone/>
            </a:pPr>
            <a:r>
              <a:rPr lang="en" sz="1100">
                <a:latin typeface="Arial"/>
                <a:ea typeface="Arial"/>
                <a:cs typeface="Arial"/>
                <a:sym typeface="Arial"/>
              </a:rPr>
              <a:t>These rules are regularly updated by AWS security researchers.</a:t>
            </a:r>
            <a:endParaRPr sz="1100">
              <a:latin typeface="Arial"/>
              <a:ea typeface="Arial"/>
              <a:cs typeface="Arial"/>
              <a:sym typeface="Arial"/>
            </a:endParaRPr>
          </a:p>
          <a:p>
            <a:pPr marL="0" lvl="0" indent="0" algn="l" rtl="0">
              <a:lnSpc>
                <a:spcPct val="115000"/>
              </a:lnSpc>
              <a:spcBef>
                <a:spcPts val="1200"/>
              </a:spcBef>
              <a:spcAft>
                <a:spcPts val="0"/>
              </a:spcAft>
              <a:buNone/>
            </a:pPr>
            <a:r>
              <a:rPr lang="en" sz="1100">
                <a:latin typeface="Arial"/>
                <a:ea typeface="Arial"/>
                <a:cs typeface="Arial"/>
                <a:sym typeface="Arial"/>
              </a:rPr>
              <a:t>An Amazon Inspector assessment can use any combination of the following rules packages:</a:t>
            </a:r>
            <a:endParaRPr sz="1100">
              <a:latin typeface="Arial"/>
              <a:ea typeface="Arial"/>
              <a:cs typeface="Arial"/>
              <a:sym typeface="Arial"/>
            </a:endParaRPr>
          </a:p>
          <a:p>
            <a:pPr marL="457200" lvl="0" indent="-298450" algn="l" rtl="0">
              <a:lnSpc>
                <a:spcPct val="115000"/>
              </a:lnSpc>
              <a:spcBef>
                <a:spcPts val="1200"/>
              </a:spcBef>
              <a:spcAft>
                <a:spcPts val="0"/>
              </a:spcAft>
              <a:buSzPts val="1100"/>
              <a:buFont typeface="Arial"/>
              <a:buChar char="●"/>
            </a:pPr>
            <a:r>
              <a:rPr lang="en" sz="1100" b="1">
                <a:latin typeface="Arial"/>
                <a:ea typeface="Arial"/>
                <a:cs typeface="Arial"/>
                <a:sym typeface="Arial"/>
              </a:rPr>
              <a:t>Network assessments</a:t>
            </a:r>
            <a:endParaRPr sz="1100" b="1">
              <a:latin typeface="Arial"/>
              <a:ea typeface="Arial"/>
              <a:cs typeface="Arial"/>
              <a:sym typeface="Arial"/>
            </a:endParaRPr>
          </a:p>
          <a:p>
            <a:pPr marL="457200" lvl="0" indent="-298450" algn="l" rtl="0">
              <a:lnSpc>
                <a:spcPct val="115000"/>
              </a:lnSpc>
              <a:spcBef>
                <a:spcPts val="0"/>
              </a:spcBef>
              <a:spcAft>
                <a:spcPts val="0"/>
              </a:spcAft>
              <a:buSzPts val="1100"/>
              <a:buFont typeface="Arial"/>
              <a:buChar char="●"/>
            </a:pPr>
            <a:r>
              <a:rPr lang="en" sz="1100" b="1">
                <a:latin typeface="Arial"/>
                <a:ea typeface="Arial"/>
                <a:cs typeface="Arial"/>
                <a:sym typeface="Arial"/>
              </a:rPr>
              <a:t>Host assessments</a:t>
            </a:r>
            <a:endParaRPr sz="1100" b="1">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9"/>
          <p:cNvSpPr txBox="1">
            <a:spLocks noGrp="1"/>
          </p:cNvSpPr>
          <p:nvPr>
            <p:ph type="title"/>
          </p:nvPr>
        </p:nvSpPr>
        <p:spPr>
          <a:xfrm>
            <a:off x="471488" y="205383"/>
            <a:ext cx="5915100" cy="745800"/>
          </a:xfrm>
          <a:prstGeom prst="rect">
            <a:avLst/>
          </a:prstGeom>
          <a:noFill/>
          <a:ln>
            <a:noFill/>
          </a:ln>
        </p:spPr>
        <p:txBody>
          <a:bodyPr spcFirstLastPara="1" wrap="square" lIns="68575" tIns="34275" rIns="68575" bIns="34275" anchor="ctr" anchorCtr="0">
            <a:normAutofit/>
          </a:bodyPr>
          <a:lstStyle/>
          <a:p>
            <a:pPr marL="0" lvl="0" indent="0" algn="l" rtl="0">
              <a:spcBef>
                <a:spcPts val="0"/>
              </a:spcBef>
              <a:spcAft>
                <a:spcPts val="0"/>
              </a:spcAft>
              <a:buClr>
                <a:schemeClr val="dk1"/>
              </a:buClr>
              <a:buSzPts val="2400"/>
              <a:buFont typeface="Calibri"/>
              <a:buNone/>
            </a:pPr>
            <a:r>
              <a:rPr lang="en" sz="1800"/>
              <a:t>Rules and Packages</a:t>
            </a:r>
            <a:endParaRPr sz="1800"/>
          </a:p>
        </p:txBody>
      </p:sp>
      <p:sp>
        <p:nvSpPr>
          <p:cNvPr id="95" name="Google Shape;95;p19"/>
          <p:cNvSpPr txBox="1">
            <a:spLocks noGrp="1"/>
          </p:cNvSpPr>
          <p:nvPr>
            <p:ph type="body" idx="1"/>
          </p:nvPr>
        </p:nvSpPr>
        <p:spPr>
          <a:xfrm>
            <a:off x="108900" y="1044250"/>
            <a:ext cx="8570100" cy="3588300"/>
          </a:xfrm>
          <a:prstGeom prst="rect">
            <a:avLst/>
          </a:prstGeom>
          <a:noFill/>
          <a:ln>
            <a:noFill/>
          </a:ln>
        </p:spPr>
        <p:txBody>
          <a:bodyPr spcFirstLastPara="1" wrap="square" lIns="68575" tIns="34275" rIns="68575" bIns="34275" anchor="t" anchorCtr="0">
            <a:noAutofit/>
          </a:bodyPr>
          <a:lstStyle/>
          <a:p>
            <a:pPr marL="457200" lvl="0" indent="-298450" algn="l" rtl="0">
              <a:lnSpc>
                <a:spcPct val="115000"/>
              </a:lnSpc>
              <a:spcBef>
                <a:spcPts val="800"/>
              </a:spcBef>
              <a:spcAft>
                <a:spcPts val="0"/>
              </a:spcAft>
              <a:buSzPts val="1100"/>
              <a:buFont typeface="Arial"/>
              <a:buChar char="●"/>
            </a:pPr>
            <a:r>
              <a:rPr lang="en" sz="1100" b="1">
                <a:latin typeface="Arial"/>
                <a:ea typeface="Arial"/>
                <a:cs typeface="Arial"/>
                <a:sym typeface="Arial"/>
              </a:rPr>
              <a:t>Network assessments</a:t>
            </a:r>
            <a:endParaRPr sz="1100" b="1">
              <a:latin typeface="Arial"/>
              <a:ea typeface="Arial"/>
              <a:cs typeface="Arial"/>
              <a:sym typeface="Arial"/>
            </a:endParaRPr>
          </a:p>
          <a:p>
            <a:pPr marL="914400" lvl="1" indent="-298450" algn="l" rtl="0">
              <a:lnSpc>
                <a:spcPct val="115000"/>
              </a:lnSpc>
              <a:spcBef>
                <a:spcPts val="0"/>
              </a:spcBef>
              <a:spcAft>
                <a:spcPts val="0"/>
              </a:spcAft>
              <a:buSzPts val="1100"/>
              <a:buFont typeface="Arial"/>
              <a:buChar char="○"/>
            </a:pPr>
            <a:r>
              <a:rPr lang="en" sz="1100" b="1">
                <a:latin typeface="Arial"/>
                <a:ea typeface="Arial"/>
                <a:cs typeface="Arial"/>
                <a:sym typeface="Arial"/>
              </a:rPr>
              <a:t>Network Reachability</a:t>
            </a:r>
            <a:r>
              <a:rPr lang="en" sz="1100">
                <a:latin typeface="Arial"/>
                <a:ea typeface="Arial"/>
                <a:cs typeface="Arial"/>
                <a:sym typeface="Arial"/>
              </a:rPr>
              <a:t> – The rules in the Network Reachability package analyze your network configurations to find security vulnerabilities of your EC2 instances. The findings that Amazon Inspector generates also provide guidance about restricting access that is not secure.</a:t>
            </a:r>
            <a:endParaRPr sz="1100">
              <a:latin typeface="Arial"/>
              <a:ea typeface="Arial"/>
              <a:cs typeface="Arial"/>
              <a:sym typeface="Arial"/>
            </a:endParaRPr>
          </a:p>
          <a:p>
            <a:pPr marL="0" lvl="0" indent="0" algn="l" rtl="0">
              <a:lnSpc>
                <a:spcPct val="115000"/>
              </a:lnSpc>
              <a:spcBef>
                <a:spcPts val="1200"/>
              </a:spcBef>
              <a:spcAft>
                <a:spcPts val="0"/>
              </a:spcAft>
              <a:buNone/>
            </a:pPr>
            <a:endParaRPr sz="1100">
              <a:latin typeface="Arial"/>
              <a:ea typeface="Arial"/>
              <a:cs typeface="Arial"/>
              <a:sym typeface="Arial"/>
            </a:endParaRPr>
          </a:p>
          <a:p>
            <a:pPr marL="457200" lvl="0" indent="-298450" algn="l" rtl="0">
              <a:lnSpc>
                <a:spcPct val="115000"/>
              </a:lnSpc>
              <a:spcBef>
                <a:spcPts val="1200"/>
              </a:spcBef>
              <a:spcAft>
                <a:spcPts val="0"/>
              </a:spcAft>
              <a:buSzPts val="1100"/>
              <a:buFont typeface="Arial"/>
              <a:buChar char="●"/>
            </a:pPr>
            <a:r>
              <a:rPr lang="en" sz="1100" b="1">
                <a:latin typeface="Arial"/>
                <a:ea typeface="Arial"/>
                <a:cs typeface="Arial"/>
                <a:sym typeface="Arial"/>
              </a:rPr>
              <a:t>Host assessments</a:t>
            </a:r>
            <a:endParaRPr sz="1100" b="1">
              <a:latin typeface="Arial"/>
              <a:ea typeface="Arial"/>
              <a:cs typeface="Arial"/>
              <a:sym typeface="Arial"/>
            </a:endParaRPr>
          </a:p>
          <a:p>
            <a:pPr marL="914400" lvl="1" indent="-298450" algn="l" rtl="0">
              <a:lnSpc>
                <a:spcPct val="115000"/>
              </a:lnSpc>
              <a:spcBef>
                <a:spcPts val="0"/>
              </a:spcBef>
              <a:spcAft>
                <a:spcPts val="0"/>
              </a:spcAft>
              <a:buSzPts val="1100"/>
              <a:buFont typeface="Arial"/>
              <a:buChar char="○"/>
            </a:pPr>
            <a:r>
              <a:rPr lang="en" sz="1100" b="1">
                <a:latin typeface="Arial"/>
                <a:ea typeface="Arial"/>
                <a:cs typeface="Arial"/>
                <a:sym typeface="Arial"/>
              </a:rPr>
              <a:t>Common vulnerabilities and exposures</a:t>
            </a:r>
            <a:r>
              <a:rPr lang="en" sz="1100">
                <a:latin typeface="Arial"/>
                <a:ea typeface="Arial"/>
                <a:cs typeface="Arial"/>
                <a:sym typeface="Arial"/>
              </a:rPr>
              <a:t> – The rules in this package help verify whether the EC2 instances in your assessment targets are exposed to common vulnerabilities and exposures (CVEs).</a:t>
            </a:r>
            <a:endParaRPr sz="1100">
              <a:latin typeface="Arial"/>
              <a:ea typeface="Arial"/>
              <a:cs typeface="Arial"/>
              <a:sym typeface="Arial"/>
            </a:endParaRPr>
          </a:p>
          <a:p>
            <a:pPr marL="914400" lvl="1" indent="-298450" algn="l" rtl="0">
              <a:lnSpc>
                <a:spcPct val="115000"/>
              </a:lnSpc>
              <a:spcBef>
                <a:spcPts val="0"/>
              </a:spcBef>
              <a:spcAft>
                <a:spcPts val="0"/>
              </a:spcAft>
              <a:buSzPts val="1100"/>
              <a:buFont typeface="Arial"/>
              <a:buChar char="○"/>
            </a:pPr>
            <a:r>
              <a:rPr lang="en" sz="1100" b="1">
                <a:latin typeface="Arial"/>
                <a:ea typeface="Arial"/>
                <a:cs typeface="Arial"/>
                <a:sym typeface="Arial"/>
              </a:rPr>
              <a:t>Center for Internet Security (CIS) Benchmarks</a:t>
            </a:r>
            <a:r>
              <a:rPr lang="en" sz="1100">
                <a:latin typeface="Arial"/>
                <a:ea typeface="Arial"/>
                <a:cs typeface="Arial"/>
                <a:sym typeface="Arial"/>
              </a:rPr>
              <a:t> – The CIS Security Benchmarks program provides well-defined, unbiased, consensus-based industry best practices to help organizations assess and improve their security.</a:t>
            </a:r>
            <a:endParaRPr sz="1100">
              <a:latin typeface="Arial"/>
              <a:ea typeface="Arial"/>
              <a:cs typeface="Arial"/>
              <a:sym typeface="Arial"/>
            </a:endParaRPr>
          </a:p>
          <a:p>
            <a:pPr marL="914400" lvl="1" indent="-298450" algn="l" rtl="0">
              <a:lnSpc>
                <a:spcPct val="115000"/>
              </a:lnSpc>
              <a:spcBef>
                <a:spcPts val="0"/>
              </a:spcBef>
              <a:spcAft>
                <a:spcPts val="0"/>
              </a:spcAft>
              <a:buSzPts val="1100"/>
              <a:buFont typeface="Arial"/>
              <a:buChar char="○"/>
            </a:pPr>
            <a:r>
              <a:rPr lang="en" sz="1100" b="1">
                <a:latin typeface="Arial"/>
                <a:ea typeface="Arial"/>
                <a:cs typeface="Arial"/>
                <a:sym typeface="Arial"/>
              </a:rPr>
              <a:t>Security best practices for Amazon Inspector</a:t>
            </a:r>
            <a:r>
              <a:rPr lang="en" sz="1100">
                <a:latin typeface="Arial"/>
                <a:ea typeface="Arial"/>
                <a:cs typeface="Arial"/>
                <a:sym typeface="Arial"/>
              </a:rPr>
              <a:t> – Use Amazon Inspector rules to help determine whether your systems are configured securely.</a:t>
            </a:r>
            <a:endParaRPr sz="1100">
              <a:latin typeface="Arial"/>
              <a:ea typeface="Arial"/>
              <a:cs typeface="Arial"/>
              <a:sym typeface="Arial"/>
            </a:endParaRPr>
          </a:p>
          <a:p>
            <a:pPr marL="0" lvl="0" indent="0" algn="l" rtl="0">
              <a:lnSpc>
                <a:spcPct val="115000"/>
              </a:lnSpc>
              <a:spcBef>
                <a:spcPts val="1200"/>
              </a:spcBef>
              <a:spcAft>
                <a:spcPts val="1200"/>
              </a:spcAft>
              <a:buNone/>
            </a:pPr>
            <a:endParaRPr sz="1100">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0"/>
          <p:cNvSpPr txBox="1">
            <a:spLocks noGrp="1"/>
          </p:cNvSpPr>
          <p:nvPr>
            <p:ph type="title"/>
          </p:nvPr>
        </p:nvSpPr>
        <p:spPr>
          <a:xfrm>
            <a:off x="471488" y="205383"/>
            <a:ext cx="5915100" cy="7458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2400"/>
              <a:buFont typeface="Calibri"/>
              <a:buNone/>
            </a:pPr>
            <a:r>
              <a:rPr lang="en" sz="1800"/>
              <a:t>Benefits of Inspector</a:t>
            </a:r>
            <a:endParaRPr sz="1800">
              <a:latin typeface="Economica"/>
              <a:ea typeface="Economica"/>
              <a:cs typeface="Economica"/>
              <a:sym typeface="Economica"/>
            </a:endParaRPr>
          </a:p>
        </p:txBody>
      </p:sp>
      <p:sp>
        <p:nvSpPr>
          <p:cNvPr id="101" name="Google Shape;101;p20"/>
          <p:cNvSpPr txBox="1">
            <a:spLocks noGrp="1"/>
          </p:cNvSpPr>
          <p:nvPr>
            <p:ph type="body" idx="1"/>
          </p:nvPr>
        </p:nvSpPr>
        <p:spPr>
          <a:xfrm>
            <a:off x="108900" y="1044250"/>
            <a:ext cx="6744600" cy="3588300"/>
          </a:xfrm>
          <a:prstGeom prst="rect">
            <a:avLst/>
          </a:prstGeom>
          <a:noFill/>
          <a:ln>
            <a:noFill/>
          </a:ln>
        </p:spPr>
        <p:txBody>
          <a:bodyPr spcFirstLastPara="1" wrap="square" lIns="68575" tIns="34275" rIns="68575" bIns="34275" anchor="t" anchorCtr="0">
            <a:noAutofit/>
          </a:bodyPr>
          <a:lstStyle/>
          <a:p>
            <a:pPr marL="457200" lvl="0" indent="-298450" algn="l" rtl="0">
              <a:lnSpc>
                <a:spcPct val="115000"/>
              </a:lnSpc>
              <a:spcBef>
                <a:spcPts val="800"/>
              </a:spcBef>
              <a:spcAft>
                <a:spcPts val="0"/>
              </a:spcAft>
              <a:buSzPts val="1100"/>
              <a:buFont typeface="Arial"/>
              <a:buChar char="●"/>
            </a:pPr>
            <a:r>
              <a:rPr lang="en" sz="1100" b="1">
                <a:latin typeface="Arial"/>
                <a:ea typeface="Arial"/>
                <a:cs typeface="Arial"/>
                <a:sym typeface="Arial"/>
              </a:rPr>
              <a:t>Configuration scanning and activity monitoring engine</a:t>
            </a:r>
            <a:r>
              <a:rPr lang="en" sz="1100">
                <a:latin typeface="Arial"/>
                <a:ea typeface="Arial"/>
                <a:cs typeface="Arial"/>
                <a:sym typeface="Arial"/>
              </a:rPr>
              <a:t> – Amazon Inspector provides an agent that analyzes system and resource configuration.</a:t>
            </a:r>
            <a:endParaRPr sz="1100">
              <a:latin typeface="Arial"/>
              <a:ea typeface="Arial"/>
              <a:cs typeface="Arial"/>
              <a:sym typeface="Arial"/>
            </a:endParaRPr>
          </a:p>
          <a:p>
            <a:pPr marL="457200" lvl="0" indent="-298450" algn="l" rtl="0">
              <a:lnSpc>
                <a:spcPct val="115000"/>
              </a:lnSpc>
              <a:spcBef>
                <a:spcPts val="0"/>
              </a:spcBef>
              <a:spcAft>
                <a:spcPts val="0"/>
              </a:spcAft>
              <a:buSzPts val="1100"/>
              <a:buFont typeface="Arial"/>
              <a:buChar char="●"/>
            </a:pPr>
            <a:r>
              <a:rPr lang="en" sz="1100" b="1">
                <a:latin typeface="Arial"/>
                <a:ea typeface="Arial"/>
                <a:cs typeface="Arial"/>
                <a:sym typeface="Arial"/>
              </a:rPr>
              <a:t>Built-in content library</a:t>
            </a:r>
            <a:r>
              <a:rPr lang="en" sz="1100">
                <a:latin typeface="Arial"/>
                <a:ea typeface="Arial"/>
                <a:cs typeface="Arial"/>
                <a:sym typeface="Arial"/>
              </a:rPr>
              <a:t> – Amazon Inspector includes a built-in library of rules and reports.</a:t>
            </a:r>
            <a:endParaRPr sz="1100">
              <a:latin typeface="Arial"/>
              <a:ea typeface="Arial"/>
              <a:cs typeface="Arial"/>
              <a:sym typeface="Arial"/>
            </a:endParaRPr>
          </a:p>
          <a:p>
            <a:pPr marL="457200" lvl="0" indent="-298450" algn="l" rtl="0">
              <a:lnSpc>
                <a:spcPct val="115000"/>
              </a:lnSpc>
              <a:spcBef>
                <a:spcPts val="0"/>
              </a:spcBef>
              <a:spcAft>
                <a:spcPts val="0"/>
              </a:spcAft>
              <a:buSzPts val="1100"/>
              <a:buFont typeface="Arial"/>
              <a:buChar char="●"/>
            </a:pPr>
            <a:r>
              <a:rPr lang="en" sz="1100" b="1">
                <a:latin typeface="Arial"/>
                <a:ea typeface="Arial"/>
                <a:cs typeface="Arial"/>
                <a:sym typeface="Arial"/>
              </a:rPr>
              <a:t>Automation through an API</a:t>
            </a:r>
            <a:r>
              <a:rPr lang="en" sz="1100">
                <a:latin typeface="Arial"/>
                <a:ea typeface="Arial"/>
                <a:cs typeface="Arial"/>
                <a:sym typeface="Arial"/>
              </a:rPr>
              <a:t> – Amazon Inspector can be fully automated through an API.</a:t>
            </a:r>
            <a:endParaRPr sz="1100">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529</Words>
  <Application>Microsoft Macintosh PowerPoint</Application>
  <PresentationFormat>On-screen Show (16:9)</PresentationFormat>
  <Paragraphs>40</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Economica</vt:lpstr>
      <vt:lpstr>Calibri</vt:lpstr>
      <vt:lpstr>Arial</vt:lpstr>
      <vt:lpstr>Simple Light</vt:lpstr>
      <vt:lpstr>Amazon Inspector</vt:lpstr>
      <vt:lpstr>Amazon Inspector</vt:lpstr>
      <vt:lpstr>Amazon Inspector Agent</vt:lpstr>
      <vt:lpstr>Rules and Packages</vt:lpstr>
      <vt:lpstr>Rules and Packages</vt:lpstr>
      <vt:lpstr>Benefits of Inspector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 Inspector</dc:title>
  <cp:lastModifiedBy>Ilya Chakun</cp:lastModifiedBy>
  <cp:revision>1</cp:revision>
  <dcterms:modified xsi:type="dcterms:W3CDTF">2023-09-03T12:59:59Z</dcterms:modified>
</cp:coreProperties>
</file>