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305" r:id="rId2"/>
    <p:sldId id="306" r:id="rId3"/>
    <p:sldId id="307" r:id="rId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CC8E9-B0B9-B849-94EA-BFA9A1C4EC86}" type="datetimeFigureOut">
              <a:rPr lang="en-CH" smtClean="0"/>
              <a:t>03.09.23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93169-4245-7743-9B89-EAB01421F81D}" type="slidenum">
              <a:rPr lang="en-CH" smtClean="0"/>
              <a:t>‹#›</a:t>
            </a:fld>
            <a:endParaRPr lang="en-CH"/>
          </a:p>
        </p:txBody>
      </p:sp>
    </p:spTree>
    <p:extLst>
      <p:ext uri="{BB962C8B-B14F-4D97-AF65-F5344CB8AC3E}">
        <p14:creationId xmlns:p14="http://schemas.microsoft.com/office/powerpoint/2010/main" val="1407707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5f3499ded4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5f3499ded4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5f3499ded4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f3499ded4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5f3499ded4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5f3499ded4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5"/>
        <p:cNvGrpSpPr/>
        <p:nvPr/>
      </p:nvGrpSpPr>
      <p:grpSpPr>
        <a:xfrm>
          <a:off x="0" y="0"/>
          <a:ext cx="0" cy="0"/>
          <a:chOff x="0" y="0"/>
          <a:chExt cx="0" cy="0"/>
        </a:xfrm>
      </p:grpSpPr>
      <p:sp>
        <p:nvSpPr>
          <p:cNvPr id="66" name="Google Shape;66;p16"/>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6"/>
          <p:cNvSpPr txBox="1">
            <a:spLocks noGrp="1"/>
          </p:cNvSpPr>
          <p:nvPr>
            <p:ph type="title"/>
          </p:nvPr>
        </p:nvSpPr>
        <p:spPr>
          <a:xfrm>
            <a:off x="415600" y="421233"/>
            <a:ext cx="11360800" cy="11084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8" name="Google Shape;68;p16"/>
          <p:cNvSpPr txBox="1">
            <a:spLocks noGrp="1"/>
          </p:cNvSpPr>
          <p:nvPr>
            <p:ph type="body" idx="1"/>
          </p:nvPr>
        </p:nvSpPr>
        <p:spPr>
          <a:xfrm>
            <a:off x="415600" y="1633633"/>
            <a:ext cx="11360800" cy="44720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6806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docs.aws.amazon.com/IAM/latest/UserGuide/id_credentials_temp_request.html#stsapi_comparis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aws.amazon.com/IAM/latest/UserGuide/access_policies.htm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77"/>
          <p:cNvSpPr txBox="1">
            <a:spLocks noGrp="1"/>
          </p:cNvSpPr>
          <p:nvPr>
            <p:ph type="title"/>
          </p:nvPr>
        </p:nvSpPr>
        <p:spPr>
          <a:xfrm>
            <a:off x="838200" y="365125"/>
            <a:ext cx="10515600" cy="1325600"/>
          </a:xfrm>
          <a:prstGeom prst="rect">
            <a:avLst/>
          </a:prstGeom>
        </p:spPr>
        <p:txBody>
          <a:bodyPr spcFirstLastPara="1" vert="horz" wrap="square" lIns="91433" tIns="45700" rIns="91433" bIns="45700" rtlCol="0" anchor="ctr" anchorCtr="0">
            <a:normAutofit/>
          </a:bodyPr>
          <a:lstStyle/>
          <a:p>
            <a:pPr>
              <a:spcBef>
                <a:spcPts val="0"/>
              </a:spcBef>
            </a:pPr>
            <a:r>
              <a:rPr lang="en"/>
              <a:t>AWS STS</a:t>
            </a:r>
            <a:endParaRPr/>
          </a:p>
        </p:txBody>
      </p:sp>
      <p:sp>
        <p:nvSpPr>
          <p:cNvPr id="444" name="Google Shape;444;p77"/>
          <p:cNvSpPr txBox="1">
            <a:spLocks noGrp="1"/>
          </p:cNvSpPr>
          <p:nvPr>
            <p:ph type="body" idx="1"/>
          </p:nvPr>
        </p:nvSpPr>
        <p:spPr>
          <a:xfrm>
            <a:off x="838200" y="1825625"/>
            <a:ext cx="10515600" cy="4351200"/>
          </a:xfrm>
          <a:prstGeom prst="rect">
            <a:avLst/>
          </a:prstGeom>
        </p:spPr>
        <p:txBody>
          <a:bodyPr spcFirstLastPara="1" vert="horz" wrap="square" lIns="91433" tIns="45700" rIns="91433" bIns="45700" rtlCol="0" anchor="t" anchorCtr="0">
            <a:normAutofit/>
          </a:bodyPr>
          <a:lstStyle/>
          <a:p>
            <a:pPr marL="0" indent="0">
              <a:spcBef>
                <a:spcPts val="1067"/>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78"/>
          <p:cNvSpPr txBox="1">
            <a:spLocks noGrp="1"/>
          </p:cNvSpPr>
          <p:nvPr>
            <p:ph type="title"/>
          </p:nvPr>
        </p:nvSpPr>
        <p:spPr>
          <a:xfrm>
            <a:off x="415600" y="323833"/>
            <a:ext cx="11360800" cy="763600"/>
          </a:xfrm>
          <a:prstGeom prst="rect">
            <a:avLst/>
          </a:prstGeom>
        </p:spPr>
        <p:txBody>
          <a:bodyPr spcFirstLastPara="1" vert="horz" wrap="square" lIns="121900" tIns="121900" rIns="121900" bIns="121900" rtlCol="0" anchor="b" anchorCtr="0">
            <a:noAutofit/>
          </a:bodyPr>
          <a:lstStyle/>
          <a:p>
            <a:r>
              <a:rPr lang="en" sz="3200"/>
              <a:t>AWS STS - Temporary security credentials in IAM</a:t>
            </a:r>
            <a:endParaRPr sz="3200"/>
          </a:p>
        </p:txBody>
      </p:sp>
      <p:sp>
        <p:nvSpPr>
          <p:cNvPr id="450" name="Google Shape;450;p78"/>
          <p:cNvSpPr txBox="1">
            <a:spLocks noGrp="1"/>
          </p:cNvSpPr>
          <p:nvPr>
            <p:ph type="body" idx="1"/>
          </p:nvPr>
        </p:nvSpPr>
        <p:spPr>
          <a:xfrm>
            <a:off x="279933" y="1120500"/>
            <a:ext cx="11496400" cy="763600"/>
          </a:xfrm>
          <a:prstGeom prst="rect">
            <a:avLst/>
          </a:prstGeom>
        </p:spPr>
        <p:txBody>
          <a:bodyPr spcFirstLastPara="1" vert="horz" wrap="square" lIns="121900" tIns="121900" rIns="121900" bIns="121900" rtlCol="0" anchor="t" anchorCtr="0">
            <a:normAutofit fontScale="85000" lnSpcReduction="20000"/>
          </a:bodyPr>
          <a:lstStyle/>
          <a:p>
            <a:pPr marL="0" indent="0">
              <a:spcAft>
                <a:spcPts val="1600"/>
              </a:spcAft>
              <a:buNone/>
            </a:pPr>
            <a:r>
              <a:rPr lang="en" sz="1600">
                <a:solidFill>
                  <a:schemeClr val="dk1"/>
                </a:solidFill>
              </a:rPr>
              <a:t>AWS provides AWS Security Token Service (AWS STS) as a web service that enables you to request </a:t>
            </a:r>
            <a:r>
              <a:rPr lang="en" sz="1600">
                <a:solidFill>
                  <a:srgbClr val="DD5540"/>
                </a:solidFill>
              </a:rPr>
              <a:t>temporary, limited-privilege credentials</a:t>
            </a:r>
            <a:r>
              <a:rPr lang="en" sz="1600">
                <a:solidFill>
                  <a:schemeClr val="dk1"/>
                </a:solidFill>
              </a:rPr>
              <a:t> for AWS Identity and Access Management (IAM) users or for users you authenticate (federated users).</a:t>
            </a:r>
            <a:endParaRPr>
              <a:solidFill>
                <a:schemeClr val="dk1"/>
              </a:solidFill>
            </a:endParaRPr>
          </a:p>
        </p:txBody>
      </p:sp>
      <p:pic>
        <p:nvPicPr>
          <p:cNvPr id="451" name="Google Shape;451;p78"/>
          <p:cNvPicPr preferRelativeResize="0"/>
          <p:nvPr/>
        </p:nvPicPr>
        <p:blipFill>
          <a:blip r:embed="rId3">
            <a:alphaModFix/>
          </a:blip>
          <a:stretch>
            <a:fillRect/>
          </a:stretch>
        </p:blipFill>
        <p:spPr>
          <a:xfrm>
            <a:off x="5003300" y="3249900"/>
            <a:ext cx="7045133" cy="3385200"/>
          </a:xfrm>
          <a:prstGeom prst="rect">
            <a:avLst/>
          </a:prstGeom>
          <a:noFill/>
          <a:ln>
            <a:noFill/>
          </a:ln>
        </p:spPr>
      </p:pic>
      <p:sp>
        <p:nvSpPr>
          <p:cNvPr id="452" name="Google Shape;452;p78"/>
          <p:cNvSpPr txBox="1"/>
          <p:nvPr/>
        </p:nvSpPr>
        <p:spPr>
          <a:xfrm>
            <a:off x="197000" y="1951401"/>
            <a:ext cx="11579600" cy="923482"/>
          </a:xfrm>
          <a:prstGeom prst="rect">
            <a:avLst/>
          </a:prstGeom>
          <a:noFill/>
          <a:ln>
            <a:noFill/>
          </a:ln>
        </p:spPr>
        <p:txBody>
          <a:bodyPr spcFirstLastPara="1" wrap="square" lIns="121900" tIns="121900" rIns="121900" bIns="121900" anchor="t" anchorCtr="0">
            <a:spAutoFit/>
          </a:bodyPr>
          <a:lstStyle/>
          <a:p>
            <a:r>
              <a:rPr lang="en" sz="1467">
                <a:solidFill>
                  <a:schemeClr val="dk1"/>
                </a:solidFill>
              </a:rPr>
              <a:t>By default, AWS Security Token Service (AWS STS) is available as a global service, and all AWS STS requests go to a single endpoint at </a:t>
            </a:r>
            <a:r>
              <a:rPr lang="en" sz="1467">
                <a:solidFill>
                  <a:schemeClr val="dk1"/>
                </a:solidFill>
                <a:highlight>
                  <a:srgbClr val="DD5540"/>
                </a:highlight>
                <a:latin typeface="Courier New"/>
                <a:ea typeface="Courier New"/>
                <a:cs typeface="Courier New"/>
                <a:sym typeface="Courier New"/>
              </a:rPr>
              <a:t>https://sts.amazonaws.com</a:t>
            </a:r>
            <a:r>
              <a:rPr lang="en" sz="1467">
                <a:solidFill>
                  <a:schemeClr val="dk1"/>
                </a:solidFill>
              </a:rPr>
              <a:t>. Global requests map to the US East (N. Virginia) Region. AWS recommends using Regional AWS STS endpoints instead of the global endpoint to reduce latency, build in redundancy, and increase session token validity</a:t>
            </a:r>
            <a:endParaRPr sz="1467">
              <a:solidFill>
                <a:schemeClr val="dk1"/>
              </a:solidFill>
            </a:endParaRPr>
          </a:p>
        </p:txBody>
      </p:sp>
      <p:sp>
        <p:nvSpPr>
          <p:cNvPr id="453" name="Google Shape;453;p78"/>
          <p:cNvSpPr txBox="1"/>
          <p:nvPr/>
        </p:nvSpPr>
        <p:spPr>
          <a:xfrm>
            <a:off x="468000" y="3285301"/>
            <a:ext cx="4000000" cy="2462172"/>
          </a:xfrm>
          <a:prstGeom prst="rect">
            <a:avLst/>
          </a:prstGeom>
          <a:noFill/>
          <a:ln>
            <a:noFill/>
          </a:ln>
        </p:spPr>
        <p:txBody>
          <a:bodyPr spcFirstLastPara="1" wrap="square" lIns="121900" tIns="121900" rIns="121900" bIns="121900" anchor="t" anchorCtr="0">
            <a:spAutoFit/>
          </a:bodyPr>
          <a:lstStyle/>
          <a:p>
            <a:r>
              <a:rPr lang="en" sz="1600">
                <a:solidFill>
                  <a:schemeClr val="dk1"/>
                </a:solidFill>
              </a:rPr>
              <a:t>AWS STS supports AWS CloudTrail, a service that records AWS calls for your AWS account and delivers log files to an Amazon S3 bucket. By using information collected by CloudTrail, you can determine the requests successfully sent to AWS STS, as well as who sent the request, and when it was sent.</a:t>
            </a:r>
            <a:endParaRPr sz="1600">
              <a:solidFill>
                <a:schemeClr val="dk1"/>
              </a:solidFill>
            </a:endParaRPr>
          </a:p>
          <a:p>
            <a:endParaRPr sz="1600">
              <a:solidFill>
                <a:schemeClr val="dk1"/>
              </a:solidFill>
            </a:endParaRPr>
          </a:p>
          <a:p>
            <a:r>
              <a:rPr lang="en" sz="1600" u="sng">
                <a:solidFill>
                  <a:schemeClr val="hlink"/>
                </a:solidFill>
                <a:hlinkClick r:id="rId4"/>
              </a:rPr>
              <a:t>Request comparison</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9"/>
          <p:cNvSpPr txBox="1">
            <a:spLocks noGrp="1"/>
          </p:cNvSpPr>
          <p:nvPr>
            <p:ph type="title"/>
          </p:nvPr>
        </p:nvSpPr>
        <p:spPr>
          <a:xfrm>
            <a:off x="415600" y="251233"/>
            <a:ext cx="11360800" cy="763600"/>
          </a:xfrm>
          <a:prstGeom prst="rect">
            <a:avLst/>
          </a:prstGeom>
        </p:spPr>
        <p:txBody>
          <a:bodyPr spcFirstLastPara="1" vert="horz" wrap="square" lIns="121900" tIns="121900" rIns="121900" bIns="121900" rtlCol="0" anchor="b" anchorCtr="0">
            <a:normAutofit/>
          </a:bodyPr>
          <a:lstStyle/>
          <a:p>
            <a:r>
              <a:rPr lang="en" sz="3200"/>
              <a:t>AWS STS - Temporary security credentials in IAM</a:t>
            </a:r>
            <a:endParaRPr/>
          </a:p>
        </p:txBody>
      </p:sp>
      <p:sp>
        <p:nvSpPr>
          <p:cNvPr id="459" name="Google Shape;459;p79"/>
          <p:cNvSpPr txBox="1">
            <a:spLocks noGrp="1"/>
          </p:cNvSpPr>
          <p:nvPr>
            <p:ph type="body" idx="1"/>
          </p:nvPr>
        </p:nvSpPr>
        <p:spPr>
          <a:xfrm>
            <a:off x="260100" y="1014833"/>
            <a:ext cx="4146000" cy="1892400"/>
          </a:xfrm>
          <a:prstGeom prst="rect">
            <a:avLst/>
          </a:prstGeom>
        </p:spPr>
        <p:txBody>
          <a:bodyPr spcFirstLastPara="1" vert="horz" wrap="square" lIns="121900" tIns="121900" rIns="121900" bIns="121900" rtlCol="0" anchor="t" anchorCtr="0">
            <a:noAutofit/>
          </a:bodyPr>
          <a:lstStyle/>
          <a:p>
            <a:pPr marL="0" indent="0">
              <a:lnSpc>
                <a:spcPct val="122600"/>
              </a:lnSpc>
              <a:spcBef>
                <a:spcPts val="3067"/>
              </a:spcBef>
              <a:buNone/>
            </a:pPr>
            <a:r>
              <a:rPr lang="en" sz="1400" dirty="0" err="1">
                <a:solidFill>
                  <a:srgbClr val="DD5540"/>
                </a:solidFill>
              </a:rPr>
              <a:t>AssumeRole</a:t>
            </a:r>
            <a:r>
              <a:rPr lang="en" sz="1400" dirty="0">
                <a:solidFill>
                  <a:schemeClr val="dk1"/>
                </a:solidFill>
              </a:rPr>
              <a:t> - Returns a set of temporary security credentials that you can use to access AWS resources that you might not normally have access to. These temporary credentials consist of an access key ID, a secret access key, and a security token.</a:t>
            </a:r>
            <a:endParaRPr sz="1400" dirty="0">
              <a:solidFill>
                <a:schemeClr val="dk1"/>
              </a:solidFill>
            </a:endParaRPr>
          </a:p>
          <a:p>
            <a:pPr marL="0" indent="0">
              <a:spcBef>
                <a:spcPts val="1067"/>
              </a:spcBef>
              <a:spcAft>
                <a:spcPts val="1600"/>
              </a:spcAft>
              <a:buNone/>
            </a:pPr>
            <a:endParaRPr sz="1400" dirty="0">
              <a:solidFill>
                <a:schemeClr val="dk1"/>
              </a:solidFill>
            </a:endParaRPr>
          </a:p>
        </p:txBody>
      </p:sp>
      <p:sp>
        <p:nvSpPr>
          <p:cNvPr id="460" name="Google Shape;460;p79"/>
          <p:cNvSpPr txBox="1"/>
          <p:nvPr/>
        </p:nvSpPr>
        <p:spPr>
          <a:xfrm>
            <a:off x="217700" y="2792861"/>
            <a:ext cx="4000000" cy="3945527"/>
          </a:xfrm>
          <a:prstGeom prst="rect">
            <a:avLst/>
          </a:prstGeom>
          <a:noFill/>
          <a:ln>
            <a:noFill/>
          </a:ln>
        </p:spPr>
        <p:txBody>
          <a:bodyPr spcFirstLastPara="1" wrap="square" lIns="121900" tIns="121900" rIns="121900" bIns="121900" anchor="t" anchorCtr="0">
            <a:spAutoFit/>
          </a:bodyPr>
          <a:lstStyle/>
          <a:p>
            <a:pPr>
              <a:spcBef>
                <a:spcPts val="3067"/>
              </a:spcBef>
              <a:spcAft>
                <a:spcPts val="1067"/>
              </a:spcAft>
            </a:pPr>
            <a:r>
              <a:rPr lang="en" sz="1467" dirty="0" err="1">
                <a:solidFill>
                  <a:srgbClr val="DD5540"/>
                </a:solidFill>
              </a:rPr>
              <a:t>DecodeAuthorizationMessage</a:t>
            </a:r>
            <a:r>
              <a:rPr lang="en" sz="1467" dirty="0">
                <a:solidFill>
                  <a:schemeClr val="dk1"/>
                </a:solidFill>
              </a:rPr>
              <a:t> - Decodes additional information about the authorization status of a request from an encoded message returned in response to an AWS request. The message is encoded because the details of the authorization status can contain privileged information that the user who requested the operation should not see. To decode an authorization status message, a user must be granted permissions through an IAM </a:t>
            </a:r>
            <a:r>
              <a:rPr lang="en" sz="1467" dirty="0">
                <a:solidFill>
                  <a:schemeClr val="dk1"/>
                </a:solidFill>
                <a:uFill>
                  <a:noFill/>
                </a:uFill>
                <a:hlinkClick r:id="rId3">
                  <a:extLst>
                    <a:ext uri="{A12FA001-AC4F-418D-AE19-62706E023703}">
                      <ahyp:hlinkClr xmlns:ahyp="http://schemas.microsoft.com/office/drawing/2018/hyperlinkcolor" val="tx"/>
                    </a:ext>
                  </a:extLst>
                </a:hlinkClick>
              </a:rPr>
              <a:t>policy</a:t>
            </a:r>
            <a:r>
              <a:rPr lang="en" sz="1467" dirty="0">
                <a:solidFill>
                  <a:schemeClr val="dk1"/>
                </a:solidFill>
              </a:rPr>
              <a:t> to request the </a:t>
            </a:r>
            <a:r>
              <a:rPr lang="en" sz="1467" dirty="0" err="1">
                <a:solidFill>
                  <a:schemeClr val="dk1"/>
                </a:solidFill>
                <a:latin typeface="Courier New"/>
                <a:ea typeface="Courier New"/>
                <a:cs typeface="Courier New"/>
                <a:sym typeface="Courier New"/>
              </a:rPr>
              <a:t>DecodeAuthorizationMessage</a:t>
            </a:r>
            <a:r>
              <a:rPr lang="en" sz="1467" dirty="0">
                <a:solidFill>
                  <a:schemeClr val="dk1"/>
                </a:solidFill>
              </a:rPr>
              <a:t> (</a:t>
            </a:r>
            <a:r>
              <a:rPr lang="en" sz="1467" dirty="0" err="1">
                <a:solidFill>
                  <a:schemeClr val="dk1"/>
                </a:solidFill>
                <a:latin typeface="Courier New"/>
                <a:ea typeface="Courier New"/>
                <a:cs typeface="Courier New"/>
                <a:sym typeface="Courier New"/>
              </a:rPr>
              <a:t>sts:DecodeAuthorizationMessage</a:t>
            </a:r>
            <a:r>
              <a:rPr lang="en" sz="1467" dirty="0">
                <a:solidFill>
                  <a:schemeClr val="dk1"/>
                </a:solidFill>
              </a:rPr>
              <a:t>) action.</a:t>
            </a:r>
            <a:endParaRPr sz="1467" dirty="0">
              <a:solidFill>
                <a:schemeClr val="dk1"/>
              </a:solidFill>
            </a:endParaRPr>
          </a:p>
        </p:txBody>
      </p:sp>
      <p:sp>
        <p:nvSpPr>
          <p:cNvPr id="461" name="Google Shape;461;p79"/>
          <p:cNvSpPr txBox="1"/>
          <p:nvPr/>
        </p:nvSpPr>
        <p:spPr>
          <a:xfrm>
            <a:off x="4406100" y="881434"/>
            <a:ext cx="4280800" cy="5246139"/>
          </a:xfrm>
          <a:prstGeom prst="rect">
            <a:avLst/>
          </a:prstGeom>
          <a:noFill/>
          <a:ln>
            <a:noFill/>
          </a:ln>
        </p:spPr>
        <p:txBody>
          <a:bodyPr spcFirstLastPara="1" wrap="square" lIns="121900" tIns="121900" rIns="121900" bIns="121900" anchor="t" anchorCtr="0">
            <a:spAutoFit/>
          </a:bodyPr>
          <a:lstStyle/>
          <a:p>
            <a:pPr>
              <a:spcBef>
                <a:spcPts val="3067"/>
              </a:spcBef>
            </a:pPr>
            <a:r>
              <a:rPr lang="en" sz="1467">
                <a:solidFill>
                  <a:srgbClr val="DD5540"/>
                </a:solidFill>
              </a:rPr>
              <a:t>GetFederationToken</a:t>
            </a:r>
            <a:r>
              <a:rPr lang="en" sz="1467">
                <a:solidFill>
                  <a:schemeClr val="dk1"/>
                </a:solidFill>
              </a:rPr>
              <a:t> - Returns a set of temporary security credentials (consisting of an access key ID, a secret access key, and a security token) for a federated user. A typical use is in a proxy application that gets temporary security credentials on behalf of distributed applications inside a corporate network. You must call the </a:t>
            </a:r>
            <a:r>
              <a:rPr lang="en" sz="1467">
                <a:solidFill>
                  <a:srgbClr val="DD5540"/>
                </a:solidFill>
                <a:latin typeface="Courier New"/>
                <a:ea typeface="Courier New"/>
                <a:cs typeface="Courier New"/>
                <a:sym typeface="Courier New"/>
              </a:rPr>
              <a:t>GetFederationToken</a:t>
            </a:r>
            <a:r>
              <a:rPr lang="en" sz="1467">
                <a:solidFill>
                  <a:schemeClr val="dk1"/>
                </a:solidFill>
              </a:rPr>
              <a:t> operation using the long-term security credentials of an IAM user. As a result, this call is appropriate in contexts where those credentials can be safely stored, usually in a server-based application.</a:t>
            </a:r>
            <a:endParaRPr sz="1467">
              <a:solidFill>
                <a:schemeClr val="dk1"/>
              </a:solidFill>
            </a:endParaRPr>
          </a:p>
          <a:p>
            <a:pPr>
              <a:spcBef>
                <a:spcPts val="3067"/>
              </a:spcBef>
              <a:spcAft>
                <a:spcPts val="1067"/>
              </a:spcAft>
            </a:pPr>
            <a:r>
              <a:rPr lang="en" sz="1467">
                <a:solidFill>
                  <a:schemeClr val="dk1"/>
                </a:solidFill>
              </a:rPr>
              <a:t>The temporary credentials are valid for the specified duration, from 900 seconds (15 minutes) up to a maximum of 129,600 seconds (36 hours). The default session duration is 43,200 seconds (12 hours). Temporary credentials obtained by using the AWS account root user credentials have a maximum duration of 3,600 seconds (1 hour).</a:t>
            </a:r>
            <a:endParaRPr sz="1467">
              <a:solidFill>
                <a:schemeClr val="dk1"/>
              </a:solidFill>
            </a:endParaRPr>
          </a:p>
        </p:txBody>
      </p:sp>
      <p:sp>
        <p:nvSpPr>
          <p:cNvPr id="462" name="Google Shape;462;p79"/>
          <p:cNvSpPr txBox="1"/>
          <p:nvPr/>
        </p:nvSpPr>
        <p:spPr>
          <a:xfrm>
            <a:off x="8729300" y="881434"/>
            <a:ext cx="3118800" cy="5697673"/>
          </a:xfrm>
          <a:prstGeom prst="rect">
            <a:avLst/>
          </a:prstGeom>
          <a:noFill/>
          <a:ln>
            <a:noFill/>
          </a:ln>
        </p:spPr>
        <p:txBody>
          <a:bodyPr spcFirstLastPara="1" wrap="square" lIns="121900" tIns="121900" rIns="121900" bIns="121900" anchor="t" anchorCtr="0">
            <a:spAutoFit/>
          </a:bodyPr>
          <a:lstStyle/>
          <a:p>
            <a:pPr>
              <a:spcBef>
                <a:spcPts val="3067"/>
              </a:spcBef>
            </a:pPr>
            <a:r>
              <a:rPr lang="en" sz="1467">
                <a:solidFill>
                  <a:srgbClr val="DD5540"/>
                </a:solidFill>
              </a:rPr>
              <a:t>GetSessionToken</a:t>
            </a:r>
            <a:r>
              <a:rPr lang="en" sz="1467">
                <a:solidFill>
                  <a:schemeClr val="dk1"/>
                </a:solidFill>
              </a:rPr>
              <a:t> - Returns a set of temporary credentials for an AWS account or IAM user. The credentials consist of an access key ID, a secret access key, and a security token.</a:t>
            </a:r>
            <a:endParaRPr sz="1467">
              <a:solidFill>
                <a:schemeClr val="dk1"/>
              </a:solidFill>
            </a:endParaRPr>
          </a:p>
          <a:p>
            <a:pPr>
              <a:spcBef>
                <a:spcPts val="3067"/>
              </a:spcBef>
              <a:spcAft>
                <a:spcPts val="1067"/>
              </a:spcAft>
            </a:pPr>
            <a:r>
              <a:rPr lang="en" sz="1467">
                <a:solidFill>
                  <a:schemeClr val="dk1"/>
                </a:solidFill>
              </a:rPr>
              <a:t>The </a:t>
            </a:r>
            <a:r>
              <a:rPr lang="en" sz="1467">
                <a:solidFill>
                  <a:srgbClr val="DD5540"/>
                </a:solidFill>
                <a:latin typeface="Courier New"/>
                <a:ea typeface="Courier New"/>
                <a:cs typeface="Courier New"/>
                <a:sym typeface="Courier New"/>
              </a:rPr>
              <a:t>GetSessionToken</a:t>
            </a:r>
            <a:r>
              <a:rPr lang="en" sz="1467">
                <a:solidFill>
                  <a:schemeClr val="dk1"/>
                </a:solidFill>
              </a:rPr>
              <a:t> operation must be called by using the long-term AWS security credentials of the AWS account root user or an IAM user. Credentials that are created by IAM users are valid for the duration that you specify. This duration can range from 900 seconds (15 minutes) up to a maximum of 129,600 seconds (36 hours), with a default of 43,200 seconds (12 hours). Credentials based on account credentials can range from 900 seconds (15 minutes) up to 3,600 seconds (1 hour), with a default of 1 hour.</a:t>
            </a:r>
            <a:endParaRPr sz="1467">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612</Words>
  <Application>Microsoft Macintosh PowerPoint</Application>
  <PresentationFormat>Widescreen</PresentationFormat>
  <Paragraphs>14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Courier New</vt:lpstr>
      <vt:lpstr>Office Theme</vt:lpstr>
      <vt:lpstr>AWS STS</vt:lpstr>
      <vt:lpstr>AWS STS - Temporary security credentials in IAM</vt:lpstr>
      <vt:lpstr>AWS STS - Temporary security credentials in IAM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2</cp:revision>
  <dcterms:created xsi:type="dcterms:W3CDTF">2023-08-06T12:53:09Z</dcterms:created>
  <dcterms:modified xsi:type="dcterms:W3CDTF">2023-09-03T11:40:10Z</dcterms:modified>
</cp:coreProperties>
</file>