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enterprise/" TargetMode="External"/><Relationship Id="rId2" Type="http://schemas.openxmlformats.org/officeDocument/2006/relationships/hyperlink" Target="https://aws.amazon.com/premiumsupport/plans/business/" TargetMode="External"/><Relationship Id="rId1" Type="http://schemas.openxmlformats.org/officeDocument/2006/relationships/hyperlink" Target="https://aws.amazon.com/premiumsupport/plans/developers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plans/enterprise/" TargetMode="External"/><Relationship Id="rId2" Type="http://schemas.openxmlformats.org/officeDocument/2006/relationships/hyperlink" Target="https://aws.amazon.com/premiumsupport/plans/business/" TargetMode="External"/><Relationship Id="rId1" Type="http://schemas.openxmlformats.org/officeDocument/2006/relationships/hyperlink" Target="https://aws.amazon.com/premiumsupport/plans/developer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9C410-0CCD-431B-924E-C64C690770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6DAD55-67EA-49D9-AD3B-70E84D905963}">
      <dgm:prSet/>
      <dgm:spPr/>
      <dgm:t>
        <a:bodyPr/>
        <a:lstStyle/>
        <a:p>
          <a:r>
            <a:rPr lang="en-GB" b="0" i="0"/>
            <a:t>AWS Basic Support and </a:t>
          </a:r>
          <a:r>
            <a:rPr lang="en-GB" b="0" i="0" u="sng">
              <a:hlinkClick xmlns:r="http://schemas.openxmlformats.org/officeDocument/2006/relationships" r:id="rId1"/>
            </a:rPr>
            <a:t>AWS Developer Support</a:t>
          </a:r>
          <a:r>
            <a:rPr lang="en-GB" b="0" i="0"/>
            <a:t> customers can access core security checks and checks for service quotas.</a:t>
          </a:r>
          <a:endParaRPr lang="en-US"/>
        </a:p>
      </dgm:t>
    </dgm:pt>
    <dgm:pt modelId="{D52591A9-C432-4B8A-948C-FBBA29F1CDD1}" type="parTrans" cxnId="{DCB4AF1B-0AE0-4EE6-9EB6-32EDFD029EEE}">
      <dgm:prSet/>
      <dgm:spPr/>
      <dgm:t>
        <a:bodyPr/>
        <a:lstStyle/>
        <a:p>
          <a:endParaRPr lang="en-US"/>
        </a:p>
      </dgm:t>
    </dgm:pt>
    <dgm:pt modelId="{AA517D44-2AA4-486D-8B40-843D0536FE2B}" type="sibTrans" cxnId="{DCB4AF1B-0AE0-4EE6-9EB6-32EDFD029EEE}">
      <dgm:prSet/>
      <dgm:spPr/>
      <dgm:t>
        <a:bodyPr/>
        <a:lstStyle/>
        <a:p>
          <a:endParaRPr lang="en-US"/>
        </a:p>
      </dgm:t>
    </dgm:pt>
    <dgm:pt modelId="{745D84C4-0B73-4E1C-9AC7-B476AC1F029E}">
      <dgm:prSet/>
      <dgm:spPr/>
      <dgm:t>
        <a:bodyPr/>
        <a:lstStyle/>
        <a:p>
          <a:r>
            <a:rPr lang="en-GB" b="0" i="0" u="sng">
              <a:hlinkClick xmlns:r="http://schemas.openxmlformats.org/officeDocument/2006/relationships" r:id="rId2"/>
            </a:rPr>
            <a:t>AWS Business Support</a:t>
          </a:r>
          <a:r>
            <a:rPr lang="en-GB" b="0" i="0"/>
            <a:t> and </a:t>
          </a:r>
          <a:r>
            <a:rPr lang="en-GB" b="0" i="0" u="sng">
              <a:hlinkClick xmlns:r="http://schemas.openxmlformats.org/officeDocument/2006/relationships" r:id="rId3"/>
            </a:rPr>
            <a:t>AWS Enterprise Support</a:t>
          </a:r>
          <a:r>
            <a:rPr lang="en-GB" b="0" i="0"/>
            <a:t> customers can access all checks, including cost optimization, security, fault tolerance, performance, and service quotas.</a:t>
          </a:r>
          <a:endParaRPr lang="en-US"/>
        </a:p>
      </dgm:t>
    </dgm:pt>
    <dgm:pt modelId="{5AB59DEE-F5C9-4328-8EB0-39F3710FC89C}" type="parTrans" cxnId="{B0D4031D-C1B5-4705-84E1-09443C321C16}">
      <dgm:prSet/>
      <dgm:spPr/>
      <dgm:t>
        <a:bodyPr/>
        <a:lstStyle/>
        <a:p>
          <a:endParaRPr lang="en-US"/>
        </a:p>
      </dgm:t>
    </dgm:pt>
    <dgm:pt modelId="{92B450BF-2620-4578-B017-4231A92EA420}" type="sibTrans" cxnId="{B0D4031D-C1B5-4705-84E1-09443C321C16}">
      <dgm:prSet/>
      <dgm:spPr/>
      <dgm:t>
        <a:bodyPr/>
        <a:lstStyle/>
        <a:p>
          <a:endParaRPr lang="en-US"/>
        </a:p>
      </dgm:t>
    </dgm:pt>
    <dgm:pt modelId="{E5A42676-BC6D-A649-8C1A-EA4FC5FFB872}" type="pres">
      <dgm:prSet presAssocID="{2B09C410-0CCD-431B-924E-C64C690770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02AA88-1972-D343-8E75-A13E76B06A26}" type="pres">
      <dgm:prSet presAssocID="{166DAD55-67EA-49D9-AD3B-70E84D905963}" presName="hierRoot1" presStyleCnt="0"/>
      <dgm:spPr/>
    </dgm:pt>
    <dgm:pt modelId="{44CB9D7F-9CBE-4B45-A11D-77A139165A30}" type="pres">
      <dgm:prSet presAssocID="{166DAD55-67EA-49D9-AD3B-70E84D905963}" presName="composite" presStyleCnt="0"/>
      <dgm:spPr/>
    </dgm:pt>
    <dgm:pt modelId="{9A9494EA-27A1-C549-BB79-451D96EE5208}" type="pres">
      <dgm:prSet presAssocID="{166DAD55-67EA-49D9-AD3B-70E84D905963}" presName="background" presStyleLbl="node0" presStyleIdx="0" presStyleCnt="2"/>
      <dgm:spPr/>
    </dgm:pt>
    <dgm:pt modelId="{E5049E32-D216-094D-878F-DFE0BA4DB083}" type="pres">
      <dgm:prSet presAssocID="{166DAD55-67EA-49D9-AD3B-70E84D905963}" presName="text" presStyleLbl="fgAcc0" presStyleIdx="0" presStyleCnt="2">
        <dgm:presLayoutVars>
          <dgm:chPref val="3"/>
        </dgm:presLayoutVars>
      </dgm:prSet>
      <dgm:spPr/>
    </dgm:pt>
    <dgm:pt modelId="{B3C7B2A0-57B5-2644-A7AA-D272AB31A2EC}" type="pres">
      <dgm:prSet presAssocID="{166DAD55-67EA-49D9-AD3B-70E84D905963}" presName="hierChild2" presStyleCnt="0"/>
      <dgm:spPr/>
    </dgm:pt>
    <dgm:pt modelId="{264D1651-1C57-F642-AA96-F4792D2292FE}" type="pres">
      <dgm:prSet presAssocID="{745D84C4-0B73-4E1C-9AC7-B476AC1F029E}" presName="hierRoot1" presStyleCnt="0"/>
      <dgm:spPr/>
    </dgm:pt>
    <dgm:pt modelId="{AC5A6D95-3857-6B4D-8744-73CEB824923C}" type="pres">
      <dgm:prSet presAssocID="{745D84C4-0B73-4E1C-9AC7-B476AC1F029E}" presName="composite" presStyleCnt="0"/>
      <dgm:spPr/>
    </dgm:pt>
    <dgm:pt modelId="{6E491B04-760A-FD4A-A768-6CAA916B7B2B}" type="pres">
      <dgm:prSet presAssocID="{745D84C4-0B73-4E1C-9AC7-B476AC1F029E}" presName="background" presStyleLbl="node0" presStyleIdx="1" presStyleCnt="2"/>
      <dgm:spPr/>
    </dgm:pt>
    <dgm:pt modelId="{4F2CB9AF-92C1-E041-BDEA-47DE46DFF6F5}" type="pres">
      <dgm:prSet presAssocID="{745D84C4-0B73-4E1C-9AC7-B476AC1F029E}" presName="text" presStyleLbl="fgAcc0" presStyleIdx="1" presStyleCnt="2">
        <dgm:presLayoutVars>
          <dgm:chPref val="3"/>
        </dgm:presLayoutVars>
      </dgm:prSet>
      <dgm:spPr/>
    </dgm:pt>
    <dgm:pt modelId="{36A6F8EA-4A57-1842-9DB2-F8B842EB3266}" type="pres">
      <dgm:prSet presAssocID="{745D84C4-0B73-4E1C-9AC7-B476AC1F029E}" presName="hierChild2" presStyleCnt="0"/>
      <dgm:spPr/>
    </dgm:pt>
  </dgm:ptLst>
  <dgm:cxnLst>
    <dgm:cxn modelId="{DCB4AF1B-0AE0-4EE6-9EB6-32EDFD029EEE}" srcId="{2B09C410-0CCD-431B-924E-C64C69077045}" destId="{166DAD55-67EA-49D9-AD3B-70E84D905963}" srcOrd="0" destOrd="0" parTransId="{D52591A9-C432-4B8A-948C-FBBA29F1CDD1}" sibTransId="{AA517D44-2AA4-486D-8B40-843D0536FE2B}"/>
    <dgm:cxn modelId="{B0D4031D-C1B5-4705-84E1-09443C321C16}" srcId="{2B09C410-0CCD-431B-924E-C64C69077045}" destId="{745D84C4-0B73-4E1C-9AC7-B476AC1F029E}" srcOrd="1" destOrd="0" parTransId="{5AB59DEE-F5C9-4328-8EB0-39F3710FC89C}" sibTransId="{92B450BF-2620-4578-B017-4231A92EA420}"/>
    <dgm:cxn modelId="{6332D58F-386F-554A-97D2-ED74978B5F3E}" type="presOf" srcId="{745D84C4-0B73-4E1C-9AC7-B476AC1F029E}" destId="{4F2CB9AF-92C1-E041-BDEA-47DE46DFF6F5}" srcOrd="0" destOrd="0" presId="urn:microsoft.com/office/officeart/2005/8/layout/hierarchy1"/>
    <dgm:cxn modelId="{618F639C-240F-3645-962A-2C5D461565E3}" type="presOf" srcId="{2B09C410-0CCD-431B-924E-C64C69077045}" destId="{E5A42676-BC6D-A649-8C1A-EA4FC5FFB872}" srcOrd="0" destOrd="0" presId="urn:microsoft.com/office/officeart/2005/8/layout/hierarchy1"/>
    <dgm:cxn modelId="{0C5648E1-8F2D-E545-BA38-D67931DE6043}" type="presOf" srcId="{166DAD55-67EA-49D9-AD3B-70E84D905963}" destId="{E5049E32-D216-094D-878F-DFE0BA4DB083}" srcOrd="0" destOrd="0" presId="urn:microsoft.com/office/officeart/2005/8/layout/hierarchy1"/>
    <dgm:cxn modelId="{C2A77441-C92D-D749-824F-88191B8B2286}" type="presParOf" srcId="{E5A42676-BC6D-A649-8C1A-EA4FC5FFB872}" destId="{1302AA88-1972-D343-8E75-A13E76B06A26}" srcOrd="0" destOrd="0" presId="urn:microsoft.com/office/officeart/2005/8/layout/hierarchy1"/>
    <dgm:cxn modelId="{8C4957A2-4636-D845-9B15-C896A0C06C15}" type="presParOf" srcId="{1302AA88-1972-D343-8E75-A13E76B06A26}" destId="{44CB9D7F-9CBE-4B45-A11D-77A139165A30}" srcOrd="0" destOrd="0" presId="urn:microsoft.com/office/officeart/2005/8/layout/hierarchy1"/>
    <dgm:cxn modelId="{055CAAF6-A781-534A-9147-E3E7D4DAD1DB}" type="presParOf" srcId="{44CB9D7F-9CBE-4B45-A11D-77A139165A30}" destId="{9A9494EA-27A1-C549-BB79-451D96EE5208}" srcOrd="0" destOrd="0" presId="urn:microsoft.com/office/officeart/2005/8/layout/hierarchy1"/>
    <dgm:cxn modelId="{88702785-72A3-6048-8C39-3922559F9AA1}" type="presParOf" srcId="{44CB9D7F-9CBE-4B45-A11D-77A139165A30}" destId="{E5049E32-D216-094D-878F-DFE0BA4DB083}" srcOrd="1" destOrd="0" presId="urn:microsoft.com/office/officeart/2005/8/layout/hierarchy1"/>
    <dgm:cxn modelId="{D4C76B99-1633-2142-91A4-FF5CCC2DFBC9}" type="presParOf" srcId="{1302AA88-1972-D343-8E75-A13E76B06A26}" destId="{B3C7B2A0-57B5-2644-A7AA-D272AB31A2EC}" srcOrd="1" destOrd="0" presId="urn:microsoft.com/office/officeart/2005/8/layout/hierarchy1"/>
    <dgm:cxn modelId="{06C8C7B2-AEDA-D248-818F-6C57E4896B9D}" type="presParOf" srcId="{E5A42676-BC6D-A649-8C1A-EA4FC5FFB872}" destId="{264D1651-1C57-F642-AA96-F4792D2292FE}" srcOrd="1" destOrd="0" presId="urn:microsoft.com/office/officeart/2005/8/layout/hierarchy1"/>
    <dgm:cxn modelId="{3A586801-FEE8-8C46-BF81-83A46003ECAC}" type="presParOf" srcId="{264D1651-1C57-F642-AA96-F4792D2292FE}" destId="{AC5A6D95-3857-6B4D-8744-73CEB824923C}" srcOrd="0" destOrd="0" presId="urn:microsoft.com/office/officeart/2005/8/layout/hierarchy1"/>
    <dgm:cxn modelId="{7DC865B0-619E-354E-8DA3-9AF5EF9994AD}" type="presParOf" srcId="{AC5A6D95-3857-6B4D-8744-73CEB824923C}" destId="{6E491B04-760A-FD4A-A768-6CAA916B7B2B}" srcOrd="0" destOrd="0" presId="urn:microsoft.com/office/officeart/2005/8/layout/hierarchy1"/>
    <dgm:cxn modelId="{EFAC9D7B-170B-2240-8955-070A27D894E0}" type="presParOf" srcId="{AC5A6D95-3857-6B4D-8744-73CEB824923C}" destId="{4F2CB9AF-92C1-E041-BDEA-47DE46DFF6F5}" srcOrd="1" destOrd="0" presId="urn:microsoft.com/office/officeart/2005/8/layout/hierarchy1"/>
    <dgm:cxn modelId="{6AA667C3-D3E4-154A-889B-2C479EA971E4}" type="presParOf" srcId="{264D1651-1C57-F642-AA96-F4792D2292FE}" destId="{36A6F8EA-4A57-1842-9DB2-F8B842EB32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494EA-27A1-C549-BB79-451D96EE520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9E32-D216-094D-878F-DFE0BA4DB08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AWS Basic Support and </a:t>
          </a:r>
          <a:r>
            <a:rPr lang="en-GB" sz="2400" b="0" i="0" u="sng" kern="1200">
              <a:hlinkClick xmlns:r="http://schemas.openxmlformats.org/officeDocument/2006/relationships" r:id="rId1"/>
            </a:rPr>
            <a:t>AWS Developer Support</a:t>
          </a:r>
          <a:r>
            <a:rPr lang="en-GB" sz="2400" b="0" i="0" kern="1200"/>
            <a:t> customers can access core security checks and checks for service quotas.</a:t>
          </a:r>
          <a:endParaRPr lang="en-US" sz="2400" kern="1200"/>
        </a:p>
      </dsp:txBody>
      <dsp:txXfrm>
        <a:off x="696297" y="538547"/>
        <a:ext cx="4171627" cy="2590157"/>
      </dsp:txXfrm>
    </dsp:sp>
    <dsp:sp modelId="{6E491B04-760A-FD4A-A768-6CAA916B7B2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CB9AF-92C1-E041-BDEA-47DE46DFF6F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u="sng" kern="1200">
              <a:hlinkClick xmlns:r="http://schemas.openxmlformats.org/officeDocument/2006/relationships" r:id="rId2"/>
            </a:rPr>
            <a:t>AWS Business Support</a:t>
          </a:r>
          <a:r>
            <a:rPr lang="en-GB" sz="2400" b="0" i="0" kern="1200"/>
            <a:t> and </a:t>
          </a:r>
          <a:r>
            <a:rPr lang="en-GB" sz="2400" b="0" i="0" u="sng" kern="1200">
              <a:hlinkClick xmlns:r="http://schemas.openxmlformats.org/officeDocument/2006/relationships" r:id="rId3"/>
            </a:rPr>
            <a:t>AWS Enterprise Support</a:t>
          </a:r>
          <a:r>
            <a:rPr lang="en-GB" sz="2400" b="0" i="0" kern="1200"/>
            <a:t> customers can access all checks, including cost optimization, security, fault tolerance, performance, and service quotas.</a:t>
          </a:r>
          <a:endParaRPr lang="en-US" sz="2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84F9-7DAF-C7CF-A2ED-72EC17F3A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5400" b="1" i="0">
                <a:effectLst/>
                <a:latin typeface="AmazonEmber"/>
              </a:rPr>
              <a:t>AWS Trusted Advisor</a:t>
            </a:r>
            <a:br>
              <a:rPr lang="en-GB" sz="5400" b="1" i="0">
                <a:effectLst/>
                <a:latin typeface="AmazonEmber"/>
              </a:rPr>
            </a:br>
            <a:endParaRPr lang="en-CH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063D-227B-5162-F98D-FDDB066B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effectLst/>
                <a:latin typeface="AmazonEmberLight"/>
              </a:rPr>
              <a:t>Reduce costs, improve performance, improve security</a:t>
            </a:r>
          </a:p>
          <a:p>
            <a:pPr algn="l"/>
            <a:br>
              <a:rPr lang="en-GB" dirty="0"/>
            </a:br>
            <a:endParaRPr lang="en-CH"/>
          </a:p>
        </p:txBody>
      </p:sp>
      <p:pic>
        <p:nvPicPr>
          <p:cNvPr id="5" name="Picture 4" descr="A circular structur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06BD1E35-0B99-1F43-07B4-69010209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9" r="3020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4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BFABF-FBD3-00A9-A13F-D3E2F9FE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3986"/>
            <a:ext cx="5759354" cy="941051"/>
          </a:xfrm>
        </p:spPr>
        <p:txBody>
          <a:bodyPr anchor="b">
            <a:normAutofit/>
          </a:bodyPr>
          <a:lstStyle/>
          <a:p>
            <a:r>
              <a:rPr lang="en-GB" sz="5000" b="1" i="0" dirty="0">
                <a:effectLst/>
                <a:latin typeface="AmazonEmber"/>
              </a:rPr>
              <a:t>AWS Trusted Advisor</a:t>
            </a:r>
            <a:endParaRPr lang="en-CH" sz="5000" dirty="0"/>
          </a:p>
        </p:txBody>
      </p:sp>
      <p:sp>
        <p:nvSpPr>
          <p:cNvPr id="105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13C-F3CC-2689-1362-399B19C9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68112" cy="3547872"/>
          </a:xfrm>
        </p:spPr>
        <p:txBody>
          <a:bodyPr anchor="t">
            <a:normAutofit/>
          </a:bodyPr>
          <a:lstStyle/>
          <a:p>
            <a:r>
              <a:rPr lang="en-GB" sz="1800" b="0" i="0" dirty="0">
                <a:effectLst/>
                <a:latin typeface="AmazonEmber"/>
              </a:rPr>
              <a:t>AWS Trusted Advisor provides recommendations that </a:t>
            </a:r>
            <a:r>
              <a:rPr lang="en-GB" sz="1800" b="0" i="0" dirty="0">
                <a:effectLst/>
                <a:highlight>
                  <a:srgbClr val="FFFF00"/>
                </a:highlight>
                <a:latin typeface="AmazonEmber"/>
              </a:rPr>
              <a:t>help you follow AWS best practices</a:t>
            </a:r>
            <a:r>
              <a:rPr lang="en-GB" sz="1800" b="0" i="0" dirty="0">
                <a:effectLst/>
                <a:latin typeface="AmazonEmber"/>
              </a:rPr>
              <a:t>. </a:t>
            </a:r>
          </a:p>
          <a:p>
            <a:r>
              <a:rPr lang="en-GB" sz="1800" b="0" i="0" dirty="0">
                <a:effectLst/>
                <a:latin typeface="AmazonEmber"/>
              </a:rPr>
              <a:t>Trusted Advisor evaluates your account by using checks. </a:t>
            </a:r>
          </a:p>
          <a:p>
            <a:r>
              <a:rPr lang="en-GB" sz="1800" b="0" i="0" dirty="0">
                <a:effectLst/>
                <a:latin typeface="AmazonEmber"/>
              </a:rPr>
              <a:t>These checks identify ways to optimize your AWS infrastructure, improve security and performance, reduce costs, and monitor service quotas. </a:t>
            </a:r>
          </a:p>
          <a:p>
            <a:r>
              <a:rPr lang="en-GB" sz="1800" b="0" i="0" dirty="0">
                <a:effectLst/>
                <a:latin typeface="AmazonEmber"/>
              </a:rPr>
              <a:t>You can then follow the recommendations to optimize your services and resources.</a:t>
            </a:r>
            <a:endParaRPr lang="en-CH" sz="1800" dirty="0"/>
          </a:p>
        </p:txBody>
      </p:sp>
      <p:pic>
        <p:nvPicPr>
          <p:cNvPr id="1026" name="Picture 2" descr="AWS Trusted Advisor Implies The Existence Of AWS Doubted Advisor | by Jay  Chapel | Medium">
            <a:extLst>
              <a:ext uri="{FF2B5EF4-FFF2-40B4-BE49-F238E27FC236}">
                <a16:creationId xmlns:a16="http://schemas.microsoft.com/office/drawing/2014/main" id="{342A4855-D045-F51E-6096-F2DAA122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723073"/>
            <a:ext cx="5458968" cy="341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3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16EE-FE0A-562E-2F20-35B7C776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i="0">
                <a:effectLst/>
                <a:latin typeface="AmazonEmber"/>
              </a:rPr>
              <a:t>AWS Trusted Advisor. Who can access what?</a:t>
            </a:r>
            <a:endParaRPr lang="en-CH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1F68D-5BE3-0D95-3618-30EEAB50C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87087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4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0200D-CF62-664C-6E91-86541BB2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i="0">
                <a:effectLst/>
                <a:latin typeface="AmazonEmber"/>
              </a:rPr>
              <a:t>AWS Trusted Advisor: Benefits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6AF4-B043-6D82-210D-5C0DDD2F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51" y="1915150"/>
            <a:ext cx="2298857" cy="3152267"/>
          </a:xfrm>
        </p:spPr>
        <p:txBody>
          <a:bodyPr>
            <a:noAutofit/>
          </a:bodyPr>
          <a:lstStyle/>
          <a:p>
            <a:pPr marL="0" indent="0" defTabSz="740664">
              <a:spcBef>
                <a:spcPts val="810"/>
              </a:spcBef>
              <a:buNone/>
            </a:pPr>
            <a:r>
              <a:rPr lang="en-GB" sz="15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Cost optimization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500" u="sng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Trusted Advisor can help you save cost with actionable recommendations by </a:t>
            </a:r>
            <a:r>
              <a:rPr lang="en-GB" sz="1500" u="sng" kern="1200" dirty="0" err="1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analyzing</a:t>
            </a:r>
            <a:r>
              <a:rPr lang="en-GB" sz="1500" u="sng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 usage, configuration and spend.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2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Examples include identifying idle RDS DB instances, underutilized EBS volumes, </a:t>
            </a:r>
            <a:r>
              <a:rPr lang="en-GB" sz="1200" kern="1200" dirty="0" err="1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unassociated</a:t>
            </a:r>
            <a:r>
              <a:rPr lang="en-GB" sz="12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 Elastic IP addresses, and excessive timeouts in Lambda functions.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2E031D-9B78-3B0A-50A6-6AD888DC09CA}"/>
              </a:ext>
            </a:extLst>
          </p:cNvPr>
          <p:cNvSpPr txBox="1">
            <a:spLocks/>
          </p:cNvSpPr>
          <p:nvPr/>
        </p:nvSpPr>
        <p:spPr>
          <a:xfrm>
            <a:off x="5803060" y="1935409"/>
            <a:ext cx="2773381" cy="2453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0664">
              <a:spcBef>
                <a:spcPts val="810"/>
              </a:spcBef>
              <a:buNone/>
            </a:pPr>
            <a:r>
              <a:rPr lang="en-GB" sz="15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Security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500" u="sng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Trusted Advisor can help improve the security of your AWS environment by suggesting foundational security best practices curated by security experts. </a:t>
            </a:r>
          </a:p>
          <a:p>
            <a:pPr marL="0" indent="0" defTabSz="740664">
              <a:spcBef>
                <a:spcPts val="810"/>
              </a:spcBef>
              <a:buNone/>
            </a:pPr>
            <a:endParaRPr lang="en-GB" sz="1200" kern="1200" dirty="0">
              <a:solidFill>
                <a:srgbClr val="333333"/>
              </a:solidFill>
              <a:latin typeface="AmazonEmber"/>
              <a:ea typeface="+mn-ea"/>
              <a:cs typeface="+mn-cs"/>
            </a:endParaRP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2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Examples include identifying RDS security group access risk, exposed access keys, and unnecessary S3 bucket permissions.</a:t>
            </a:r>
            <a:endParaRPr lang="en-GB" sz="1500" kern="1200" dirty="0">
              <a:solidFill>
                <a:srgbClr val="333333"/>
              </a:solidFill>
              <a:latin typeface="AmazonEmber"/>
              <a:ea typeface="+mn-ea"/>
              <a:cs typeface="+mn-cs"/>
            </a:endParaRPr>
          </a:p>
          <a:p>
            <a:pPr marL="0" indent="0" algn="l">
              <a:buNone/>
            </a:pPr>
            <a:endParaRPr lang="en-GB" sz="15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7E6907-6B60-0507-D07E-55510F0B3AA5}"/>
              </a:ext>
            </a:extLst>
          </p:cNvPr>
          <p:cNvSpPr txBox="1">
            <a:spLocks/>
          </p:cNvSpPr>
          <p:nvPr/>
        </p:nvSpPr>
        <p:spPr>
          <a:xfrm>
            <a:off x="3088355" y="1935409"/>
            <a:ext cx="2461107" cy="2655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0664">
              <a:spcBef>
                <a:spcPts val="810"/>
              </a:spcBef>
              <a:buNone/>
            </a:pPr>
            <a:r>
              <a:rPr lang="en-GB" sz="1500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Performance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500" u="sng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Trusted Advisor can help improve the performance of your services with actionable recommendations by </a:t>
            </a:r>
            <a:r>
              <a:rPr lang="en-GB" sz="1500" u="sng" kern="1200" dirty="0" err="1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analyzing</a:t>
            </a:r>
            <a:r>
              <a:rPr lang="en-GB" sz="1500" u="sng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 usage and configuration. 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2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Examples include </a:t>
            </a:r>
            <a:r>
              <a:rPr lang="en-GB" sz="1200" kern="1200" dirty="0" err="1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analyzing</a:t>
            </a:r>
            <a:r>
              <a:rPr lang="en-GB" sz="12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 EBS throughput and latency, compute usage of EC2 instances, and configurations on CloudFront.</a:t>
            </a:r>
            <a:endParaRPr lang="en-GB" sz="12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A58691-E8C2-3F9D-B2D5-28A66DBB156B}"/>
              </a:ext>
            </a:extLst>
          </p:cNvPr>
          <p:cNvSpPr txBox="1">
            <a:spLocks/>
          </p:cNvSpPr>
          <p:nvPr/>
        </p:nvSpPr>
        <p:spPr>
          <a:xfrm flipH="1">
            <a:off x="8680013" y="2016276"/>
            <a:ext cx="3138335" cy="1970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0664">
              <a:spcBef>
                <a:spcPts val="810"/>
              </a:spcBef>
              <a:buNone/>
            </a:pPr>
            <a:r>
              <a:rPr lang="en-GB" sz="15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Fault tolerance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500" u="sng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Trusted Advisor can help improve the reliability of your services. </a:t>
            </a:r>
          </a:p>
          <a:p>
            <a:pPr marL="0" indent="0" defTabSz="740664">
              <a:spcBef>
                <a:spcPts val="810"/>
              </a:spcBef>
              <a:buNone/>
            </a:pPr>
            <a:endParaRPr lang="en-GB" sz="1200" kern="1200" dirty="0">
              <a:solidFill>
                <a:srgbClr val="333333"/>
              </a:solidFill>
              <a:latin typeface="AmazonEmber"/>
              <a:ea typeface="+mn-ea"/>
              <a:cs typeface="+mn-cs"/>
            </a:endParaRP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2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Examples include examining Auto scaling EC2 groups, deleted health checks on Route 53, disabled Availability Zones, and disabled RDS backups.</a:t>
            </a:r>
            <a:br>
              <a:rPr lang="en-GB" sz="15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</a:br>
            <a:endParaRPr lang="en-GB" sz="15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102224-F08A-7257-17DC-2E95FA029359}"/>
              </a:ext>
            </a:extLst>
          </p:cNvPr>
          <p:cNvSpPr txBox="1">
            <a:spLocks/>
          </p:cNvSpPr>
          <p:nvPr/>
        </p:nvSpPr>
        <p:spPr>
          <a:xfrm flipH="1">
            <a:off x="2362601" y="4847137"/>
            <a:ext cx="7458295" cy="175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0664">
              <a:spcBef>
                <a:spcPts val="810"/>
              </a:spcBef>
              <a:buNone/>
            </a:pPr>
            <a:r>
              <a:rPr lang="en-GB" sz="15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Service quotas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5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Service quotas are the maximum number of resources that you can create in an AWS account.  AWS implements quotas to provide highly available and reliable service to all customers</a:t>
            </a:r>
            <a:r>
              <a:rPr lang="en-GB" sz="1500" dirty="0">
                <a:solidFill>
                  <a:srgbClr val="333333"/>
                </a:solidFill>
                <a:latin typeface="AmazonEmber"/>
              </a:rPr>
              <a:t> a</a:t>
            </a:r>
            <a:r>
              <a:rPr lang="en-GB" sz="15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nd protects you from unintentional spend.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5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Trusted Advisor will notify you once you reach more than 80% of a service quota. 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GB" sz="15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You can then follow recommendations to delete resources or request a quota increase.</a:t>
            </a:r>
            <a:endParaRPr lang="en-GB" sz="15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48240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B9795-8DCB-41D5-CACD-E21FDCD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Trusted Advisor: </a:t>
            </a:r>
            <a:r>
              <a:rPr lang="en-US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it works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How AWS Trusted Advisor works">
            <a:extLst>
              <a:ext uri="{FF2B5EF4-FFF2-40B4-BE49-F238E27FC236}">
                <a16:creationId xmlns:a16="http://schemas.microsoft.com/office/drawing/2014/main" id="{F3D0039C-EF12-91FC-DE43-20FDEC10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178" y="2130263"/>
            <a:ext cx="10120183" cy="44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1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79630-CC42-5D56-7CE1-AC6536FB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b="1" i="0">
                <a:effectLst/>
                <a:latin typeface="AmazonEmber"/>
              </a:rPr>
              <a:t>AWS Trusted Advisor Priority</a:t>
            </a:r>
            <a:endParaRPr lang="en-CH" sz="540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FAB7-70A1-40FC-D58F-A83728DB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1700" b="0" dirty="0">
                <a:effectLst/>
                <a:latin typeface="AmazonEmber"/>
              </a:rPr>
              <a:t>AWS Trusted Advisor Priority helps you focus on the most important recommendations to optimize your cloud deployments, improve resilience, and address security gaps. </a:t>
            </a:r>
          </a:p>
          <a:p>
            <a:r>
              <a:rPr lang="en-GB" sz="1700" b="0" dirty="0">
                <a:effectLst/>
                <a:highlight>
                  <a:srgbClr val="FFFF00"/>
                </a:highlight>
                <a:latin typeface="AmazonEmber"/>
              </a:rPr>
              <a:t>Available to AWS Enterprise Support customers</a:t>
            </a:r>
            <a:r>
              <a:rPr lang="en-GB" sz="1700" b="0" dirty="0">
                <a:effectLst/>
                <a:latin typeface="AmazonEmber"/>
              </a:rPr>
              <a:t>, Trusted Advisor Priority provides prioritized and context-driven recommendations that come from your AWS account team as well as machine-generated checks from AWS services.</a:t>
            </a:r>
            <a:br>
              <a:rPr lang="en-GB" sz="1700" b="0" dirty="0">
                <a:effectLst/>
                <a:latin typeface="AmazonEmber"/>
              </a:rPr>
            </a:br>
            <a:endParaRPr lang="en-GB" sz="1700" b="0" dirty="0">
              <a:effectLst/>
              <a:latin typeface="AmazonEmber"/>
            </a:endParaRPr>
          </a:p>
          <a:p>
            <a:r>
              <a:rPr lang="en-GB" sz="1700" b="0" dirty="0">
                <a:effectLst/>
                <a:latin typeface="AmazonEmber"/>
              </a:rPr>
              <a:t>Customers and their Technical Account Managers (TAMs) can keep track of the </a:t>
            </a:r>
            <a:r>
              <a:rPr lang="en-GB" sz="1700" b="0" dirty="0">
                <a:effectLst/>
                <a:highlight>
                  <a:srgbClr val="FFFF00"/>
                </a:highlight>
                <a:latin typeface="AmazonEmber"/>
              </a:rPr>
              <a:t>recommendation lifecycle and history </a:t>
            </a:r>
            <a:r>
              <a:rPr lang="en-GB" sz="1700" b="0" dirty="0">
                <a:effectLst/>
                <a:latin typeface="AmazonEmber"/>
              </a:rPr>
              <a:t>from the creation of a recommendation to its acceptance, resolution, or rejection. </a:t>
            </a:r>
          </a:p>
          <a:p>
            <a:r>
              <a:rPr lang="en-GB" sz="1700" b="0" dirty="0">
                <a:effectLst/>
                <a:latin typeface="AmazonEmber"/>
              </a:rPr>
              <a:t>You can use Trusted Advisor Priority to view and search recommendations for all member accounts in your organization.</a:t>
            </a:r>
            <a:endParaRPr lang="en-GB" sz="1700" b="0" i="0" dirty="0">
              <a:effectLst/>
              <a:latin typeface="Arial" panose="020B0604020202020204" pitchFamily="34" charset="0"/>
            </a:endParaRPr>
          </a:p>
          <a:p>
            <a:endParaRPr lang="en-CH" sz="1700" dirty="0"/>
          </a:p>
        </p:txBody>
      </p:sp>
      <p:pic>
        <p:nvPicPr>
          <p:cNvPr id="2050" name="Picture 2" descr="Amazon Web Services on Twitter: &quot;#AWS Trusted Advisor Priority, powered by  machine-generated checks &amp;amp; expert account teams, surfaces important  recos to save costs, level-up system performance, improve the resilience  posture, &amp;amp; close">
            <a:extLst>
              <a:ext uri="{FF2B5EF4-FFF2-40B4-BE49-F238E27FC236}">
                <a16:creationId xmlns:a16="http://schemas.microsoft.com/office/drawing/2014/main" id="{E5D879C2-5691-8949-FE3E-2E5A76F1B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-3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79630-CC42-5D56-7CE1-AC6536FB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i="0">
                <a:effectLst/>
                <a:latin typeface="AmazonEmber"/>
              </a:rPr>
              <a:t>AWS Trusted Advisor Priority: Benefits</a:t>
            </a:r>
            <a:endParaRPr lang="en-CH" sz="48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FAB7-70A1-40FC-D58F-A83728DB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69" y="3017519"/>
            <a:ext cx="2212672" cy="3030573"/>
          </a:xfrm>
        </p:spPr>
        <p:txBody>
          <a:bodyPr>
            <a:normAutofit/>
          </a:bodyPr>
          <a:lstStyle/>
          <a:p>
            <a:pPr marL="0" indent="0" defTabSz="649224">
              <a:spcBef>
                <a:spcPts val="710"/>
              </a:spcBef>
              <a:buNone/>
            </a:pPr>
            <a:r>
              <a:rPr lang="en-GB" sz="1600" b="1" kern="1200" dirty="0">
                <a:solidFill>
                  <a:srgbClr val="232F3E"/>
                </a:solidFill>
                <a:latin typeface="AmazonEmberBold"/>
                <a:ea typeface="+mn-ea"/>
                <a:cs typeface="+mn-cs"/>
              </a:rPr>
              <a:t>Prioritized recommendations</a:t>
            </a:r>
          </a:p>
          <a:p>
            <a:pPr marL="0" indent="0" defTabSz="649224">
              <a:spcBef>
                <a:spcPts val="710"/>
              </a:spcBef>
              <a:buNone/>
            </a:pPr>
            <a:endParaRPr lang="en-GB" sz="1600" kern="1200" dirty="0">
              <a:solidFill>
                <a:srgbClr val="333333"/>
              </a:solidFill>
              <a:latin typeface="AmazonEmber"/>
              <a:ea typeface="+mn-ea"/>
              <a:cs typeface="+mn-cs"/>
            </a:endParaRPr>
          </a:p>
          <a:p>
            <a:pPr marL="0" indent="0" defTabSz="649224">
              <a:spcBef>
                <a:spcPts val="710"/>
              </a:spcBef>
              <a:buNone/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Prioritize recommendations across your AWS accounts to help you focus on critical recommendations.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7F044D-3C0C-7C8C-6468-1197B3745A80}"/>
              </a:ext>
            </a:extLst>
          </p:cNvPr>
          <p:cNvSpPr txBox="1">
            <a:spLocks/>
          </p:cNvSpPr>
          <p:nvPr/>
        </p:nvSpPr>
        <p:spPr>
          <a:xfrm>
            <a:off x="3387220" y="3017519"/>
            <a:ext cx="2494126" cy="312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49224">
              <a:spcBef>
                <a:spcPts val="710"/>
              </a:spcBef>
              <a:buNone/>
            </a:pPr>
            <a:r>
              <a:rPr lang="en-GB" sz="1600" b="1" kern="1200" dirty="0">
                <a:solidFill>
                  <a:srgbClr val="232F3E"/>
                </a:solidFill>
                <a:latin typeface="AmazonEmberBold"/>
                <a:ea typeface="+mn-ea"/>
                <a:cs typeface="+mn-cs"/>
              </a:rPr>
              <a:t>Closed-loop feedback tracking</a:t>
            </a:r>
          </a:p>
          <a:p>
            <a:pPr marL="0" indent="0" defTabSz="649224">
              <a:spcBef>
                <a:spcPts val="710"/>
              </a:spcBef>
              <a:buNone/>
            </a:pPr>
            <a:endParaRPr lang="en-GB" sz="1600" kern="1200" dirty="0">
              <a:solidFill>
                <a:srgbClr val="333333"/>
              </a:solidFill>
              <a:latin typeface="AmazonEmber"/>
              <a:ea typeface="+mn-ea"/>
              <a:cs typeface="+mn-cs"/>
            </a:endParaRPr>
          </a:p>
          <a:p>
            <a:pPr marL="0" indent="0" defTabSz="649224">
              <a:spcBef>
                <a:spcPts val="710"/>
              </a:spcBef>
              <a:buNone/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Track, accept, reject, or resolve recommendations with your AWS account team using a closed-loop collaboration mechanism.</a:t>
            </a:r>
            <a:b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</a:br>
            <a:b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</a:br>
            <a:endParaRPr lang="en-GB" sz="16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28117F-FF5D-E453-7909-BBF0B1355CCF}"/>
              </a:ext>
            </a:extLst>
          </p:cNvPr>
          <p:cNvSpPr txBox="1">
            <a:spLocks/>
          </p:cNvSpPr>
          <p:nvPr/>
        </p:nvSpPr>
        <p:spPr>
          <a:xfrm>
            <a:off x="6567741" y="3017519"/>
            <a:ext cx="2292053" cy="312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49224">
              <a:spcBef>
                <a:spcPts val="710"/>
              </a:spcBef>
              <a:buNone/>
            </a:pPr>
            <a:r>
              <a:rPr lang="en-GB" sz="1600" b="1" kern="1200" dirty="0">
                <a:solidFill>
                  <a:srgbClr val="232F3E"/>
                </a:solidFill>
                <a:latin typeface="AmazonEmberBold"/>
                <a:ea typeface="+mn-ea"/>
                <a:cs typeface="+mn-cs"/>
              </a:rPr>
              <a:t>Multi-account views</a:t>
            </a:r>
          </a:p>
          <a:p>
            <a:pPr marL="0" indent="0" defTabSz="649224">
              <a:spcBef>
                <a:spcPts val="710"/>
              </a:spcBef>
              <a:buNone/>
            </a:pPr>
            <a:endParaRPr lang="en-GB" sz="1600" kern="1200" dirty="0">
              <a:solidFill>
                <a:srgbClr val="333333"/>
              </a:solidFill>
              <a:latin typeface="AmazonEmber"/>
              <a:ea typeface="+mn-ea"/>
              <a:cs typeface="+mn-cs"/>
            </a:endParaRPr>
          </a:p>
          <a:p>
            <a:pPr marL="0" indent="0" defTabSz="649224">
              <a:spcBef>
                <a:spcPts val="710"/>
              </a:spcBef>
              <a:buNone/>
            </a:pPr>
            <a:endParaRPr lang="en-GB" sz="1600" kern="1200" dirty="0">
              <a:solidFill>
                <a:srgbClr val="333333"/>
              </a:solidFill>
              <a:latin typeface="AmazonEmber"/>
              <a:ea typeface="+mn-ea"/>
              <a:cs typeface="+mn-cs"/>
            </a:endParaRPr>
          </a:p>
          <a:p>
            <a:pPr marL="0" indent="0" defTabSz="649224">
              <a:spcBef>
                <a:spcPts val="710"/>
              </a:spcBef>
              <a:buNone/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Aggregate information from your AWS accounts to provide an overall risk posture across your business</a:t>
            </a:r>
            <a:endParaRPr lang="en-GB" sz="16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6908B4-7836-8452-2003-C6B06719A377}"/>
              </a:ext>
            </a:extLst>
          </p:cNvPr>
          <p:cNvSpPr txBox="1">
            <a:spLocks/>
          </p:cNvSpPr>
          <p:nvPr/>
        </p:nvSpPr>
        <p:spPr>
          <a:xfrm>
            <a:off x="9268566" y="3017519"/>
            <a:ext cx="2202061" cy="312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49224">
              <a:spcBef>
                <a:spcPts val="710"/>
              </a:spcBef>
              <a:buNone/>
            </a:pPr>
            <a:r>
              <a:rPr lang="en-GB" sz="1600" b="1" kern="1200" dirty="0">
                <a:solidFill>
                  <a:srgbClr val="232F3E"/>
                </a:solidFill>
                <a:latin typeface="AmazonEmberBold"/>
                <a:ea typeface="+mn-ea"/>
                <a:cs typeface="+mn-cs"/>
              </a:rPr>
              <a:t>Historical views of actions taken</a:t>
            </a:r>
          </a:p>
          <a:p>
            <a:pPr marL="0" indent="0" defTabSz="649224">
              <a:spcBef>
                <a:spcPts val="710"/>
              </a:spcBef>
              <a:buNone/>
            </a:pPr>
            <a:endParaRPr lang="en-GB" sz="1600" kern="1200" dirty="0">
              <a:solidFill>
                <a:srgbClr val="333333"/>
              </a:solidFill>
              <a:latin typeface="AmazonEmber"/>
              <a:ea typeface="+mn-ea"/>
              <a:cs typeface="+mn-cs"/>
            </a:endParaRPr>
          </a:p>
          <a:p>
            <a:pPr marL="0" indent="0" defTabSz="649224">
              <a:spcBef>
                <a:spcPts val="710"/>
              </a:spcBef>
              <a:buNone/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Review at any point in time actions taken across your AWS accounts.</a:t>
            </a:r>
            <a:endParaRPr lang="en-GB" sz="16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8523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5ED6B-F868-E093-2CCB-AD6B68E9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A62DD4-1ED9-CC18-02DB-D8790AA5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2124" y="1675227"/>
            <a:ext cx="896775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4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71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5ED6B-F868-E093-2CCB-AD6B68E9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6FAD04-1FE5-9C68-F0C3-FEBC1C96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329" y="1662870"/>
            <a:ext cx="6349342" cy="490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5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573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AmazonEmber</vt:lpstr>
      <vt:lpstr>AmazonEmberBold</vt:lpstr>
      <vt:lpstr>AmazonEmberLight</vt:lpstr>
      <vt:lpstr>Arial</vt:lpstr>
      <vt:lpstr>Calibri</vt:lpstr>
      <vt:lpstr>Calibri Light</vt:lpstr>
      <vt:lpstr>Office Theme</vt:lpstr>
      <vt:lpstr>AWS Trusted Advisor </vt:lpstr>
      <vt:lpstr>AWS Trusted Advisor</vt:lpstr>
      <vt:lpstr>AWS Trusted Advisor. Who can access what?</vt:lpstr>
      <vt:lpstr>AWS Trusted Advisor: Benefits</vt:lpstr>
      <vt:lpstr>AWS Trusted Advisor: How it works</vt:lpstr>
      <vt:lpstr>AWS Trusted Advisor Priority</vt:lpstr>
      <vt:lpstr>AWS Trusted Advisor Priority: Benefits</vt:lpstr>
      <vt:lpstr>Diagram</vt:lpstr>
      <vt:lpstr>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5</cp:revision>
  <dcterms:created xsi:type="dcterms:W3CDTF">2023-08-06T12:53:09Z</dcterms:created>
  <dcterms:modified xsi:type="dcterms:W3CDTF">2023-09-03T13:29:48Z</dcterms:modified>
</cp:coreProperties>
</file>