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302" r:id="rId2"/>
    <p:sldId id="296" r:id="rId3"/>
    <p:sldId id="297" r:id="rId4"/>
    <p:sldId id="298" r:id="rId5"/>
    <p:sldId id="299" r:id="rId6"/>
    <p:sldId id="300" r:id="rId7"/>
    <p:sldId id="301" r:id="rId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D541A-23D7-1942-B5A4-F409A1DEEE8E}" type="datetimeFigureOut">
              <a:rPr lang="en-CH" smtClean="0"/>
              <a:t>03.01.2024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80744-6D30-BB4D-9460-A1740D40A13B}" type="slidenum">
              <a:rPr lang="en-CH" smtClean="0"/>
              <a:t>‹#›</a:t>
            </a:fld>
            <a:endParaRPr lang="en-CH"/>
          </a:p>
        </p:txBody>
      </p:sp>
    </p:spTree>
    <p:extLst>
      <p:ext uri="{BB962C8B-B14F-4D97-AF65-F5344CB8AC3E}">
        <p14:creationId xmlns:p14="http://schemas.microsoft.com/office/powerpoint/2010/main" val="6495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5f373bdc3b_0_2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g25f373bdc3b_0_2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5f373bdc3b_0_2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25f373bdc3b_0_2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5f373bdc3b_0_2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25f373bdc3b_0_2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5f373bdc3b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g25f373bdc3b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5f373bdc3b_0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g25f373bdc3b_0_2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5f373bdc3b_0_2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5f373bdc3b_0_2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3DF-4825-DFBF-9281-4475EFCACF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97E8C69D-054B-043A-A46B-80FFAB8755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847E51F5-8574-81CF-E446-D19915DEBE63}"/>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5" name="Footer Placeholder 4">
            <a:extLst>
              <a:ext uri="{FF2B5EF4-FFF2-40B4-BE49-F238E27FC236}">
                <a16:creationId xmlns:a16="http://schemas.microsoft.com/office/drawing/2014/main" id="{59A2F46C-0BE2-A9C2-119E-F181A6E746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DE08341-B257-404D-6A5E-A985261E75D1}"/>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780569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4836-97A2-6A2D-415D-109513055577}"/>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4C70E34-0FCB-6B6D-A7C3-58FA38E17D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9060885-4DC8-1D86-CC18-2E30FF8A648C}"/>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5" name="Footer Placeholder 4">
            <a:extLst>
              <a:ext uri="{FF2B5EF4-FFF2-40B4-BE49-F238E27FC236}">
                <a16:creationId xmlns:a16="http://schemas.microsoft.com/office/drawing/2014/main" id="{B6534FE8-FCF4-F4AD-CCD6-483CF53A29D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0125196-0906-07BA-1307-CA65DE099065}"/>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42505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C540B-3372-2D70-DB1A-709F35842E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D39AB65A-7083-A2DD-8919-B126F63DB55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F421BE46-8A0E-44B1-B371-C3425518FC5C}"/>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5" name="Footer Placeholder 4">
            <a:extLst>
              <a:ext uri="{FF2B5EF4-FFF2-40B4-BE49-F238E27FC236}">
                <a16:creationId xmlns:a16="http://schemas.microsoft.com/office/drawing/2014/main" id="{7DC96A23-1736-9053-9D51-DA440242773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5C3A7C1-B6D3-39EC-0163-C2774F89F01A}"/>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340427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A7D83-8020-87F8-C7F5-5ADA9520A23C}"/>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8FC3A04F-CF77-21DC-27D9-70F131B429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D2D2318-232A-043C-E9D5-B8E0803655BC}"/>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5" name="Footer Placeholder 4">
            <a:extLst>
              <a:ext uri="{FF2B5EF4-FFF2-40B4-BE49-F238E27FC236}">
                <a16:creationId xmlns:a16="http://schemas.microsoft.com/office/drawing/2014/main" id="{37C99CAF-2DB9-550D-6341-856423D5889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584307F-F99F-A9CC-DBBE-A57DC28C25CA}"/>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365980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D35F-F529-9C6C-C71B-3F24E8E791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74D20416-6268-C5C7-6D50-BA45A90084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46FA70-4B52-DAB5-355D-573E26EA4369}"/>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5" name="Footer Placeholder 4">
            <a:extLst>
              <a:ext uri="{FF2B5EF4-FFF2-40B4-BE49-F238E27FC236}">
                <a16:creationId xmlns:a16="http://schemas.microsoft.com/office/drawing/2014/main" id="{B62EE633-2580-4ED4-2749-E4309D40C63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2F96629-651F-3A15-1532-DAEA52DA18A3}"/>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222818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E9BB-C3CA-7AAC-AA72-6D770E9AC9F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FD2BBD57-B011-8753-F99F-F7D8C4F137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2C64424-A30D-1304-B786-EA563A8BE0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D678455-E5F1-AF8B-3991-45F7097837DE}"/>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6" name="Footer Placeholder 5">
            <a:extLst>
              <a:ext uri="{FF2B5EF4-FFF2-40B4-BE49-F238E27FC236}">
                <a16:creationId xmlns:a16="http://schemas.microsoft.com/office/drawing/2014/main" id="{83B25BC8-721B-DCF5-5780-548F5AF62EE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F9B24A1E-39A9-DA5A-C3E5-EB44109D50C5}"/>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58998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9E54C-47BA-C3A5-5733-FAC3CA138DC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1E8EAF-9A28-97E4-C97A-BD59D61EF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249EAE8-BC5C-AE73-1E4C-C3BE977442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12053B4D-8A48-2DF6-BAF1-0C81F4F122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D5EA883-9CC5-1231-29E5-866DCDE046E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D61323A6-62FA-9409-860C-FC1BA333B3CC}"/>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8" name="Footer Placeholder 7">
            <a:extLst>
              <a:ext uri="{FF2B5EF4-FFF2-40B4-BE49-F238E27FC236}">
                <a16:creationId xmlns:a16="http://schemas.microsoft.com/office/drawing/2014/main" id="{E038AD0F-794D-78CC-91FE-47BCFFAAE680}"/>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5A8B0B0C-2B19-4AE4-AD43-E96A3D6EF920}"/>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52369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E643-F4F8-903C-0276-4CC8F5101AF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5CA1EE7A-190B-00FB-7AE4-F7338C7611C2}"/>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4" name="Footer Placeholder 3">
            <a:extLst>
              <a:ext uri="{FF2B5EF4-FFF2-40B4-BE49-F238E27FC236}">
                <a16:creationId xmlns:a16="http://schemas.microsoft.com/office/drawing/2014/main" id="{CF283AF9-8B62-C30F-CD25-B652C90F009B}"/>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EB48A24C-A6F3-DE69-D069-BEDC93F4CB61}"/>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94840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B4CA62-4BA2-B48B-41C7-D310F680A06F}"/>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3" name="Footer Placeholder 2">
            <a:extLst>
              <a:ext uri="{FF2B5EF4-FFF2-40B4-BE49-F238E27FC236}">
                <a16:creationId xmlns:a16="http://schemas.microsoft.com/office/drawing/2014/main" id="{3F6F1899-B861-813B-C187-AEE545E1A6B0}"/>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2CB1959-BA4F-1873-4516-EC5379E1CA26}"/>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143380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335C-1A16-DF58-60CA-E228FC7D27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B0805C8-81EB-CE3C-D7D9-9707244C18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8F545BB2-EBD0-CF2B-D583-25A4CC8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843D7D-1606-53B4-9634-47F2AA254D8D}"/>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6" name="Footer Placeholder 5">
            <a:extLst>
              <a:ext uri="{FF2B5EF4-FFF2-40B4-BE49-F238E27FC236}">
                <a16:creationId xmlns:a16="http://schemas.microsoft.com/office/drawing/2014/main" id="{33A95CB2-8BC8-D9BA-FD40-1B46ABB73E77}"/>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4DA15424-A6C5-F5B2-AE53-658F445F29AC}"/>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367443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86748-CBBC-55F8-3E9D-F3080392A3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E7594F93-DB5A-9F82-0B37-B15F89BB4B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9FAF81BC-DD29-EDE8-18FE-7A3446C36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7DAE16-E0FA-1855-F571-ADC373E7E9DF}"/>
              </a:ext>
            </a:extLst>
          </p:cNvPr>
          <p:cNvSpPr>
            <a:spLocks noGrp="1"/>
          </p:cNvSpPr>
          <p:nvPr>
            <p:ph type="dt" sz="half" idx="10"/>
          </p:nvPr>
        </p:nvSpPr>
        <p:spPr/>
        <p:txBody>
          <a:bodyPr/>
          <a:lstStyle/>
          <a:p>
            <a:fld id="{AE2E72C0-9D10-EC40-9E05-0975954B4CC4}" type="datetimeFigureOut">
              <a:rPr lang="en-CH" smtClean="0"/>
              <a:t>03.01.2024</a:t>
            </a:fld>
            <a:endParaRPr lang="en-CH"/>
          </a:p>
        </p:txBody>
      </p:sp>
      <p:sp>
        <p:nvSpPr>
          <p:cNvPr id="6" name="Footer Placeholder 5">
            <a:extLst>
              <a:ext uri="{FF2B5EF4-FFF2-40B4-BE49-F238E27FC236}">
                <a16:creationId xmlns:a16="http://schemas.microsoft.com/office/drawing/2014/main" id="{DEA679AA-88FA-9261-2207-15F765E2B66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E3F03C2-1E23-0060-889E-03171F5CEAAC}"/>
              </a:ext>
            </a:extLst>
          </p:cNvPr>
          <p:cNvSpPr>
            <a:spLocks noGrp="1"/>
          </p:cNvSpPr>
          <p:nvPr>
            <p:ph type="sldNum" sz="quarter" idx="12"/>
          </p:nvPr>
        </p:nvSpPr>
        <p:spPr/>
        <p:txBody>
          <a:bodyPr/>
          <a:lstStyle/>
          <a:p>
            <a:fld id="{E230B5E4-AF19-9248-B43A-FC69459328D5}" type="slidenum">
              <a:rPr lang="en-CH" smtClean="0"/>
              <a:t>‹#›</a:t>
            </a:fld>
            <a:endParaRPr lang="en-CH"/>
          </a:p>
        </p:txBody>
      </p:sp>
    </p:spTree>
    <p:extLst>
      <p:ext uri="{BB962C8B-B14F-4D97-AF65-F5344CB8AC3E}">
        <p14:creationId xmlns:p14="http://schemas.microsoft.com/office/powerpoint/2010/main" val="298418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392FE-8561-45FB-D60B-620D11AD6F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612897C-97D1-145F-C8D1-2A598B7BA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98D6DBA-3F09-80A0-5EB7-811A9C4A4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E72C0-9D10-EC40-9E05-0975954B4CC4}" type="datetimeFigureOut">
              <a:rPr lang="en-CH" smtClean="0"/>
              <a:t>03.01.2024</a:t>
            </a:fld>
            <a:endParaRPr lang="en-CH"/>
          </a:p>
        </p:txBody>
      </p:sp>
      <p:sp>
        <p:nvSpPr>
          <p:cNvPr id="5" name="Footer Placeholder 4">
            <a:extLst>
              <a:ext uri="{FF2B5EF4-FFF2-40B4-BE49-F238E27FC236}">
                <a16:creationId xmlns:a16="http://schemas.microsoft.com/office/drawing/2014/main" id="{BE785FBA-1BE7-7052-5EF7-64F2EA458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251C0867-9841-87C4-E0A6-FF13581BE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30B5E4-AF19-9248-B43A-FC69459328D5}" type="slidenum">
              <a:rPr lang="en-CH" smtClean="0"/>
              <a:t>‹#›</a:t>
            </a:fld>
            <a:endParaRPr lang="en-CH"/>
          </a:p>
        </p:txBody>
      </p:sp>
    </p:spTree>
    <p:extLst>
      <p:ext uri="{BB962C8B-B14F-4D97-AF65-F5344CB8AC3E}">
        <p14:creationId xmlns:p14="http://schemas.microsoft.com/office/powerpoint/2010/main" val="3404546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E504E-75C5-A4AC-CF04-62B46EDA9DB9}"/>
              </a:ext>
            </a:extLst>
          </p:cNvPr>
          <p:cNvSpPr>
            <a:spLocks noGrp="1"/>
          </p:cNvSpPr>
          <p:nvPr>
            <p:ph type="ctrTitle"/>
          </p:nvPr>
        </p:nvSpPr>
        <p:spPr>
          <a:xfrm>
            <a:off x="838200" y="451381"/>
            <a:ext cx="10512552" cy="4066540"/>
          </a:xfrm>
        </p:spPr>
        <p:txBody>
          <a:bodyPr anchor="b">
            <a:normAutofit/>
          </a:bodyPr>
          <a:lstStyle/>
          <a:p>
            <a:pPr algn="l"/>
            <a:r>
              <a:rPr lang="en-CH" sz="6600"/>
              <a:t>VPC DHCP</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474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8"/>
        <p:cNvGrpSpPr/>
        <p:nvPr/>
      </p:nvGrpSpPr>
      <p:grpSpPr>
        <a:xfrm>
          <a:off x="0" y="0"/>
          <a:ext cx="0" cy="0"/>
          <a:chOff x="0" y="0"/>
          <a:chExt cx="0" cy="0"/>
        </a:xfrm>
      </p:grpSpPr>
      <p:sp useBgFill="1">
        <p:nvSpPr>
          <p:cNvPr id="415" name="Rectangle 4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Freeform: Shape 4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409" name="Google Shape;409;p68"/>
          <p:cNvSpPr txBox="1">
            <a:spLocks noGrp="1"/>
          </p:cNvSpPr>
          <p:nvPr>
            <p:ph type="title"/>
          </p:nvPr>
        </p:nvSpPr>
        <p:spPr>
          <a:xfrm>
            <a:off x="838200" y="401221"/>
            <a:ext cx="10515600" cy="1348065"/>
          </a:xfrm>
          <a:prstGeom prst="rect">
            <a:avLst/>
          </a:prstGeom>
        </p:spPr>
        <p:txBody>
          <a:bodyPr spcFirstLastPara="1" vert="horz" lIns="91440" tIns="45720" rIns="91440" bIns="45720" rtlCol="0" anchor="ctr" anchorCtr="0">
            <a:normAutofit/>
          </a:bodyPr>
          <a:lstStyle/>
          <a:p>
            <a:pPr>
              <a:buClr>
                <a:schemeClr val="dk1"/>
              </a:buClr>
              <a:buSzPts val="2400"/>
            </a:pPr>
            <a:r>
              <a:rPr lang="en-US" sz="5400" kern="1200">
                <a:solidFill>
                  <a:srgbClr val="FFFFFF"/>
                </a:solidFill>
                <a:latin typeface="+mj-lt"/>
                <a:ea typeface="+mj-ea"/>
                <a:cs typeface="+mj-cs"/>
              </a:rPr>
              <a:t>What is VPC DHCP</a:t>
            </a:r>
          </a:p>
        </p:txBody>
      </p:sp>
      <p:sp>
        <p:nvSpPr>
          <p:cNvPr id="410" name="Google Shape;410;p68"/>
          <p:cNvSpPr txBox="1">
            <a:spLocks noGrp="1"/>
          </p:cNvSpPr>
          <p:nvPr>
            <p:ph sz="half" idx="1"/>
          </p:nvPr>
        </p:nvSpPr>
        <p:spPr>
          <a:xfrm>
            <a:off x="838200" y="2586789"/>
            <a:ext cx="10515600" cy="3590174"/>
          </a:xfrm>
          <a:prstGeom prst="rect">
            <a:avLst/>
          </a:prstGeom>
        </p:spPr>
        <p:txBody>
          <a:bodyPr spcFirstLastPara="1" vert="horz" lIns="91440" tIns="45720" rIns="91440" bIns="45720" rtlCol="0" anchorCtr="0">
            <a:normAutofit/>
          </a:bodyPr>
          <a:lstStyle/>
          <a:p>
            <a:pPr marL="0">
              <a:spcBef>
                <a:spcPts val="0"/>
              </a:spcBef>
              <a:buClr>
                <a:schemeClr val="dk1"/>
              </a:buClr>
              <a:buSzPts val="1100"/>
            </a:pPr>
            <a:r>
              <a:rPr lang="en-US" sz="1400" b="1" u="sng"/>
              <a:t>Dynamic Host Configuration Protocol (DHCP)</a:t>
            </a:r>
          </a:p>
          <a:p>
            <a:pPr marL="0">
              <a:spcBef>
                <a:spcPts val="1067"/>
              </a:spcBef>
              <a:buClr>
                <a:schemeClr val="dk1"/>
              </a:buClr>
              <a:buSzPts val="1100"/>
            </a:pPr>
            <a:endParaRPr lang="en-US" sz="1400"/>
          </a:p>
          <a:p>
            <a:pPr marL="0">
              <a:spcBef>
                <a:spcPts val="1067"/>
              </a:spcBef>
              <a:buClr>
                <a:schemeClr val="dk1"/>
              </a:buClr>
              <a:buSzPts val="1100"/>
            </a:pPr>
            <a:r>
              <a:rPr lang="en-US" sz="1400"/>
              <a:t>Every device on a TCP/IP network requires an IP address to communicate over the network. </a:t>
            </a:r>
          </a:p>
          <a:p>
            <a:pPr marL="0">
              <a:spcBef>
                <a:spcPts val="1067"/>
              </a:spcBef>
              <a:buClr>
                <a:schemeClr val="dk1"/>
              </a:buClr>
              <a:buSzPts val="1100"/>
            </a:pPr>
            <a:r>
              <a:rPr lang="en-US" sz="1400"/>
              <a:t>In the past, IP addresses had to be assigned to each device in your network manually. </a:t>
            </a:r>
          </a:p>
          <a:p>
            <a:pPr marL="0">
              <a:spcBef>
                <a:spcPts val="1067"/>
              </a:spcBef>
              <a:buClr>
                <a:schemeClr val="dk1"/>
              </a:buClr>
              <a:buSzPts val="1100"/>
            </a:pPr>
            <a:r>
              <a:rPr lang="en-US" sz="1400"/>
              <a:t>Today, IP addresses are assigned dynamically by DHCP servers using the Dynamic Host Configuration Protocol (DHCP).</a:t>
            </a:r>
          </a:p>
          <a:p>
            <a:pPr marL="0">
              <a:spcBef>
                <a:spcPts val="1067"/>
              </a:spcBef>
              <a:buClr>
                <a:schemeClr val="dk1"/>
              </a:buClr>
              <a:buSzPts val="1100"/>
            </a:pPr>
            <a:endParaRPr lang="en-US" sz="1400"/>
          </a:p>
          <a:p>
            <a:pPr marL="0">
              <a:spcBef>
                <a:spcPts val="1067"/>
              </a:spcBef>
              <a:buClr>
                <a:schemeClr val="dk1"/>
              </a:buClr>
              <a:buSzPts val="1100"/>
            </a:pPr>
            <a:r>
              <a:rPr lang="en-US" sz="1400"/>
              <a:t>Applications running on EC2 instances in subnets can communicate with Amazon DHCP servers as needed to retrieve their IP address lease or other network configuration information (such as the IP address of an Amazon DNS server or the IP address of the router in your VPC).</a:t>
            </a:r>
          </a:p>
          <a:p>
            <a:pPr marL="0">
              <a:spcBef>
                <a:spcPts val="1067"/>
              </a:spcBef>
              <a:buClr>
                <a:schemeClr val="dk1"/>
              </a:buClr>
              <a:buSzPts val="1100"/>
            </a:pPr>
            <a:endParaRPr lang="en-US" sz="1400"/>
          </a:p>
          <a:p>
            <a:pPr marL="0">
              <a:spcBef>
                <a:spcPts val="1067"/>
              </a:spcBef>
              <a:spcAft>
                <a:spcPts val="1600"/>
              </a:spcAft>
              <a:buClr>
                <a:schemeClr val="dk1"/>
              </a:buClr>
              <a:buSzPts val="1100"/>
            </a:pPr>
            <a:r>
              <a:rPr lang="en-US" sz="1400"/>
              <a:t>Amazon VPC enables you to specify the network configurations that are provided by Amazon DHCP servers by using DHCP option sets.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14"/>
        <p:cNvGrpSpPr/>
        <p:nvPr/>
      </p:nvGrpSpPr>
      <p:grpSpPr>
        <a:xfrm>
          <a:off x="0" y="0"/>
          <a:ext cx="0" cy="0"/>
          <a:chOff x="0" y="0"/>
          <a:chExt cx="0" cy="0"/>
        </a:xfrm>
      </p:grpSpPr>
      <p:sp>
        <p:nvSpPr>
          <p:cNvPr id="422" name="Rectangle 42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5" name="Google Shape;415;p69"/>
          <p:cNvSpPr txBox="1">
            <a:spLocks noGrp="1"/>
          </p:cNvSpPr>
          <p:nvPr>
            <p:ph type="title"/>
          </p:nvPr>
        </p:nvSpPr>
        <p:spPr>
          <a:xfrm>
            <a:off x="838201" y="1412489"/>
            <a:ext cx="2899188" cy="4363844"/>
          </a:xfrm>
          <a:prstGeom prst="rect">
            <a:avLst/>
          </a:prstGeom>
        </p:spPr>
        <p:txBody>
          <a:bodyPr spcFirstLastPara="1" vert="horz" lIns="91433" tIns="45700" rIns="91433" bIns="45700" rtlCol="0" anchor="t" anchorCtr="0">
            <a:normAutofit/>
          </a:bodyPr>
          <a:lstStyle/>
          <a:p>
            <a:pPr>
              <a:spcBef>
                <a:spcPts val="0"/>
              </a:spcBef>
              <a:buClr>
                <a:schemeClr val="dk1"/>
              </a:buClr>
              <a:buSzPts val="2400"/>
            </a:pPr>
            <a:r>
              <a:rPr lang="en-GB" sz="4000">
                <a:solidFill>
                  <a:srgbClr val="FFFFFF"/>
                </a:solidFill>
              </a:rPr>
              <a:t>DHCP option set concepts</a:t>
            </a:r>
          </a:p>
        </p:txBody>
      </p:sp>
      <p:sp>
        <p:nvSpPr>
          <p:cNvPr id="416" name="Google Shape;416;p69"/>
          <p:cNvSpPr txBox="1">
            <a:spLocks noGrp="1"/>
          </p:cNvSpPr>
          <p:nvPr>
            <p:ph sz="half" idx="1"/>
          </p:nvPr>
        </p:nvSpPr>
        <p:spPr>
          <a:xfrm>
            <a:off x="4380855" y="1412489"/>
            <a:ext cx="3427283" cy="4363844"/>
          </a:xfrm>
          <a:prstGeom prst="rect">
            <a:avLst/>
          </a:prstGeom>
        </p:spPr>
        <p:txBody>
          <a:bodyPr spcFirstLastPara="1" vert="horz" lIns="91433" tIns="45700" rIns="91433" bIns="45700" rtlCol="0" anchorCtr="0">
            <a:normAutofit/>
          </a:bodyPr>
          <a:lstStyle/>
          <a:p>
            <a:pPr marL="0" indent="0">
              <a:spcBef>
                <a:spcPts val="0"/>
              </a:spcBef>
              <a:buClr>
                <a:schemeClr val="dk1"/>
              </a:buClr>
              <a:buSzPts val="1100"/>
              <a:buNone/>
            </a:pPr>
            <a:r>
              <a:rPr lang="en-GB" sz="2000"/>
              <a:t>A DHCP option set is a group of network configurations used by EC2 instances in your VPC to communicate over your virtual network.</a:t>
            </a:r>
          </a:p>
          <a:p>
            <a:pPr marL="0" indent="0">
              <a:spcBef>
                <a:spcPts val="1067"/>
              </a:spcBef>
              <a:buClr>
                <a:schemeClr val="dk1"/>
              </a:buClr>
              <a:buSzPts val="1100"/>
              <a:buNone/>
            </a:pPr>
            <a:endParaRPr lang="en-GB" sz="2000"/>
          </a:p>
          <a:p>
            <a:pPr marL="0" indent="0">
              <a:spcBef>
                <a:spcPts val="1067"/>
              </a:spcBef>
              <a:spcAft>
                <a:spcPts val="1600"/>
              </a:spcAft>
              <a:buClr>
                <a:schemeClr val="dk1"/>
              </a:buClr>
              <a:buSzPts val="1100"/>
              <a:buNone/>
            </a:pPr>
            <a:r>
              <a:rPr lang="en-GB" sz="2000"/>
              <a:t>Each VPC in a Region uses the same default DHCP option set unless you choose to create a custom DHCP option set, or if you disassociate all option sets from your VPC.</a:t>
            </a:r>
          </a:p>
        </p:txBody>
      </p:sp>
      <p:cxnSp>
        <p:nvCxnSpPr>
          <p:cNvPr id="424" name="Straight Connector 42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17" name="Google Shape;417;p69"/>
          <p:cNvSpPr txBox="1">
            <a:spLocks noGrp="1"/>
          </p:cNvSpPr>
          <p:nvPr>
            <p:ph sz="half" idx="2"/>
          </p:nvPr>
        </p:nvSpPr>
        <p:spPr>
          <a:xfrm>
            <a:off x="8451605" y="1412489"/>
            <a:ext cx="3197700" cy="4363844"/>
          </a:xfrm>
          <a:prstGeom prst="rect">
            <a:avLst/>
          </a:prstGeom>
        </p:spPr>
        <p:txBody>
          <a:bodyPr spcFirstLastPara="1" vert="horz" lIns="91433" tIns="45700" rIns="91433" bIns="45700" rtlCol="0" anchorCtr="0">
            <a:normAutofit/>
          </a:bodyPr>
          <a:lstStyle/>
          <a:p>
            <a:pPr marL="0" indent="0">
              <a:spcBef>
                <a:spcPts val="0"/>
              </a:spcBef>
              <a:buClr>
                <a:schemeClr val="dk1"/>
              </a:buClr>
              <a:buSzPts val="1100"/>
              <a:buNone/>
            </a:pPr>
            <a:r>
              <a:rPr lang="en-GB" sz="2000" dirty="0"/>
              <a:t>There are two DHCP option set concepts : </a:t>
            </a:r>
          </a:p>
          <a:p>
            <a:pPr marL="237061" indent="-245527">
              <a:spcBef>
                <a:spcPts val="1067"/>
              </a:spcBef>
              <a:buClr>
                <a:srgbClr val="FF0000"/>
              </a:buClr>
              <a:buSzPts val="1100"/>
              <a:buChar char="●"/>
            </a:pPr>
            <a:r>
              <a:rPr lang="en-GB" sz="2000" b="1" dirty="0">
                <a:highlight>
                  <a:srgbClr val="FFFF00"/>
                </a:highlight>
              </a:rPr>
              <a:t>Default DHCP option set.</a:t>
            </a:r>
          </a:p>
          <a:p>
            <a:pPr marL="237061" indent="-245527">
              <a:spcBef>
                <a:spcPts val="1067"/>
              </a:spcBef>
              <a:buClr>
                <a:srgbClr val="FF0000"/>
              </a:buClr>
              <a:buSzPts val="1100"/>
              <a:buChar char="●"/>
            </a:pPr>
            <a:r>
              <a:rPr lang="en-GB" sz="2000" b="1" dirty="0">
                <a:highlight>
                  <a:srgbClr val="FFFF00"/>
                </a:highlight>
              </a:rPr>
              <a:t>Custom DHCP option set.</a:t>
            </a:r>
          </a:p>
          <a:p>
            <a:pPr marL="0" indent="0">
              <a:spcBef>
                <a:spcPts val="1067"/>
              </a:spcBef>
              <a:buClr>
                <a:schemeClr val="dk1"/>
              </a:buClr>
              <a:buSzPts val="1100"/>
              <a:buNone/>
            </a:pPr>
            <a:endParaRPr lang="en-GB" sz="2000" b="1" dirty="0">
              <a:highlight>
                <a:srgbClr val="FFFF00"/>
              </a:highlight>
            </a:endParaRPr>
          </a:p>
          <a:p>
            <a:pPr marL="0" indent="0">
              <a:spcBef>
                <a:spcPts val="1067"/>
              </a:spcBef>
              <a:spcAft>
                <a:spcPts val="1600"/>
              </a:spcAft>
              <a:buClr>
                <a:schemeClr val="dk1"/>
              </a:buClr>
              <a:buSzPts val="1100"/>
              <a:buNone/>
            </a:pPr>
            <a:endParaRPr lang="en-GB"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1"/>
        <p:cNvGrpSpPr/>
        <p:nvPr/>
      </p:nvGrpSpPr>
      <p:grpSpPr>
        <a:xfrm>
          <a:off x="0" y="0"/>
          <a:ext cx="0" cy="0"/>
          <a:chOff x="0" y="0"/>
          <a:chExt cx="0" cy="0"/>
        </a:xfrm>
      </p:grpSpPr>
      <p:sp useBgFill="1">
        <p:nvSpPr>
          <p:cNvPr id="429" name="Rectangle 42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Google Shape;422;p70"/>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Default DHCP option set</a:t>
            </a:r>
          </a:p>
        </p:txBody>
      </p:sp>
      <p:sp>
        <p:nvSpPr>
          <p:cNvPr id="43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Google Shape;423;p70"/>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200">
                <a:sym typeface="Arial"/>
              </a:rPr>
              <a:t>Each VPC in a Region uses the same default DHCP option set, which contains the following network configurations:</a:t>
            </a:r>
          </a:p>
          <a:p>
            <a:pPr marL="237061">
              <a:spcBef>
                <a:spcPts val="1067"/>
              </a:spcBef>
              <a:buClr>
                <a:schemeClr val="dk1"/>
              </a:buClr>
              <a:buSzPts val="1100"/>
            </a:pPr>
            <a:r>
              <a:rPr lang="en-US" sz="1200" b="1">
                <a:sym typeface="Arial"/>
              </a:rPr>
              <a:t>Domain name</a:t>
            </a:r>
            <a:r>
              <a:rPr lang="en-US" sz="1200">
                <a:sym typeface="Arial"/>
              </a:rPr>
              <a:t>: The domain name that a client should use when resolving hostnames via the Domain Name System.</a:t>
            </a:r>
          </a:p>
          <a:p>
            <a:pPr marL="237061">
              <a:spcBef>
                <a:spcPts val="1067"/>
              </a:spcBef>
              <a:buClr>
                <a:schemeClr val="dk1"/>
              </a:buClr>
              <a:buSzPts val="1100"/>
            </a:pPr>
            <a:r>
              <a:rPr lang="en-US" sz="1200" b="1">
                <a:sym typeface="Arial"/>
              </a:rPr>
              <a:t>Domain name servers</a:t>
            </a:r>
            <a:r>
              <a:rPr lang="en-US" sz="1200">
                <a:sym typeface="Arial"/>
              </a:rPr>
              <a:t>: The DNS servers that your network interfaces will use for domain name resolution.</a:t>
            </a:r>
          </a:p>
          <a:p>
            <a:pPr marL="0">
              <a:spcBef>
                <a:spcPts val="1067"/>
              </a:spcBef>
              <a:buClr>
                <a:schemeClr val="dk1"/>
              </a:buClr>
              <a:buSzPts val="1100"/>
            </a:pPr>
            <a:r>
              <a:rPr lang="en-US" sz="1200">
                <a:sym typeface="Arial"/>
              </a:rPr>
              <a:t>If you use the default option set, the Amazon DHCP server uses the network configurations stored in the default option set. </a:t>
            </a:r>
          </a:p>
          <a:p>
            <a:pPr marL="0">
              <a:spcBef>
                <a:spcPts val="1067"/>
              </a:spcBef>
              <a:buClr>
                <a:schemeClr val="dk1"/>
              </a:buClr>
              <a:buSzPts val="1100"/>
            </a:pPr>
            <a:r>
              <a:rPr lang="en-US" sz="1200">
                <a:sym typeface="Arial"/>
              </a:rPr>
              <a:t>When you launch an instance into your VPC, the instance interacts with the DHCP server(1), interact with the Amazon DNS server (2), and connect to other devices in the network through your VPC's router (3). </a:t>
            </a:r>
          </a:p>
          <a:p>
            <a:pPr marL="0">
              <a:spcBef>
                <a:spcPts val="1067"/>
              </a:spcBef>
              <a:buClr>
                <a:schemeClr val="dk1"/>
              </a:buClr>
              <a:buSzPts val="1100"/>
            </a:pPr>
            <a:r>
              <a:rPr lang="en-US" sz="1200">
                <a:sym typeface="Arial"/>
              </a:rPr>
              <a:t>The instances can interact with the Amazon DHCP server at any time to get their IP address lease and additional network configurations.</a:t>
            </a:r>
          </a:p>
        </p:txBody>
      </p:sp>
      <p:pic>
        <p:nvPicPr>
          <p:cNvPr id="424" name="Google Shape;424;p70"/>
          <p:cNvPicPr preferRelativeResize="0">
            <a:picLocks noGrp="1"/>
          </p:cNvPicPr>
          <p:nvPr>
            <p:ph sz="half" idx="2"/>
          </p:nvPr>
        </p:nvPicPr>
        <p:blipFill rotWithShape="1">
          <a:blip r:embed="rId3"/>
          <a:stretch/>
        </p:blipFill>
        <p:spPr>
          <a:xfrm>
            <a:off x="6099048" y="1572951"/>
            <a:ext cx="5458968" cy="37120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8"/>
        <p:cNvGrpSpPr/>
        <p:nvPr/>
      </p:nvGrpSpPr>
      <p:grpSpPr>
        <a:xfrm>
          <a:off x="0" y="0"/>
          <a:ext cx="0" cy="0"/>
          <a:chOff x="0" y="0"/>
          <a:chExt cx="0" cy="0"/>
        </a:xfrm>
      </p:grpSpPr>
      <p:sp useBgFill="1">
        <p:nvSpPr>
          <p:cNvPr id="436" name="Rectangle 4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Google Shape;429;p71"/>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Custom DHCP option set</a:t>
            </a:r>
          </a:p>
        </p:txBody>
      </p:sp>
      <p:sp>
        <p:nvSpPr>
          <p:cNvPr id="4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Google Shape;430;p71"/>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000">
                <a:sym typeface="Arial"/>
              </a:rPr>
              <a:t>You can create your own DHCP option set in Amazon VPC. This enables you to configure the following network configurations:</a:t>
            </a:r>
          </a:p>
          <a:p>
            <a:pPr marL="237061">
              <a:spcBef>
                <a:spcPts val="1067"/>
              </a:spcBef>
              <a:buClr>
                <a:schemeClr val="dk1"/>
              </a:buClr>
              <a:buSzPts val="1100"/>
            </a:pPr>
            <a:r>
              <a:rPr lang="en-US" sz="1000" b="1">
                <a:sym typeface="Arial"/>
              </a:rPr>
              <a:t>Domain name</a:t>
            </a:r>
            <a:r>
              <a:rPr lang="en-US" sz="1000">
                <a:sym typeface="Arial"/>
              </a:rPr>
              <a:t>: The domain name that a client should use when resolving hostnames via the Domain Name System.</a:t>
            </a:r>
          </a:p>
          <a:p>
            <a:pPr marL="237061">
              <a:spcBef>
                <a:spcPts val="1067"/>
              </a:spcBef>
              <a:buClr>
                <a:schemeClr val="dk1"/>
              </a:buClr>
              <a:buSzPts val="1100"/>
            </a:pPr>
            <a:r>
              <a:rPr lang="en-US" sz="1000" b="1">
                <a:sym typeface="Arial"/>
              </a:rPr>
              <a:t>Domain name servers</a:t>
            </a:r>
            <a:r>
              <a:rPr lang="en-US" sz="1000">
                <a:sym typeface="Arial"/>
              </a:rPr>
              <a:t>: The DNS servers that your network interfaces will use for domain name resolution.</a:t>
            </a:r>
          </a:p>
          <a:p>
            <a:pPr marL="237061">
              <a:spcBef>
                <a:spcPts val="1067"/>
              </a:spcBef>
              <a:buClr>
                <a:schemeClr val="dk1"/>
              </a:buClr>
              <a:buSzPts val="1100"/>
            </a:pPr>
            <a:r>
              <a:rPr lang="en-US" sz="1000" b="1">
                <a:sym typeface="Arial"/>
              </a:rPr>
              <a:t>NTP servers</a:t>
            </a:r>
            <a:r>
              <a:rPr lang="en-US" sz="1000">
                <a:sym typeface="Arial"/>
              </a:rPr>
              <a:t>: The NTP servers that will provide the time to the instances in your network.</a:t>
            </a:r>
          </a:p>
          <a:p>
            <a:pPr marL="237061">
              <a:spcBef>
                <a:spcPts val="1067"/>
              </a:spcBef>
              <a:buClr>
                <a:schemeClr val="dk1"/>
              </a:buClr>
              <a:buSzPts val="1100"/>
            </a:pPr>
            <a:r>
              <a:rPr lang="en-US" sz="1000" b="1">
                <a:sym typeface="Arial"/>
              </a:rPr>
              <a:t>NetBIOS name servers</a:t>
            </a:r>
            <a:r>
              <a:rPr lang="en-US" sz="1000">
                <a:sym typeface="Arial"/>
              </a:rPr>
              <a:t>: For EC2 instances running a Windows OS, the NetBIOS computer name is a friendly name assigned to the instance to identify it on the network. A NetBIOS name server maintains a list of mappings between NetBIOS computer names and network addresses for networks that use NetBIOS as their naming service.</a:t>
            </a:r>
          </a:p>
          <a:p>
            <a:pPr marL="237061">
              <a:spcBef>
                <a:spcPts val="1067"/>
              </a:spcBef>
              <a:buClr>
                <a:schemeClr val="dk1"/>
              </a:buClr>
              <a:buSzPts val="1100"/>
            </a:pPr>
            <a:r>
              <a:rPr lang="en-US" sz="1000" b="1">
                <a:sym typeface="Arial"/>
              </a:rPr>
              <a:t>NetBIOS node type</a:t>
            </a:r>
            <a:r>
              <a:rPr lang="en-US" sz="1000">
                <a:sym typeface="Arial"/>
              </a:rPr>
              <a:t>: For EC2 instances running a Windows OS, the method that the instances use to resolve NetBIOS names to IP addresses.</a:t>
            </a:r>
          </a:p>
          <a:p>
            <a:pPr marL="0">
              <a:spcBef>
                <a:spcPts val="1067"/>
              </a:spcBef>
              <a:buClr>
                <a:schemeClr val="dk1"/>
              </a:buClr>
              <a:buSzPts val="1100"/>
            </a:pPr>
            <a:r>
              <a:rPr lang="en-US" sz="1000">
                <a:sym typeface="Arial"/>
              </a:rPr>
              <a:t>If you use a custom option set, instances launched into your VPC use the network configurations in the custom DHCP option set (1), interact with non Amazon DNS, NTP, and NetBIOS servers (2), and then connect to other devices in the network through your VPC's router (3).</a:t>
            </a:r>
          </a:p>
        </p:txBody>
      </p:sp>
      <p:pic>
        <p:nvPicPr>
          <p:cNvPr id="431" name="Google Shape;431;p71"/>
          <p:cNvPicPr preferRelativeResize="0">
            <a:picLocks noGrp="1"/>
          </p:cNvPicPr>
          <p:nvPr>
            <p:ph sz="half" idx="2"/>
          </p:nvPr>
        </p:nvPicPr>
        <p:blipFill rotWithShape="1">
          <a:blip r:embed="rId3"/>
          <a:stretch/>
        </p:blipFill>
        <p:spPr>
          <a:xfrm>
            <a:off x="6099048" y="1982374"/>
            <a:ext cx="5458968" cy="289325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35"/>
        <p:cNvGrpSpPr/>
        <p:nvPr/>
      </p:nvGrpSpPr>
      <p:grpSpPr>
        <a:xfrm>
          <a:off x="0" y="0"/>
          <a:ext cx="0" cy="0"/>
          <a:chOff x="0" y="0"/>
          <a:chExt cx="0" cy="0"/>
        </a:xfrm>
      </p:grpSpPr>
      <p:sp>
        <p:nvSpPr>
          <p:cNvPr id="443" name="Rectangle 442">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6" name="Google Shape;436;p72"/>
          <p:cNvSpPr txBox="1">
            <a:spLocks noGrp="1"/>
          </p:cNvSpPr>
          <p:nvPr>
            <p:ph type="title"/>
          </p:nvPr>
        </p:nvSpPr>
        <p:spPr>
          <a:xfrm>
            <a:off x="838201" y="1412489"/>
            <a:ext cx="2899188" cy="4363844"/>
          </a:xfrm>
          <a:prstGeom prst="rect">
            <a:avLst/>
          </a:prstGeom>
        </p:spPr>
        <p:txBody>
          <a:bodyPr spcFirstLastPara="1" vert="horz" lIns="91433" tIns="45700" rIns="91433" bIns="45700" rtlCol="0" anchor="t" anchorCtr="0">
            <a:normAutofit/>
          </a:bodyPr>
          <a:lstStyle/>
          <a:p>
            <a:pPr>
              <a:spcBef>
                <a:spcPts val="0"/>
              </a:spcBef>
              <a:buClr>
                <a:schemeClr val="dk1"/>
              </a:buClr>
              <a:buSzPts val="2400"/>
            </a:pPr>
            <a:r>
              <a:rPr lang="en-GB" sz="4000">
                <a:solidFill>
                  <a:srgbClr val="FFFFFF"/>
                </a:solidFill>
              </a:rPr>
              <a:t>DNS Resolutions &amp; DNS Hostnames</a:t>
            </a:r>
          </a:p>
        </p:txBody>
      </p:sp>
      <p:sp>
        <p:nvSpPr>
          <p:cNvPr id="437" name="Google Shape;437;p72"/>
          <p:cNvSpPr txBox="1">
            <a:spLocks noGrp="1"/>
          </p:cNvSpPr>
          <p:nvPr>
            <p:ph sz="half" idx="1"/>
          </p:nvPr>
        </p:nvSpPr>
        <p:spPr>
          <a:xfrm>
            <a:off x="4380855" y="1412489"/>
            <a:ext cx="3427283" cy="4363844"/>
          </a:xfrm>
          <a:prstGeom prst="rect">
            <a:avLst/>
          </a:prstGeom>
        </p:spPr>
        <p:txBody>
          <a:bodyPr spcFirstLastPara="1" vert="horz" lIns="91433" tIns="45700" rIns="91433" bIns="45700" rtlCol="0" anchorCtr="0">
            <a:normAutofit/>
          </a:bodyPr>
          <a:lstStyle/>
          <a:p>
            <a:pPr marL="0" indent="0">
              <a:spcBef>
                <a:spcPts val="0"/>
              </a:spcBef>
              <a:buClr>
                <a:srgbClr val="FF0000"/>
              </a:buClr>
              <a:buSzPts val="1100"/>
              <a:buNone/>
            </a:pPr>
            <a:r>
              <a:rPr lang="en-GB" sz="1100" b="1">
                <a:highlight>
                  <a:srgbClr val="FFFF00"/>
                </a:highlight>
                <a:latin typeface="Arial"/>
                <a:ea typeface="Arial"/>
                <a:cs typeface="Arial"/>
                <a:sym typeface="Arial"/>
              </a:rPr>
              <a:t>DNS Resolution is a service that points the domain name to the website space IP so that people can easily access the website through the registered domain name. </a:t>
            </a:r>
          </a:p>
          <a:p>
            <a:pPr marL="0" indent="0">
              <a:spcBef>
                <a:spcPts val="0"/>
              </a:spcBef>
              <a:buClr>
                <a:srgbClr val="FF0000"/>
              </a:buClr>
              <a:buSzPts val="1100"/>
              <a:buNone/>
            </a:pPr>
            <a:endParaRPr lang="en-GB" sz="1100">
              <a:latin typeface="Arial"/>
              <a:ea typeface="Arial"/>
              <a:cs typeface="Arial"/>
              <a:sym typeface="Arial"/>
            </a:endParaRPr>
          </a:p>
          <a:p>
            <a:pPr marL="0" indent="0">
              <a:spcBef>
                <a:spcPts val="0"/>
              </a:spcBef>
              <a:buClr>
                <a:srgbClr val="FF0000"/>
              </a:buClr>
              <a:buSzPts val="1100"/>
              <a:buNone/>
            </a:pPr>
            <a:r>
              <a:rPr lang="en-GB" sz="1100">
                <a:latin typeface="Arial"/>
                <a:ea typeface="Arial"/>
                <a:cs typeface="Arial"/>
                <a:sym typeface="Arial"/>
              </a:rPr>
              <a:t>An IP address is a numeric address that identifies a site on the network. </a:t>
            </a:r>
          </a:p>
          <a:p>
            <a:pPr marL="0" indent="0">
              <a:spcBef>
                <a:spcPts val="0"/>
              </a:spcBef>
              <a:buClr>
                <a:srgbClr val="FF0000"/>
              </a:buClr>
              <a:buSzPts val="1100"/>
              <a:buNone/>
            </a:pPr>
            <a:r>
              <a:rPr lang="en-GB" sz="1100">
                <a:latin typeface="Arial"/>
                <a:ea typeface="Arial"/>
                <a:cs typeface="Arial"/>
                <a:sym typeface="Arial"/>
              </a:rPr>
              <a:t>In order to facilitate the memory, the domain name is used instead of the IP address to identify the site address.</a:t>
            </a:r>
          </a:p>
          <a:p>
            <a:pPr marL="0" indent="0">
              <a:spcBef>
                <a:spcPts val="0"/>
              </a:spcBef>
              <a:buClr>
                <a:srgbClr val="FF0000"/>
              </a:buClr>
              <a:buSzPts val="1100"/>
              <a:buNone/>
            </a:pPr>
            <a:endParaRPr lang="en-GB" sz="1100" u="sng">
              <a:latin typeface="Arial"/>
              <a:ea typeface="Arial"/>
              <a:cs typeface="Arial"/>
              <a:sym typeface="Arial"/>
            </a:endParaRPr>
          </a:p>
          <a:p>
            <a:pPr marL="0" indent="0">
              <a:spcBef>
                <a:spcPts val="0"/>
              </a:spcBef>
              <a:buClr>
                <a:srgbClr val="FF0000"/>
              </a:buClr>
              <a:buSzPts val="1100"/>
              <a:buNone/>
            </a:pPr>
            <a:r>
              <a:rPr lang="en-GB" sz="1100" b="1" u="sng">
                <a:highlight>
                  <a:srgbClr val="FFFF00"/>
                </a:highlight>
                <a:latin typeface="Arial"/>
                <a:ea typeface="Arial"/>
                <a:cs typeface="Arial"/>
                <a:sym typeface="Arial"/>
              </a:rPr>
              <a:t>Domain resolution is the process of converting domain names to IP addresses. </a:t>
            </a:r>
          </a:p>
          <a:p>
            <a:pPr marL="0" indent="0">
              <a:spcBef>
                <a:spcPts val="1067"/>
              </a:spcBef>
              <a:buClr>
                <a:schemeClr val="dk1"/>
              </a:buClr>
              <a:buSzPts val="1100"/>
              <a:buNone/>
            </a:pPr>
            <a:r>
              <a:rPr lang="en-GB" sz="1100">
                <a:latin typeface="Arial"/>
                <a:ea typeface="Arial"/>
                <a:cs typeface="Arial"/>
                <a:sym typeface="Arial"/>
              </a:rPr>
              <a:t>One domain name corresponds to one IP address, and one IP address can correspond to multiple domain names; </a:t>
            </a:r>
          </a:p>
          <a:p>
            <a:pPr marL="0" indent="0">
              <a:spcBef>
                <a:spcPts val="1600"/>
              </a:spcBef>
              <a:buClr>
                <a:schemeClr val="dk1"/>
              </a:buClr>
              <a:buSzPts val="1100"/>
              <a:buNone/>
            </a:pPr>
            <a:r>
              <a:rPr lang="en-GB" sz="1100">
                <a:latin typeface="Arial"/>
                <a:ea typeface="Arial"/>
                <a:cs typeface="Arial"/>
                <a:sym typeface="Arial"/>
              </a:rPr>
              <a:t>therefore, multiple domain names can be resolved to one IP address at the same time. </a:t>
            </a:r>
          </a:p>
          <a:p>
            <a:pPr marL="0" indent="0">
              <a:spcBef>
                <a:spcPts val="1600"/>
              </a:spcBef>
              <a:spcAft>
                <a:spcPts val="1600"/>
              </a:spcAft>
              <a:buClr>
                <a:schemeClr val="dk1"/>
              </a:buClr>
              <a:buSzPts val="1100"/>
              <a:buNone/>
            </a:pPr>
            <a:r>
              <a:rPr lang="en-GB" sz="1100">
                <a:latin typeface="Arial"/>
                <a:ea typeface="Arial"/>
                <a:cs typeface="Arial"/>
                <a:sym typeface="Arial"/>
              </a:rPr>
              <a:t>Domain name resolution needs to be completed by a dedicated domain name resolution server (DNS).</a:t>
            </a:r>
          </a:p>
        </p:txBody>
      </p:sp>
      <p:cxnSp>
        <p:nvCxnSpPr>
          <p:cNvPr id="445" name="Straight Connector 444">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38" name="Google Shape;438;p72"/>
          <p:cNvSpPr txBox="1">
            <a:spLocks noGrp="1"/>
          </p:cNvSpPr>
          <p:nvPr>
            <p:ph sz="half" idx="2"/>
          </p:nvPr>
        </p:nvSpPr>
        <p:spPr>
          <a:xfrm>
            <a:off x="8451604" y="1412489"/>
            <a:ext cx="3197701" cy="4363844"/>
          </a:xfrm>
          <a:prstGeom prst="rect">
            <a:avLst/>
          </a:prstGeom>
        </p:spPr>
        <p:txBody>
          <a:bodyPr spcFirstLastPara="1" vert="horz" lIns="91433" tIns="45700" rIns="91433" bIns="45700" rtlCol="0" anchorCtr="0">
            <a:normAutofit/>
          </a:bodyPr>
          <a:lstStyle/>
          <a:p>
            <a:pPr marL="0" indent="0">
              <a:spcBef>
                <a:spcPts val="0"/>
              </a:spcBef>
              <a:buClr>
                <a:srgbClr val="FF0000"/>
              </a:buClr>
              <a:buSzPts val="1100"/>
              <a:buNone/>
            </a:pPr>
            <a:r>
              <a:rPr lang="en-GB" sz="1700">
                <a:latin typeface="Arial"/>
                <a:ea typeface="Arial"/>
                <a:cs typeface="Arial"/>
                <a:sym typeface="Arial"/>
              </a:rPr>
              <a:t>Domain Name System (DNS) is a standard by which names used on the internet are resolved to their corresponding IP addresses. </a:t>
            </a:r>
          </a:p>
          <a:p>
            <a:pPr marL="0" indent="0">
              <a:spcBef>
                <a:spcPts val="1067"/>
              </a:spcBef>
              <a:buClr>
                <a:schemeClr val="dk1"/>
              </a:buClr>
              <a:buSzPts val="1100"/>
              <a:buNone/>
            </a:pPr>
            <a:r>
              <a:rPr lang="en-GB" sz="1700">
                <a:latin typeface="Arial"/>
                <a:ea typeface="Arial"/>
                <a:cs typeface="Arial"/>
                <a:sym typeface="Arial"/>
              </a:rPr>
              <a:t>A </a:t>
            </a:r>
            <a:r>
              <a:rPr lang="en-GB" sz="1700" b="1">
                <a:highlight>
                  <a:srgbClr val="FFFF00"/>
                </a:highlight>
                <a:latin typeface="Arial"/>
                <a:ea typeface="Arial"/>
                <a:cs typeface="Arial"/>
                <a:sym typeface="Arial"/>
              </a:rPr>
              <a:t>DNS hostname </a:t>
            </a:r>
            <a:r>
              <a:rPr lang="en-GB" sz="1700">
                <a:latin typeface="Arial"/>
                <a:ea typeface="Arial"/>
                <a:cs typeface="Arial"/>
                <a:sym typeface="Arial"/>
              </a:rPr>
              <a:t>is a name that uniquely and absolutely names a computer; </a:t>
            </a:r>
          </a:p>
          <a:p>
            <a:pPr marL="0" indent="0">
              <a:spcBef>
                <a:spcPts val="1067"/>
              </a:spcBef>
              <a:buClr>
                <a:schemeClr val="dk1"/>
              </a:buClr>
              <a:buSzPts val="1100"/>
              <a:buNone/>
            </a:pPr>
            <a:r>
              <a:rPr lang="en-GB" sz="1700">
                <a:latin typeface="Arial"/>
                <a:ea typeface="Arial"/>
                <a:cs typeface="Arial"/>
                <a:sym typeface="Arial"/>
              </a:rPr>
              <a:t>it's composed of a host name and a domain name. </a:t>
            </a:r>
          </a:p>
          <a:p>
            <a:pPr marL="0" indent="0">
              <a:spcBef>
                <a:spcPts val="1067"/>
              </a:spcBef>
              <a:buClr>
                <a:schemeClr val="dk1"/>
              </a:buClr>
              <a:buSzPts val="1100"/>
              <a:buNone/>
            </a:pPr>
            <a:r>
              <a:rPr lang="en-GB" sz="1700">
                <a:latin typeface="Arial"/>
                <a:ea typeface="Arial"/>
                <a:cs typeface="Arial"/>
                <a:sym typeface="Arial"/>
              </a:rPr>
              <a:t>DNS servers resolve DNS hostnames to their corresponding IP addresses.</a:t>
            </a:r>
          </a:p>
          <a:p>
            <a:pPr marL="0" indent="0">
              <a:spcBef>
                <a:spcPts val="1067"/>
              </a:spcBef>
              <a:spcAft>
                <a:spcPts val="1600"/>
              </a:spcAft>
              <a:buClr>
                <a:schemeClr val="dk1"/>
              </a:buClr>
              <a:buSzPts val="1100"/>
              <a:buNone/>
            </a:pPr>
            <a:endParaRPr lang="en-GB" sz="17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42"/>
        <p:cNvGrpSpPr/>
        <p:nvPr/>
      </p:nvGrpSpPr>
      <p:grpSpPr>
        <a:xfrm>
          <a:off x="0" y="0"/>
          <a:ext cx="0" cy="0"/>
          <a:chOff x="0" y="0"/>
          <a:chExt cx="0" cy="0"/>
        </a:xfrm>
      </p:grpSpPr>
      <p:sp>
        <p:nvSpPr>
          <p:cNvPr id="44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Google Shape;443;p73"/>
          <p:cNvSpPr txBox="1">
            <a:spLocks noGrp="1"/>
          </p:cNvSpPr>
          <p:nvPr>
            <p:ph type="title"/>
          </p:nvPr>
        </p:nvSpPr>
        <p:spPr>
          <a:xfrm>
            <a:off x="1028701" y="1967266"/>
            <a:ext cx="2628900" cy="2547257"/>
          </a:xfrm>
          <a:prstGeom prst="rect">
            <a:avLst/>
          </a:prstGeom>
          <a:noFill/>
        </p:spPr>
        <p:txBody>
          <a:bodyPr spcFirstLastPara="1" vert="horz" lIns="91440" tIns="45720" rIns="91440" bIns="45720" rtlCol="0" anchor="ctr" anchorCtr="0">
            <a:normAutofit/>
          </a:bodyPr>
          <a:lstStyle/>
          <a:p>
            <a:pPr algn="ctr"/>
            <a:r>
              <a:rPr lang="en-US" sz="3600" kern="1200">
                <a:solidFill>
                  <a:srgbClr val="FFFFFF"/>
                </a:solidFill>
                <a:latin typeface="+mj-lt"/>
                <a:ea typeface="+mj-ea"/>
                <a:cs typeface="+mj-cs"/>
              </a:rPr>
              <a:t>DHCP HANDS ON</a:t>
            </a:r>
          </a:p>
        </p:txBody>
      </p:sp>
      <p:pic>
        <p:nvPicPr>
          <p:cNvPr id="444" name="Google Shape;444;p73"/>
          <p:cNvPicPr preferRelativeResize="0"/>
          <p:nvPr/>
        </p:nvPicPr>
        <p:blipFill>
          <a:blip r:embed="rId3"/>
          <a:stretch>
            <a:fillRect/>
          </a:stretch>
        </p:blipFill>
        <p:spPr>
          <a:xfrm>
            <a:off x="4777317" y="763702"/>
            <a:ext cx="6780700" cy="532826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Words>
  <Application>Microsoft Macintosh PowerPoint</Application>
  <PresentationFormat>Widescreen</PresentationFormat>
  <Paragraphs>48</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VPC DHCP</vt:lpstr>
      <vt:lpstr>What is VPC DHCP</vt:lpstr>
      <vt:lpstr>DHCP option set concepts</vt:lpstr>
      <vt:lpstr>Default DHCP option set</vt:lpstr>
      <vt:lpstr>Custom DHCP option set</vt:lpstr>
      <vt:lpstr>DNS Resolutions &amp; DNS Hostnames</vt:lpstr>
      <vt:lpstr>DHCP 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DHCP</dc:title>
  <dc:creator>Ilya Chakun</dc:creator>
  <cp:lastModifiedBy>Ilya Chakun</cp:lastModifiedBy>
  <cp:revision>1</cp:revision>
  <dcterms:created xsi:type="dcterms:W3CDTF">2024-01-03T16:14:09Z</dcterms:created>
  <dcterms:modified xsi:type="dcterms:W3CDTF">2024-01-03T16:15:05Z</dcterms:modified>
</cp:coreProperties>
</file>