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8486-2ECD-4C4F-9374-D126C6F1E9D3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EE24-F77B-D14A-BAD0-24B03D5718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62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5f373bdc3b_0_2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5f373bdc3b_0_2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5f373bdc3b_0_2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5f373bdc3b_0_2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f373bdc3b_0_2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f373bdc3b_0_2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5f373bdc3b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5f373bdc3b_0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f373bdc3b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5f373bdc3b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f373bdc3b_0_2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5f373bdc3b_0_2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f373bdc3b_0_2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f373bdc3b_0_2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5f373bdc3b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5f373bdc3b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f373bdc3b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5f373bdc3b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5f373bdc3b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5f373bdc3b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539-46E5-6FA7-7EC7-27B821C6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D553-0960-656F-CF58-067875CCC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D197-64D7-DFED-B86F-C9AFC4BD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91E5-0014-EB99-0D43-DDF96E9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2A85-40AC-4336-A546-ED48B11A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28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15A1-5F6F-6707-A9C7-F134D3F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C7EC-BDA1-4869-98D4-311C4831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46E3-8FDE-1D85-75B1-B27FAA1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AED6-36B1-7527-4B2F-74CFC2F6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1E41-469D-7BE1-5463-3E67C96D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94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65B52-974E-8691-A001-B728653E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7CED0-C8FB-E31F-92D8-64836A19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DA73-F163-85D5-DFAC-7161CD97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D1AA-6BAA-0B9A-286E-55BC786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296A-9361-E5C6-3DCD-85D38654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94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95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89A0-72FA-D399-4A1F-1233D9A1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3573-9722-72EE-E02E-04F39AFE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74C6-3A81-006E-99D8-FF657BBA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4E-1B37-1E67-17B0-C52DCF50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8E13-588F-0FE8-F013-670FEC45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338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BD01-ACF9-3987-2615-99245048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13C7-57FD-A1B2-0A15-041719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C807-2E53-373D-A84D-03350375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1683-9ED7-A54F-9D1E-EACC5933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E0CC-379A-7666-2917-E40F7AD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67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9A8-465B-85BF-48C4-8E247FD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B302-EDA0-0C76-D10A-5A75C780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2F82-A54E-A0A2-058E-2AB6E5A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F7F0-5B88-3325-17F4-DFD94A4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2B1A-36F5-3E7B-9B6A-71F132E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06DE-E652-4CC9-ED8A-E770E86D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F9F2-E02F-D785-0FBD-4A74FD0B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8B3B-ACBF-273F-990D-B0194CD1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5119-08AA-CBFB-EAE4-93F921D8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3FBD-73D4-476A-4ED1-C804370E2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87EF-C88B-07F4-B404-BD8AEA82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38661-7F4A-ADFB-6428-D7175E4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0426E-0656-965D-70EB-00A7E05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54C0C-DC80-85F0-8E3B-DD468509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76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ABE-6081-998A-674C-017D53C1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9E6B-20C5-35A8-A07E-A02CACDE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A185-D7EC-A64E-AA7F-D968C895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595E4-0123-AFEA-5BD2-2AD02388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8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42EE-536E-892A-472D-100A7C9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B670D-8831-0631-742D-E727104C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7587-F65D-9618-BCA4-A408C37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94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C563-E690-FA01-1CD0-DB0CC1F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2557-0177-89C1-DF89-72E26400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DC9E-0734-E992-58DD-A52A1983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7E9C-5492-4B26-C113-F4E317E9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8DB2-B9C7-F68F-0C74-5CE6279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FD2E-2190-DD78-ED93-935C235D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04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9C2-78DB-A172-F093-09950EC7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0697E-32F4-C801-5FA8-83245532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F371-3DD8-8669-9902-402A631B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8039-0520-8224-447D-A176337F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934E0-3A27-37F8-1EAB-39BA0037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B0FA-F5EE-9470-8F56-2A6653F6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31E29-C790-2763-A188-115FD334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8280-B2B1-61CE-1A86-FD7A5543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DE31-E96F-417F-C9EA-AF66C01C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7292-BECC-D249-89D1-64671E37D8F2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814C-1322-7B66-FFD1-8B25BA22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227C-C1D9-F62E-1E0B-8B512BEDA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B613-4567-CB42-A7ED-38D6171639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61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 spcFirstLastPara="1" vert="horz" lIns="121920" tIns="60960" rIns="121920" bIns="60960" rtlCol="0" anchor="ctr" anchorCtr="0">
            <a:normAutofit/>
          </a:bodyPr>
          <a:lstStyle/>
          <a:p>
            <a:pPr defTabSz="1219170"/>
            <a:r>
              <a:rPr lang="en-US" sz="5467"/>
              <a:t>Elastic Network Interface </a:t>
            </a:r>
          </a:p>
        </p:txBody>
      </p:sp>
      <p:sp>
        <p:nvSpPr>
          <p:cNvPr id="599" name="Google Shape;599;p97"/>
          <p:cNvSpPr txBox="1"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121920" tIns="60960" rIns="121920" bIns="60960" rtlCol="0" anchorCtr="0">
            <a:normAutofit/>
          </a:bodyPr>
          <a:lstStyle/>
          <a:p>
            <a:pPr marL="0" indent="-304792" defTabSz="1219170">
              <a:spcBef>
                <a:spcPts val="1067"/>
              </a:spcBef>
            </a:pPr>
            <a:r>
              <a:rPr lang="en-US" sz="2267" dirty="0">
                <a:sym typeface="Arial"/>
              </a:rPr>
              <a:t>Essentially, ENIs are virtual network cards you can attach to your EC2 instances. </a:t>
            </a:r>
          </a:p>
          <a:p>
            <a:pPr marL="0" indent="-304792" defTabSz="1219170">
              <a:spcBef>
                <a:spcPts val="1600"/>
              </a:spcBef>
              <a:spcAft>
                <a:spcPts val="1600"/>
              </a:spcAft>
            </a:pPr>
            <a:r>
              <a:rPr lang="en-US" sz="2267" dirty="0">
                <a:sym typeface="Arial"/>
              </a:rPr>
              <a:t>They are used to enable network connectivity for your instances, and having more than one of them connected to your instance allows it to communicate on two different subnets.</a:t>
            </a:r>
          </a:p>
        </p:txBody>
      </p:sp>
      <p:sp>
        <p:nvSpPr>
          <p:cNvPr id="600" name="Google Shape;600;p97"/>
          <p:cNvSpPr/>
          <p:nvPr/>
        </p:nvSpPr>
        <p:spPr>
          <a:xfrm>
            <a:off x="6649533" y="1971659"/>
            <a:ext cx="4521200" cy="4089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CH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3468" y="2443427"/>
            <a:ext cx="5291665" cy="1971144"/>
          </a:xfrm>
          <a:prstGeom prst="rect">
            <a:avLst/>
          </a:prstGeom>
          <a:noFill/>
        </p:spPr>
      </p:pic>
      <p:pic>
        <p:nvPicPr>
          <p:cNvPr id="657" name="Google Shape;657;p1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56865" y="2536032"/>
            <a:ext cx="5291668" cy="1785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8"/>
          <p:cNvSpPr txBox="1">
            <a:spLocks noGrp="1"/>
          </p:cNvSpPr>
          <p:nvPr>
            <p:ph type="title"/>
          </p:nvPr>
        </p:nvSpPr>
        <p:spPr>
          <a:xfrm>
            <a:off x="2103120" y="310343"/>
            <a:ext cx="7985760" cy="868823"/>
          </a:xfrm>
          <a:prstGeom prst="rect">
            <a:avLst/>
          </a:prstGeom>
        </p:spPr>
        <p:txBody>
          <a:bodyPr spcFirstLastPara="1" vert="horz" lIns="121920" tIns="60960" rIns="121920" bIns="60960" rtlCol="0" anchor="ctr" anchorCtr="0">
            <a:normAutofit/>
          </a:bodyPr>
          <a:lstStyle/>
          <a:p>
            <a:pPr algn="ctr" defTabSz="1219170"/>
            <a:r>
              <a:rPr lang="en-US" sz="3067"/>
              <a:t>ENI based on </a:t>
            </a:r>
            <a:r>
              <a:rPr lang="en-US" sz="3067" b="1">
                <a:highlight>
                  <a:srgbClr val="FFFFFF"/>
                </a:highlight>
                <a:sym typeface="Arial"/>
              </a:rPr>
              <a:t>Virtual Machine Device Queues</a:t>
            </a:r>
            <a:endParaRPr lang="en-US" sz="3067"/>
          </a:p>
        </p:txBody>
      </p:sp>
      <p:pic>
        <p:nvPicPr>
          <p:cNvPr id="606" name="Google Shape;606;p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8892" y="2139484"/>
            <a:ext cx="6254216" cy="409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9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/>
            <a:r>
              <a:rPr lang="en-US" sz="5467"/>
              <a:t>ENI Use Cases</a:t>
            </a:r>
          </a:p>
        </p:txBody>
      </p:sp>
      <p:sp>
        <p:nvSpPr>
          <p:cNvPr id="612" name="Google Shape;612;p99"/>
          <p:cNvSpPr txBox="1"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121920" tIns="60960" rIns="121920" bIns="60960" rtlCol="0" anchor="t" anchorCtr="0">
            <a:normAutofit/>
          </a:bodyPr>
          <a:lstStyle/>
          <a:p>
            <a:pPr marL="0" indent="-304792" defTabSz="1219170">
              <a:spcBef>
                <a:spcPts val="1067"/>
              </a:spcBef>
            </a:pPr>
            <a:r>
              <a:rPr lang="en-US" sz="1867" dirty="0">
                <a:sym typeface="Arial"/>
              </a:rPr>
              <a:t>A common use case for ENIs is the creation of management networks.</a:t>
            </a:r>
          </a:p>
          <a:p>
            <a:pPr marL="0" indent="-304792" defTabSz="1219170">
              <a:spcBef>
                <a:spcPts val="1600"/>
              </a:spcBef>
              <a:spcAft>
                <a:spcPts val="1600"/>
              </a:spcAft>
            </a:pPr>
            <a:r>
              <a:rPr lang="en-US" sz="1867" dirty="0">
                <a:sym typeface="Arial"/>
              </a:rPr>
              <a:t>This allows you to have public-facing applications like web servers in a public subnet but lock down SSH access down to a private subnet on a secondary network interface.</a:t>
            </a:r>
          </a:p>
        </p:txBody>
      </p:sp>
      <p:pic>
        <p:nvPicPr>
          <p:cNvPr id="613" name="Google Shape;613;p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1224943"/>
            <a:ext cx="5458968" cy="4408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0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/>
            <a:r>
              <a:rPr lang="en-US" sz="5467"/>
              <a:t>ENI Use Cases</a:t>
            </a:r>
          </a:p>
        </p:txBody>
      </p:sp>
      <p:sp>
        <p:nvSpPr>
          <p:cNvPr id="619" name="Google Shape;619;p100"/>
          <p:cNvSpPr txBox="1"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121920" tIns="60960" rIns="121920" bIns="60960" rtlCol="0" anchor="t" anchorCtr="0">
            <a:normAutofit/>
          </a:bodyPr>
          <a:lstStyle/>
          <a:p>
            <a:pPr marL="0" indent="-304792" defTabSz="1219170">
              <a:spcBef>
                <a:spcPts val="1067"/>
              </a:spcBef>
            </a:pPr>
            <a:r>
              <a:rPr lang="en-US" sz="1867" dirty="0">
                <a:sym typeface="Arial"/>
              </a:rPr>
              <a:t>ENIs are also often used as the primary network interfaces for Docker containers launched on ECS using </a:t>
            </a:r>
            <a:r>
              <a:rPr lang="en-US" sz="1867" dirty="0" err="1">
                <a:sym typeface="Arial"/>
              </a:rPr>
              <a:t>Fargate</a:t>
            </a:r>
            <a:r>
              <a:rPr lang="en-US" sz="1867" dirty="0">
                <a:sym typeface="Arial"/>
              </a:rPr>
              <a:t>. </a:t>
            </a:r>
          </a:p>
          <a:p>
            <a:pPr marL="0" indent="-304792" defTabSz="1219170">
              <a:spcBef>
                <a:spcPts val="1600"/>
              </a:spcBef>
              <a:spcAft>
                <a:spcPts val="1600"/>
              </a:spcAft>
            </a:pPr>
            <a:r>
              <a:rPr lang="en-US" sz="1867" dirty="0">
                <a:sym typeface="Arial"/>
              </a:rPr>
              <a:t>This allows </a:t>
            </a:r>
            <a:r>
              <a:rPr lang="en-US" sz="1867" dirty="0" err="1">
                <a:sym typeface="Arial"/>
              </a:rPr>
              <a:t>Fargate</a:t>
            </a:r>
            <a:r>
              <a:rPr lang="en-US" sz="1867" dirty="0">
                <a:sym typeface="Arial"/>
              </a:rPr>
              <a:t> tasks to handle complex networking, set firewalls in place using security groups, and be launched into private subnets.</a:t>
            </a:r>
          </a:p>
        </p:txBody>
      </p:sp>
      <p:pic>
        <p:nvPicPr>
          <p:cNvPr id="620" name="Google Shape;620;p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1955079"/>
            <a:ext cx="5458968" cy="2947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spcFirstLastPara="1" vert="horz" lIns="121920" tIns="60960" rIns="121920" bIns="60960" rtlCol="0" anchor="ctr" anchorCtr="0">
            <a:normAutofit/>
          </a:bodyPr>
          <a:lstStyle/>
          <a:p>
            <a:pPr defTabSz="121917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4000" b="1">
                <a:sym typeface="Arial"/>
              </a:rPr>
              <a:t>Enhanced Networking</a:t>
            </a:r>
            <a:endParaRPr lang="en-US" sz="4000"/>
          </a:p>
        </p:txBody>
      </p:sp>
      <p:sp>
        <p:nvSpPr>
          <p:cNvPr id="626" name="Google Shape;626;p101"/>
          <p:cNvSpPr txBox="1">
            <a:spLocks noGrp="1"/>
          </p:cNvSpPr>
          <p:nvPr>
            <p:ph sz="half" idx="1"/>
          </p:nvPr>
        </p:nvSpPr>
        <p:spPr>
          <a:xfrm>
            <a:off x="1115568" y="2276857"/>
            <a:ext cx="10168128" cy="3900107"/>
          </a:xfrm>
          <a:prstGeom prst="rect">
            <a:avLst/>
          </a:prstGeom>
        </p:spPr>
        <p:txBody>
          <a:bodyPr spcFirstLastPara="1" vert="horz" lIns="121920" tIns="60960" rIns="121920" bIns="60960" rtlCol="0" anchorCtr="0">
            <a:normAutofit/>
          </a:bodyPr>
          <a:lstStyle/>
          <a:p>
            <a:pPr marL="0" indent="-304792" defTabSz="1219170">
              <a:spcBef>
                <a:spcPts val="1067"/>
              </a:spcBef>
            </a:pPr>
            <a:r>
              <a:rPr lang="en-US" sz="1467" dirty="0">
                <a:sym typeface="Arial"/>
              </a:rPr>
              <a:t>Enhanced networking uses Single Root I/O virtualization (SR-IOV) to provide high network capabilities. 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467" dirty="0">
                <a:sym typeface="Arial"/>
              </a:rPr>
              <a:t>Usually, ec2 sends traffic via Xen hypervisor.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467" dirty="0">
                <a:sym typeface="Arial"/>
              </a:rPr>
              <a:t>With enhanced networking it “owns” it own network interface, which means it can send </a:t>
            </a:r>
            <a:r>
              <a:rPr lang="en-US" sz="1467" dirty="0" err="1">
                <a:sym typeface="Arial"/>
              </a:rPr>
              <a:t>traffik</a:t>
            </a:r>
            <a:r>
              <a:rPr lang="en-US" sz="1467" dirty="0">
                <a:sym typeface="Arial"/>
              </a:rPr>
              <a:t> without using Hen hypervisor</a:t>
            </a:r>
          </a:p>
          <a:p>
            <a:pPr marL="0" indent="-304792" defTabSz="1219170">
              <a:spcBef>
                <a:spcPts val="1600"/>
              </a:spcBef>
            </a:pPr>
            <a:endParaRPr lang="en-US" sz="1467" dirty="0">
              <a:sym typeface="Arial"/>
            </a:endParaRPr>
          </a:p>
          <a:p>
            <a:pPr marL="0" indent="-304792" defTabSz="1219170">
              <a:spcBef>
                <a:spcPts val="1600"/>
              </a:spcBef>
            </a:pPr>
            <a:r>
              <a:rPr lang="en-US" sz="1467" dirty="0">
                <a:sym typeface="Arial"/>
              </a:rPr>
              <a:t>Benefits:</a:t>
            </a:r>
          </a:p>
          <a:p>
            <a:pPr marL="609585" indent="-304792" defTabSz="1219170">
              <a:spcBef>
                <a:spcPts val="1600"/>
              </a:spcBef>
              <a:buSzPts val="1200"/>
            </a:pPr>
            <a:r>
              <a:rPr lang="en-US" sz="1467" dirty="0">
                <a:sym typeface="Arial"/>
              </a:rPr>
              <a:t>Higher bandwidth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467" dirty="0">
                <a:sym typeface="Arial"/>
              </a:rPr>
              <a:t>Higher PSS performance (packet per second)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467" dirty="0">
                <a:sym typeface="Arial"/>
              </a:rPr>
              <a:t>Lower inter-instance latency</a:t>
            </a:r>
          </a:p>
          <a:p>
            <a:pPr marL="609585" indent="-304792" defTabSz="1219170">
              <a:spcBef>
                <a:spcPts val="0"/>
              </a:spcBef>
              <a:buSzPts val="1200"/>
            </a:pPr>
            <a:r>
              <a:rPr lang="en-US" sz="1467" dirty="0">
                <a:sym typeface="Arial"/>
              </a:rPr>
              <a:t>Around 8% gain in throughput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467" dirty="0">
                <a:sym typeface="Arial"/>
              </a:rPr>
              <a:t>Requirements:</a:t>
            </a:r>
          </a:p>
          <a:p>
            <a:pPr marL="609585" indent="-304792" defTabSz="1219170">
              <a:spcBef>
                <a:spcPts val="1600"/>
              </a:spcBef>
              <a:buSzPts val="1200"/>
            </a:pPr>
            <a:r>
              <a:rPr lang="en-US" sz="1467" dirty="0">
                <a:sym typeface="Arial"/>
              </a:rPr>
              <a:t>Instance with Intel 82599 VF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2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/>
            <a:r>
              <a:rPr lang="en-US" sz="5467"/>
              <a:t>ENA</a:t>
            </a:r>
          </a:p>
        </p:txBody>
      </p:sp>
      <p:sp>
        <p:nvSpPr>
          <p:cNvPr id="632" name="Google Shape;632;p102"/>
          <p:cNvSpPr txBox="1">
            <a:spLocks noGrp="1"/>
          </p:cNvSpPr>
          <p:nvPr>
            <p:ph sz="half" idx="1"/>
          </p:nvPr>
        </p:nvSpPr>
        <p:spPr>
          <a:xfrm>
            <a:off x="630936" y="2807208"/>
            <a:ext cx="4023360" cy="3655152"/>
          </a:xfrm>
          <a:prstGeom prst="rect">
            <a:avLst/>
          </a:prstGeom>
        </p:spPr>
        <p:txBody>
          <a:bodyPr spcFirstLastPara="1" vert="horz" lIns="121920" tIns="60960" rIns="121920" bIns="60960" rtlCol="0" anchor="t" anchorCtr="0">
            <a:normAutofit fontScale="92500" lnSpcReduction="10000"/>
          </a:bodyPr>
          <a:lstStyle/>
          <a:p>
            <a:pPr marL="0" indent="-304792" defTabSz="1219170">
              <a:spcBef>
                <a:spcPts val="1067"/>
              </a:spcBef>
            </a:pPr>
            <a:r>
              <a:rPr lang="en-US" sz="1333" dirty="0">
                <a:sym typeface="Arial"/>
              </a:rPr>
              <a:t>The Elastic Network Adapter (ENA) is designed to provide </a:t>
            </a:r>
            <a:r>
              <a:rPr lang="en-US" sz="1333" b="1" u="sng" dirty="0">
                <a:sym typeface="Arial"/>
              </a:rPr>
              <a:t>Enhanced Networking</a:t>
            </a:r>
            <a:r>
              <a:rPr lang="en-US" sz="1333" dirty="0">
                <a:sym typeface="Arial"/>
              </a:rPr>
              <a:t> to your EC2 instances.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333" dirty="0">
                <a:sym typeface="Arial"/>
              </a:rPr>
              <a:t>With ENA, you can expect high throughput and packet per second (</a:t>
            </a:r>
            <a:r>
              <a:rPr lang="en-US" sz="1333" b="1" dirty="0">
                <a:sym typeface="Arial"/>
              </a:rPr>
              <a:t>PPS</a:t>
            </a:r>
            <a:r>
              <a:rPr lang="en-US" sz="1333" dirty="0">
                <a:sym typeface="Arial"/>
              </a:rPr>
              <a:t>) performance, as well as consistently low latencies on Amazon EC2 instances. 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333" dirty="0">
                <a:sym typeface="Arial"/>
              </a:rPr>
              <a:t>Using ENA, you can utilize </a:t>
            </a:r>
            <a:r>
              <a:rPr lang="en-US" sz="1333" b="1" dirty="0">
                <a:sym typeface="Arial"/>
              </a:rPr>
              <a:t>up to 20 Gbps of network</a:t>
            </a:r>
            <a:r>
              <a:rPr lang="en-US" sz="1333" dirty="0">
                <a:sym typeface="Arial"/>
              </a:rPr>
              <a:t> bandwidth on certain EC2 instance types – massively improving your networking throughput compared to other EC2 instances, or on premises machines. 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333" dirty="0">
                <a:sym typeface="Arial"/>
              </a:rPr>
              <a:t>In the above diagram we see that sorting and queue assignment happens at networking device and VM directly get the message. </a:t>
            </a:r>
          </a:p>
          <a:p>
            <a:pPr marL="0" indent="-304792" defTabSz="1219170">
              <a:spcBef>
                <a:spcPts val="1600"/>
              </a:spcBef>
              <a:spcAft>
                <a:spcPts val="1600"/>
              </a:spcAft>
            </a:pPr>
            <a:r>
              <a:rPr lang="en-US" sz="1333" dirty="0">
                <a:sym typeface="Arial"/>
              </a:rPr>
              <a:t>There is no hypervisor switch involved in this. Also all VMs process packets from their own dedicated queue in parallel.</a:t>
            </a:r>
          </a:p>
        </p:txBody>
      </p:sp>
      <p:pic>
        <p:nvPicPr>
          <p:cNvPr id="633" name="Google Shape;633;p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54296" y="1055847"/>
            <a:ext cx="6903720" cy="47463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3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/>
            <a:r>
              <a:rPr lang="en-US" sz="5467"/>
              <a:t>EFA</a:t>
            </a:r>
          </a:p>
        </p:txBody>
      </p:sp>
      <p:sp>
        <p:nvSpPr>
          <p:cNvPr id="639" name="Google Shape;639;p103"/>
          <p:cNvSpPr txBox="1"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121920" tIns="60960" rIns="121920" bIns="60960" rtlCol="0" anchor="t" anchorCtr="0">
            <a:normAutofit/>
          </a:bodyPr>
          <a:lstStyle/>
          <a:p>
            <a:pPr marL="0" indent="-304792" defTabSz="1219170">
              <a:spcBef>
                <a:spcPts val="1067"/>
              </a:spcBef>
              <a:buClr>
                <a:schemeClr val="dk1"/>
              </a:buClr>
              <a:buSzPts val="1100"/>
            </a:pPr>
            <a:r>
              <a:rPr lang="en-US" sz="1333" dirty="0">
                <a:sym typeface="Arial"/>
              </a:rPr>
              <a:t>EFAs are Elastic Network Adapters (ENAs) with additional OS-bypass capabilities. 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333" dirty="0">
                <a:sym typeface="Arial"/>
              </a:rPr>
              <a:t>AWS Elastic Fabric Adapter (EFA) is a specialized network interface for Amazon EC2 instances that allows customers to run high levels of inter-instance communication, such as HPC applications on AWS at scale on. </a:t>
            </a:r>
          </a:p>
          <a:p>
            <a:pPr marL="0" indent="-304792" defTabSz="1219170">
              <a:spcBef>
                <a:spcPts val="1600"/>
              </a:spcBef>
            </a:pPr>
            <a:r>
              <a:rPr lang="en-US" sz="1333" dirty="0">
                <a:sym typeface="Arial"/>
              </a:rPr>
              <a:t>AWS EFA is often used in conjunction with </a:t>
            </a:r>
            <a:r>
              <a:rPr lang="en-US" sz="1333" b="1" dirty="0">
                <a:sym typeface="Arial"/>
              </a:rPr>
              <a:t>Cluster placement groups</a:t>
            </a:r>
            <a:r>
              <a:rPr lang="en-US" sz="1333" dirty="0">
                <a:sym typeface="Arial"/>
              </a:rPr>
              <a:t> – which allow physical hosts to be placed much closer together within an AZ to decrease latency even more.</a:t>
            </a:r>
          </a:p>
          <a:p>
            <a:pPr marL="0" indent="-304792" defTabSz="121917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333" dirty="0">
                <a:sym typeface="Arial"/>
              </a:rPr>
              <a:t>Due to </a:t>
            </a:r>
            <a:r>
              <a:rPr lang="en-US" sz="1333" b="1" dirty="0">
                <a:sym typeface="Arial"/>
              </a:rPr>
              <a:t>EFA’s support for </a:t>
            </a:r>
            <a:r>
              <a:rPr lang="en-US" sz="1333" b="1" dirty="0" err="1">
                <a:sym typeface="Arial"/>
              </a:rPr>
              <a:t>libfabric</a:t>
            </a:r>
            <a:r>
              <a:rPr lang="en-US" sz="1333" b="1" dirty="0">
                <a:sym typeface="Arial"/>
              </a:rPr>
              <a:t> APIs</a:t>
            </a:r>
            <a:r>
              <a:rPr lang="en-US" sz="1333" dirty="0">
                <a:sym typeface="Arial"/>
              </a:rPr>
              <a:t>, applications using a supported MPI library can be easily migrated to AWS without having to make any changes to their existing code. </a:t>
            </a:r>
          </a:p>
        </p:txBody>
      </p:sp>
      <p:pic>
        <p:nvPicPr>
          <p:cNvPr id="640" name="Google Shape;640;p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9048" y="2562390"/>
            <a:ext cx="5458968" cy="1733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 spcFirstLastPara="1" vert="horz" lIns="121920" tIns="60960" rIns="121920" bIns="60960" rtlCol="0" anchor="ctr" anchorCtr="0">
            <a:normAutofit/>
          </a:bodyPr>
          <a:lstStyle/>
          <a:p>
            <a:pPr defTabSz="1219170"/>
            <a:r>
              <a:rPr lang="en-US" sz="5467"/>
              <a:t>EFA Limitations</a:t>
            </a:r>
          </a:p>
        </p:txBody>
      </p:sp>
      <p:sp>
        <p:nvSpPr>
          <p:cNvPr id="646" name="Google Shape;646;p104"/>
          <p:cNvSpPr txBox="1"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121920" tIns="60960" rIns="121920" bIns="60960" rtlCol="0" anchorCtr="0">
            <a:normAutofit/>
          </a:bodyPr>
          <a:lstStyle/>
          <a:p>
            <a:pPr marL="0" indent="-304792" defTabSz="121917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67" b="1" dirty="0">
                <a:highlight>
                  <a:srgbClr val="FFFFFF"/>
                </a:highlight>
                <a:sym typeface="Arial"/>
              </a:rPr>
              <a:t>Elastic Fabric Adapter Limitations</a:t>
            </a:r>
          </a:p>
          <a:p>
            <a:pPr marL="1219170" lvl="1" indent="-304792" defTabSz="1219170">
              <a:spcBef>
                <a:spcPts val="1467"/>
              </a:spcBef>
              <a:buClr>
                <a:srgbClr val="44413D"/>
              </a:buClr>
              <a:buSzPts val="1150"/>
            </a:pPr>
            <a:r>
              <a:rPr lang="en-US" sz="1867" dirty="0">
                <a:highlight>
                  <a:srgbClr val="FFFFFF"/>
                </a:highlight>
                <a:sym typeface="Arial"/>
              </a:rPr>
              <a:t>You can attach only </a:t>
            </a:r>
            <a:r>
              <a:rPr lang="en-US" sz="1867" b="1" dirty="0">
                <a:highlight>
                  <a:srgbClr val="FFFFFF"/>
                </a:highlight>
                <a:sym typeface="Arial"/>
              </a:rPr>
              <a:t>one</a:t>
            </a:r>
            <a:r>
              <a:rPr lang="en-US" sz="1867" dirty="0">
                <a:highlight>
                  <a:srgbClr val="FFFFFF"/>
                </a:highlight>
                <a:sym typeface="Arial"/>
              </a:rPr>
              <a:t> EFA per instance.</a:t>
            </a:r>
          </a:p>
          <a:p>
            <a:pPr marL="1219170" lvl="1" indent="-304792" defTabSz="1219170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1867" dirty="0">
                <a:highlight>
                  <a:srgbClr val="FFFFFF"/>
                </a:highlight>
                <a:sym typeface="Arial"/>
              </a:rPr>
              <a:t>EFA OS-bypass traffic is </a:t>
            </a:r>
            <a:r>
              <a:rPr lang="en-US" sz="1867" b="1" dirty="0">
                <a:highlight>
                  <a:srgbClr val="FFFFFF"/>
                </a:highlight>
                <a:sym typeface="Arial"/>
              </a:rPr>
              <a:t>limited to a single subnet</a:t>
            </a:r>
            <a:r>
              <a:rPr lang="en-US" sz="1867" dirty="0">
                <a:highlight>
                  <a:srgbClr val="FFFFFF"/>
                </a:highlight>
                <a:sym typeface="Arial"/>
              </a:rPr>
              <a:t>. EFA traffic cannot be sent from one subnet to another. Normal IP traffic from the EFA can be sent from one subnet to another.</a:t>
            </a:r>
          </a:p>
          <a:p>
            <a:pPr marL="1219170" lvl="1" indent="-304792" defTabSz="1219170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1867" dirty="0">
                <a:highlight>
                  <a:srgbClr val="FFFFFF"/>
                </a:highlight>
                <a:sym typeface="Arial"/>
              </a:rPr>
              <a:t>EFA OS-bypass traffic is </a:t>
            </a:r>
            <a:r>
              <a:rPr lang="en-US" sz="1867" b="1" dirty="0">
                <a:highlight>
                  <a:srgbClr val="FFFFFF"/>
                </a:highlight>
                <a:sym typeface="Arial"/>
              </a:rPr>
              <a:t>not routable</a:t>
            </a:r>
            <a:r>
              <a:rPr lang="en-US" sz="1867" dirty="0">
                <a:highlight>
                  <a:srgbClr val="FFFFFF"/>
                </a:highlight>
                <a:sym typeface="Arial"/>
              </a:rPr>
              <a:t>. Normal IP traffic from the EFA remains routable.</a:t>
            </a:r>
          </a:p>
          <a:p>
            <a:pPr marL="1219170" lvl="1" indent="-304792" defTabSz="1219170">
              <a:spcBef>
                <a:spcPts val="0"/>
              </a:spcBef>
              <a:buClr>
                <a:srgbClr val="44413D"/>
              </a:buClr>
              <a:buSzPts val="1150"/>
            </a:pPr>
            <a:r>
              <a:rPr lang="en-US" sz="1867" dirty="0">
                <a:highlight>
                  <a:srgbClr val="FFFFFF"/>
                </a:highlight>
                <a:sym typeface="Arial"/>
              </a:rPr>
              <a:t>The EFA must be a member of a security group that allows all inbound and outbound traffic to and from the security group itself.</a:t>
            </a:r>
            <a:endParaRPr lang="en-US" sz="1867" dirty="0"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5"/>
          <p:cNvSpPr txBox="1">
            <a:spLocks noGrp="1"/>
          </p:cNvSpPr>
          <p:nvPr>
            <p:ph type="title"/>
          </p:nvPr>
        </p:nvSpPr>
        <p:spPr>
          <a:xfrm>
            <a:off x="556533" y="643467"/>
            <a:ext cx="11210924" cy="744836"/>
          </a:xfrm>
          <a:prstGeom prst="rect">
            <a:avLst/>
          </a:prstGeom>
        </p:spPr>
        <p:txBody>
          <a:bodyPr spcFirstLastPara="1" vert="horz" wrap="square" lIns="121920" tIns="60960" rIns="121920" bIns="60960" rtlCol="0" anchor="ctr" anchorCtr="0">
            <a:normAutofit/>
          </a:bodyPr>
          <a:lstStyle/>
          <a:p>
            <a:pPr algn="ctr" defTabSz="1219170">
              <a:spcBef>
                <a:spcPct val="0"/>
              </a:spcBef>
            </a:pPr>
            <a:r>
              <a:rPr lang="en-US" sz="3200">
                <a:solidFill>
                  <a:schemeClr val="bg1"/>
                </a:solidFill>
              </a:rPr>
              <a:t>ENI vs ENA vs EFA</a:t>
            </a:r>
          </a:p>
        </p:txBody>
      </p:sp>
      <p:pic>
        <p:nvPicPr>
          <p:cNvPr id="652" name="Google Shape;652;p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9130" y="1675227"/>
            <a:ext cx="9013740" cy="439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564</Words>
  <Application>Microsoft Macintosh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Elastic Network Interface </vt:lpstr>
      <vt:lpstr>ENI based on Virtual Machine Device Queues</vt:lpstr>
      <vt:lpstr>ENI Use Cases</vt:lpstr>
      <vt:lpstr>ENI Use Cases</vt:lpstr>
      <vt:lpstr>Enhanced Networking</vt:lpstr>
      <vt:lpstr>ENA</vt:lpstr>
      <vt:lpstr>EFA</vt:lpstr>
      <vt:lpstr>EFA Limitations</vt:lpstr>
      <vt:lpstr>ENI vs ENA vs EFA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Network Interface </dc:title>
  <dc:creator>Ilya Chakun</dc:creator>
  <cp:lastModifiedBy>Ilya Chakun</cp:lastModifiedBy>
  <cp:revision>1</cp:revision>
  <dcterms:created xsi:type="dcterms:W3CDTF">2024-01-03T16:10:35Z</dcterms:created>
  <dcterms:modified xsi:type="dcterms:W3CDTF">2024-01-03T18:45:08Z</dcterms:modified>
</cp:coreProperties>
</file>