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380" r:id="rId2"/>
    <p:sldId id="335" r:id="rId3"/>
    <p:sldId id="336" r:id="rId4"/>
    <p:sldId id="337" r:id="rId5"/>
    <p:sldId id="338" r:id="rId6"/>
    <p:sldId id="339" r:id="rId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8427F9-26BE-9341-83C4-73833A21750C}" type="datetimeFigureOut">
              <a:rPr lang="en-CH" smtClean="0"/>
              <a:t>03.01.2024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C8724E-9A15-E743-968C-4957DE894045}" type="slidenum">
              <a:rPr lang="en-CH" smtClean="0"/>
              <a:t>‹#›</a:t>
            </a:fld>
            <a:endParaRPr lang="en-CH"/>
          </a:p>
        </p:txBody>
      </p:sp>
    </p:spTree>
    <p:extLst>
      <p:ext uri="{BB962C8B-B14F-4D97-AF65-F5344CB8AC3E}">
        <p14:creationId xmlns:p14="http://schemas.microsoft.com/office/powerpoint/2010/main" val="3566474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25f373bdc3b_0_2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1" name="Google Shape;661;g25f373bdc3b_0_2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5f373bdc3b_0_2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g25f373bdc3b_0_2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25f373bdc3b_0_2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5" name="Google Shape;675;g25f373bdc3b_0_2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5f373bdc3b_0_2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2" name="Google Shape;682;g25f373bdc3b_0_2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25f373bdc3b_0_2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25f373bdc3b_0_2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E777-9185-7C1E-CA6A-9E1801420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FDBE2629-2BB5-A331-1E1D-91A9B92A19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A15FBA1-9D9B-23EC-E8D8-704955E8B2AE}"/>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5" name="Footer Placeholder 4">
            <a:extLst>
              <a:ext uri="{FF2B5EF4-FFF2-40B4-BE49-F238E27FC236}">
                <a16:creationId xmlns:a16="http://schemas.microsoft.com/office/drawing/2014/main" id="{5EFE25E6-653A-E535-2C25-2602CDABAA7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BAB920C-4312-CC01-8A38-172EE0ABD7E3}"/>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254733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E14D5-84A6-B3A4-27A6-C59A806127B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566C3070-6C5D-7AE6-25D3-44A48C6518B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B30080F-237B-6656-32BD-C1F1DB901935}"/>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5" name="Footer Placeholder 4">
            <a:extLst>
              <a:ext uri="{FF2B5EF4-FFF2-40B4-BE49-F238E27FC236}">
                <a16:creationId xmlns:a16="http://schemas.microsoft.com/office/drawing/2014/main" id="{B8A314F9-2B52-E060-B5AB-CBD9B23D991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1571E4E-FFEF-BAF9-DFF5-70120A8E0CD5}"/>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80236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F56A7-C4C2-2432-1EEE-0A072662C6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8343709-943B-7F74-1D4D-FD1A55FF7E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5D4A6290-D85A-6611-9BF6-7DCAD4A0DC82}"/>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5" name="Footer Placeholder 4">
            <a:extLst>
              <a:ext uri="{FF2B5EF4-FFF2-40B4-BE49-F238E27FC236}">
                <a16:creationId xmlns:a16="http://schemas.microsoft.com/office/drawing/2014/main" id="{6C25F1C6-1388-899A-2BA9-0E9092981A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BBD6002-ACF2-5ABC-183D-77FDBA682B58}"/>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033353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7E76-A889-CEBA-7F78-405AD5A650F6}"/>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E3259F4C-1945-C02D-0DC0-4B62BE45C8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8A63C19F-0A0A-ED78-A471-4BD0D6F4CE1C}"/>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5" name="Footer Placeholder 4">
            <a:extLst>
              <a:ext uri="{FF2B5EF4-FFF2-40B4-BE49-F238E27FC236}">
                <a16:creationId xmlns:a16="http://schemas.microsoft.com/office/drawing/2014/main" id="{5236E222-54D8-8E7D-2C94-822E353B255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7B0E7FD-395A-399C-5515-0682B8270964}"/>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53022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CC8D8-DDF4-C84C-7FA7-865FD35CB3C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E9CF3172-3CE5-AC8A-0071-24655DE0FF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B74EB0B-6091-4598-02FA-7B205DA32AE9}"/>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5" name="Footer Placeholder 4">
            <a:extLst>
              <a:ext uri="{FF2B5EF4-FFF2-40B4-BE49-F238E27FC236}">
                <a16:creationId xmlns:a16="http://schemas.microsoft.com/office/drawing/2014/main" id="{2D47849C-8A44-E4F5-E7AB-3F4DA277286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6FF62CC-696E-BA8F-AB11-11317724EAB1}"/>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73301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445E-0FF6-8DD1-0920-79FD43DDBF0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1960D1CC-E8D4-1A32-C409-74A6B462D87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0C81D02-E310-FC2E-F4AC-E3FDB70FD38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09702667-24D4-D5F3-1B43-377E7E7163CA}"/>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6" name="Footer Placeholder 5">
            <a:extLst>
              <a:ext uri="{FF2B5EF4-FFF2-40B4-BE49-F238E27FC236}">
                <a16:creationId xmlns:a16="http://schemas.microsoft.com/office/drawing/2014/main" id="{72517718-793B-66E5-BC16-507129CAE14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C03AA5E-0E09-9EA2-9EA2-02FB2CDDB27E}"/>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572535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79490-9045-0DB8-E2A3-C020AEC930D7}"/>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3675665-BA26-8FE0-0615-CCE400771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F2B16E-94E3-111E-B17D-B901352224D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D38EAA7-267B-D42B-DD16-E225B77C0E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0F7EF91-8501-4A86-03C5-6A38DD8DBBD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8558A0FC-BBF0-A6C5-543A-4C932F15353B}"/>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8" name="Footer Placeholder 7">
            <a:extLst>
              <a:ext uri="{FF2B5EF4-FFF2-40B4-BE49-F238E27FC236}">
                <a16:creationId xmlns:a16="http://schemas.microsoft.com/office/drawing/2014/main" id="{54121CB8-7278-1F8B-5A43-12BE5A6C0567}"/>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2DDF7615-3A6A-26D5-1F93-030EE011B3AF}"/>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67416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96F2E-827F-D5B4-5830-78EDBA3E5AA3}"/>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EAC9654-ABA5-F0A2-C82E-6E1AEADD08C3}"/>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4" name="Footer Placeholder 3">
            <a:extLst>
              <a:ext uri="{FF2B5EF4-FFF2-40B4-BE49-F238E27FC236}">
                <a16:creationId xmlns:a16="http://schemas.microsoft.com/office/drawing/2014/main" id="{18D4F9D1-6BC3-C799-9837-F4FC1D6C6245}"/>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A393C0C-967F-0AB2-B1B0-6A58E65EF728}"/>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240268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6B269E-460E-3EA4-0482-018D608162E4}"/>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3" name="Footer Placeholder 2">
            <a:extLst>
              <a:ext uri="{FF2B5EF4-FFF2-40B4-BE49-F238E27FC236}">
                <a16:creationId xmlns:a16="http://schemas.microsoft.com/office/drawing/2014/main" id="{6FE0C26F-E618-2126-2F49-4AECB25B05B1}"/>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98F86E7-3E3C-A6BC-032D-81BDB96D1BC6}"/>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3395122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3344-CC8C-D6EC-9417-473AEAA4739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C3FF6A53-BDD3-A4FE-1839-F010E30CCE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C9589AAA-28A7-A338-E74F-63596DF0A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A7D8C42-3FBE-2BB7-C1D2-43C1E451D129}"/>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6" name="Footer Placeholder 5">
            <a:extLst>
              <a:ext uri="{FF2B5EF4-FFF2-40B4-BE49-F238E27FC236}">
                <a16:creationId xmlns:a16="http://schemas.microsoft.com/office/drawing/2014/main" id="{72F49B75-679B-B1DE-094A-DB8BAABD5FF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9DEEBF0-9556-0488-4EC9-3151835DCC4D}"/>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169617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50BD-F06A-56A9-26AE-101927757D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E52353F-E8CA-9AC7-1925-8B5DEDE9B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D7AD7B89-F684-CBA2-E3D2-A1950CF352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5B436A-0AEE-50D0-CE00-644961DE88F9}"/>
              </a:ext>
            </a:extLst>
          </p:cNvPr>
          <p:cNvSpPr>
            <a:spLocks noGrp="1"/>
          </p:cNvSpPr>
          <p:nvPr>
            <p:ph type="dt" sz="half" idx="10"/>
          </p:nvPr>
        </p:nvSpPr>
        <p:spPr/>
        <p:txBody>
          <a:bodyPr/>
          <a:lstStyle/>
          <a:p>
            <a:fld id="{06AF9681-571F-4E46-8877-36E42BF4C4EB}" type="datetimeFigureOut">
              <a:rPr lang="en-CH" smtClean="0"/>
              <a:t>03.01.2024</a:t>
            </a:fld>
            <a:endParaRPr lang="en-CH"/>
          </a:p>
        </p:txBody>
      </p:sp>
      <p:sp>
        <p:nvSpPr>
          <p:cNvPr id="6" name="Footer Placeholder 5">
            <a:extLst>
              <a:ext uri="{FF2B5EF4-FFF2-40B4-BE49-F238E27FC236}">
                <a16:creationId xmlns:a16="http://schemas.microsoft.com/office/drawing/2014/main" id="{861424DA-0FE4-B4BA-83C1-B34818B4AD28}"/>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896C8BD-22F5-8DE4-E531-312985F66783}"/>
              </a:ext>
            </a:extLst>
          </p:cNvPr>
          <p:cNvSpPr>
            <a:spLocks noGrp="1"/>
          </p:cNvSpPr>
          <p:nvPr>
            <p:ph type="sldNum" sz="quarter" idx="12"/>
          </p:nvPr>
        </p:nvSpPr>
        <p:spPr/>
        <p:txBody>
          <a:bodyPr/>
          <a:lstStyle/>
          <a:p>
            <a:fld id="{ECD5AC81-1924-D74F-ACC8-6899DF1689B9}" type="slidenum">
              <a:rPr lang="en-CH" smtClean="0"/>
              <a:t>‹#›</a:t>
            </a:fld>
            <a:endParaRPr lang="en-CH"/>
          </a:p>
        </p:txBody>
      </p:sp>
    </p:spTree>
    <p:extLst>
      <p:ext uri="{BB962C8B-B14F-4D97-AF65-F5344CB8AC3E}">
        <p14:creationId xmlns:p14="http://schemas.microsoft.com/office/powerpoint/2010/main" val="2961651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D11CE3-6008-E332-C0CA-FE077E4D2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3C9D0C9-EDDF-6078-1587-3A14408CC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410E3A48-B385-4460-3F61-A23B2E94DB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AF9681-571F-4E46-8877-36E42BF4C4EB}" type="datetimeFigureOut">
              <a:rPr lang="en-CH" smtClean="0"/>
              <a:t>03.01.2024</a:t>
            </a:fld>
            <a:endParaRPr lang="en-CH"/>
          </a:p>
        </p:txBody>
      </p:sp>
      <p:sp>
        <p:nvSpPr>
          <p:cNvPr id="5" name="Footer Placeholder 4">
            <a:extLst>
              <a:ext uri="{FF2B5EF4-FFF2-40B4-BE49-F238E27FC236}">
                <a16:creationId xmlns:a16="http://schemas.microsoft.com/office/drawing/2014/main" id="{1B1329B0-8513-FF38-5A74-6695345366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99004621-CDFA-3A1B-7067-3681AA3FE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5AC81-1924-D74F-ACC8-6899DF1689B9}" type="slidenum">
              <a:rPr lang="en-CH" smtClean="0"/>
              <a:t>‹#›</a:t>
            </a:fld>
            <a:endParaRPr lang="en-CH"/>
          </a:p>
        </p:txBody>
      </p:sp>
    </p:spTree>
    <p:extLst>
      <p:ext uri="{BB962C8B-B14F-4D97-AF65-F5344CB8AC3E}">
        <p14:creationId xmlns:p14="http://schemas.microsoft.com/office/powerpoint/2010/main" val="3939757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600849-2D06-FE99-1AA8-C2748D9B7381}"/>
              </a:ext>
            </a:extLst>
          </p:cNvPr>
          <p:cNvSpPr>
            <a:spLocks noGrp="1"/>
          </p:cNvSpPr>
          <p:nvPr>
            <p:ph type="ctrTitle"/>
          </p:nvPr>
        </p:nvSpPr>
        <p:spPr>
          <a:xfrm>
            <a:off x="1524003" y="1999615"/>
            <a:ext cx="9144000" cy="2764028"/>
          </a:xfrm>
        </p:spPr>
        <p:txBody>
          <a:bodyPr anchor="ctr">
            <a:normAutofit/>
          </a:bodyPr>
          <a:lstStyle/>
          <a:p>
            <a:r>
              <a:rPr lang="en-GB" sz="7200"/>
              <a:t>VPC Peering</a:t>
            </a:r>
            <a:endParaRPr lang="en-CH" sz="72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57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2"/>
        <p:cNvGrpSpPr/>
        <p:nvPr/>
      </p:nvGrpSpPr>
      <p:grpSpPr>
        <a:xfrm>
          <a:off x="0" y="0"/>
          <a:ext cx="0" cy="0"/>
          <a:chOff x="0" y="0"/>
          <a:chExt cx="0" cy="0"/>
        </a:xfrm>
      </p:grpSpPr>
      <p:sp useBgFill="1">
        <p:nvSpPr>
          <p:cNvPr id="670" name="Rectangle 66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Google Shape;663;p107"/>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r>
              <a:rPr lang="en-US" sz="5000" kern="1200">
                <a:solidFill>
                  <a:schemeClr val="tx1"/>
                </a:solidFill>
                <a:latin typeface="+mj-lt"/>
                <a:ea typeface="+mj-ea"/>
                <a:cs typeface="+mj-cs"/>
              </a:rPr>
              <a:t>What is VPC peering?</a:t>
            </a:r>
          </a:p>
        </p:txBody>
      </p:sp>
      <p:sp>
        <p:nvSpPr>
          <p:cNvPr id="67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Google Shape;664;p107"/>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533"/>
              </a:spcBef>
              <a:spcAft>
                <a:spcPts val="533"/>
              </a:spcAft>
              <a:buClr>
                <a:schemeClr val="dk1"/>
              </a:buClr>
              <a:buSzPts val="1100"/>
            </a:pPr>
            <a:r>
              <a:rPr lang="en-US" sz="1200" b="1" dirty="0">
                <a:highlight>
                  <a:srgbClr val="FFFF00"/>
                </a:highlight>
                <a:sym typeface="Arial"/>
              </a:rPr>
              <a:t>A VPC peering connection is a networking connection between two VPCs that enables you to route traffic between them using private IPv4 addresses or IPv6 addresses. </a:t>
            </a:r>
            <a:endParaRPr lang="en-US" sz="1200" b="1">
              <a:highlight>
                <a:srgbClr val="FFFF00"/>
              </a:highlight>
              <a:sym typeface="Arial"/>
            </a:endParaRPr>
          </a:p>
          <a:p>
            <a:pPr marL="0">
              <a:spcBef>
                <a:spcPts val="533"/>
              </a:spcBef>
              <a:spcAft>
                <a:spcPts val="533"/>
              </a:spcAft>
              <a:buClr>
                <a:schemeClr val="dk1"/>
              </a:buClr>
              <a:buSzPts val="1100"/>
            </a:pPr>
            <a:r>
              <a:rPr lang="en-US" sz="1200" dirty="0">
                <a:sym typeface="Arial"/>
              </a:rPr>
              <a:t>Instances in either VPC can communicate with each other as if they are within the same network. </a:t>
            </a:r>
            <a:endParaRPr lang="en-US" sz="1200">
              <a:sym typeface="Arial"/>
            </a:endParaRPr>
          </a:p>
          <a:p>
            <a:pPr marL="0">
              <a:spcBef>
                <a:spcPts val="533"/>
              </a:spcBef>
              <a:spcAft>
                <a:spcPts val="533"/>
              </a:spcAft>
              <a:buClr>
                <a:schemeClr val="dk1"/>
              </a:buClr>
              <a:buSzPts val="1100"/>
            </a:pPr>
            <a:r>
              <a:rPr lang="en-US" sz="1200" dirty="0">
                <a:sym typeface="Arial"/>
              </a:rPr>
              <a:t>You can create a VPC peering connection between your own VPCs, or with a VPC in another AWS account. The VPCs can be in different Regions (also known as an inter-Region VPC peering connection).</a:t>
            </a:r>
            <a:endParaRPr lang="en-US" sz="1200">
              <a:sym typeface="Arial"/>
            </a:endParaRPr>
          </a:p>
          <a:p>
            <a:pPr marL="0">
              <a:spcBef>
                <a:spcPts val="533"/>
              </a:spcBef>
              <a:spcAft>
                <a:spcPts val="533"/>
              </a:spcAft>
              <a:buClr>
                <a:schemeClr val="dk1"/>
              </a:buClr>
              <a:buSzPts val="1100"/>
            </a:pPr>
            <a:r>
              <a:rPr lang="en-US" sz="1200" dirty="0">
                <a:sym typeface="Arial"/>
              </a:rPr>
              <a:t>A VPC peering connection helps you to facilitate the transfer of data. </a:t>
            </a:r>
            <a:endParaRPr lang="en-US" sz="1200">
              <a:sym typeface="Arial"/>
            </a:endParaRPr>
          </a:p>
          <a:p>
            <a:pPr marL="0">
              <a:spcBef>
                <a:spcPts val="533"/>
              </a:spcBef>
              <a:spcAft>
                <a:spcPts val="533"/>
              </a:spcAft>
              <a:buClr>
                <a:schemeClr val="dk1"/>
              </a:buClr>
              <a:buSzPts val="1100"/>
            </a:pPr>
            <a:r>
              <a:rPr lang="en-US" sz="1200" dirty="0">
                <a:sym typeface="Arial"/>
              </a:rPr>
              <a:t>For example, if you have more than one AWS account, you can peer the VPCs across those accounts to create a file sharing network. </a:t>
            </a:r>
            <a:endParaRPr lang="en-US" sz="1200">
              <a:sym typeface="Arial"/>
            </a:endParaRPr>
          </a:p>
          <a:p>
            <a:pPr marL="0">
              <a:spcBef>
                <a:spcPts val="533"/>
              </a:spcBef>
              <a:spcAft>
                <a:spcPts val="533"/>
              </a:spcAft>
              <a:buClr>
                <a:schemeClr val="dk1"/>
              </a:buClr>
              <a:buSzPts val="1100"/>
            </a:pPr>
            <a:r>
              <a:rPr lang="en-US" sz="1200" dirty="0">
                <a:sym typeface="Arial"/>
              </a:rPr>
              <a:t>You can also use a VPC peering connection to allow other VPCs to access resources you have in one of your VPCs.</a:t>
            </a:r>
            <a:endParaRPr lang="en-US" sz="1200">
              <a:sym typeface="Arial"/>
            </a:endParaRPr>
          </a:p>
        </p:txBody>
      </p:sp>
      <p:pic>
        <p:nvPicPr>
          <p:cNvPr id="665" name="Google Shape;665;p107"/>
          <p:cNvPicPr preferRelativeResize="0">
            <a:picLocks noGrp="1"/>
          </p:cNvPicPr>
          <p:nvPr>
            <p:ph sz="half" idx="2"/>
          </p:nvPr>
        </p:nvPicPr>
        <p:blipFill rotWithShape="1">
          <a:blip r:embed="rId3"/>
          <a:stretch/>
        </p:blipFill>
        <p:spPr>
          <a:xfrm>
            <a:off x="6099048" y="2494152"/>
            <a:ext cx="5458968" cy="186969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9"/>
        <p:cNvGrpSpPr/>
        <p:nvPr/>
      </p:nvGrpSpPr>
      <p:grpSpPr>
        <a:xfrm>
          <a:off x="0" y="0"/>
          <a:ext cx="0" cy="0"/>
          <a:chOff x="0" y="0"/>
          <a:chExt cx="0" cy="0"/>
        </a:xfrm>
      </p:grpSpPr>
      <p:sp useBgFill="1">
        <p:nvSpPr>
          <p:cNvPr id="677" name="Rectangle 67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Google Shape;670;p108"/>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a:bodyPr>
          <a:lstStyle/>
          <a:p>
            <a:pPr>
              <a:buClr>
                <a:schemeClr val="dk1"/>
              </a:buClr>
              <a:buSzPts val="2400"/>
            </a:pPr>
            <a:br>
              <a:rPr lang="en-US" sz="2600" kern="1200">
                <a:solidFill>
                  <a:schemeClr val="tx1"/>
                </a:solidFill>
                <a:latin typeface="+mj-lt"/>
                <a:ea typeface="+mj-ea"/>
                <a:cs typeface="+mj-cs"/>
              </a:rPr>
            </a:br>
            <a:r>
              <a:rPr lang="en-US" sz="2600" kern="1200">
                <a:solidFill>
                  <a:schemeClr val="tx1"/>
                </a:solidFill>
                <a:latin typeface="+mj-lt"/>
                <a:ea typeface="+mj-ea"/>
                <a:cs typeface="+mj-cs"/>
              </a:rPr>
              <a:t>Multiple VPC peering connections</a:t>
            </a:r>
            <a:br>
              <a:rPr lang="en-US" sz="2600" b="1" kern="1200">
                <a:solidFill>
                  <a:schemeClr val="tx1"/>
                </a:solidFill>
                <a:latin typeface="+mj-lt"/>
                <a:ea typeface="+mj-ea"/>
                <a:cs typeface="+mj-cs"/>
              </a:rPr>
            </a:br>
            <a:endParaRPr lang="en-US" sz="2600" kern="1200">
              <a:solidFill>
                <a:schemeClr val="tx1"/>
              </a:solidFill>
              <a:latin typeface="+mj-lt"/>
              <a:ea typeface="+mj-ea"/>
              <a:cs typeface="+mj-cs"/>
            </a:endParaRPr>
          </a:p>
        </p:txBody>
      </p:sp>
      <p:sp>
        <p:nvSpPr>
          <p:cNvPr id="67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Google Shape;671;p108"/>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533"/>
              </a:spcBef>
              <a:spcAft>
                <a:spcPts val="533"/>
              </a:spcAft>
              <a:buClr>
                <a:schemeClr val="dk1"/>
              </a:buClr>
              <a:buSzPts val="1100"/>
            </a:pPr>
            <a:r>
              <a:rPr lang="en-US" sz="1200" b="1" dirty="0">
                <a:highlight>
                  <a:srgbClr val="FFFF00"/>
                </a:highlight>
                <a:sym typeface="Arial"/>
              </a:rPr>
              <a:t>A VPC peering connection is a one-to-one relationship between two VPCs. </a:t>
            </a:r>
            <a:endParaRPr lang="en-US" sz="1200" b="1">
              <a:highlight>
                <a:srgbClr val="FFFF00"/>
              </a:highlight>
              <a:sym typeface="Arial"/>
            </a:endParaRPr>
          </a:p>
          <a:p>
            <a:pPr marL="0">
              <a:spcBef>
                <a:spcPts val="533"/>
              </a:spcBef>
              <a:spcAft>
                <a:spcPts val="533"/>
              </a:spcAft>
              <a:buClr>
                <a:schemeClr val="dk1"/>
              </a:buClr>
              <a:buSzPts val="1100"/>
            </a:pPr>
            <a:r>
              <a:rPr lang="en-US" sz="1200" dirty="0">
                <a:sym typeface="Arial"/>
              </a:rPr>
              <a:t>You can create multiple VPC peering connections for each VPC that you own, but transitive peering relationships are not supported. </a:t>
            </a:r>
            <a:endParaRPr lang="en-US" sz="1200">
              <a:sym typeface="Arial"/>
            </a:endParaRPr>
          </a:p>
          <a:p>
            <a:pPr marL="0">
              <a:spcBef>
                <a:spcPts val="533"/>
              </a:spcBef>
              <a:spcAft>
                <a:spcPts val="533"/>
              </a:spcAft>
              <a:buClr>
                <a:schemeClr val="dk1"/>
              </a:buClr>
              <a:buSzPts val="1100"/>
            </a:pPr>
            <a:r>
              <a:rPr lang="en-US" sz="1200" b="1" dirty="0">
                <a:sym typeface="Arial"/>
              </a:rPr>
              <a:t>You do not have any peering relationship with VPCs that your VPC is not directly peered with.</a:t>
            </a:r>
            <a:endParaRPr lang="en-US" sz="1200" b="1">
              <a:sym typeface="Arial"/>
            </a:endParaRPr>
          </a:p>
          <a:p>
            <a:pPr marL="0">
              <a:spcBef>
                <a:spcPts val="533"/>
              </a:spcBef>
              <a:spcAft>
                <a:spcPts val="533"/>
              </a:spcAft>
              <a:buClr>
                <a:schemeClr val="dk1"/>
              </a:buClr>
              <a:buSzPts val="1100"/>
            </a:pPr>
            <a:r>
              <a:rPr lang="en-US" sz="1200" dirty="0">
                <a:sym typeface="Arial"/>
              </a:rPr>
              <a:t>The following diagram is an example of one VPC peered to two different VPCs. </a:t>
            </a:r>
            <a:endParaRPr lang="en-US" sz="1200">
              <a:sym typeface="Arial"/>
            </a:endParaRPr>
          </a:p>
          <a:p>
            <a:pPr marL="0">
              <a:spcBef>
                <a:spcPts val="533"/>
              </a:spcBef>
              <a:spcAft>
                <a:spcPts val="533"/>
              </a:spcAft>
              <a:buClr>
                <a:schemeClr val="dk1"/>
              </a:buClr>
              <a:buSzPts val="1100"/>
            </a:pPr>
            <a:r>
              <a:rPr lang="en-US" sz="1200" dirty="0">
                <a:sym typeface="Arial"/>
              </a:rPr>
              <a:t>There are two VPC peering connections: VPC A is peered with both VPC B and VPC C. </a:t>
            </a:r>
            <a:endParaRPr lang="en-US" sz="1200">
              <a:sym typeface="Arial"/>
            </a:endParaRPr>
          </a:p>
          <a:p>
            <a:pPr marL="0">
              <a:spcBef>
                <a:spcPts val="533"/>
              </a:spcBef>
              <a:spcAft>
                <a:spcPts val="533"/>
              </a:spcAft>
              <a:buClr>
                <a:schemeClr val="dk1"/>
              </a:buClr>
              <a:buSzPts val="1100"/>
            </a:pPr>
            <a:r>
              <a:rPr lang="en-US" sz="1200" dirty="0">
                <a:sym typeface="Arial"/>
              </a:rPr>
              <a:t>VPC B and VPC C are not peered, and you cannot use VPC A as a transit point for peering between VPC B and VPC C. </a:t>
            </a:r>
            <a:endParaRPr lang="en-US" sz="1200">
              <a:sym typeface="Arial"/>
            </a:endParaRPr>
          </a:p>
          <a:p>
            <a:pPr marL="0">
              <a:spcBef>
                <a:spcPts val="533"/>
              </a:spcBef>
              <a:spcAft>
                <a:spcPts val="533"/>
              </a:spcAft>
              <a:buClr>
                <a:schemeClr val="dk1"/>
              </a:buClr>
              <a:buSzPts val="1100"/>
            </a:pPr>
            <a:r>
              <a:rPr lang="en-US" sz="1200" dirty="0">
                <a:sym typeface="Arial"/>
              </a:rPr>
              <a:t>If you want to enable routing of traffic between VPC B and VPC C, you must create a unique VPC peering connection between them.</a:t>
            </a:r>
            <a:endParaRPr lang="en-US" sz="1200">
              <a:sym typeface="Arial"/>
            </a:endParaRPr>
          </a:p>
        </p:txBody>
      </p:sp>
      <p:pic>
        <p:nvPicPr>
          <p:cNvPr id="672" name="Google Shape;672;p108"/>
          <p:cNvPicPr preferRelativeResize="0">
            <a:picLocks noGrp="1"/>
          </p:cNvPicPr>
          <p:nvPr>
            <p:ph sz="half" idx="2"/>
          </p:nvPr>
        </p:nvPicPr>
        <p:blipFill rotWithShape="1">
          <a:blip r:embed="rId3"/>
          <a:stretch/>
        </p:blipFill>
        <p:spPr>
          <a:xfrm>
            <a:off x="6099048" y="2446386"/>
            <a:ext cx="5458968" cy="1965228"/>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76"/>
        <p:cNvGrpSpPr/>
        <p:nvPr/>
      </p:nvGrpSpPr>
      <p:grpSpPr>
        <a:xfrm>
          <a:off x="0" y="0"/>
          <a:ext cx="0" cy="0"/>
          <a:chOff x="0" y="0"/>
          <a:chExt cx="0" cy="0"/>
        </a:xfrm>
      </p:grpSpPr>
      <p:sp useBgFill="1">
        <p:nvSpPr>
          <p:cNvPr id="684" name="Rectangle 68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Google Shape;677;p109"/>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fontScale="90000"/>
          </a:bodyPr>
          <a:lstStyle/>
          <a:p>
            <a:pPr>
              <a:buClr>
                <a:schemeClr val="dk1"/>
              </a:buClr>
              <a:buSzPts val="2400"/>
            </a:pPr>
            <a:r>
              <a:rPr lang="en-US" sz="4600" kern="1200" dirty="0">
                <a:solidFill>
                  <a:schemeClr val="tx1"/>
                </a:solidFill>
                <a:latin typeface="+mj-lt"/>
                <a:ea typeface="+mj-ea"/>
                <a:cs typeface="+mj-cs"/>
              </a:rPr>
              <a:t>VPC peering connection lifecycle 1</a:t>
            </a:r>
          </a:p>
        </p:txBody>
      </p:sp>
      <p:sp>
        <p:nvSpPr>
          <p:cNvPr id="68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Google Shape;678;p109"/>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0"/>
              </a:spcBef>
              <a:buClr>
                <a:schemeClr val="dk1"/>
              </a:buClr>
              <a:buSzPts val="1100"/>
            </a:pPr>
            <a:r>
              <a:rPr lang="en-US" sz="1000" b="1">
                <a:sym typeface="Arial"/>
              </a:rPr>
              <a:t>Initiating-request:</a:t>
            </a:r>
            <a:r>
              <a:rPr lang="en-US" sz="1000">
                <a:sym typeface="Arial"/>
              </a:rPr>
              <a:t> A request for a VPC peering connection has been initiated. At this stage, the peering connection can fail, or can go to pending-acceptance.</a:t>
            </a:r>
          </a:p>
          <a:p>
            <a:pPr marL="0">
              <a:spcBef>
                <a:spcPts val="1067"/>
              </a:spcBef>
              <a:buClr>
                <a:schemeClr val="dk1"/>
              </a:buClr>
              <a:buSzPts val="1100"/>
            </a:pPr>
            <a:r>
              <a:rPr lang="en-US" sz="1000" b="1">
                <a:sym typeface="Arial"/>
              </a:rPr>
              <a:t>Failed</a:t>
            </a:r>
            <a:r>
              <a:rPr lang="en-US" sz="1000">
                <a:sym typeface="Arial"/>
              </a:rPr>
              <a:t>: The request for the VPC peering connection has failed. While in this state, it cannot be accepted, rejected, or deleted. The failed VPC peering connection remains visible to the requester for 2 hours.</a:t>
            </a:r>
          </a:p>
          <a:p>
            <a:pPr marL="0">
              <a:spcBef>
                <a:spcPts val="1067"/>
              </a:spcBef>
              <a:buClr>
                <a:schemeClr val="dk1"/>
              </a:buClr>
              <a:buSzPts val="1100"/>
            </a:pPr>
            <a:r>
              <a:rPr lang="en-US" sz="1000" b="1">
                <a:sym typeface="Arial"/>
              </a:rPr>
              <a:t>Pending-acceptance</a:t>
            </a:r>
            <a:r>
              <a:rPr lang="en-US" sz="1000">
                <a:sym typeface="Arial"/>
              </a:rPr>
              <a:t>: The VPC peering connection request is awaiting acceptance from the owner of the accepter VPC. During this state, the owner of the requester VPC can delete the request, and the owner of the accepter VPC can accept or reject the request. If no action is taken on the request, it expires after 7 days.</a:t>
            </a:r>
          </a:p>
          <a:p>
            <a:pPr marL="0">
              <a:spcBef>
                <a:spcPts val="1067"/>
              </a:spcBef>
              <a:buClr>
                <a:schemeClr val="dk1"/>
              </a:buClr>
              <a:buSzPts val="1100"/>
            </a:pPr>
            <a:r>
              <a:rPr lang="en-US" sz="1000" b="1">
                <a:sym typeface="Arial"/>
              </a:rPr>
              <a:t>Expired</a:t>
            </a:r>
            <a:r>
              <a:rPr lang="en-US" sz="1000">
                <a:sym typeface="Arial"/>
              </a:rPr>
              <a:t>: The VPC peering connection request has expired, and no action can be taken on it by either VPC owner. The expired VPC peering connection remains visible to both VPC owners for 2 days.</a:t>
            </a:r>
          </a:p>
          <a:p>
            <a:pPr marL="0">
              <a:spcBef>
                <a:spcPts val="1067"/>
              </a:spcBef>
              <a:buClr>
                <a:schemeClr val="dk1"/>
              </a:buClr>
              <a:buSzPts val="1100"/>
            </a:pPr>
            <a:r>
              <a:rPr lang="en-US" sz="1000" b="1">
                <a:sym typeface="Arial"/>
              </a:rPr>
              <a:t>Rejected:</a:t>
            </a:r>
            <a:r>
              <a:rPr lang="en-US" sz="1000">
                <a:sym typeface="Arial"/>
              </a:rPr>
              <a:t> The owner of the accepter VPC has rejected a pending-acceptance VPC peering connection request. While in this state, the request cannot be accepted. The rejected VPC peering connection remains visible to the owner of the requester VPC for 2 days, and visible to the owner of the accepter VPC for 2 hours. If the request was created within the same AWS account, the rejected request remains visible for 2 hours.</a:t>
            </a:r>
          </a:p>
        </p:txBody>
      </p:sp>
      <p:pic>
        <p:nvPicPr>
          <p:cNvPr id="679" name="Google Shape;679;p109"/>
          <p:cNvPicPr preferRelativeResize="0">
            <a:picLocks noGrp="1"/>
          </p:cNvPicPr>
          <p:nvPr>
            <p:ph sz="half" idx="2"/>
          </p:nvPr>
        </p:nvPicPr>
        <p:blipFill rotWithShape="1">
          <a:blip r:embed="rId3"/>
          <a:stretch/>
        </p:blipFill>
        <p:spPr>
          <a:xfrm>
            <a:off x="6099048" y="2009669"/>
            <a:ext cx="5458968" cy="28386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83"/>
        <p:cNvGrpSpPr/>
        <p:nvPr/>
      </p:nvGrpSpPr>
      <p:grpSpPr>
        <a:xfrm>
          <a:off x="0" y="0"/>
          <a:ext cx="0" cy="0"/>
          <a:chOff x="0" y="0"/>
          <a:chExt cx="0" cy="0"/>
        </a:xfrm>
      </p:grpSpPr>
      <p:sp useBgFill="1">
        <p:nvSpPr>
          <p:cNvPr id="691" name="Rectangle 69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Google Shape;684;p110"/>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fontScale="90000"/>
          </a:bodyPr>
          <a:lstStyle/>
          <a:p>
            <a:pPr>
              <a:buClr>
                <a:schemeClr val="dk1"/>
              </a:buClr>
              <a:buSzPts val="2400"/>
            </a:pPr>
            <a:r>
              <a:rPr lang="en-US" sz="4600" kern="1200" dirty="0">
                <a:solidFill>
                  <a:schemeClr val="tx1"/>
                </a:solidFill>
                <a:latin typeface="+mj-lt"/>
                <a:ea typeface="+mj-ea"/>
                <a:cs typeface="+mj-cs"/>
              </a:rPr>
              <a:t>VPC peering connection lifecycle 2</a:t>
            </a:r>
          </a:p>
        </p:txBody>
      </p:sp>
      <p:sp>
        <p:nvSpPr>
          <p:cNvPr id="69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Google Shape;685;p110"/>
          <p:cNvSpPr txBox="1">
            <a:spLocks noGrp="1"/>
          </p:cNvSpPr>
          <p:nvPr>
            <p:ph sz="half" idx="1"/>
          </p:nvPr>
        </p:nvSpPr>
        <p:spPr>
          <a:xfrm>
            <a:off x="630936" y="2660904"/>
            <a:ext cx="4818888" cy="3547872"/>
          </a:xfrm>
          <a:prstGeom prst="rect">
            <a:avLst/>
          </a:prstGeom>
        </p:spPr>
        <p:txBody>
          <a:bodyPr spcFirstLastPara="1" vert="horz" lIns="91440" tIns="45720" rIns="91440" bIns="45720" rtlCol="0" anchor="t" anchorCtr="0">
            <a:normAutofit/>
          </a:bodyPr>
          <a:lstStyle/>
          <a:p>
            <a:pPr marL="0">
              <a:spcBef>
                <a:spcPts val="1067"/>
              </a:spcBef>
              <a:buClr>
                <a:schemeClr val="dk1"/>
              </a:buClr>
              <a:buSzPts val="1100"/>
            </a:pPr>
            <a:r>
              <a:rPr lang="en-US" sz="1000" b="1" u="sng">
                <a:sym typeface="Arial"/>
              </a:rPr>
              <a:t>Provisioning</a:t>
            </a:r>
            <a:r>
              <a:rPr lang="en-US" sz="1000">
                <a:sym typeface="Arial"/>
              </a:rPr>
              <a:t>: The VPC peering connection request has been accepted and will soon be in the active state.</a:t>
            </a:r>
          </a:p>
          <a:p>
            <a:pPr marL="0">
              <a:spcBef>
                <a:spcPts val="1600"/>
              </a:spcBef>
              <a:buClr>
                <a:schemeClr val="dk1"/>
              </a:buClr>
              <a:buSzPts val="1100"/>
            </a:pPr>
            <a:r>
              <a:rPr lang="en-US" sz="1000" b="1" u="sng">
                <a:sym typeface="Arial"/>
              </a:rPr>
              <a:t>Active</a:t>
            </a:r>
            <a:r>
              <a:rPr lang="en-US" sz="1000">
                <a:sym typeface="Arial"/>
              </a:rPr>
              <a:t>: The VPC peering connection is active, and traffic can flow between the VPCs (provided that your security groups and route tables allow the flow of traffic). While in this state, either of the VPC owners can delete the VPC peering connection but cannot reject it.</a:t>
            </a:r>
          </a:p>
          <a:p>
            <a:pPr marL="0">
              <a:spcBef>
                <a:spcPts val="1600"/>
              </a:spcBef>
              <a:buClr>
                <a:schemeClr val="dk1"/>
              </a:buClr>
              <a:buSzPts val="1100"/>
            </a:pPr>
            <a:r>
              <a:rPr lang="en-US" sz="1000" b="1" u="sng">
                <a:sym typeface="Arial"/>
              </a:rPr>
              <a:t>Deleting</a:t>
            </a:r>
            <a:r>
              <a:rPr lang="en-US" sz="1000">
                <a:sym typeface="Arial"/>
              </a:rPr>
              <a:t>: Applies to an inter-Region VPC peering connection that is in the process of being deleted. The owner of either VPC has submitted a request to delete an active VPC peering connection, or the owner of the requester VPC has submitted a request to delete a pending-acceptance VPC peering connection request.</a:t>
            </a:r>
          </a:p>
          <a:p>
            <a:pPr marL="0">
              <a:spcBef>
                <a:spcPts val="1600"/>
              </a:spcBef>
              <a:spcAft>
                <a:spcPts val="1600"/>
              </a:spcAft>
              <a:buClr>
                <a:schemeClr val="dk1"/>
              </a:buClr>
              <a:buSzPts val="1100"/>
            </a:pPr>
            <a:r>
              <a:rPr lang="en-US" sz="1000" b="1" u="sng">
                <a:sym typeface="Arial"/>
              </a:rPr>
              <a:t>Deleted</a:t>
            </a:r>
            <a:r>
              <a:rPr lang="en-US" sz="1000">
                <a:sym typeface="Arial"/>
              </a:rPr>
              <a:t>: An active VPC peering connection has been deleted by either of the VPC owners, or a pending-acceptance VPC peering connection request has been deleted by the owner of the requester VPC. While in this state, the VPC peering connection cannot be accepted or rejected. The VPC peering connection remains visible to the party that deleted it for 2 hours, and visible to the other party for 2 days. If the VPC peering connection was created within the same AWS account, the deleted request remains visible for 2 hours.</a:t>
            </a:r>
          </a:p>
        </p:txBody>
      </p:sp>
      <p:pic>
        <p:nvPicPr>
          <p:cNvPr id="686" name="Google Shape;686;p110"/>
          <p:cNvPicPr preferRelativeResize="0">
            <a:picLocks noGrp="1"/>
          </p:cNvPicPr>
          <p:nvPr>
            <p:ph sz="half" idx="2"/>
          </p:nvPr>
        </p:nvPicPr>
        <p:blipFill rotWithShape="1">
          <a:blip r:embed="rId3"/>
          <a:stretch/>
        </p:blipFill>
        <p:spPr>
          <a:xfrm>
            <a:off x="6099048" y="2009669"/>
            <a:ext cx="5458968" cy="28386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111"/>
          <p:cNvSpPr txBox="1">
            <a:spLocks noGrp="1"/>
          </p:cNvSpPr>
          <p:nvPr>
            <p:ph type="title"/>
          </p:nvPr>
        </p:nvSpPr>
        <p:spPr>
          <a:prstGeom prst="rect">
            <a:avLst/>
          </a:prstGeom>
        </p:spPr>
        <p:txBody>
          <a:bodyPr spcFirstLastPara="1" vert="horz" wrap="square" lIns="91433" tIns="45700" rIns="91433" bIns="45700" rtlCol="0" anchor="ctr" anchorCtr="0">
            <a:normAutofit/>
          </a:bodyPr>
          <a:lstStyle/>
          <a:p>
            <a:pPr>
              <a:spcBef>
                <a:spcPts val="0"/>
              </a:spcBef>
            </a:pPr>
            <a:r>
              <a:rPr lang="en"/>
              <a:t>Vpc peering Hands on</a:t>
            </a:r>
            <a:endParaRPr/>
          </a:p>
        </p:txBody>
      </p:sp>
      <p:sp>
        <p:nvSpPr>
          <p:cNvPr id="692" name="Google Shape;692;p111"/>
          <p:cNvSpPr txBox="1">
            <a:spLocks noGrp="1"/>
          </p:cNvSpPr>
          <p:nvPr>
            <p:ph sz="half" idx="1"/>
          </p:nvPr>
        </p:nvSpPr>
        <p:spPr>
          <a:xfrm>
            <a:off x="838199" y="1825624"/>
            <a:ext cx="9930399" cy="4351339"/>
          </a:xfrm>
          <a:prstGeom prst="rect">
            <a:avLst/>
          </a:prstGeom>
        </p:spPr>
        <p:txBody>
          <a:bodyPr spcFirstLastPara="1" vert="horz" wrap="square" lIns="91433" tIns="45700" rIns="91433" bIns="45700" rtlCol="0" anchor="t" anchorCtr="0">
            <a:normAutofit/>
          </a:bodyPr>
          <a:lstStyle/>
          <a:p>
            <a:pPr>
              <a:spcBef>
                <a:spcPts val="1067"/>
              </a:spcBef>
              <a:spcAft>
                <a:spcPts val="1600"/>
              </a:spcAft>
            </a:pPr>
            <a:r>
              <a:rPr lang="en-GB" dirty="0"/>
              <a:t>Create a VPC B and pair it with VPC A</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796</Words>
  <Application>Microsoft Macintosh PowerPoint</Application>
  <PresentationFormat>Widescreen</PresentationFormat>
  <Paragraphs>29</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VPC Peering</vt:lpstr>
      <vt:lpstr>What is VPC peering?</vt:lpstr>
      <vt:lpstr> Multiple VPC peering connections </vt:lpstr>
      <vt:lpstr>VPC peering connection lifecycle 1</vt:lpstr>
      <vt:lpstr>VPC peering connection lifecycle 2</vt:lpstr>
      <vt:lpstr>Vpc peering Hands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VPC Peering</dc:title>
  <dc:creator>Ilya Chakun</dc:creator>
  <cp:lastModifiedBy>Ilya Chakun</cp:lastModifiedBy>
  <cp:revision>2</cp:revision>
  <dcterms:created xsi:type="dcterms:W3CDTF">2024-01-03T16:08:55Z</dcterms:created>
  <dcterms:modified xsi:type="dcterms:W3CDTF">2024-01-03T16:09:52Z</dcterms:modified>
</cp:coreProperties>
</file>