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342" r:id="rId3"/>
    <p:sldId id="354" r:id="rId4"/>
    <p:sldId id="355" r:id="rId5"/>
    <p:sldId id="343" r:id="rId6"/>
    <p:sldId id="344" r:id="rId7"/>
    <p:sldId id="351" r:id="rId8"/>
    <p:sldId id="352" r:id="rId9"/>
    <p:sldId id="353" r:id="rId10"/>
    <p:sldId id="356"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30"/>
    <p:restoredTop sz="94652"/>
  </p:normalViewPr>
  <p:slideViewPr>
    <p:cSldViewPr snapToGrid="0">
      <p:cViewPr varScale="1">
        <p:scale>
          <a:sx n="199" d="100"/>
          <a:sy n="199" d="100"/>
        </p:scale>
        <p:origin x="1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8E34A-5B7C-444C-A1BF-840B63FDC979}" type="datetimeFigureOut">
              <a:rPr lang="en-CH" smtClean="0"/>
              <a:t>03.01.2024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77553-2BC1-2449-965F-74593450FEFD}" type="slidenum">
              <a:rPr lang="en-CH" smtClean="0"/>
              <a:t>‹#›</a:t>
            </a:fld>
            <a:endParaRPr lang="en-CH"/>
          </a:p>
        </p:txBody>
      </p:sp>
    </p:spTree>
    <p:extLst>
      <p:ext uri="{BB962C8B-B14F-4D97-AF65-F5344CB8AC3E}">
        <p14:creationId xmlns:p14="http://schemas.microsoft.com/office/powerpoint/2010/main" val="71069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5f373bdc3b_0_2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g25f373bdc3b_0_2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5f373bdc3b_0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25f373bdc3b_0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5f373bdc3b_0_2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g25f373bdc3b_0_2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5f373bdc3b_0_2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g25f373bdc3b_0_2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f373bdc3b_0_2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g25f373bdc3b_0_2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5f373bdc3b_0_2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5f373bdc3b_0_2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B0D9-F77F-484E-0B47-931B55885E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6DC7302D-E726-3DB8-EA97-36BED2E76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2DDCA617-34CB-701F-653F-47F82A4000C3}"/>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C9506005-6C45-432F-5269-5D530004AA2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90A388-2261-683E-0CFC-1CABD703D23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18564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94BD-A161-AE88-71F6-DF6031A35B9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52EDFE9-021D-BB8F-9281-43E09CD65C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925952-E3D6-55EE-6753-80BBB7648137}"/>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9FAE705E-201F-09FD-1A7E-E390910CCBD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681F599-BAFE-3A71-21F9-EAAF1751D29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0126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A70C3-C2A4-011F-6DA5-A111038833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C89F5A8-DC0C-4E13-E002-99885F98A6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E58C43-89C1-224D-8372-EB417D4F0704}"/>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CDED2C3B-B132-4936-BB8B-96FFEFC52D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7D1B553-AC78-4A4E-37BF-A02AFCFFBE6B}"/>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7094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EEB-1AA2-F23B-2412-B66B90D5AF8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361E72A-4DF0-89C2-0E28-5F91952FE6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26297B-A38B-3254-9A5F-5E74A94BA640}"/>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713ACD68-E6D5-2D16-798C-4EA8A85E84F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99373A1-BD4B-FCAA-FC05-4C44E410C322}"/>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90810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89C-EE39-FBF9-1F34-A55CDCE9AD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DA086506-EE66-B8DE-D63A-E9133CAC7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7D13F8-807A-80A2-CEE2-8DD9A748EC69}"/>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E740AFE4-49EB-2BDF-EA09-45FD8E0B0B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EFAC983-4C0C-D750-B028-9BB0CBE92F54}"/>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74633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229-5B2B-DFCE-BDE4-35629802B99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9B168AB-E050-B7DC-0F77-F2BAC87806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B09E521-2F21-01B5-E801-CB04192DE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830B64C-BF8D-635E-6448-401BCE8E3258}"/>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6" name="Footer Placeholder 5">
            <a:extLst>
              <a:ext uri="{FF2B5EF4-FFF2-40B4-BE49-F238E27FC236}">
                <a16:creationId xmlns:a16="http://schemas.microsoft.com/office/drawing/2014/main" id="{7E7A2A4F-DE0D-B86A-E60B-B332A39D46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0DD127A-5224-D38C-07DC-877928E75FD0}"/>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162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0E4E-9FE3-8091-68F0-85189E12F29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F8AA0-11DC-917F-67FE-ABC9B8FCE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AF16A3-6466-B7AC-0659-865C33E4A6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53FA7CE-69C4-DCB0-2F34-565C2DA70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3E49EA-162E-DF2C-39BC-4DEB04A39C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3A4FC67E-9E16-8772-EB92-057B65377C8A}"/>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8" name="Footer Placeholder 7">
            <a:extLst>
              <a:ext uri="{FF2B5EF4-FFF2-40B4-BE49-F238E27FC236}">
                <a16:creationId xmlns:a16="http://schemas.microsoft.com/office/drawing/2014/main" id="{70D03C32-2374-F3D6-C179-151D63F7E48C}"/>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B792138-ABDE-8980-DA3B-8615B9B4C22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6299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1DF5-26D6-E579-5E4A-2E3409861EDA}"/>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860B299-B5C3-5629-09D6-1BB5659F32B8}"/>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4" name="Footer Placeholder 3">
            <a:extLst>
              <a:ext uri="{FF2B5EF4-FFF2-40B4-BE49-F238E27FC236}">
                <a16:creationId xmlns:a16="http://schemas.microsoft.com/office/drawing/2014/main" id="{D2A0ED18-FC1B-9C47-F51C-66D83B7CC15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406275F-ADE0-A5FF-221C-774B61D23371}"/>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95637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BC282-5008-68D9-A8ED-35B3B74F3F9D}"/>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3" name="Footer Placeholder 2">
            <a:extLst>
              <a:ext uri="{FF2B5EF4-FFF2-40B4-BE49-F238E27FC236}">
                <a16:creationId xmlns:a16="http://schemas.microsoft.com/office/drawing/2014/main" id="{AF39D551-A7F8-53E0-E8ED-95DA66D0686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6036D6-496C-3AF2-90D3-FA5502008D0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5248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FF8A-26F8-2E74-804A-1963CFFBE8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824A1FD-85B5-FA43-2A1D-A627A6144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4F46B8FD-9AFC-B5E9-C91C-896B0BB7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055C8D-C40E-B973-103B-9A6B9DE58F8A}"/>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6" name="Footer Placeholder 5">
            <a:extLst>
              <a:ext uri="{FF2B5EF4-FFF2-40B4-BE49-F238E27FC236}">
                <a16:creationId xmlns:a16="http://schemas.microsoft.com/office/drawing/2014/main" id="{9EADAF2E-42B8-88DB-CFBA-0DFE0DF3627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FB2C26F-2E44-5991-AA16-2020068093DD}"/>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301160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629-34D0-FF38-613C-19175F77A9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2AD2B52-2AF6-7347-82E5-8F6CF0CAC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0FFEA963-5330-BFE7-6D7D-13ADD43C4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CF19FA-B767-DA1F-88D7-E3E3C3DA7388}"/>
              </a:ext>
            </a:extLst>
          </p:cNvPr>
          <p:cNvSpPr>
            <a:spLocks noGrp="1"/>
          </p:cNvSpPr>
          <p:nvPr>
            <p:ph type="dt" sz="half" idx="10"/>
          </p:nvPr>
        </p:nvSpPr>
        <p:spPr/>
        <p:txBody>
          <a:bodyPr/>
          <a:lstStyle/>
          <a:p>
            <a:fld id="{193991BD-E94F-3D44-85C0-1CD78775C3FB}" type="datetimeFigureOut">
              <a:rPr lang="en-CH" smtClean="0"/>
              <a:t>03.01.2024</a:t>
            </a:fld>
            <a:endParaRPr lang="en-CH"/>
          </a:p>
        </p:txBody>
      </p:sp>
      <p:sp>
        <p:nvSpPr>
          <p:cNvPr id="6" name="Footer Placeholder 5">
            <a:extLst>
              <a:ext uri="{FF2B5EF4-FFF2-40B4-BE49-F238E27FC236}">
                <a16:creationId xmlns:a16="http://schemas.microsoft.com/office/drawing/2014/main" id="{6FF7C123-1F0A-3DCE-83C7-E48EBC57D07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F72C76-A158-689D-E4DF-43AFCA94EBCC}"/>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86739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2AF2-69FD-06C7-40C6-B2DFCADCA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641412D-B4BE-3DC5-70EB-D71AD3CEF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9B6A9D4-D12E-2E02-92D1-9F3503F7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91BD-E94F-3D44-85C0-1CD78775C3FB}" type="datetimeFigureOut">
              <a:rPr lang="en-CH" smtClean="0"/>
              <a:t>03.01.2024</a:t>
            </a:fld>
            <a:endParaRPr lang="en-CH"/>
          </a:p>
        </p:txBody>
      </p:sp>
      <p:sp>
        <p:nvSpPr>
          <p:cNvPr id="5" name="Footer Placeholder 4">
            <a:extLst>
              <a:ext uri="{FF2B5EF4-FFF2-40B4-BE49-F238E27FC236}">
                <a16:creationId xmlns:a16="http://schemas.microsoft.com/office/drawing/2014/main" id="{C585D89A-27C6-7BB4-2887-230AAEFA8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E83511C-52AE-44F6-2D91-7F5647EA8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7A12B-7728-8D40-B1EF-43366691C526}" type="slidenum">
              <a:rPr lang="en-CH" smtClean="0"/>
              <a:t>‹#›</a:t>
            </a:fld>
            <a:endParaRPr lang="en-CH"/>
          </a:p>
        </p:txBody>
      </p:sp>
    </p:spTree>
    <p:extLst>
      <p:ext uri="{BB962C8B-B14F-4D97-AF65-F5344CB8AC3E}">
        <p14:creationId xmlns:p14="http://schemas.microsoft.com/office/powerpoint/2010/main" val="192299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F392C-3BF1-997B-1F9C-FAD5C59681B1}"/>
              </a:ext>
            </a:extLst>
          </p:cNvPr>
          <p:cNvSpPr>
            <a:spLocks noGrp="1"/>
          </p:cNvSpPr>
          <p:nvPr>
            <p:ph type="ctrTitle"/>
          </p:nvPr>
        </p:nvSpPr>
        <p:spPr>
          <a:xfrm>
            <a:off x="1524003" y="1999615"/>
            <a:ext cx="9144000" cy="2764028"/>
          </a:xfrm>
        </p:spPr>
        <p:txBody>
          <a:bodyPr anchor="ctr">
            <a:normAutofit/>
          </a:bodyPr>
          <a:lstStyle/>
          <a:p>
            <a:r>
              <a:rPr lang="en-CH" sz="7200"/>
              <a:t>VPC Endpoints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7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106B-2E38-07CA-BA62-CFA4A216C4A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Gateway endpoint access from Remote Networks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17DC1F0-6420-4421-1AC3-295498E01438}"/>
              </a:ext>
            </a:extLst>
          </p:cNvPr>
          <p:cNvPicPr>
            <a:picLocks noChangeAspect="1"/>
          </p:cNvPicPr>
          <p:nvPr/>
        </p:nvPicPr>
        <p:blipFill>
          <a:blip r:embed="rId2"/>
          <a:stretch>
            <a:fillRect/>
          </a:stretch>
        </p:blipFill>
        <p:spPr>
          <a:xfrm>
            <a:off x="2064865" y="2633472"/>
            <a:ext cx="8059221" cy="3586353"/>
          </a:xfrm>
          <a:prstGeom prst="rect">
            <a:avLst/>
          </a:prstGeom>
        </p:spPr>
      </p:pic>
    </p:spTree>
    <p:extLst>
      <p:ext uri="{BB962C8B-B14F-4D97-AF65-F5344CB8AC3E}">
        <p14:creationId xmlns:p14="http://schemas.microsoft.com/office/powerpoint/2010/main" val="44807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2"/>
        <p:cNvGrpSpPr/>
        <p:nvPr/>
      </p:nvGrpSpPr>
      <p:grpSpPr>
        <a:xfrm>
          <a:off x="0" y="0"/>
          <a:ext cx="0" cy="0"/>
          <a:chOff x="0" y="0"/>
          <a:chExt cx="0" cy="0"/>
        </a:xfrm>
      </p:grpSpPr>
      <p:sp useBgFill="1">
        <p:nvSpPr>
          <p:cNvPr id="720" name="Rectangle 7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Google Shape;713;p114"/>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a:solidFill>
                  <a:schemeClr val="tx1"/>
                </a:solidFill>
                <a:latin typeface="+mj-lt"/>
                <a:ea typeface="+mj-ea"/>
                <a:cs typeface="+mj-cs"/>
              </a:rPr>
              <a:t>VPC endpoints</a:t>
            </a:r>
          </a:p>
        </p:txBody>
      </p:sp>
      <p:sp>
        <p:nvSpPr>
          <p:cNvPr id="7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Google Shape;714;p114"/>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200" b="1" dirty="0">
                <a:sym typeface="Arial"/>
              </a:rPr>
              <a:t>Access through public service endpoints</a:t>
            </a:r>
            <a:endParaRPr lang="en-US" sz="1200" dirty="0">
              <a:sym typeface="Arial"/>
            </a:endParaRPr>
          </a:p>
          <a:p>
            <a:pPr marL="0">
              <a:spcBef>
                <a:spcPts val="1067"/>
              </a:spcBef>
              <a:buClr>
                <a:schemeClr val="dk1"/>
              </a:buClr>
              <a:buSzPts val="1100"/>
            </a:pPr>
            <a:r>
              <a:rPr lang="en-US" sz="1200" dirty="0">
                <a:sym typeface="Arial"/>
              </a:rPr>
              <a:t>The following diagram shows how instances access AWS services through the public service endpoints.</a:t>
            </a:r>
          </a:p>
          <a:p>
            <a:pPr marL="0">
              <a:spcBef>
                <a:spcPts val="1600"/>
              </a:spcBef>
              <a:buClr>
                <a:schemeClr val="dk1"/>
              </a:buClr>
              <a:buSzPts val="1100"/>
            </a:pPr>
            <a:r>
              <a:rPr lang="en-US" sz="1200" dirty="0">
                <a:sym typeface="Arial"/>
              </a:rPr>
              <a:t>Traffic to an AWS service from an instance in a public subnet is routed to the internet gateway for the VPC and then to the AWS service. </a:t>
            </a:r>
          </a:p>
          <a:p>
            <a:pPr marL="0">
              <a:spcBef>
                <a:spcPts val="1600"/>
              </a:spcBef>
              <a:buClr>
                <a:schemeClr val="dk1"/>
              </a:buClr>
              <a:buSzPts val="1100"/>
            </a:pPr>
            <a:r>
              <a:rPr lang="en-US" sz="1200" dirty="0">
                <a:sym typeface="Arial"/>
              </a:rPr>
              <a:t>Traffic to an AWS service from an instance in a private subnet is routed to a NAT gateway, then to the internet gateway for the VPC, and then to the AWS service. </a:t>
            </a:r>
          </a:p>
          <a:p>
            <a:pPr marL="0">
              <a:spcBef>
                <a:spcPts val="1600"/>
              </a:spcBef>
              <a:spcAft>
                <a:spcPts val="1600"/>
              </a:spcAft>
              <a:buClr>
                <a:schemeClr val="dk1"/>
              </a:buClr>
              <a:buSzPts val="1100"/>
            </a:pPr>
            <a:r>
              <a:rPr lang="en-US" sz="1200" dirty="0">
                <a:highlight>
                  <a:srgbClr val="FFFF00"/>
                </a:highlight>
                <a:sym typeface="Arial"/>
              </a:rPr>
              <a:t>While this traffic traverses the internet gateway, it does not leave the AWS network.</a:t>
            </a:r>
            <a:endParaRPr lang="ru-RU" sz="1200" dirty="0">
              <a:highlight>
                <a:srgbClr val="FFFF00"/>
              </a:highlight>
              <a:sym typeface="Arial"/>
            </a:endParaRPr>
          </a:p>
          <a:p>
            <a:pPr marL="0">
              <a:spcBef>
                <a:spcPts val="400"/>
              </a:spcBef>
              <a:spcAft>
                <a:spcPts val="400"/>
              </a:spcAft>
              <a:buClr>
                <a:schemeClr val="dk1"/>
              </a:buClr>
              <a:buSzPts val="1100"/>
            </a:pPr>
            <a:r>
              <a:rPr lang="en-GB" sz="1200" b="1" dirty="0"/>
              <a:t>They remove the need of IGW, NAT GW to access AWS Services</a:t>
            </a:r>
            <a:endParaRPr lang="en-US" sz="1200" b="1" dirty="0">
              <a:highlight>
                <a:srgbClr val="FFFF00"/>
              </a:highlight>
              <a:sym typeface="Arial"/>
            </a:endParaRPr>
          </a:p>
        </p:txBody>
      </p:sp>
      <p:pic>
        <p:nvPicPr>
          <p:cNvPr id="715" name="Google Shape;715;p114"/>
          <p:cNvPicPr preferRelativeResize="0">
            <a:picLocks noGrp="1"/>
          </p:cNvPicPr>
          <p:nvPr>
            <p:ph sz="half" idx="2"/>
          </p:nvPr>
        </p:nvPicPr>
        <p:blipFill rotWithShape="1">
          <a:blip r:embed="rId3"/>
          <a:stretch/>
        </p:blipFill>
        <p:spPr>
          <a:xfrm>
            <a:off x="6099048" y="849637"/>
            <a:ext cx="5458968" cy="51587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D768A-9A58-A37E-FA00-AF9026EFC548}"/>
              </a:ext>
            </a:extLst>
          </p:cNvPr>
          <p:cNvSpPr>
            <a:spLocks noGrp="1"/>
          </p:cNvSpPr>
          <p:nvPr>
            <p:ph type="title"/>
          </p:nvPr>
        </p:nvSpPr>
        <p:spPr>
          <a:xfrm>
            <a:off x="630935" y="640080"/>
            <a:ext cx="5597215" cy="1481328"/>
          </a:xfrm>
        </p:spPr>
        <p:txBody>
          <a:bodyPr vert="horz" lIns="91440" tIns="45720" rIns="91440" bIns="45720" rtlCol="0" anchor="b">
            <a:normAutofit/>
          </a:bodyPr>
          <a:lstStyle/>
          <a:p>
            <a:r>
              <a:rPr lang="en-US" sz="5000" kern="1200" dirty="0">
                <a:solidFill>
                  <a:schemeClr val="tx1"/>
                </a:solidFill>
                <a:latin typeface="+mj-lt"/>
                <a:ea typeface="+mj-ea"/>
                <a:cs typeface="+mj-cs"/>
              </a:rPr>
              <a:t>VPC Endpoint Types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119356-96DB-0D05-6C70-12058F98CE5E}"/>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a:spcBef>
                <a:spcPts val="0"/>
              </a:spcBef>
              <a:buClr>
                <a:schemeClr val="dk1"/>
              </a:buClr>
              <a:buSzPts val="1100"/>
            </a:pPr>
            <a:r>
              <a:rPr lang="en-US" sz="2000" dirty="0">
                <a:sym typeface="Arial"/>
              </a:rPr>
              <a:t>There are three types of VPC endpoints – </a:t>
            </a:r>
          </a:p>
          <a:p>
            <a:pPr marL="609585">
              <a:spcBef>
                <a:spcPts val="0"/>
              </a:spcBef>
              <a:buSzPts val="1300"/>
            </a:pPr>
            <a:r>
              <a:rPr lang="en-US" sz="2000" b="1" u="sng" dirty="0">
                <a:sym typeface="Arial"/>
              </a:rPr>
              <a:t>Interface endpoints</a:t>
            </a:r>
          </a:p>
          <a:p>
            <a:pPr marL="609585">
              <a:spcBef>
                <a:spcPts val="0"/>
              </a:spcBef>
              <a:buSzPts val="1300"/>
            </a:pPr>
            <a:r>
              <a:rPr lang="en-US" sz="2000" b="1" u="sng" dirty="0">
                <a:sym typeface="Arial"/>
              </a:rPr>
              <a:t>Gateway endpoints</a:t>
            </a:r>
          </a:p>
          <a:p>
            <a:pPr marL="609585">
              <a:spcBef>
                <a:spcPts val="0"/>
              </a:spcBef>
              <a:buSzPts val="1300"/>
            </a:pPr>
            <a:r>
              <a:rPr lang="en-US" sz="2000" b="1" u="sng" dirty="0">
                <a:sym typeface="Arial"/>
              </a:rPr>
              <a:t>Gateway Load Balancer endpoints</a:t>
            </a:r>
            <a:endParaRPr lang="en-US" sz="2000" dirty="0"/>
          </a:p>
          <a:p>
            <a:r>
              <a:rPr lang="en-US" sz="2000" b="1" dirty="0"/>
              <a:t>Gateway Endpoint</a:t>
            </a:r>
            <a:r>
              <a:rPr lang="en-US" sz="2000" dirty="0"/>
              <a:t>: provisions a target and must be used in a route table – </a:t>
            </a:r>
            <a:r>
              <a:rPr lang="en-US" sz="2000" b="1" dirty="0">
                <a:highlight>
                  <a:srgbClr val="FFFF00"/>
                </a:highlight>
              </a:rPr>
              <a:t>S3</a:t>
            </a:r>
            <a:r>
              <a:rPr lang="en-US" sz="2000" dirty="0"/>
              <a:t> and </a:t>
            </a:r>
            <a:r>
              <a:rPr lang="en-US" sz="2000" b="1" dirty="0">
                <a:highlight>
                  <a:srgbClr val="FFFF00"/>
                </a:highlight>
              </a:rPr>
              <a:t>DynamoDB</a:t>
            </a:r>
            <a:r>
              <a:rPr lang="en-US" sz="2000" dirty="0"/>
              <a:t> </a:t>
            </a:r>
          </a:p>
          <a:p>
            <a:r>
              <a:rPr lang="en-US" sz="2000" b="1" dirty="0"/>
              <a:t>Interface Endpoint</a:t>
            </a:r>
            <a:r>
              <a:rPr lang="en-US" sz="2000" dirty="0"/>
              <a:t>: provisions an ENI (private IP) as an entry point – most other AWS services</a:t>
            </a:r>
          </a:p>
        </p:txBody>
      </p:sp>
      <p:pic>
        <p:nvPicPr>
          <p:cNvPr id="5" name="Picture 4" descr="A diagram of a route table&#10;&#10;Description automatically generated">
            <a:extLst>
              <a:ext uri="{FF2B5EF4-FFF2-40B4-BE49-F238E27FC236}">
                <a16:creationId xmlns:a16="http://schemas.microsoft.com/office/drawing/2014/main" id="{51BC44C8-450C-7E8B-2AB2-6E61CC6B73BD}"/>
              </a:ext>
            </a:extLst>
          </p:cNvPr>
          <p:cNvPicPr>
            <a:picLocks noChangeAspect="1"/>
          </p:cNvPicPr>
          <p:nvPr/>
        </p:nvPicPr>
        <p:blipFill>
          <a:blip r:embed="rId2"/>
          <a:stretch>
            <a:fillRect/>
          </a:stretch>
        </p:blipFill>
        <p:spPr>
          <a:xfrm>
            <a:off x="6099048" y="2091553"/>
            <a:ext cx="5458968" cy="2674894"/>
          </a:xfrm>
          <a:prstGeom prst="rect">
            <a:avLst/>
          </a:prstGeom>
        </p:spPr>
      </p:pic>
    </p:spTree>
    <p:extLst>
      <p:ext uri="{BB962C8B-B14F-4D97-AF65-F5344CB8AC3E}">
        <p14:creationId xmlns:p14="http://schemas.microsoft.com/office/powerpoint/2010/main" val="409056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7063-4815-5363-7484-A2E2A1A0469A}"/>
              </a:ext>
            </a:extLst>
          </p:cNvPr>
          <p:cNvSpPr>
            <a:spLocks noGrp="1"/>
          </p:cNvSpPr>
          <p:nvPr>
            <p:ph type="title"/>
          </p:nvPr>
        </p:nvSpPr>
        <p:spPr/>
        <p:txBody>
          <a:bodyPr/>
          <a:lstStyle/>
          <a:p>
            <a:r>
              <a:rPr lang="en-CH" dirty="0"/>
              <a:t>VPC Gateway Endpoint</a:t>
            </a:r>
          </a:p>
        </p:txBody>
      </p:sp>
      <p:sp>
        <p:nvSpPr>
          <p:cNvPr id="3" name="Content Placeholder 2">
            <a:extLst>
              <a:ext uri="{FF2B5EF4-FFF2-40B4-BE49-F238E27FC236}">
                <a16:creationId xmlns:a16="http://schemas.microsoft.com/office/drawing/2014/main" id="{1731CFA1-85A6-8C90-2BBC-13E830A088AA}"/>
              </a:ext>
            </a:extLst>
          </p:cNvPr>
          <p:cNvSpPr>
            <a:spLocks noGrp="1"/>
          </p:cNvSpPr>
          <p:nvPr>
            <p:ph sz="half" idx="1"/>
          </p:nvPr>
        </p:nvSpPr>
        <p:spPr/>
        <p:txBody>
          <a:bodyPr/>
          <a:lstStyle/>
          <a:p>
            <a:endParaRPr lang="en-CH"/>
          </a:p>
        </p:txBody>
      </p:sp>
      <p:sp>
        <p:nvSpPr>
          <p:cNvPr id="4" name="Content Placeholder 3">
            <a:extLst>
              <a:ext uri="{FF2B5EF4-FFF2-40B4-BE49-F238E27FC236}">
                <a16:creationId xmlns:a16="http://schemas.microsoft.com/office/drawing/2014/main" id="{CF87B3B5-BC9D-5EFB-8A40-02E57216BBC6}"/>
              </a:ext>
            </a:extLst>
          </p:cNvPr>
          <p:cNvSpPr>
            <a:spLocks noGrp="1"/>
          </p:cNvSpPr>
          <p:nvPr>
            <p:ph sz="half" idx="2"/>
          </p:nvPr>
        </p:nvSpPr>
        <p:spPr/>
        <p:txBody>
          <a:bodyPr/>
          <a:lstStyle/>
          <a:p>
            <a:endParaRPr lang="en-CH"/>
          </a:p>
        </p:txBody>
      </p:sp>
    </p:spTree>
    <p:extLst>
      <p:ext uri="{BB962C8B-B14F-4D97-AF65-F5344CB8AC3E}">
        <p14:creationId xmlns:p14="http://schemas.microsoft.com/office/powerpoint/2010/main" val="43241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9"/>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Google Shape;720;p115"/>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dirty="0">
                <a:solidFill>
                  <a:schemeClr val="tx1"/>
                </a:solidFill>
                <a:latin typeface="+mj-lt"/>
                <a:ea typeface="+mj-ea"/>
                <a:cs typeface="+mj-cs"/>
              </a:rPr>
              <a:t>AWS </a:t>
            </a:r>
            <a:r>
              <a:rPr lang="en-US" sz="5400" kern="1200" dirty="0" err="1">
                <a:solidFill>
                  <a:schemeClr val="tx1"/>
                </a:solidFill>
                <a:latin typeface="+mj-lt"/>
                <a:ea typeface="+mj-ea"/>
                <a:cs typeface="+mj-cs"/>
              </a:rPr>
              <a:t>PrivateLink</a:t>
            </a:r>
            <a:endParaRPr lang="en-US" sz="5400" kern="1200" dirty="0">
              <a:solidFill>
                <a:schemeClr val="tx1"/>
              </a:solidFill>
              <a:latin typeface="+mj-lt"/>
              <a:ea typeface="+mj-ea"/>
              <a:cs typeface="+mj-cs"/>
            </a:endParaRP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Google Shape;721;p115"/>
          <p:cNvSpPr txBox="1">
            <a:spLocks noGrp="1"/>
          </p:cNvSpPr>
          <p:nvPr>
            <p:ph sz="half"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500" b="1" dirty="0">
                <a:sym typeface="Arial"/>
              </a:rPr>
              <a:t>Connect through AWS </a:t>
            </a:r>
            <a:r>
              <a:rPr lang="en-US" sz="1500" b="1" dirty="0" err="1">
                <a:sym typeface="Arial"/>
              </a:rPr>
              <a:t>PrivateLink</a:t>
            </a:r>
            <a:endParaRPr lang="en-US" sz="1500" b="1" dirty="0">
              <a:sym typeface="Arial"/>
            </a:endParaRPr>
          </a:p>
          <a:p>
            <a:pPr marL="0">
              <a:spcBef>
                <a:spcPts val="1067"/>
              </a:spcBef>
              <a:buClr>
                <a:schemeClr val="dk1"/>
              </a:buClr>
              <a:buSzPts val="1100"/>
            </a:pPr>
            <a:r>
              <a:rPr lang="en-US" sz="1500" dirty="0">
                <a:sym typeface="Arial"/>
              </a:rPr>
              <a:t>The following diagram shows how instances access AWS services through AWS </a:t>
            </a:r>
            <a:r>
              <a:rPr lang="en-US" sz="1500" dirty="0" err="1">
                <a:sym typeface="Arial"/>
              </a:rPr>
              <a:t>PrivateLink</a:t>
            </a:r>
            <a:r>
              <a:rPr lang="en-US" sz="1500" dirty="0">
                <a:sym typeface="Arial"/>
              </a:rPr>
              <a:t>. </a:t>
            </a:r>
          </a:p>
          <a:p>
            <a:pPr marL="0">
              <a:spcBef>
                <a:spcPts val="1067"/>
              </a:spcBef>
              <a:buClr>
                <a:schemeClr val="dk1"/>
              </a:buClr>
              <a:buSzPts val="1100"/>
            </a:pPr>
            <a:r>
              <a:rPr lang="en-US" sz="1500" dirty="0">
                <a:sym typeface="Arial"/>
              </a:rPr>
              <a:t>First, you create an interface VPC endpoint, which establishes connections between the subnets in your VPC and an AWS service using network interfaces. </a:t>
            </a:r>
          </a:p>
          <a:p>
            <a:pPr marL="0">
              <a:spcBef>
                <a:spcPts val="1067"/>
              </a:spcBef>
              <a:buClr>
                <a:schemeClr val="dk1"/>
              </a:buClr>
              <a:buSzPts val="1100"/>
            </a:pPr>
            <a:r>
              <a:rPr lang="en-US" sz="1500" dirty="0">
                <a:sym typeface="Arial"/>
              </a:rPr>
              <a:t>Traffic destined for the AWS service is resolved to the private IP addresses of the endpoint network interfaces using DNS, and then sent to the AWS service using the connection between the VPC endpoint and the AWS service.</a:t>
            </a:r>
          </a:p>
          <a:p>
            <a:pPr marL="0">
              <a:spcBef>
                <a:spcPts val="1067"/>
              </a:spcBef>
              <a:spcAft>
                <a:spcPts val="1600"/>
              </a:spcAft>
              <a:buClr>
                <a:schemeClr val="dk1"/>
              </a:buClr>
              <a:buSzPts val="1100"/>
            </a:pPr>
            <a:endParaRPr lang="en-US" sz="1500" dirty="0">
              <a:sym typeface="Arial"/>
            </a:endParaRPr>
          </a:p>
        </p:txBody>
      </p:sp>
      <p:pic>
        <p:nvPicPr>
          <p:cNvPr id="4098" name="Picture 2" descr="&#10;   Using interface VPC endpoints to access an AWS service, an endpoint&#10;    service hosted by another AWS account, and a partner service from&#10;    AWS Marketplace.&#10;  ">
            <a:extLst>
              <a:ext uri="{FF2B5EF4-FFF2-40B4-BE49-F238E27FC236}">
                <a16:creationId xmlns:a16="http://schemas.microsoft.com/office/drawing/2014/main" id="{760CD39D-A26A-A018-BA98-1B35B4BDD4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5305"/>
            <a:ext cx="6903720" cy="5147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6"/>
        <p:cNvGrpSpPr/>
        <p:nvPr/>
      </p:nvGrpSpPr>
      <p:grpSpPr>
        <a:xfrm>
          <a:off x="0" y="0"/>
          <a:ext cx="0" cy="0"/>
          <a:chOff x="0" y="0"/>
          <a:chExt cx="0" cy="0"/>
        </a:xfrm>
      </p:grpSpPr>
      <p:sp>
        <p:nvSpPr>
          <p:cNvPr id="734" name="Rectangle 73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7" name="Google Shape;727;p116"/>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VPC endpoints</a:t>
            </a:r>
          </a:p>
        </p:txBody>
      </p:sp>
      <p:sp>
        <p:nvSpPr>
          <p:cNvPr id="728" name="Google Shape;728;p116"/>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1900"/>
              <a:t>You can create an interface VPC endpoint to connect to services powered by AWS PrivateLink, including many AWS services.</a:t>
            </a:r>
          </a:p>
          <a:p>
            <a:pPr marL="0" indent="0">
              <a:spcBef>
                <a:spcPts val="1067"/>
              </a:spcBef>
              <a:buClr>
                <a:schemeClr val="dk1"/>
              </a:buClr>
              <a:buSzPts val="1100"/>
              <a:buNone/>
            </a:pPr>
            <a:r>
              <a:rPr lang="en-GB" sz="1900"/>
              <a:t>For each subnet that you specify from your VPC, we create an endpoint network interface in the subnet and assign it a private IP address from the subnet address range. </a:t>
            </a:r>
          </a:p>
          <a:p>
            <a:pPr marL="0" indent="0">
              <a:spcBef>
                <a:spcPts val="1067"/>
              </a:spcBef>
              <a:buClr>
                <a:schemeClr val="dk1"/>
              </a:buClr>
              <a:buSzPts val="1100"/>
              <a:buNone/>
            </a:pPr>
            <a:r>
              <a:rPr lang="en-GB" sz="1900"/>
              <a:t>An endpoint network interface is a requester-managed network interface; you can view it in your AWS account, but you can't manage it yourself.</a:t>
            </a:r>
          </a:p>
          <a:p>
            <a:pPr marL="0" indent="0">
              <a:spcBef>
                <a:spcPts val="1067"/>
              </a:spcBef>
              <a:spcAft>
                <a:spcPts val="1600"/>
              </a:spcAft>
              <a:buClr>
                <a:schemeClr val="dk1"/>
              </a:buClr>
              <a:buSzPts val="1100"/>
              <a:buNone/>
            </a:pPr>
            <a:endParaRPr lang="en-GB" sz="1900"/>
          </a:p>
        </p:txBody>
      </p:sp>
      <p:cxnSp>
        <p:nvCxnSpPr>
          <p:cNvPr id="736" name="Straight Connector 73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9" name="Google Shape;729;p116"/>
          <p:cNvSpPr txBox="1">
            <a:spLocks noGrp="1"/>
          </p:cNvSpPr>
          <p:nvPr>
            <p:ph sz="half" idx="2"/>
          </p:nvPr>
        </p:nvSpPr>
        <p:spPr>
          <a:xfrm>
            <a:off x="8451605" y="1412489"/>
            <a:ext cx="3197700" cy="4363844"/>
          </a:xfrm>
          <a:prstGeom prst="rect">
            <a:avLst/>
          </a:prstGeom>
        </p:spPr>
        <p:txBody>
          <a:bodyPr spcFirstLastPara="1" vert="horz" lIns="91433" tIns="45700" rIns="91433" bIns="45700" rtlCol="0" anchorCtr="0">
            <a:normAutofit/>
          </a:bodyPr>
          <a:lstStyle/>
          <a:p>
            <a:pPr marL="0" indent="0">
              <a:spcBef>
                <a:spcPts val="0"/>
              </a:spcBef>
              <a:buClr>
                <a:srgbClr val="FF0000"/>
              </a:buClr>
              <a:buSzPts val="1100"/>
              <a:buNone/>
            </a:pPr>
            <a:r>
              <a:rPr lang="en-GB" sz="2000"/>
              <a:t>Gateway endpoints provide reliable connectivity to Amazon S3 and DynamoDB without requiring an internet gateway or a NAT device for your VPC.</a:t>
            </a:r>
          </a:p>
          <a:p>
            <a:pPr marL="0" indent="0">
              <a:spcBef>
                <a:spcPts val="0"/>
              </a:spcBef>
              <a:buClr>
                <a:srgbClr val="FF0000"/>
              </a:buClr>
              <a:buSzPts val="1100"/>
              <a:buNone/>
            </a:pPr>
            <a:endParaRPr lang="en-GB" sz="2000"/>
          </a:p>
          <a:p>
            <a:pPr marL="0" indent="0">
              <a:spcBef>
                <a:spcPts val="0"/>
              </a:spcBef>
              <a:buClr>
                <a:srgbClr val="FF0000"/>
              </a:buClr>
              <a:buSzPts val="1100"/>
              <a:buNone/>
            </a:pPr>
            <a:r>
              <a:rPr lang="en-GB" sz="2000"/>
              <a:t> Gateway endpoints do not enable AWS PrivateLink.</a:t>
            </a:r>
          </a:p>
          <a:p>
            <a:pPr marL="0" indent="0">
              <a:spcBef>
                <a:spcPts val="1067"/>
              </a:spcBef>
              <a:buClr>
                <a:schemeClr val="dk1"/>
              </a:buClr>
              <a:buSzPts val="1100"/>
              <a:buNone/>
            </a:pPr>
            <a:r>
              <a:rPr lang="en-GB" sz="2000"/>
              <a:t>There is no additional charge for using gateway endpoints.</a:t>
            </a:r>
          </a:p>
          <a:p>
            <a:pPr marL="0" indent="0">
              <a:spcBef>
                <a:spcPts val="1067"/>
              </a:spcBef>
              <a:spcAft>
                <a:spcPts val="1600"/>
              </a:spcAft>
              <a:buClr>
                <a:schemeClr val="dk1"/>
              </a:buClr>
              <a:buSzPts val="1100"/>
              <a:buNone/>
            </a:pPr>
            <a:endParaRPr lang="en-GB"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4"/>
        <p:cNvGrpSpPr/>
        <p:nvPr/>
      </p:nvGrpSpPr>
      <p:grpSpPr>
        <a:xfrm>
          <a:off x="0" y="0"/>
          <a:ext cx="0" cy="0"/>
          <a:chOff x="0" y="0"/>
          <a:chExt cx="0" cy="0"/>
        </a:xfrm>
      </p:grpSpPr>
      <p:sp>
        <p:nvSpPr>
          <p:cNvPr id="772" name="Rectangle 77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5" name="Google Shape;765;p123"/>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VPC endpoint services</a:t>
            </a:r>
          </a:p>
        </p:txBody>
      </p:sp>
      <p:sp>
        <p:nvSpPr>
          <p:cNvPr id="766" name="Google Shape;766;p123"/>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1700" dirty="0">
                <a:latin typeface="Arial"/>
                <a:ea typeface="Arial"/>
                <a:cs typeface="Arial"/>
                <a:sym typeface="Arial"/>
              </a:rPr>
              <a:t>You can create your own service powered by AWS </a:t>
            </a:r>
            <a:r>
              <a:rPr lang="en-GB" sz="1700" dirty="0" err="1">
                <a:latin typeface="Arial"/>
                <a:ea typeface="Arial"/>
                <a:cs typeface="Arial"/>
                <a:sym typeface="Arial"/>
              </a:rPr>
              <a:t>PrivateLink</a:t>
            </a:r>
            <a:r>
              <a:rPr lang="en-GB" sz="1700" dirty="0">
                <a:latin typeface="Arial"/>
                <a:ea typeface="Arial"/>
                <a:cs typeface="Arial"/>
                <a:sym typeface="Arial"/>
              </a:rPr>
              <a:t>, known as an </a:t>
            </a:r>
            <a:r>
              <a:rPr lang="en-GB" sz="1700" b="1" dirty="0">
                <a:latin typeface="Arial"/>
                <a:ea typeface="Arial"/>
                <a:cs typeface="Arial"/>
                <a:sym typeface="Arial"/>
              </a:rPr>
              <a:t>endpoint service</a:t>
            </a:r>
            <a:r>
              <a:rPr lang="en-GB" sz="1700" dirty="0">
                <a:latin typeface="Arial"/>
                <a:ea typeface="Arial"/>
                <a:cs typeface="Arial"/>
                <a:sym typeface="Arial"/>
              </a:rPr>
              <a:t>. </a:t>
            </a:r>
          </a:p>
          <a:p>
            <a:pPr marL="0" indent="0">
              <a:spcBef>
                <a:spcPts val="0"/>
              </a:spcBef>
              <a:buClr>
                <a:schemeClr val="dk1"/>
              </a:buClr>
              <a:buSzPts val="1100"/>
              <a:buNone/>
            </a:pPr>
            <a:endParaRPr lang="en-GB" sz="1700" dirty="0">
              <a:latin typeface="Arial"/>
              <a:ea typeface="Arial"/>
              <a:cs typeface="Arial"/>
              <a:sym typeface="Arial"/>
            </a:endParaRPr>
          </a:p>
          <a:p>
            <a:pPr marL="0" indent="0">
              <a:spcBef>
                <a:spcPts val="0"/>
              </a:spcBef>
              <a:buClr>
                <a:schemeClr val="dk1"/>
              </a:buClr>
              <a:buSzPts val="1100"/>
              <a:buNone/>
            </a:pPr>
            <a:r>
              <a:rPr lang="en-GB" sz="1700" dirty="0">
                <a:latin typeface="Arial"/>
                <a:ea typeface="Arial"/>
                <a:cs typeface="Arial"/>
                <a:sym typeface="Arial"/>
              </a:rPr>
              <a:t>You are the service provider, and the AWS principals that create connections to your service are the service consumers.</a:t>
            </a:r>
          </a:p>
          <a:p>
            <a:pPr marL="0" indent="0">
              <a:spcBef>
                <a:spcPts val="1067"/>
              </a:spcBef>
              <a:buClr>
                <a:schemeClr val="dk1"/>
              </a:buClr>
              <a:buSzPts val="1100"/>
              <a:buNone/>
            </a:pPr>
            <a:r>
              <a:rPr lang="en-GB" sz="1700" b="1" dirty="0">
                <a:latin typeface="Arial"/>
                <a:ea typeface="Arial"/>
                <a:cs typeface="Arial"/>
                <a:sym typeface="Arial"/>
              </a:rPr>
              <a:t>Endpoint services require either a Network Load Balancer or a Gateway Load Balancer.</a:t>
            </a:r>
          </a:p>
          <a:p>
            <a:pPr marL="0" indent="0">
              <a:spcBef>
                <a:spcPts val="1600"/>
              </a:spcBef>
              <a:spcAft>
                <a:spcPts val="1600"/>
              </a:spcAft>
              <a:buClr>
                <a:schemeClr val="dk1"/>
              </a:buClr>
              <a:buSzPts val="1100"/>
              <a:buNone/>
            </a:pPr>
            <a:r>
              <a:rPr lang="en-GB" sz="1700" dirty="0">
                <a:latin typeface="Arial"/>
                <a:ea typeface="Arial"/>
                <a:cs typeface="Arial"/>
                <a:sym typeface="Arial"/>
              </a:rPr>
              <a:t>The load balancer receives requests from service consumers and routes them to your service.</a:t>
            </a:r>
          </a:p>
        </p:txBody>
      </p:sp>
      <p:cxnSp>
        <p:nvCxnSpPr>
          <p:cNvPr id="774" name="Straight Connector 77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67" name="Google Shape;767;p123"/>
          <p:cNvSpPr txBox="1">
            <a:spLocks noGrp="1"/>
          </p:cNvSpPr>
          <p:nvPr>
            <p:ph sz="half" idx="2"/>
          </p:nvPr>
        </p:nvSpPr>
        <p:spPr>
          <a:xfrm>
            <a:off x="8451605" y="1412489"/>
            <a:ext cx="3197700"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1600">
                <a:latin typeface="Arial"/>
                <a:ea typeface="Arial"/>
                <a:cs typeface="Arial"/>
                <a:sym typeface="Arial"/>
              </a:rPr>
              <a:t>You can use a Gateway Load Balancer to distribute traffic to a fleet of network virtual appliances.</a:t>
            </a:r>
          </a:p>
          <a:p>
            <a:pPr marL="0" indent="0">
              <a:spcBef>
                <a:spcPts val="1600"/>
              </a:spcBef>
              <a:buClr>
                <a:schemeClr val="dk1"/>
              </a:buClr>
              <a:buSzPts val="1100"/>
              <a:buNone/>
            </a:pPr>
            <a:r>
              <a:rPr lang="en-GB" sz="1600">
                <a:latin typeface="Arial"/>
                <a:ea typeface="Arial"/>
                <a:cs typeface="Arial"/>
                <a:sym typeface="Arial"/>
              </a:rPr>
              <a:t>The appliances can be used for security inspection, compliance, policy controls, and other networking services. </a:t>
            </a:r>
          </a:p>
          <a:p>
            <a:pPr marL="0" indent="0">
              <a:spcBef>
                <a:spcPts val="1600"/>
              </a:spcBef>
              <a:buClr>
                <a:schemeClr val="dk1"/>
              </a:buClr>
              <a:buSzPts val="1100"/>
              <a:buNone/>
            </a:pPr>
            <a:r>
              <a:rPr lang="en-GB" sz="1600">
                <a:latin typeface="Arial"/>
                <a:ea typeface="Arial"/>
                <a:cs typeface="Arial"/>
                <a:sym typeface="Arial"/>
              </a:rPr>
              <a:t>You specify the Gateway Load Balancer when you create a VPC endpoint service.</a:t>
            </a:r>
          </a:p>
          <a:p>
            <a:pPr marL="0" indent="0">
              <a:spcBef>
                <a:spcPts val="1600"/>
              </a:spcBef>
              <a:spcAft>
                <a:spcPts val="1600"/>
              </a:spcAft>
              <a:buClr>
                <a:schemeClr val="dk1"/>
              </a:buClr>
              <a:buSzPts val="1100"/>
              <a:buNone/>
            </a:pPr>
            <a:r>
              <a:rPr lang="en-GB" sz="1600">
                <a:latin typeface="Arial"/>
                <a:ea typeface="Arial"/>
                <a:cs typeface="Arial"/>
                <a:sym typeface="Arial"/>
              </a:rPr>
              <a:t>Other AWS principals access the endpoint service by creating a Gateway Load Balancer endpoint.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1"/>
        <p:cNvGrpSpPr/>
        <p:nvPr/>
      </p:nvGrpSpPr>
      <p:grpSpPr>
        <a:xfrm>
          <a:off x="0" y="0"/>
          <a:ext cx="0" cy="0"/>
          <a:chOff x="0" y="0"/>
          <a:chExt cx="0" cy="0"/>
        </a:xfrm>
      </p:grpSpPr>
      <p:sp useBgFill="1">
        <p:nvSpPr>
          <p:cNvPr id="779" name="Rectangle 7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Freeform: Shape 7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2" name="Google Shape;772;p124"/>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rmAutofit/>
          </a:bodyPr>
          <a:lstStyle/>
          <a:p>
            <a:pPr>
              <a:buClr>
                <a:schemeClr val="dk1"/>
              </a:buClr>
              <a:buSzPts val="2400"/>
            </a:pPr>
            <a:r>
              <a:rPr lang="en-US" kern="1200">
                <a:solidFill>
                  <a:schemeClr val="tx1"/>
                </a:solidFill>
                <a:latin typeface="+mj-lt"/>
                <a:ea typeface="+mj-ea"/>
                <a:cs typeface="+mj-cs"/>
              </a:rPr>
              <a:t>VPC endpoint services</a:t>
            </a:r>
          </a:p>
        </p:txBody>
      </p:sp>
      <p:sp>
        <p:nvSpPr>
          <p:cNvPr id="773" name="Google Shape;773;p124"/>
          <p:cNvSpPr txBox="1">
            <a:spLocks noGrp="1"/>
          </p:cNvSpPr>
          <p:nvPr>
            <p:ph sz="half" idx="1"/>
          </p:nvPr>
        </p:nvSpPr>
        <p:spPr>
          <a:xfrm>
            <a:off x="862366" y="2194102"/>
            <a:ext cx="3427001" cy="3908586"/>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1100">
                <a:sym typeface="Arial"/>
              </a:rPr>
              <a:t>The following diagram shows how application servers access security appliances through AWS PrivateLink. </a:t>
            </a:r>
          </a:p>
          <a:p>
            <a:pPr marL="0">
              <a:spcBef>
                <a:spcPts val="1600"/>
              </a:spcBef>
              <a:buClr>
                <a:schemeClr val="dk1"/>
              </a:buClr>
              <a:buSzPts val="1100"/>
            </a:pPr>
            <a:r>
              <a:rPr lang="en-US" sz="1100">
                <a:sym typeface="Arial"/>
              </a:rPr>
              <a:t>The application servers run in a subnet of the service consumer VPC. </a:t>
            </a:r>
          </a:p>
          <a:p>
            <a:pPr marL="0">
              <a:spcBef>
                <a:spcPts val="1600"/>
              </a:spcBef>
              <a:buClr>
                <a:schemeClr val="dk1"/>
              </a:buClr>
              <a:buSzPts val="1100"/>
            </a:pPr>
            <a:r>
              <a:rPr lang="en-US" sz="1100">
                <a:sym typeface="Arial"/>
              </a:rPr>
              <a:t>You create a Gateway Load Balancer endpoint in another subnet of the same VPC. </a:t>
            </a:r>
          </a:p>
          <a:p>
            <a:pPr marL="0">
              <a:spcBef>
                <a:spcPts val="1600"/>
              </a:spcBef>
              <a:buClr>
                <a:schemeClr val="dk1"/>
              </a:buClr>
              <a:buSzPts val="1100"/>
            </a:pPr>
            <a:r>
              <a:rPr lang="en-US" sz="1100">
                <a:sym typeface="Arial"/>
              </a:rPr>
              <a:t>All traffic entering the service consumer VPC through the internet gateway is first routed to the Gateway Load Balancer endpoint for inspection and then routed to the destination subnet. </a:t>
            </a:r>
          </a:p>
          <a:p>
            <a:pPr marL="0">
              <a:spcBef>
                <a:spcPts val="1600"/>
              </a:spcBef>
              <a:spcAft>
                <a:spcPts val="1600"/>
              </a:spcAft>
              <a:buClr>
                <a:schemeClr val="dk1"/>
              </a:buClr>
              <a:buSzPts val="1100"/>
            </a:pPr>
            <a:r>
              <a:rPr lang="en-US" sz="1100">
                <a:sym typeface="Arial"/>
              </a:rPr>
              <a:t>Similarly, all traffic leaving the application servers is routed to the Gateway Load Balancer endpoint for inspection before it is routed back through the internet gateway.</a:t>
            </a:r>
          </a:p>
        </p:txBody>
      </p:sp>
      <p:pic>
        <p:nvPicPr>
          <p:cNvPr id="774" name="Google Shape;774;p124"/>
          <p:cNvPicPr preferRelativeResize="0">
            <a:picLocks noGrp="1"/>
          </p:cNvPicPr>
          <p:nvPr>
            <p:ph sz="half" idx="2"/>
          </p:nvPr>
        </p:nvPicPr>
        <p:blipFill rotWithShape="1">
          <a:blip r:embed="rId3"/>
          <a:stretch/>
        </p:blipFill>
        <p:spPr>
          <a:xfrm>
            <a:off x="5445457" y="1825146"/>
            <a:ext cx="6155141" cy="323144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8"/>
        <p:cNvGrpSpPr/>
        <p:nvPr/>
      </p:nvGrpSpPr>
      <p:grpSpPr>
        <a:xfrm>
          <a:off x="0" y="0"/>
          <a:ext cx="0" cy="0"/>
          <a:chOff x="0" y="0"/>
          <a:chExt cx="0" cy="0"/>
        </a:xfrm>
      </p:grpSpPr>
      <p:sp>
        <p:nvSpPr>
          <p:cNvPr id="787" name="Rectangle 78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Google Shape;779;p125"/>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r>
              <a:rPr lang="en-US" sz="3200" kern="1200">
                <a:solidFill>
                  <a:schemeClr val="bg1"/>
                </a:solidFill>
                <a:latin typeface="+mj-lt"/>
                <a:ea typeface="+mj-ea"/>
                <a:cs typeface="+mj-cs"/>
              </a:rPr>
              <a:t>Vpc Endpoints Service Hands On</a:t>
            </a:r>
          </a:p>
        </p:txBody>
      </p:sp>
      <p:pic>
        <p:nvPicPr>
          <p:cNvPr id="780" name="Google Shape;780;p125"/>
          <p:cNvPicPr preferRelativeResize="0"/>
          <p:nvPr/>
        </p:nvPicPr>
        <p:blipFill>
          <a:blip r:embed="rId3"/>
          <a:stretch>
            <a:fillRect/>
          </a:stretch>
        </p:blipFill>
        <p:spPr>
          <a:xfrm>
            <a:off x="1437051" y="1694411"/>
            <a:ext cx="9449887" cy="43941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633</Words>
  <Application>Microsoft Macintosh PowerPoint</Application>
  <PresentationFormat>Widescreen</PresentationFormat>
  <Paragraphs>47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VPC Endpoints</vt:lpstr>
      <vt:lpstr>VPC endpoints</vt:lpstr>
      <vt:lpstr>VPC Endpoint Types</vt:lpstr>
      <vt:lpstr>VPC Gateway Endpoint</vt:lpstr>
      <vt:lpstr>AWS PrivateLink</vt:lpstr>
      <vt:lpstr>VPC endpoints</vt:lpstr>
      <vt:lpstr>VPC endpoint services</vt:lpstr>
      <vt:lpstr>VPC endpoint services</vt:lpstr>
      <vt:lpstr>Vpc Endpoints Service Hands On</vt:lpstr>
      <vt:lpstr>Gateway endpoint access from Remote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Endpoints</dc:title>
  <dc:creator>Ilya Chakun</dc:creator>
  <cp:lastModifiedBy>Ilya Chakun</cp:lastModifiedBy>
  <cp:revision>8</cp:revision>
  <dcterms:created xsi:type="dcterms:W3CDTF">2024-01-03T16:02:45Z</dcterms:created>
  <dcterms:modified xsi:type="dcterms:W3CDTF">2024-01-03T20:28:32Z</dcterms:modified>
</cp:coreProperties>
</file>