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9" r:id="rId2"/>
    <p:sldId id="264" r:id="rId3"/>
    <p:sldId id="270" r:id="rId4"/>
    <p:sldId id="276" r:id="rId5"/>
    <p:sldId id="271" r:id="rId6"/>
    <p:sldId id="272" r:id="rId7"/>
    <p:sldId id="265" r:id="rId8"/>
    <p:sldId id="274" r:id="rId9"/>
    <p:sldId id="266" r:id="rId10"/>
    <p:sldId id="278" r:id="rId11"/>
    <p:sldId id="275" r:id="rId12"/>
    <p:sldId id="277" r:id="rId13"/>
    <p:sldId id="267" r:id="rId14"/>
    <p:sldId id="273" r:id="rId15"/>
    <p:sldId id="268" r:id="rId16"/>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p:scale>
          <a:sx n="125" d="100"/>
          <a:sy n="125" d="100"/>
        </p:scale>
        <p:origin x="90"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09/03/2023</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09/03/2023</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09/03/2023</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09/03/2023</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09/03/2023</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09/03/2023</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09/03/2023</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09/03/2023</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09/03/2023</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09/03/2023</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09/03/2023</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09/03/2023</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403225"/>
            <a:ext cx="10378440" cy="1021715"/>
          </a:xfrm>
        </p:spPr>
        <p:txBody>
          <a:bodyPr/>
          <a:lstStyle/>
          <a:p>
            <a:r>
              <a:rPr lang="en-US" dirty="0" smtClean="0"/>
              <a:t>Kinesis overview</a:t>
            </a:r>
            <a:endParaRPr lang="en-US" dirty="0"/>
          </a:p>
        </p:txBody>
      </p:sp>
      <p:sp>
        <p:nvSpPr>
          <p:cNvPr id="3" name="Объект 2"/>
          <p:cNvSpPr>
            <a:spLocks noGrp="1"/>
          </p:cNvSpPr>
          <p:nvPr>
            <p:ph idx="1"/>
          </p:nvPr>
        </p:nvSpPr>
        <p:spPr>
          <a:xfrm>
            <a:off x="838200" y="1640393"/>
            <a:ext cx="9532620" cy="397192"/>
          </a:xfrm>
        </p:spPr>
        <p:txBody>
          <a:bodyPr>
            <a:normAutofit/>
          </a:bodyPr>
          <a:lstStyle/>
          <a:p>
            <a:pPr marL="0" indent="0">
              <a:lnSpc>
                <a:spcPct val="100000"/>
              </a:lnSpc>
              <a:buNone/>
            </a:pPr>
            <a:r>
              <a:rPr lang="en-US" sz="1100" dirty="0">
                <a:latin typeface="Arial" panose="020B0604020202020204" pitchFamily="34" charset="0"/>
                <a:cs typeface="Arial" panose="020B0604020202020204" pitchFamily="34" charset="0"/>
              </a:rPr>
              <a:t>Amazon Kinesis is an Amazon Web Service designed to </a:t>
            </a:r>
            <a:r>
              <a:rPr lang="en-US" sz="1100" dirty="0" smtClean="0">
                <a:latin typeface="Arial" panose="020B0604020202020204" pitchFamily="34" charset="0"/>
                <a:cs typeface="Arial" panose="020B0604020202020204" pitchFamily="34" charset="0"/>
              </a:rPr>
              <a:t>makes </a:t>
            </a:r>
            <a:r>
              <a:rPr lang="en-US" sz="1100" dirty="0">
                <a:latin typeface="Arial" panose="020B0604020202020204" pitchFamily="34" charset="0"/>
                <a:cs typeface="Arial" panose="020B0604020202020204" pitchFamily="34" charset="0"/>
              </a:rPr>
              <a:t>it easy to collect, process, and analyze video and data streams in real time.</a:t>
            </a:r>
          </a:p>
        </p:txBody>
      </p:sp>
      <p:pic>
        <p:nvPicPr>
          <p:cNvPr id="6146" name="Picture 2" descr="What is Amazon Kinesis? - BPI - The destination for everything process  rel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595" y="2402523"/>
            <a:ext cx="2076041" cy="1986597"/>
          </a:xfrm>
          <a:prstGeom prst="rect">
            <a:avLst/>
          </a:prstGeom>
          <a:noFill/>
          <a:extLst>
            <a:ext uri="{909E8E84-426E-40DD-AFC4-6F175D3DCCD1}">
              <a14:hiddenFill xmlns:a14="http://schemas.microsoft.com/office/drawing/2010/main">
                <a:solidFill>
                  <a:srgbClr val="FFFFFF"/>
                </a:solidFill>
              </a14:hiddenFill>
            </a:ext>
          </a:extLst>
        </p:spPr>
      </p:pic>
      <p:pic>
        <p:nvPicPr>
          <p:cNvPr id="4" name="Рисунок 3"/>
          <p:cNvPicPr>
            <a:picLocks noChangeAspect="1"/>
          </p:cNvPicPr>
          <p:nvPr/>
        </p:nvPicPr>
        <p:blipFill>
          <a:blip r:embed="rId3"/>
          <a:stretch>
            <a:fillRect/>
          </a:stretch>
        </p:blipFill>
        <p:spPr>
          <a:xfrm>
            <a:off x="3332252" y="2327781"/>
            <a:ext cx="2154148" cy="2061339"/>
          </a:xfrm>
          <a:prstGeom prst="rect">
            <a:avLst/>
          </a:prstGeom>
        </p:spPr>
      </p:pic>
      <p:pic>
        <p:nvPicPr>
          <p:cNvPr id="5" name="Рисунок 4"/>
          <p:cNvPicPr>
            <a:picLocks noChangeAspect="1"/>
          </p:cNvPicPr>
          <p:nvPr/>
        </p:nvPicPr>
        <p:blipFill>
          <a:blip r:embed="rId4"/>
          <a:stretch>
            <a:fillRect/>
          </a:stretch>
        </p:blipFill>
        <p:spPr>
          <a:xfrm>
            <a:off x="6096000" y="2327781"/>
            <a:ext cx="2136458" cy="2044411"/>
          </a:xfrm>
          <a:prstGeom prst="rect">
            <a:avLst/>
          </a:prstGeom>
        </p:spPr>
      </p:pic>
      <p:pic>
        <p:nvPicPr>
          <p:cNvPr id="6" name="Рисунок 5"/>
          <p:cNvPicPr>
            <a:picLocks noChangeAspect="1"/>
          </p:cNvPicPr>
          <p:nvPr/>
        </p:nvPicPr>
        <p:blipFill>
          <a:blip r:embed="rId5"/>
          <a:stretch>
            <a:fillRect/>
          </a:stretch>
        </p:blipFill>
        <p:spPr>
          <a:xfrm>
            <a:off x="8744903" y="2327780"/>
            <a:ext cx="2136458" cy="2044411"/>
          </a:xfrm>
          <a:prstGeom prst="rect">
            <a:avLst/>
          </a:prstGeom>
        </p:spPr>
      </p:pic>
    </p:spTree>
    <p:extLst>
      <p:ext uri="{BB962C8B-B14F-4D97-AF65-F5344CB8AC3E}">
        <p14:creationId xmlns:p14="http://schemas.microsoft.com/office/powerpoint/2010/main" val="2136808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latin typeface="Arial" panose="020B0604020202020204" pitchFamily="34" charset="0"/>
                <a:cs typeface="Arial" panose="020B0604020202020204" pitchFamily="34" charset="0"/>
              </a:rPr>
              <a:t>Apache </a:t>
            </a:r>
            <a:r>
              <a:rPr lang="en-US" dirty="0" err="1">
                <a:latin typeface="Arial" panose="020B0604020202020204" pitchFamily="34" charset="0"/>
                <a:cs typeface="Arial" panose="020B0604020202020204" pitchFamily="34" charset="0"/>
              </a:rPr>
              <a:t>Flink</a:t>
            </a:r>
            <a:endParaRPr lang="en-US" dirty="0"/>
          </a:p>
        </p:txBody>
      </p:sp>
      <p:sp>
        <p:nvSpPr>
          <p:cNvPr id="3" name="Объект 2"/>
          <p:cNvSpPr>
            <a:spLocks noGrp="1"/>
          </p:cNvSpPr>
          <p:nvPr>
            <p:ph idx="1"/>
          </p:nvPr>
        </p:nvSpPr>
        <p:spPr/>
        <p:txBody>
          <a:bodyPr/>
          <a:lstStyle/>
          <a:p>
            <a:endParaRPr lang="en-US" dirty="0"/>
          </a:p>
        </p:txBody>
      </p:sp>
    </p:spTree>
    <p:extLst>
      <p:ext uri="{BB962C8B-B14F-4D97-AF65-F5344CB8AC3E}">
        <p14:creationId xmlns:p14="http://schemas.microsoft.com/office/powerpoint/2010/main" val="90753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CH" dirty="0"/>
              <a:t>Kinesis Data Analytics</a:t>
            </a:r>
            <a:endParaRPr lang="en-US" dirty="0"/>
          </a:p>
        </p:txBody>
      </p:sp>
      <p:sp>
        <p:nvSpPr>
          <p:cNvPr id="3" name="Объект 2"/>
          <p:cNvSpPr>
            <a:spLocks noGrp="1"/>
          </p:cNvSpPr>
          <p:nvPr>
            <p:ph idx="1"/>
          </p:nvPr>
        </p:nvSpPr>
        <p:spPr>
          <a:xfrm>
            <a:off x="838200" y="1690689"/>
            <a:ext cx="4579620" cy="4100511"/>
          </a:xfrm>
        </p:spPr>
        <p:txBody>
          <a:bodyPr>
            <a:normAutofit/>
          </a:bodyPr>
          <a:lstStyle/>
          <a:p>
            <a:pPr marL="0" indent="0" eaLnBrk="0" fontAlgn="base" hangingPunct="0">
              <a:lnSpc>
                <a:spcPct val="120000"/>
              </a:lnSpc>
              <a:spcBef>
                <a:spcPct val="0"/>
              </a:spcBef>
              <a:spcAft>
                <a:spcPct val="0"/>
              </a:spcAft>
              <a:buNone/>
            </a:pPr>
            <a:r>
              <a:rPr lang="en-US" sz="1100" dirty="0" smtClean="0">
                <a:solidFill>
                  <a:srgbClr val="16191F"/>
                </a:solidFill>
                <a:latin typeface="Arial" panose="020B0604020202020204" pitchFamily="34" charset="0"/>
                <a:cs typeface="Arial" panose="020B0604020202020204" pitchFamily="34" charset="0"/>
              </a:rPr>
              <a:t>Amazon </a:t>
            </a:r>
            <a:r>
              <a:rPr lang="en-US" sz="1100" dirty="0">
                <a:solidFill>
                  <a:srgbClr val="16191F"/>
                </a:solidFill>
                <a:latin typeface="Arial" panose="020B0604020202020204" pitchFamily="34" charset="0"/>
                <a:cs typeface="Arial" panose="020B0604020202020204" pitchFamily="34" charset="0"/>
              </a:rPr>
              <a:t>Kinesis Data Analytics is ideal for solving a wide range of streaming data use cases, </a:t>
            </a:r>
            <a:r>
              <a:rPr lang="en-US" sz="1100" dirty="0" smtClean="0">
                <a:solidFill>
                  <a:srgbClr val="16191F"/>
                </a:solidFill>
                <a:latin typeface="Arial" panose="020B0604020202020204" pitchFamily="34" charset="0"/>
                <a:cs typeface="Arial" panose="020B0604020202020204" pitchFamily="34" charset="0"/>
              </a:rPr>
              <a:t>including:</a:t>
            </a:r>
            <a:r>
              <a:rPr lang="en-US" sz="1100" dirty="0">
                <a:solidFill>
                  <a:srgbClr val="16191F"/>
                </a:solidFill>
                <a:latin typeface="Arial" panose="020B0604020202020204" pitchFamily="34" charset="0"/>
                <a:cs typeface="Arial" panose="020B0604020202020204" pitchFamily="34" charset="0"/>
              </a:rPr>
              <a:t> </a:t>
            </a:r>
            <a:endParaRPr lang="en-US" sz="1100" dirty="0" smtClean="0">
              <a:solidFill>
                <a:srgbClr val="16191F"/>
              </a:solidFill>
              <a:latin typeface="Arial" panose="020B0604020202020204" pitchFamily="34" charset="0"/>
              <a:cs typeface="Arial" panose="020B0604020202020204" pitchFamily="34" charset="0"/>
            </a:endParaRPr>
          </a:p>
          <a:p>
            <a:pPr marL="0" indent="0" eaLnBrk="0" fontAlgn="base" hangingPunct="0">
              <a:lnSpc>
                <a:spcPct val="120000"/>
              </a:lnSpc>
              <a:spcBef>
                <a:spcPct val="0"/>
              </a:spcBef>
              <a:spcAft>
                <a:spcPct val="0"/>
              </a:spcAft>
              <a:buNone/>
            </a:pPr>
            <a:endParaRPr lang="en-US" sz="1100" dirty="0" smtClean="0">
              <a:solidFill>
                <a:srgbClr val="16191F"/>
              </a:solidFill>
              <a:latin typeface="Arial" panose="020B0604020202020204" pitchFamily="34" charset="0"/>
              <a:cs typeface="Arial" panose="020B0604020202020204" pitchFamily="34" charset="0"/>
            </a:endParaRPr>
          </a:p>
          <a:p>
            <a:pPr marL="0" indent="0" eaLnBrk="0" fontAlgn="base" hangingPunct="0">
              <a:lnSpc>
                <a:spcPct val="120000"/>
              </a:lnSpc>
              <a:spcBef>
                <a:spcPct val="0"/>
              </a:spcBef>
              <a:spcAft>
                <a:spcPct val="0"/>
              </a:spcAft>
              <a:buFontTx/>
              <a:buChar char="•"/>
            </a:pPr>
            <a:r>
              <a:rPr lang="en-US" sz="1100" u="sng" dirty="0" smtClean="0">
                <a:latin typeface="Arial" panose="020B0604020202020204" pitchFamily="34" charset="0"/>
                <a:cs typeface="Arial" panose="020B0604020202020204" pitchFamily="34" charset="0"/>
              </a:rPr>
              <a:t> Streaming </a:t>
            </a:r>
            <a:r>
              <a:rPr lang="en-US" sz="1100" u="sng" dirty="0">
                <a:latin typeface="Arial" panose="020B0604020202020204" pitchFamily="34" charset="0"/>
                <a:cs typeface="Arial" panose="020B0604020202020204" pitchFamily="34" charset="0"/>
              </a:rPr>
              <a:t>ETL for Internet-of-Things (</a:t>
            </a:r>
            <a:r>
              <a:rPr lang="en-US" sz="1100" u="sng" dirty="0" err="1">
                <a:latin typeface="Arial" panose="020B0604020202020204" pitchFamily="34" charset="0"/>
                <a:cs typeface="Arial" panose="020B0604020202020204" pitchFamily="34" charset="0"/>
              </a:rPr>
              <a:t>IoT</a:t>
            </a:r>
            <a:r>
              <a:rPr lang="en-US" sz="1100" u="sng" dirty="0">
                <a:latin typeface="Arial" panose="020B0604020202020204" pitchFamily="34" charset="0"/>
                <a:cs typeface="Arial" panose="020B0604020202020204" pitchFamily="34" charset="0"/>
              </a:rPr>
              <a:t>) with Apache </a:t>
            </a:r>
            <a:r>
              <a:rPr lang="en-US" sz="1100" u="sng" dirty="0" err="1">
                <a:latin typeface="Arial" panose="020B0604020202020204" pitchFamily="34" charset="0"/>
                <a:cs typeface="Arial" panose="020B0604020202020204" pitchFamily="34" charset="0"/>
              </a:rPr>
              <a:t>Flink</a:t>
            </a:r>
            <a:r>
              <a:rPr lang="en-US" sz="1100" u="sng" dirty="0">
                <a:latin typeface="Arial" panose="020B0604020202020204" pitchFamily="34" charset="0"/>
                <a:cs typeface="Arial" panose="020B0604020202020204" pitchFamily="34" charset="0"/>
              </a:rPr>
              <a:t> </a:t>
            </a:r>
            <a:r>
              <a:rPr lang="en-US" sz="1100" u="sng" dirty="0" smtClean="0">
                <a:latin typeface="Arial" panose="020B0604020202020204" pitchFamily="34" charset="0"/>
                <a:cs typeface="Arial" panose="020B0604020202020204" pitchFamily="34" charset="0"/>
              </a:rPr>
              <a:t>Applications</a:t>
            </a:r>
          </a:p>
          <a:p>
            <a:pPr marL="0" indent="0" eaLnBrk="0" fontAlgn="base" hangingPunct="0">
              <a:lnSpc>
                <a:spcPct val="120000"/>
              </a:lnSpc>
              <a:spcBef>
                <a:spcPct val="0"/>
              </a:spcBef>
              <a:spcAft>
                <a:spcPct val="0"/>
              </a:spcAft>
              <a:buNone/>
            </a:pPr>
            <a:endParaRPr lang="en-US" sz="1100" dirty="0" smtClean="0">
              <a:solidFill>
                <a:srgbClr val="16191F"/>
              </a:solidFill>
              <a:latin typeface="Arial" panose="020B0604020202020204" pitchFamily="34" charset="0"/>
              <a:cs typeface="Arial" panose="020B0604020202020204" pitchFamily="34" charset="0"/>
            </a:endParaRPr>
          </a:p>
          <a:p>
            <a:pPr marL="0" indent="0" eaLnBrk="0" fontAlgn="base" hangingPunct="0">
              <a:lnSpc>
                <a:spcPct val="120000"/>
              </a:lnSpc>
              <a:spcBef>
                <a:spcPct val="0"/>
              </a:spcBef>
              <a:spcAft>
                <a:spcPct val="0"/>
              </a:spcAft>
              <a:buNone/>
            </a:pPr>
            <a:r>
              <a:rPr lang="en-US" sz="1100" dirty="0" smtClean="0">
                <a:solidFill>
                  <a:srgbClr val="16191F"/>
                </a:solidFill>
                <a:latin typeface="Arial" panose="020B0604020202020204" pitchFamily="34" charset="0"/>
                <a:cs typeface="Arial" panose="020B0604020202020204" pitchFamily="34" charset="0"/>
              </a:rPr>
              <a:t>You can develop applications with Apache </a:t>
            </a:r>
            <a:r>
              <a:rPr lang="en-US" sz="1100" dirty="0" err="1" smtClean="0">
                <a:solidFill>
                  <a:srgbClr val="16191F"/>
                </a:solidFill>
                <a:latin typeface="Arial" panose="020B0604020202020204" pitchFamily="34" charset="0"/>
                <a:cs typeface="Arial" panose="020B0604020202020204" pitchFamily="34" charset="0"/>
              </a:rPr>
              <a:t>Flink</a:t>
            </a:r>
            <a:r>
              <a:rPr lang="en-US" sz="1100" dirty="0" smtClean="0">
                <a:solidFill>
                  <a:srgbClr val="16191F"/>
                </a:solidFill>
                <a:latin typeface="Arial" panose="020B0604020202020204" pitchFamily="34" charset="0"/>
                <a:cs typeface="Arial" panose="020B0604020202020204" pitchFamily="34" charset="0"/>
              </a:rPr>
              <a:t> libraries and use Amazon Kinesis Data Analytics to transform, aggregate, and filter streaming data from </a:t>
            </a:r>
            <a:r>
              <a:rPr lang="en-US" sz="1100" dirty="0" err="1" smtClean="0">
                <a:solidFill>
                  <a:srgbClr val="16191F"/>
                </a:solidFill>
                <a:latin typeface="Arial" panose="020B0604020202020204" pitchFamily="34" charset="0"/>
                <a:cs typeface="Arial" panose="020B0604020202020204" pitchFamily="34" charset="0"/>
              </a:rPr>
              <a:t>IoT</a:t>
            </a:r>
            <a:r>
              <a:rPr lang="en-US" sz="1100" dirty="0" smtClean="0">
                <a:solidFill>
                  <a:srgbClr val="16191F"/>
                </a:solidFill>
                <a:latin typeface="Arial" panose="020B0604020202020204" pitchFamily="34" charset="0"/>
                <a:cs typeface="Arial" panose="020B0604020202020204" pitchFamily="34" charset="0"/>
              </a:rPr>
              <a:t> devices such as consumer appliances, embedded sensors, and TV set-top boxes. You can then use the data to send real-time alerts when a sensor exceeds certain operating thresholds.</a:t>
            </a:r>
          </a:p>
          <a:p>
            <a:pPr marL="0" indent="0" eaLnBrk="0" fontAlgn="base" hangingPunct="0">
              <a:lnSpc>
                <a:spcPct val="120000"/>
              </a:lnSpc>
              <a:spcBef>
                <a:spcPct val="0"/>
              </a:spcBef>
              <a:spcAft>
                <a:spcPct val="0"/>
              </a:spcAft>
              <a:buNone/>
            </a:pPr>
            <a:endParaRPr lang="en-US" sz="1100" dirty="0">
              <a:solidFill>
                <a:srgbClr val="16191F"/>
              </a:solidFill>
              <a:latin typeface="Arial" panose="020B0604020202020204" pitchFamily="34" charset="0"/>
              <a:cs typeface="Arial" panose="020B0604020202020204" pitchFamily="34" charset="0"/>
            </a:endParaRPr>
          </a:p>
          <a:p>
            <a:pPr marL="0" indent="0" eaLnBrk="0" fontAlgn="base" hangingPunct="0">
              <a:lnSpc>
                <a:spcPct val="120000"/>
              </a:lnSpc>
              <a:spcBef>
                <a:spcPct val="0"/>
              </a:spcBef>
              <a:spcAft>
                <a:spcPct val="0"/>
              </a:spcAft>
              <a:buFontTx/>
              <a:buChar char="•"/>
            </a:pPr>
            <a:r>
              <a:rPr lang="en-US" sz="1100" dirty="0" smtClean="0">
                <a:latin typeface="Arial" panose="020B0604020202020204" pitchFamily="34" charset="0"/>
                <a:cs typeface="Arial" panose="020B0604020202020204" pitchFamily="34" charset="0"/>
              </a:rPr>
              <a:t> </a:t>
            </a:r>
            <a:r>
              <a:rPr lang="en-US" sz="1100" u="sng" dirty="0" smtClean="0">
                <a:latin typeface="Arial" panose="020B0604020202020204" pitchFamily="34" charset="0"/>
                <a:cs typeface="Arial" panose="020B0604020202020204" pitchFamily="34" charset="0"/>
              </a:rPr>
              <a:t>Real-time </a:t>
            </a:r>
            <a:r>
              <a:rPr lang="en-US" sz="1100" u="sng" dirty="0">
                <a:latin typeface="Arial" panose="020B0604020202020204" pitchFamily="34" charset="0"/>
                <a:cs typeface="Arial" panose="020B0604020202020204" pitchFamily="34" charset="0"/>
              </a:rPr>
              <a:t>log analytics with </a:t>
            </a:r>
            <a:r>
              <a:rPr lang="en-US" sz="1100" u="sng" dirty="0" smtClean="0">
                <a:latin typeface="Arial" panose="020B0604020202020204" pitchFamily="34" charset="0"/>
                <a:cs typeface="Arial" panose="020B0604020202020204" pitchFamily="34" charset="0"/>
              </a:rPr>
              <a:t>SQL</a:t>
            </a:r>
          </a:p>
          <a:p>
            <a:pPr marL="0" indent="0" eaLnBrk="0" fontAlgn="base" hangingPunct="0">
              <a:lnSpc>
                <a:spcPct val="120000"/>
              </a:lnSpc>
              <a:spcBef>
                <a:spcPct val="0"/>
              </a:spcBef>
              <a:spcAft>
                <a:spcPct val="0"/>
              </a:spcAft>
              <a:buNone/>
            </a:pPr>
            <a:endParaRPr lang="en-US" sz="1100" dirty="0" smtClean="0">
              <a:solidFill>
                <a:srgbClr val="16191F"/>
              </a:solidFill>
              <a:latin typeface="Arial" panose="020B0604020202020204" pitchFamily="34" charset="0"/>
              <a:cs typeface="Arial" panose="020B0604020202020204" pitchFamily="34" charset="0"/>
            </a:endParaRPr>
          </a:p>
          <a:p>
            <a:pPr marL="0" indent="0" eaLnBrk="0" fontAlgn="base" hangingPunct="0">
              <a:lnSpc>
                <a:spcPct val="120000"/>
              </a:lnSpc>
              <a:spcBef>
                <a:spcPct val="0"/>
              </a:spcBef>
              <a:spcAft>
                <a:spcPct val="0"/>
              </a:spcAft>
              <a:buNone/>
            </a:pPr>
            <a:r>
              <a:rPr lang="en-US" sz="1100" dirty="0" smtClean="0">
                <a:solidFill>
                  <a:srgbClr val="16191F"/>
                </a:solidFill>
                <a:latin typeface="Arial" panose="020B0604020202020204" pitchFamily="34" charset="0"/>
                <a:cs typeface="Arial" panose="020B0604020202020204" pitchFamily="34" charset="0"/>
              </a:rPr>
              <a:t>You </a:t>
            </a:r>
            <a:r>
              <a:rPr lang="en-US" sz="1100" dirty="0">
                <a:solidFill>
                  <a:srgbClr val="16191F"/>
                </a:solidFill>
                <a:latin typeface="Arial" panose="020B0604020202020204" pitchFamily="34" charset="0"/>
                <a:cs typeface="Arial" panose="020B0604020202020204" pitchFamily="34" charset="0"/>
              </a:rPr>
              <a:t>can stream billions of small messages to Amazon Kinesis Data Analytics and calculate key metrics, which you can then use to refresh content performance dashboards in real time and improve content performance</a:t>
            </a:r>
            <a:r>
              <a:rPr lang="en-US" sz="1100" dirty="0" smtClean="0">
                <a:solidFill>
                  <a:srgbClr val="16191F"/>
                </a:solidFill>
                <a:latin typeface="Arial" panose="020B0604020202020204" pitchFamily="34" charset="0"/>
                <a:cs typeface="Arial" panose="020B0604020202020204" pitchFamily="34" charset="0"/>
              </a:rPr>
              <a:t>.</a:t>
            </a:r>
          </a:p>
          <a:p>
            <a:pPr marL="0" indent="0" eaLnBrk="0" fontAlgn="base" hangingPunct="0">
              <a:lnSpc>
                <a:spcPct val="120000"/>
              </a:lnSpc>
              <a:spcBef>
                <a:spcPct val="0"/>
              </a:spcBef>
              <a:spcAft>
                <a:spcPct val="0"/>
              </a:spcAft>
              <a:buNone/>
            </a:pPr>
            <a:endParaRPr lang="en-US" sz="1100" dirty="0">
              <a:solidFill>
                <a:srgbClr val="16191F"/>
              </a:solidFill>
              <a:latin typeface="Arial" panose="020B0604020202020204" pitchFamily="34" charset="0"/>
              <a:cs typeface="Arial" panose="020B0604020202020204" pitchFamily="34" charset="0"/>
            </a:endParaRPr>
          </a:p>
          <a:p>
            <a:pPr marL="0" indent="0" eaLnBrk="0" fontAlgn="base" hangingPunct="0">
              <a:lnSpc>
                <a:spcPct val="120000"/>
              </a:lnSpc>
              <a:spcBef>
                <a:spcPct val="0"/>
              </a:spcBef>
              <a:spcAft>
                <a:spcPct val="0"/>
              </a:spcAft>
              <a:buNone/>
            </a:pPr>
            <a:endParaRPr lang="en-US" sz="1100" dirty="0" smtClean="0">
              <a:solidFill>
                <a:srgbClr val="16191F"/>
              </a:solidFill>
              <a:latin typeface="Arial" panose="020B0604020202020204" pitchFamily="34" charset="0"/>
              <a:cs typeface="Arial" panose="020B0604020202020204" pitchFamily="34" charset="0"/>
            </a:endParaRPr>
          </a:p>
          <a:p>
            <a:pPr marL="0" indent="0" eaLnBrk="0" fontAlgn="base" hangingPunct="0">
              <a:lnSpc>
                <a:spcPct val="120000"/>
              </a:lnSpc>
              <a:spcBef>
                <a:spcPct val="0"/>
              </a:spcBef>
              <a:spcAft>
                <a:spcPct val="0"/>
              </a:spcAft>
              <a:buNone/>
            </a:pPr>
            <a:endParaRPr lang="en-US" sz="1100" dirty="0" smtClean="0">
              <a:solidFill>
                <a:srgbClr val="16191F"/>
              </a:solidFill>
              <a:latin typeface="Arial" panose="020B0604020202020204" pitchFamily="34" charset="0"/>
              <a:cs typeface="Arial" panose="020B0604020202020204" pitchFamily="34" charset="0"/>
            </a:endParaRPr>
          </a:p>
          <a:p>
            <a:endParaRPr lang="en-US" sz="1100" dirty="0"/>
          </a:p>
        </p:txBody>
      </p:sp>
      <p:pic>
        <p:nvPicPr>
          <p:cNvPr id="7170" name="Picture 2" descr="リアルタイム分析がやりたい！はじめての Kinesis Data Analytics | Developers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2345" y="1690688"/>
            <a:ext cx="5291455" cy="2778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514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Kinesis Analytics Benefits</a:t>
            </a:r>
            <a:endParaRPr lang="en-US" dirty="0"/>
          </a:p>
        </p:txBody>
      </p:sp>
      <p:sp>
        <p:nvSpPr>
          <p:cNvPr id="4" name="Прямоугольник 3"/>
          <p:cNvSpPr/>
          <p:nvPr/>
        </p:nvSpPr>
        <p:spPr>
          <a:xfrm>
            <a:off x="571500" y="2090619"/>
            <a:ext cx="3520440" cy="3970318"/>
          </a:xfrm>
          <a:prstGeom prst="rect">
            <a:avLst/>
          </a:prstGeom>
        </p:spPr>
        <p:txBody>
          <a:bodyPr wrap="square">
            <a:spAutoFit/>
          </a:bodyPr>
          <a:lstStyle/>
          <a:p>
            <a:r>
              <a:rPr lang="en-US" b="1" dirty="0">
                <a:solidFill>
                  <a:srgbClr val="232F3E"/>
                </a:solidFill>
                <a:latin typeface="AmazonEmberBold"/>
              </a:rPr>
              <a:t>Powerful real-time </a:t>
            </a:r>
            <a:r>
              <a:rPr lang="en-US" b="1" dirty="0" smtClean="0">
                <a:solidFill>
                  <a:srgbClr val="232F3E"/>
                </a:solidFill>
                <a:latin typeface="AmazonEmberBold"/>
              </a:rPr>
              <a:t>processing</a:t>
            </a:r>
          </a:p>
          <a:p>
            <a:endParaRPr lang="en-US" b="1" dirty="0">
              <a:solidFill>
                <a:srgbClr val="232F3E"/>
              </a:solidFill>
              <a:latin typeface="AmazonEmberBold"/>
            </a:endParaRPr>
          </a:p>
          <a:p>
            <a:r>
              <a:rPr lang="en-US" dirty="0">
                <a:solidFill>
                  <a:srgbClr val="333333"/>
                </a:solidFill>
                <a:latin typeface="AmazonEmber"/>
              </a:rPr>
              <a:t>Amazon Kinesis Data Analytics provides built-in functions to filter, aggregate, and transform streaming data for advanced analytics. It processes streaming data with sub-second latencies, enabling you to analyze and respond to incoming data and streaming events in real time.</a:t>
            </a:r>
            <a:br>
              <a:rPr lang="en-US" dirty="0">
                <a:solidFill>
                  <a:srgbClr val="333333"/>
                </a:solidFill>
                <a:latin typeface="AmazonEmber"/>
              </a:rPr>
            </a:br>
            <a:endParaRPr lang="en-US" dirty="0">
              <a:solidFill>
                <a:srgbClr val="333333"/>
              </a:solidFill>
              <a:latin typeface="AmazonEmber"/>
            </a:endParaRPr>
          </a:p>
          <a:p>
            <a:r>
              <a:rPr lang="en-US" dirty="0">
                <a:solidFill>
                  <a:srgbClr val="333333"/>
                </a:solidFill>
                <a:latin typeface="AmazonEmber"/>
              </a:rPr>
              <a:t/>
            </a:r>
            <a:br>
              <a:rPr lang="en-US" dirty="0">
                <a:solidFill>
                  <a:srgbClr val="333333"/>
                </a:solidFill>
                <a:latin typeface="AmazonEmber"/>
              </a:rPr>
            </a:br>
            <a:endParaRPr lang="en-US" dirty="0"/>
          </a:p>
        </p:txBody>
      </p:sp>
      <p:sp>
        <p:nvSpPr>
          <p:cNvPr id="5" name="Прямоугольник 4"/>
          <p:cNvSpPr/>
          <p:nvPr/>
        </p:nvSpPr>
        <p:spPr>
          <a:xfrm>
            <a:off x="4282440" y="2090618"/>
            <a:ext cx="3703320" cy="4247317"/>
          </a:xfrm>
          <a:prstGeom prst="rect">
            <a:avLst/>
          </a:prstGeom>
        </p:spPr>
        <p:txBody>
          <a:bodyPr wrap="square">
            <a:spAutoFit/>
          </a:bodyPr>
          <a:lstStyle/>
          <a:p>
            <a:r>
              <a:rPr lang="en-US" b="1" dirty="0">
                <a:solidFill>
                  <a:srgbClr val="232F3E"/>
                </a:solidFill>
                <a:latin typeface="AmazonEmberBold"/>
              </a:rPr>
              <a:t>No servers to </a:t>
            </a:r>
            <a:r>
              <a:rPr lang="en-US" b="1" dirty="0" smtClean="0">
                <a:solidFill>
                  <a:srgbClr val="232F3E"/>
                </a:solidFill>
                <a:latin typeface="AmazonEmberBold"/>
              </a:rPr>
              <a:t>manage</a:t>
            </a:r>
          </a:p>
          <a:p>
            <a:endParaRPr lang="en-US" b="1" dirty="0">
              <a:solidFill>
                <a:srgbClr val="232F3E"/>
              </a:solidFill>
              <a:latin typeface="AmazonEmberBold"/>
            </a:endParaRPr>
          </a:p>
          <a:p>
            <a:r>
              <a:rPr lang="en-US" dirty="0">
                <a:solidFill>
                  <a:srgbClr val="333333"/>
                </a:solidFill>
                <a:latin typeface="AmazonEmber"/>
              </a:rPr>
              <a:t>Amazon Kinesis Data Analytics is </a:t>
            </a:r>
            <a:r>
              <a:rPr lang="en-US" dirty="0" err="1">
                <a:solidFill>
                  <a:srgbClr val="333333"/>
                </a:solidFill>
                <a:latin typeface="AmazonEmber"/>
              </a:rPr>
              <a:t>serverless</a:t>
            </a:r>
            <a:r>
              <a:rPr lang="en-US" dirty="0">
                <a:solidFill>
                  <a:srgbClr val="333333"/>
                </a:solidFill>
                <a:latin typeface="AmazonEmber"/>
              </a:rPr>
              <a:t>; there are no servers to manage. It runs your streaming applications without requiring you to provision or manage any infrastructure. Amazon Kinesis Data Analytics automatically scales the infrastructure up and down as required to run your applications with low latency.</a:t>
            </a:r>
            <a:br>
              <a:rPr lang="en-US" dirty="0">
                <a:solidFill>
                  <a:srgbClr val="333333"/>
                </a:solidFill>
                <a:latin typeface="AmazonEmber"/>
              </a:rPr>
            </a:br>
            <a:endParaRPr lang="en-US" dirty="0">
              <a:solidFill>
                <a:srgbClr val="333333"/>
              </a:solidFill>
              <a:latin typeface="AmazonEmber"/>
            </a:endParaRPr>
          </a:p>
          <a:p>
            <a:r>
              <a:rPr lang="en-US" dirty="0">
                <a:solidFill>
                  <a:srgbClr val="333333"/>
                </a:solidFill>
                <a:latin typeface="AmazonEmber"/>
              </a:rPr>
              <a:t/>
            </a:r>
            <a:br>
              <a:rPr lang="en-US" dirty="0">
                <a:solidFill>
                  <a:srgbClr val="333333"/>
                </a:solidFill>
                <a:latin typeface="AmazonEmber"/>
              </a:rPr>
            </a:br>
            <a:endParaRPr lang="en-US" dirty="0"/>
          </a:p>
        </p:txBody>
      </p:sp>
      <p:sp>
        <p:nvSpPr>
          <p:cNvPr id="6" name="Прямоугольник 5"/>
          <p:cNvSpPr/>
          <p:nvPr/>
        </p:nvSpPr>
        <p:spPr>
          <a:xfrm>
            <a:off x="8176260" y="2090618"/>
            <a:ext cx="4168140" cy="2862322"/>
          </a:xfrm>
          <a:prstGeom prst="rect">
            <a:avLst/>
          </a:prstGeom>
        </p:spPr>
        <p:txBody>
          <a:bodyPr wrap="square">
            <a:spAutoFit/>
          </a:bodyPr>
          <a:lstStyle/>
          <a:p>
            <a:r>
              <a:rPr lang="en-US" b="1" dirty="0">
                <a:solidFill>
                  <a:srgbClr val="232F3E"/>
                </a:solidFill>
                <a:latin typeface="AmazonEmberBold"/>
              </a:rPr>
              <a:t>Pay only for what you </a:t>
            </a:r>
            <a:r>
              <a:rPr lang="en-US" b="1" dirty="0" smtClean="0">
                <a:solidFill>
                  <a:srgbClr val="232F3E"/>
                </a:solidFill>
                <a:latin typeface="AmazonEmberBold"/>
              </a:rPr>
              <a:t>use</a:t>
            </a:r>
          </a:p>
          <a:p>
            <a:endParaRPr lang="en-US" dirty="0">
              <a:solidFill>
                <a:srgbClr val="232F3E"/>
              </a:solidFill>
              <a:latin typeface="AmazonEmberBold"/>
            </a:endParaRPr>
          </a:p>
          <a:p>
            <a:r>
              <a:rPr lang="en-US" dirty="0">
                <a:solidFill>
                  <a:srgbClr val="333333"/>
                </a:solidFill>
                <a:latin typeface="AmazonEmber"/>
              </a:rPr>
              <a:t>With Amazon Kinesis Data Analytics, you pay only for the processing resources that your streaming applications use. There are no minimum fees or upfront commitments.</a:t>
            </a:r>
            <a:br>
              <a:rPr lang="en-US" dirty="0">
                <a:solidFill>
                  <a:srgbClr val="333333"/>
                </a:solidFill>
                <a:latin typeface="AmazonEmber"/>
              </a:rPr>
            </a:br>
            <a:endParaRPr lang="en-US" dirty="0">
              <a:solidFill>
                <a:srgbClr val="333333"/>
              </a:solidFill>
              <a:latin typeface="AmazonEmber"/>
            </a:endParaRPr>
          </a:p>
          <a:p>
            <a:r>
              <a:rPr lang="en-US" dirty="0">
                <a:solidFill>
                  <a:srgbClr val="333333"/>
                </a:solidFill>
                <a:latin typeface="AmazonEmber"/>
              </a:rPr>
              <a:t/>
            </a:r>
            <a:br>
              <a:rPr lang="en-US" dirty="0">
                <a:solidFill>
                  <a:srgbClr val="333333"/>
                </a:solidFill>
                <a:latin typeface="AmazonEmber"/>
              </a:rPr>
            </a:br>
            <a:endParaRPr lang="en-US" dirty="0"/>
          </a:p>
        </p:txBody>
      </p:sp>
    </p:spTree>
    <p:extLst>
      <p:ext uri="{BB962C8B-B14F-4D97-AF65-F5344CB8AC3E}">
        <p14:creationId xmlns:p14="http://schemas.microsoft.com/office/powerpoint/2010/main" val="1747931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F3517-A952-6112-2F01-2CA4858E08DE}"/>
              </a:ext>
            </a:extLst>
          </p:cNvPr>
          <p:cNvSpPr>
            <a:spLocks noGrp="1"/>
          </p:cNvSpPr>
          <p:nvPr>
            <p:ph type="title"/>
          </p:nvPr>
        </p:nvSpPr>
        <p:spPr>
          <a:xfrm>
            <a:off x="844296" y="270242"/>
            <a:ext cx="10515600" cy="785495"/>
          </a:xfrm>
        </p:spPr>
        <p:txBody>
          <a:bodyPr/>
          <a:lstStyle/>
          <a:p>
            <a:r>
              <a:rPr lang="en-US" dirty="0" smtClean="0"/>
              <a:t>Kinesis video streams</a:t>
            </a:r>
            <a:endParaRPr lang="en-CH" dirty="0"/>
          </a:p>
        </p:txBody>
      </p:sp>
      <p:sp>
        <p:nvSpPr>
          <p:cNvPr id="3" name="Content Placeholder 2">
            <a:extLst>
              <a:ext uri="{FF2B5EF4-FFF2-40B4-BE49-F238E27FC236}">
                <a16:creationId xmlns:a16="http://schemas.microsoft.com/office/drawing/2014/main" id="{C36E782D-017C-94D5-3F95-35230D049461}"/>
              </a:ext>
            </a:extLst>
          </p:cNvPr>
          <p:cNvSpPr>
            <a:spLocks noGrp="1"/>
          </p:cNvSpPr>
          <p:nvPr>
            <p:ph idx="1"/>
          </p:nvPr>
        </p:nvSpPr>
        <p:spPr>
          <a:xfrm>
            <a:off x="371856" y="1432433"/>
            <a:ext cx="5076444" cy="4092067"/>
          </a:xfrm>
        </p:spPr>
        <p:txBody>
          <a:bodyPr>
            <a:normAutofit/>
          </a:bodyPr>
          <a:lstStyle/>
          <a:p>
            <a:pPr>
              <a:lnSpc>
                <a:spcPct val="100000"/>
              </a:lnSpc>
            </a:pPr>
            <a:r>
              <a:rPr lang="en-US" sz="1200" dirty="0" smtClean="0">
                <a:latin typeface="Arial" panose="020B0604020202020204" pitchFamily="34" charset="0"/>
                <a:cs typeface="Arial" panose="020B0604020202020204" pitchFamily="34" charset="0"/>
              </a:rPr>
              <a:t>You </a:t>
            </a:r>
            <a:r>
              <a:rPr lang="en-US" sz="1200" dirty="0">
                <a:latin typeface="Arial" panose="020B0604020202020204" pitchFamily="34" charset="0"/>
                <a:cs typeface="Arial" panose="020B0604020202020204" pitchFamily="34" charset="0"/>
              </a:rPr>
              <a:t>can use Amazon Kinesis Video Streams, a fully managed AWS service, to stream live video from devices to the AWS Cloud, or build applications for real-time video processing or batch-oriented video analytics.</a:t>
            </a:r>
          </a:p>
          <a:p>
            <a:pPr>
              <a:lnSpc>
                <a:spcPct val="100000"/>
              </a:lnSpc>
            </a:pPr>
            <a:r>
              <a:rPr lang="en-US" sz="1200" dirty="0">
                <a:latin typeface="Arial" panose="020B0604020202020204" pitchFamily="34" charset="0"/>
                <a:cs typeface="Arial" panose="020B0604020202020204" pitchFamily="34" charset="0"/>
              </a:rPr>
              <a:t>Kinesis Video Streams isn't only storage for video data. You can use it to watch your video streams in real time as they are received in the </a:t>
            </a:r>
            <a:r>
              <a:rPr lang="en-US" sz="1200" dirty="0" smtClean="0">
                <a:latin typeface="Arial" panose="020B0604020202020204" pitchFamily="34" charset="0"/>
                <a:cs typeface="Arial" panose="020B0604020202020204" pitchFamily="34" charset="0"/>
              </a:rPr>
              <a:t>cloud.</a:t>
            </a:r>
            <a:endParaRPr lang="en-US" sz="1200" dirty="0">
              <a:latin typeface="Arial" panose="020B0604020202020204" pitchFamily="34" charset="0"/>
              <a:cs typeface="Arial" panose="020B0604020202020204" pitchFamily="34" charset="0"/>
            </a:endParaRPr>
          </a:p>
          <a:p>
            <a:pPr>
              <a:lnSpc>
                <a:spcPct val="100000"/>
              </a:lnSpc>
            </a:pPr>
            <a:r>
              <a:rPr lang="en-US" sz="1200" dirty="0">
                <a:latin typeface="Arial" panose="020B0604020202020204" pitchFamily="34" charset="0"/>
                <a:cs typeface="Arial" panose="020B0604020202020204" pitchFamily="34" charset="0"/>
              </a:rPr>
              <a:t>You can use Kinesis Video Streams to capture massive amounts of live video data from millions of </a:t>
            </a:r>
            <a:r>
              <a:rPr lang="en-US" sz="1200" dirty="0" smtClean="0">
                <a:latin typeface="Arial" panose="020B0604020202020204" pitchFamily="34" charset="0"/>
                <a:cs typeface="Arial" panose="020B0604020202020204" pitchFamily="34" charset="0"/>
              </a:rPr>
              <a:t>sources. </a:t>
            </a:r>
            <a:r>
              <a:rPr lang="en-US" sz="1200" dirty="0">
                <a:latin typeface="Arial" panose="020B0604020202020204" pitchFamily="34" charset="0"/>
                <a:cs typeface="Arial" panose="020B0604020202020204" pitchFamily="34" charset="0"/>
              </a:rPr>
              <a:t>You can also send non-video, time-serialized data such as audio data, thermal imagery, depth data, and RADAR data. </a:t>
            </a:r>
            <a:endParaRPr lang="en-US" sz="1200" dirty="0" smtClean="0">
              <a:latin typeface="Arial" panose="020B0604020202020204" pitchFamily="34" charset="0"/>
              <a:cs typeface="Arial" panose="020B0604020202020204" pitchFamily="34" charset="0"/>
            </a:endParaRPr>
          </a:p>
          <a:p>
            <a:pPr>
              <a:lnSpc>
                <a:spcPct val="100000"/>
              </a:lnSpc>
            </a:pPr>
            <a:r>
              <a:rPr lang="en-US" sz="1200" dirty="0" smtClean="0">
                <a:latin typeface="Arial" panose="020B0604020202020204" pitchFamily="34" charset="0"/>
                <a:cs typeface="Arial" panose="020B0604020202020204" pitchFamily="34" charset="0"/>
              </a:rPr>
              <a:t>You </a:t>
            </a:r>
            <a:r>
              <a:rPr lang="en-US" sz="1200" dirty="0">
                <a:latin typeface="Arial" panose="020B0604020202020204" pitchFamily="34" charset="0"/>
                <a:cs typeface="Arial" panose="020B0604020202020204" pitchFamily="34" charset="0"/>
              </a:rPr>
              <a:t>can also configure your Kinesis video stream to durably store media data for the specified retention period. Kinesis Video Streams automatically stores this data and encrypts it at rest. </a:t>
            </a:r>
            <a:endParaRPr lang="en-CH" sz="1200" dirty="0">
              <a:latin typeface="Arial" panose="020B0604020202020204" pitchFamily="34" charset="0"/>
              <a:cs typeface="Arial" panose="020B0604020202020204" pitchFamily="34" charset="0"/>
            </a:endParaRPr>
          </a:p>
        </p:txBody>
      </p:sp>
      <p:pic>
        <p:nvPicPr>
          <p:cNvPr id="2050" name="Picture 2" descr="What is Amazon Kinesis? Kinesis Data Streams vs SQS Over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5940" y="1615440"/>
            <a:ext cx="6208675" cy="3049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807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Kinesis video streams</a:t>
            </a:r>
          </a:p>
        </p:txBody>
      </p:sp>
      <p:sp>
        <p:nvSpPr>
          <p:cNvPr id="4" name="Rectangle 1"/>
          <p:cNvSpPr>
            <a:spLocks noGrp="1" noChangeArrowheads="1"/>
          </p:cNvSpPr>
          <p:nvPr>
            <p:ph idx="1"/>
          </p:nvPr>
        </p:nvSpPr>
        <p:spPr bwMode="auto">
          <a:xfrm>
            <a:off x="838200" y="1977964"/>
            <a:ext cx="3398520"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16191F"/>
                </a:solidFill>
                <a:effectLst/>
                <a:cs typeface="Arial" panose="020B0604020202020204" pitchFamily="34" charset="0"/>
              </a:rPr>
              <a:t>Benefits of using Kinesis Video Streams include the following: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smtClean="0">
                <a:ln>
                  <a:noFill/>
                </a:ln>
                <a:solidFill>
                  <a:srgbClr val="16191F"/>
                </a:solidFill>
                <a:effectLst/>
                <a:cs typeface="Arial" panose="020B0604020202020204" pitchFamily="34" charset="0"/>
              </a:rPr>
              <a:t> Connect and stream from millions of devices.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smtClean="0">
                <a:ln>
                  <a:noFill/>
                </a:ln>
                <a:solidFill>
                  <a:srgbClr val="16191F"/>
                </a:solidFill>
                <a:effectLst/>
                <a:cs typeface="Arial" panose="020B0604020202020204" pitchFamily="34" charset="0"/>
              </a:rPr>
              <a:t> Durably store, encrypt, and index.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smtClean="0">
                <a:ln>
                  <a:noFill/>
                </a:ln>
                <a:solidFill>
                  <a:srgbClr val="16191F"/>
                </a:solidFill>
                <a:effectLst/>
                <a:cs typeface="Arial" panose="020B0604020202020204" pitchFamily="34" charset="0"/>
              </a:rPr>
              <a:t> Focus on managing applications instead of infrastructure.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smtClean="0">
                <a:ln>
                  <a:noFill/>
                </a:ln>
                <a:solidFill>
                  <a:srgbClr val="16191F"/>
                </a:solidFill>
                <a:effectLst/>
                <a:cs typeface="Arial" panose="020B0604020202020204" pitchFamily="34" charset="0"/>
              </a:rPr>
              <a:t> Build real-time and batch applications on data streams.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smtClean="0">
                <a:ln>
                  <a:noFill/>
                </a:ln>
                <a:solidFill>
                  <a:srgbClr val="16191F"/>
                </a:solidFill>
                <a:effectLst/>
                <a:cs typeface="Arial" panose="020B0604020202020204" pitchFamily="34" charset="0"/>
              </a:rPr>
              <a:t> Stream data more securely.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smtClean="0">
                <a:ln>
                  <a:noFill/>
                </a:ln>
                <a:solidFill>
                  <a:srgbClr val="16191F"/>
                </a:solidFill>
                <a:effectLst/>
                <a:cs typeface="Arial" panose="020B0604020202020204" pitchFamily="34" charset="0"/>
              </a:rPr>
              <a:t> Pay as you go.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Рисунок 4"/>
          <p:cNvPicPr>
            <a:picLocks noChangeAspect="1"/>
          </p:cNvPicPr>
          <p:nvPr/>
        </p:nvPicPr>
        <p:blipFill>
          <a:blip r:embed="rId2"/>
          <a:stretch>
            <a:fillRect/>
          </a:stretch>
        </p:blipFill>
        <p:spPr>
          <a:xfrm>
            <a:off x="4682944" y="1690688"/>
            <a:ext cx="6925056" cy="4025189"/>
          </a:xfrm>
          <a:prstGeom prst="rect">
            <a:avLst/>
          </a:prstGeom>
        </p:spPr>
      </p:pic>
    </p:spTree>
    <p:extLst>
      <p:ext uri="{BB962C8B-B14F-4D97-AF65-F5344CB8AC3E}">
        <p14:creationId xmlns:p14="http://schemas.microsoft.com/office/powerpoint/2010/main" val="2158204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6B829-7C67-83B7-754A-38FC14AB3569}"/>
              </a:ext>
            </a:extLst>
          </p:cNvPr>
          <p:cNvSpPr>
            <a:spLocks noGrp="1"/>
          </p:cNvSpPr>
          <p:nvPr>
            <p:ph type="title"/>
          </p:nvPr>
        </p:nvSpPr>
        <p:spPr/>
        <p:txBody>
          <a:bodyPr/>
          <a:lstStyle/>
          <a:p>
            <a:r>
              <a:rPr lang="en-CH" dirty="0"/>
              <a:t>Exam takeaway</a:t>
            </a:r>
          </a:p>
        </p:txBody>
      </p:sp>
      <p:sp>
        <p:nvSpPr>
          <p:cNvPr id="3" name="Content Placeholder 2">
            <a:extLst>
              <a:ext uri="{FF2B5EF4-FFF2-40B4-BE49-F238E27FC236}">
                <a16:creationId xmlns:a16="http://schemas.microsoft.com/office/drawing/2014/main" id="{8B9F24D3-3DD6-754D-869A-9E5320D343E9}"/>
              </a:ext>
            </a:extLst>
          </p:cNvPr>
          <p:cNvSpPr>
            <a:spLocks noGrp="1"/>
          </p:cNvSpPr>
          <p:nvPr>
            <p:ph idx="1"/>
          </p:nvPr>
        </p:nvSpPr>
        <p:spPr/>
        <p:txBody>
          <a:bodyPr/>
          <a:lstStyle/>
          <a:p>
            <a:endParaRPr lang="en-CH"/>
          </a:p>
        </p:txBody>
      </p:sp>
    </p:spTree>
    <p:extLst>
      <p:ext uri="{BB962C8B-B14F-4D97-AF65-F5344CB8AC3E}">
        <p14:creationId xmlns:p14="http://schemas.microsoft.com/office/powerpoint/2010/main" val="4245457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12323-E612-9DFD-B45B-D11282EB5928}"/>
              </a:ext>
            </a:extLst>
          </p:cNvPr>
          <p:cNvSpPr>
            <a:spLocks noGrp="1"/>
          </p:cNvSpPr>
          <p:nvPr>
            <p:ph type="title"/>
          </p:nvPr>
        </p:nvSpPr>
        <p:spPr>
          <a:xfrm>
            <a:off x="822960" y="309563"/>
            <a:ext cx="10515600" cy="1176338"/>
          </a:xfrm>
        </p:spPr>
        <p:txBody>
          <a:bodyPr/>
          <a:lstStyle/>
          <a:p>
            <a:r>
              <a:rPr lang="en-CH" dirty="0"/>
              <a:t>Kinesis Data Stream</a:t>
            </a:r>
          </a:p>
        </p:txBody>
      </p:sp>
      <p:sp>
        <p:nvSpPr>
          <p:cNvPr id="3" name="Content Placeholder 2">
            <a:extLst>
              <a:ext uri="{FF2B5EF4-FFF2-40B4-BE49-F238E27FC236}">
                <a16:creationId xmlns:a16="http://schemas.microsoft.com/office/drawing/2014/main" id="{19BA2360-2459-C71E-B26B-DC8E5F8CD253}"/>
              </a:ext>
            </a:extLst>
          </p:cNvPr>
          <p:cNvSpPr>
            <a:spLocks noGrp="1"/>
          </p:cNvSpPr>
          <p:nvPr>
            <p:ph idx="1"/>
          </p:nvPr>
        </p:nvSpPr>
        <p:spPr>
          <a:xfrm>
            <a:off x="769620" y="1597025"/>
            <a:ext cx="3863340" cy="4057015"/>
          </a:xfrm>
        </p:spPr>
        <p:txBody>
          <a:bodyPr>
            <a:normAutofit fontScale="92500"/>
          </a:bodyPr>
          <a:lstStyle/>
          <a:p>
            <a:pPr marL="0" indent="0">
              <a:lnSpc>
                <a:spcPct val="110000"/>
              </a:lnSpc>
              <a:buNone/>
            </a:pPr>
            <a:r>
              <a:rPr lang="en-US" sz="1200" dirty="0">
                <a:latin typeface="Arial" panose="020B0604020202020204" pitchFamily="34" charset="0"/>
                <a:cs typeface="Arial" panose="020B0604020202020204" pitchFamily="34" charset="0"/>
              </a:rPr>
              <a:t>You can use Amazon Kinesis Data Streams to collect and process large streams of data records in real time</a:t>
            </a:r>
            <a:r>
              <a:rPr lang="en-US" sz="1200" dirty="0" smtClean="0">
                <a:latin typeface="Arial" panose="020B0604020202020204" pitchFamily="34" charset="0"/>
                <a:cs typeface="Arial" panose="020B0604020202020204" pitchFamily="34" charset="0"/>
              </a:rPr>
              <a:t>.</a:t>
            </a:r>
          </a:p>
          <a:p>
            <a:pPr marL="0" indent="0">
              <a:lnSpc>
                <a:spcPct val="110000"/>
              </a:lnSpc>
              <a:buNone/>
            </a:pPr>
            <a:r>
              <a:rPr lang="en-US" sz="1200" dirty="0" smtClean="0">
                <a:latin typeface="Arial" panose="020B0604020202020204" pitchFamily="34" charset="0"/>
                <a:cs typeface="Arial" panose="020B0604020202020204" pitchFamily="34" charset="0"/>
              </a:rPr>
              <a:t>A </a:t>
            </a:r>
            <a:r>
              <a:rPr lang="en-US" sz="1200" dirty="0">
                <a:latin typeface="Arial" panose="020B0604020202020204" pitchFamily="34" charset="0"/>
                <a:cs typeface="Arial" panose="020B0604020202020204" pitchFamily="34" charset="0"/>
              </a:rPr>
              <a:t>typical Kinesis Data Streams application reads data from a </a:t>
            </a:r>
            <a:r>
              <a:rPr lang="en-US" sz="1200" b="1" dirty="0">
                <a:latin typeface="Arial" panose="020B0604020202020204" pitchFamily="34" charset="0"/>
                <a:cs typeface="Arial" panose="020B0604020202020204" pitchFamily="34" charset="0"/>
              </a:rPr>
              <a:t>data stream as data records</a:t>
            </a:r>
            <a:r>
              <a:rPr lang="en-US" sz="1200" dirty="0">
                <a:latin typeface="Arial" panose="020B0604020202020204" pitchFamily="34" charset="0"/>
                <a:cs typeface="Arial" panose="020B0604020202020204" pitchFamily="34" charset="0"/>
              </a:rPr>
              <a:t>. </a:t>
            </a:r>
            <a:endParaRPr lang="en-US" sz="1200" dirty="0" smtClean="0">
              <a:latin typeface="Arial" panose="020B0604020202020204" pitchFamily="34" charset="0"/>
              <a:cs typeface="Arial" panose="020B0604020202020204" pitchFamily="34" charset="0"/>
            </a:endParaRPr>
          </a:p>
          <a:p>
            <a:pPr marL="0" indent="0">
              <a:lnSpc>
                <a:spcPct val="110000"/>
              </a:lnSpc>
              <a:buNone/>
            </a:pPr>
            <a:r>
              <a:rPr lang="en-US" sz="1200" dirty="0" smtClean="0">
                <a:latin typeface="Arial" panose="020B0604020202020204" pitchFamily="34" charset="0"/>
                <a:cs typeface="Arial" panose="020B0604020202020204" pitchFamily="34" charset="0"/>
              </a:rPr>
              <a:t>These </a:t>
            </a:r>
            <a:r>
              <a:rPr lang="en-US" sz="1200" dirty="0">
                <a:latin typeface="Arial" panose="020B0604020202020204" pitchFamily="34" charset="0"/>
                <a:cs typeface="Arial" panose="020B0604020202020204" pitchFamily="34" charset="0"/>
              </a:rPr>
              <a:t>applications can use the Kinesis Client Library, and they can run on Amazon EC2 instances. You can send the processed records to dashboards, use them to generate alerts, dynamically change pricing and advertising strategies, or send data to a variety of other AWS services</a:t>
            </a:r>
            <a:r>
              <a:rPr lang="en-US" sz="1200" dirty="0" smtClean="0">
                <a:latin typeface="Arial" panose="020B0604020202020204" pitchFamily="34" charset="0"/>
                <a:cs typeface="Arial" panose="020B0604020202020204" pitchFamily="34" charset="0"/>
              </a:rPr>
              <a:t>.</a:t>
            </a:r>
          </a:p>
          <a:p>
            <a:pPr marL="0" indent="0">
              <a:lnSpc>
                <a:spcPct val="110000"/>
              </a:lnSpc>
              <a:buNone/>
            </a:pPr>
            <a:endParaRPr lang="en-US" sz="1200" dirty="0" smtClean="0">
              <a:latin typeface="Arial" panose="020B0604020202020204" pitchFamily="34" charset="0"/>
              <a:cs typeface="Arial" panose="020B0604020202020204" pitchFamily="34" charset="0"/>
            </a:endParaRPr>
          </a:p>
          <a:p>
            <a:pPr marL="0" lvl="0" indent="0" eaLnBrk="0" fontAlgn="base" hangingPunct="0">
              <a:lnSpc>
                <a:spcPct val="110000"/>
              </a:lnSpc>
              <a:spcBef>
                <a:spcPct val="0"/>
              </a:spcBef>
              <a:spcAft>
                <a:spcPct val="0"/>
              </a:spcAft>
              <a:buNone/>
            </a:pPr>
            <a:r>
              <a:rPr lang="en-US" altLang="en-US" sz="1200" dirty="0">
                <a:solidFill>
                  <a:srgbClr val="16191F"/>
                </a:solidFill>
                <a:latin typeface="Amazon Ember"/>
              </a:rPr>
              <a:t>The following are typical scenarios for using Kinesis Data Streams:</a:t>
            </a:r>
            <a:endParaRPr lang="en-US" altLang="en-US" sz="800" dirty="0"/>
          </a:p>
          <a:p>
            <a:pPr eaLnBrk="0" fontAlgn="base" hangingPunct="0">
              <a:lnSpc>
                <a:spcPct val="110000"/>
              </a:lnSpc>
              <a:spcBef>
                <a:spcPct val="0"/>
              </a:spcBef>
              <a:spcAft>
                <a:spcPct val="0"/>
              </a:spcAft>
            </a:pPr>
            <a:r>
              <a:rPr lang="en-US" altLang="en-US" sz="1200" dirty="0">
                <a:solidFill>
                  <a:srgbClr val="16191F"/>
                </a:solidFill>
                <a:latin typeface="Amazon Ember"/>
              </a:rPr>
              <a:t>Accelerated log and data feed intake and </a:t>
            </a:r>
            <a:r>
              <a:rPr lang="en-US" altLang="en-US" sz="1200" dirty="0" smtClean="0">
                <a:solidFill>
                  <a:srgbClr val="16191F"/>
                </a:solidFill>
                <a:latin typeface="Amazon Ember"/>
              </a:rPr>
              <a:t>processing</a:t>
            </a:r>
          </a:p>
          <a:p>
            <a:pPr eaLnBrk="0" fontAlgn="base" hangingPunct="0">
              <a:lnSpc>
                <a:spcPct val="110000"/>
              </a:lnSpc>
              <a:spcBef>
                <a:spcPct val="0"/>
              </a:spcBef>
              <a:spcAft>
                <a:spcPct val="0"/>
              </a:spcAft>
            </a:pPr>
            <a:r>
              <a:rPr lang="en-US" altLang="en-US" sz="1200" dirty="0" smtClean="0">
                <a:solidFill>
                  <a:srgbClr val="16191F"/>
                </a:solidFill>
                <a:latin typeface="Amazon Ember"/>
              </a:rPr>
              <a:t>Real-time metrics and reporting</a:t>
            </a:r>
          </a:p>
          <a:p>
            <a:pPr marL="228600" lvl="1" eaLnBrk="0" fontAlgn="base" hangingPunct="0">
              <a:lnSpc>
                <a:spcPct val="110000"/>
              </a:lnSpc>
              <a:spcBef>
                <a:spcPct val="0"/>
              </a:spcBef>
              <a:spcAft>
                <a:spcPct val="0"/>
              </a:spcAft>
            </a:pPr>
            <a:r>
              <a:rPr lang="en-US" altLang="en-US" sz="1200" dirty="0">
                <a:solidFill>
                  <a:srgbClr val="16191F"/>
                </a:solidFill>
                <a:latin typeface="Amazon Ember"/>
              </a:rPr>
              <a:t>Real-time data analytics</a:t>
            </a:r>
          </a:p>
          <a:p>
            <a:pPr eaLnBrk="0" fontAlgn="base" hangingPunct="0">
              <a:lnSpc>
                <a:spcPct val="110000"/>
              </a:lnSpc>
              <a:spcBef>
                <a:spcPct val="0"/>
              </a:spcBef>
              <a:spcAft>
                <a:spcPct val="0"/>
              </a:spcAft>
            </a:pPr>
            <a:r>
              <a:rPr lang="en-US" altLang="en-US" sz="1200" dirty="0" smtClean="0">
                <a:solidFill>
                  <a:srgbClr val="16191F"/>
                </a:solidFill>
                <a:latin typeface="Amazon Ember"/>
              </a:rPr>
              <a:t>Complex </a:t>
            </a:r>
            <a:r>
              <a:rPr lang="en-US" altLang="en-US" sz="1200" dirty="0">
                <a:solidFill>
                  <a:srgbClr val="16191F"/>
                </a:solidFill>
                <a:latin typeface="Amazon Ember"/>
              </a:rPr>
              <a:t>stream processing</a:t>
            </a:r>
          </a:p>
          <a:p>
            <a:pPr marL="0" indent="0">
              <a:lnSpc>
                <a:spcPct val="110000"/>
              </a:lnSpc>
              <a:buNone/>
            </a:pPr>
            <a:r>
              <a:rPr lang="en-US" sz="1200" dirty="0">
                <a:latin typeface="Arial" panose="020B0604020202020204" pitchFamily="34" charset="0"/>
                <a:cs typeface="Arial" panose="020B0604020202020204" pitchFamily="34" charset="0"/>
              </a:rPr>
              <a:t> </a:t>
            </a:r>
            <a:endParaRPr lang="en-US" sz="1200" dirty="0" smtClean="0">
              <a:latin typeface="Arial" panose="020B0604020202020204" pitchFamily="34" charset="0"/>
              <a:cs typeface="Arial" panose="020B0604020202020204" pitchFamily="34" charset="0"/>
            </a:endParaRPr>
          </a:p>
          <a:p>
            <a:pPr marL="0" indent="0">
              <a:buNone/>
            </a:pPr>
            <a:endParaRPr lang="en-US" sz="1200" dirty="0">
              <a:latin typeface="Arial" panose="020B0604020202020204" pitchFamily="34" charset="0"/>
              <a:cs typeface="Arial" panose="020B0604020202020204" pitchFamily="34" charset="0"/>
            </a:endParaRPr>
          </a:p>
          <a:p>
            <a:pPr marL="0" indent="0">
              <a:buNone/>
            </a:pPr>
            <a:endParaRPr lang="en-US" sz="1200" dirty="0">
              <a:latin typeface="Arial" panose="020B0604020202020204" pitchFamily="34" charset="0"/>
              <a:cs typeface="Arial" panose="020B0604020202020204" pitchFamily="34" charset="0"/>
            </a:endParaRPr>
          </a:p>
          <a:p>
            <a:endParaRPr lang="en-CH" dirty="0"/>
          </a:p>
        </p:txBody>
      </p:sp>
      <p:pic>
        <p:nvPicPr>
          <p:cNvPr id="3078" name="Picture 6" descr="Processing Streams with Amazon Kine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8720" y="1597025"/>
            <a:ext cx="6408420" cy="3533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902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01039" y="449580"/>
            <a:ext cx="10515600" cy="670560"/>
          </a:xfrm>
        </p:spPr>
        <p:txBody>
          <a:bodyPr>
            <a:normAutofit fontScale="90000"/>
          </a:bodyPr>
          <a:lstStyle/>
          <a:p>
            <a:r>
              <a:rPr lang="en-CH" dirty="0"/>
              <a:t>Kinesis Data </a:t>
            </a:r>
            <a:r>
              <a:rPr lang="en-CH" dirty="0" smtClean="0"/>
              <a:t>Stream</a:t>
            </a:r>
            <a:r>
              <a:rPr lang="en-US" dirty="0" smtClean="0"/>
              <a:t> How shards work</a:t>
            </a:r>
            <a:endParaRPr lang="en-US" dirty="0"/>
          </a:p>
        </p:txBody>
      </p:sp>
      <p:sp>
        <p:nvSpPr>
          <p:cNvPr id="3" name="Объект 2"/>
          <p:cNvSpPr>
            <a:spLocks noGrp="1"/>
          </p:cNvSpPr>
          <p:nvPr>
            <p:ph idx="1"/>
          </p:nvPr>
        </p:nvSpPr>
        <p:spPr>
          <a:xfrm>
            <a:off x="643889" y="1316038"/>
            <a:ext cx="10904220" cy="1245235"/>
          </a:xfrm>
        </p:spPr>
        <p:txBody>
          <a:bodyPr>
            <a:normAutofit lnSpcReduction="10000"/>
          </a:bodyPr>
          <a:lstStyle/>
          <a:p>
            <a:pPr marL="0" indent="0">
              <a:lnSpc>
                <a:spcPct val="100000"/>
              </a:lnSpc>
              <a:buNone/>
            </a:pPr>
            <a:r>
              <a:rPr lang="en-US" sz="1200" dirty="0">
                <a:latin typeface="Arial" panose="020B0604020202020204" pitchFamily="34" charset="0"/>
                <a:cs typeface="Arial" panose="020B0604020202020204" pitchFamily="34" charset="0"/>
              </a:rPr>
              <a:t>A </a:t>
            </a:r>
            <a:r>
              <a:rPr lang="en-US" sz="1200" i="1" dirty="0">
                <a:latin typeface="Arial" panose="020B0604020202020204" pitchFamily="34" charset="0"/>
                <a:cs typeface="Arial" panose="020B0604020202020204" pitchFamily="34" charset="0"/>
              </a:rPr>
              <a:t>Kinesis data stream</a:t>
            </a:r>
            <a:r>
              <a:rPr lang="en-US" sz="1200" dirty="0">
                <a:latin typeface="Arial" panose="020B0604020202020204" pitchFamily="34" charset="0"/>
                <a:cs typeface="Arial" panose="020B0604020202020204" pitchFamily="34" charset="0"/>
              </a:rPr>
              <a:t> is a set of </a:t>
            </a:r>
            <a:r>
              <a:rPr lang="en-US" sz="1200" dirty="0" smtClean="0">
                <a:latin typeface="Arial" panose="020B0604020202020204" pitchFamily="34" charset="0"/>
                <a:cs typeface="Arial" panose="020B0604020202020204" pitchFamily="34" charset="0"/>
              </a:rPr>
              <a:t>shards. </a:t>
            </a:r>
            <a:r>
              <a:rPr lang="en-US" sz="1200" dirty="0">
                <a:latin typeface="Arial" panose="020B0604020202020204" pitchFamily="34" charset="0"/>
                <a:cs typeface="Arial" panose="020B0604020202020204" pitchFamily="34" charset="0"/>
              </a:rPr>
              <a:t>Each shard has a sequence of data records. Each data record has </a:t>
            </a:r>
            <a:r>
              <a:rPr lang="en-US" sz="1200" dirty="0" smtClean="0">
                <a:latin typeface="Arial" panose="020B0604020202020204" pitchFamily="34" charset="0"/>
                <a:cs typeface="Arial" panose="020B0604020202020204" pitchFamily="34" charset="0"/>
              </a:rPr>
              <a:t>a sequence number</a:t>
            </a: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that </a:t>
            </a:r>
            <a:r>
              <a:rPr lang="en-US" sz="1200" dirty="0">
                <a:latin typeface="Arial" panose="020B0604020202020204" pitchFamily="34" charset="0"/>
                <a:cs typeface="Arial" panose="020B0604020202020204" pitchFamily="34" charset="0"/>
              </a:rPr>
              <a:t>is assigned by Kinesis Data Streams</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pPr marL="0" indent="0">
              <a:lnSpc>
                <a:spcPct val="100000"/>
              </a:lnSpc>
              <a:buNone/>
            </a:pPr>
            <a:r>
              <a:rPr lang="en-US" sz="1200" dirty="0">
                <a:latin typeface="Arial" panose="020B0604020202020204" pitchFamily="34" charset="0"/>
                <a:cs typeface="Arial" panose="020B0604020202020204" pitchFamily="34" charset="0"/>
              </a:rPr>
              <a:t>A </a:t>
            </a:r>
            <a:r>
              <a:rPr lang="en-US" sz="1200" i="1" dirty="0">
                <a:latin typeface="Arial" panose="020B0604020202020204" pitchFamily="34" charset="0"/>
                <a:cs typeface="Arial" panose="020B0604020202020204" pitchFamily="34" charset="0"/>
              </a:rPr>
              <a:t>shard</a:t>
            </a:r>
            <a:r>
              <a:rPr lang="en-US" sz="1200" dirty="0">
                <a:latin typeface="Arial" panose="020B0604020202020204" pitchFamily="34" charset="0"/>
                <a:cs typeface="Arial" panose="020B0604020202020204" pitchFamily="34" charset="0"/>
              </a:rPr>
              <a:t> is a uniquely identified sequence of data records in a stream. A stream is composed of one or more shards, each of which provides a fixed unit of capacity. Each shard can support up to 5 transactions per second for reads, up to a maximum total data read rate of 2 MB per second and up to 1,000 records per second for writes, up to a maximum total data write rate of 1 MB per second (including partition keys). The data capacity of your stream is a function of the number of shards that you specify for the stream. The total capacity of the stream is the sum of the capacities of its shards.</a:t>
            </a:r>
            <a:endParaRPr lang="en-US" sz="1200" dirty="0">
              <a:latin typeface="Arial" panose="020B0604020202020204" pitchFamily="34" charset="0"/>
              <a:cs typeface="Arial" panose="020B0604020202020204" pitchFamily="34" charset="0"/>
            </a:endParaRPr>
          </a:p>
        </p:txBody>
      </p:sp>
      <p:pic>
        <p:nvPicPr>
          <p:cNvPr id="4098" name="Picture 2" descr="&#10;                Kinesis Data Streams high-level architecture diagram&#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6903" y="2688591"/>
            <a:ext cx="8398192" cy="3612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668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4840" y="471805"/>
            <a:ext cx="10378440" cy="534035"/>
          </a:xfrm>
        </p:spPr>
        <p:txBody>
          <a:bodyPr>
            <a:normAutofit fontScale="90000"/>
          </a:bodyPr>
          <a:lstStyle/>
          <a:p>
            <a:r>
              <a:rPr lang="en-CH" dirty="0"/>
              <a:t>Kinesis Data </a:t>
            </a:r>
            <a:r>
              <a:rPr lang="en-CH" dirty="0" smtClean="0"/>
              <a:t>Stream</a:t>
            </a:r>
            <a:r>
              <a:rPr lang="en-US" dirty="0" smtClean="0"/>
              <a:t> </a:t>
            </a:r>
            <a:r>
              <a:rPr lang="en-US" dirty="0" err="1" smtClean="0"/>
              <a:t>Resharding</a:t>
            </a:r>
            <a:r>
              <a:rPr lang="en-US" dirty="0" smtClean="0"/>
              <a:t> </a:t>
            </a:r>
            <a:r>
              <a:rPr lang="en-US" dirty="0"/>
              <a:t>a </a:t>
            </a:r>
            <a:r>
              <a:rPr lang="en-US" dirty="0" smtClean="0"/>
              <a:t>Stream</a:t>
            </a:r>
            <a:endParaRPr lang="en-US" dirty="0"/>
          </a:p>
        </p:txBody>
      </p:sp>
      <p:sp>
        <p:nvSpPr>
          <p:cNvPr id="3" name="Объект 2"/>
          <p:cNvSpPr>
            <a:spLocks noGrp="1"/>
          </p:cNvSpPr>
          <p:nvPr>
            <p:ph idx="1"/>
          </p:nvPr>
        </p:nvSpPr>
        <p:spPr>
          <a:xfrm>
            <a:off x="624840" y="1536065"/>
            <a:ext cx="4632960" cy="3401695"/>
          </a:xfrm>
        </p:spPr>
        <p:txBody>
          <a:bodyPr>
            <a:normAutofit/>
          </a:bodyPr>
          <a:lstStyle/>
          <a:p>
            <a:pPr marL="0" indent="0">
              <a:lnSpc>
                <a:spcPct val="100000"/>
              </a:lnSpc>
              <a:buNone/>
            </a:pPr>
            <a:r>
              <a:rPr lang="en-US" sz="1100" dirty="0">
                <a:latin typeface="Arial" panose="020B0604020202020204" pitchFamily="34" charset="0"/>
                <a:cs typeface="Arial" panose="020B0604020202020204" pitchFamily="34" charset="0"/>
              </a:rPr>
              <a:t>Amazon Kinesis Data Streams supports </a:t>
            </a:r>
            <a:r>
              <a:rPr lang="en-US" sz="1100" i="1" dirty="0" err="1">
                <a:latin typeface="Arial" panose="020B0604020202020204" pitchFamily="34" charset="0"/>
                <a:cs typeface="Arial" panose="020B0604020202020204" pitchFamily="34" charset="0"/>
              </a:rPr>
              <a:t>resharding</a:t>
            </a:r>
            <a:r>
              <a:rPr lang="en-US" sz="1100" dirty="0">
                <a:latin typeface="Arial" panose="020B0604020202020204" pitchFamily="34" charset="0"/>
                <a:cs typeface="Arial" panose="020B0604020202020204" pitchFamily="34" charset="0"/>
              </a:rPr>
              <a:t>, which lets you adjust the number of shards in your stream to adapt to changes in the rate of data flow through the stream. </a:t>
            </a:r>
            <a:endParaRPr lang="en-US" sz="1100" dirty="0" smtClean="0">
              <a:latin typeface="Arial" panose="020B0604020202020204" pitchFamily="34" charset="0"/>
              <a:cs typeface="Arial" panose="020B0604020202020204" pitchFamily="34" charset="0"/>
            </a:endParaRPr>
          </a:p>
          <a:p>
            <a:pPr marL="0" indent="0">
              <a:lnSpc>
                <a:spcPct val="100000"/>
              </a:lnSpc>
              <a:buNone/>
            </a:pPr>
            <a:r>
              <a:rPr lang="en-US" sz="1100" dirty="0" smtClean="0">
                <a:latin typeface="Arial" panose="020B0604020202020204" pitchFamily="34" charset="0"/>
                <a:cs typeface="Arial" panose="020B0604020202020204" pitchFamily="34" charset="0"/>
              </a:rPr>
              <a:t>There </a:t>
            </a:r>
            <a:r>
              <a:rPr lang="en-US" sz="1100" dirty="0">
                <a:latin typeface="Arial" panose="020B0604020202020204" pitchFamily="34" charset="0"/>
                <a:cs typeface="Arial" panose="020B0604020202020204" pitchFamily="34" charset="0"/>
              </a:rPr>
              <a:t>are two types of </a:t>
            </a:r>
            <a:r>
              <a:rPr lang="en-US" sz="1100" dirty="0" err="1">
                <a:latin typeface="Arial" panose="020B0604020202020204" pitchFamily="34" charset="0"/>
                <a:cs typeface="Arial" panose="020B0604020202020204" pitchFamily="34" charset="0"/>
              </a:rPr>
              <a:t>resharding</a:t>
            </a:r>
            <a:r>
              <a:rPr lang="en-US" sz="1100" dirty="0">
                <a:latin typeface="Arial" panose="020B0604020202020204" pitchFamily="34" charset="0"/>
                <a:cs typeface="Arial" panose="020B0604020202020204" pitchFamily="34" charset="0"/>
              </a:rPr>
              <a:t> operations: shard split and shard merge</a:t>
            </a:r>
            <a:r>
              <a:rPr lang="en-US" sz="1100" dirty="0" smtClean="0">
                <a:latin typeface="Arial" panose="020B0604020202020204" pitchFamily="34" charset="0"/>
                <a:cs typeface="Arial" panose="020B0604020202020204" pitchFamily="34" charset="0"/>
              </a:rPr>
              <a:t>.</a:t>
            </a:r>
          </a:p>
          <a:p>
            <a:pPr marL="0" indent="0">
              <a:lnSpc>
                <a:spcPct val="100000"/>
              </a:lnSpc>
              <a:buNone/>
            </a:pPr>
            <a:r>
              <a:rPr lang="en-US" sz="1100" dirty="0" err="1" smtClean="0">
                <a:latin typeface="Arial" panose="020B0604020202020204" pitchFamily="34" charset="0"/>
                <a:cs typeface="Arial" panose="020B0604020202020204" pitchFamily="34" charset="0"/>
              </a:rPr>
              <a:t>Resharding</a:t>
            </a:r>
            <a:r>
              <a:rPr lang="en-US" sz="1100" dirty="0" smtClean="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is always </a:t>
            </a:r>
            <a:r>
              <a:rPr lang="en-US" sz="1100" i="1" dirty="0">
                <a:latin typeface="Arial" panose="020B0604020202020204" pitchFamily="34" charset="0"/>
                <a:cs typeface="Arial" panose="020B0604020202020204" pitchFamily="34" charset="0"/>
              </a:rPr>
              <a:t>pairwise</a:t>
            </a:r>
            <a:r>
              <a:rPr lang="en-US" sz="1100" dirty="0">
                <a:latin typeface="Arial" panose="020B0604020202020204" pitchFamily="34" charset="0"/>
                <a:cs typeface="Arial" panose="020B0604020202020204" pitchFamily="34" charset="0"/>
              </a:rPr>
              <a:t> in the sense that you cannot split into more than two shards in a single operation, and you cannot merge more than two shards in a single operation. </a:t>
            </a:r>
            <a:endParaRPr lang="en-US" sz="1100" dirty="0" smtClean="0">
              <a:latin typeface="Arial" panose="020B0604020202020204" pitchFamily="34" charset="0"/>
              <a:cs typeface="Arial" panose="020B0604020202020204" pitchFamily="34" charset="0"/>
            </a:endParaRPr>
          </a:p>
          <a:p>
            <a:pPr marL="0" indent="0">
              <a:lnSpc>
                <a:spcPct val="100000"/>
              </a:lnSpc>
              <a:buNone/>
            </a:pPr>
            <a:r>
              <a:rPr lang="en-US" sz="1100" dirty="0" smtClean="0">
                <a:latin typeface="Arial" panose="020B0604020202020204" pitchFamily="34" charset="0"/>
                <a:cs typeface="Arial" panose="020B0604020202020204" pitchFamily="34" charset="0"/>
              </a:rPr>
              <a:t>Splitting </a:t>
            </a:r>
            <a:r>
              <a:rPr lang="en-US" sz="1100" dirty="0">
                <a:latin typeface="Arial" panose="020B0604020202020204" pitchFamily="34" charset="0"/>
                <a:cs typeface="Arial" panose="020B0604020202020204" pitchFamily="34" charset="0"/>
              </a:rPr>
              <a:t>increases the number of shards in your stream and therefore increases the data capacity of the </a:t>
            </a:r>
            <a:r>
              <a:rPr lang="en-US" sz="1100" dirty="0" smtClean="0">
                <a:latin typeface="Arial" panose="020B0604020202020204" pitchFamily="34" charset="0"/>
                <a:cs typeface="Arial" panose="020B0604020202020204" pitchFamily="34" charset="0"/>
              </a:rPr>
              <a:t>stream and the </a:t>
            </a:r>
            <a:r>
              <a:rPr lang="en-US" sz="1100" dirty="0">
                <a:latin typeface="Arial" panose="020B0604020202020204" pitchFamily="34" charset="0"/>
                <a:cs typeface="Arial" panose="020B0604020202020204" pitchFamily="34" charset="0"/>
              </a:rPr>
              <a:t>cost of your stream. Similarly, merging reduces the number of shards in your stream and therefore decreases the data capacity—and cost—of the stream</a:t>
            </a:r>
            <a:r>
              <a:rPr lang="en-US" sz="1100" dirty="0" smtClean="0">
                <a:latin typeface="Arial" panose="020B0604020202020204" pitchFamily="34" charset="0"/>
                <a:cs typeface="Arial" panose="020B0604020202020204" pitchFamily="34" charset="0"/>
              </a:rPr>
              <a:t>.</a:t>
            </a:r>
          </a:p>
          <a:p>
            <a:pPr marL="0" indent="0">
              <a:lnSpc>
                <a:spcPct val="100000"/>
              </a:lnSpc>
              <a:buNone/>
            </a:pPr>
            <a:endParaRPr lang="en-US" sz="1100" dirty="0">
              <a:latin typeface="Arial" panose="020B0604020202020204" pitchFamily="34" charset="0"/>
              <a:cs typeface="Arial" panose="020B0604020202020204" pitchFamily="34" charset="0"/>
            </a:endParaRPr>
          </a:p>
          <a:p>
            <a:pPr marL="0" indent="0">
              <a:lnSpc>
                <a:spcPct val="100000"/>
              </a:lnSpc>
              <a:buNone/>
            </a:pPr>
            <a:r>
              <a:rPr lang="en-US" sz="1100" dirty="0">
                <a:latin typeface="Arial" panose="020B0604020202020204" pitchFamily="34" charset="0"/>
                <a:cs typeface="Arial" panose="020B0604020202020204" pitchFamily="34" charset="0"/>
              </a:rPr>
              <a:t>The maximum </a:t>
            </a:r>
            <a:r>
              <a:rPr lang="en-US" sz="1100" dirty="0">
                <a:latin typeface="Arial" panose="020B0604020202020204" pitchFamily="34" charset="0"/>
                <a:cs typeface="Arial" panose="020B0604020202020204" pitchFamily="34" charset="0"/>
              </a:rPr>
              <a:t>number of instances you can launch is n, to match the number of open shards in a ratio of 1:1.</a:t>
            </a:r>
          </a:p>
          <a:p>
            <a:endParaRPr lang="en-US" dirty="0"/>
          </a:p>
        </p:txBody>
      </p:sp>
      <p:pic>
        <p:nvPicPr>
          <p:cNvPr id="5124" name="Picture 4" descr="Autoscaling Kinesis Data Streams in Epsagon | Cisco Tech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0240" y="1993265"/>
            <a:ext cx="5968365" cy="2720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529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Destinations</a:t>
            </a:r>
            <a:endParaRPr lang="en-US" dirty="0"/>
          </a:p>
        </p:txBody>
      </p:sp>
      <p:sp>
        <p:nvSpPr>
          <p:cNvPr id="3" name="Объект 2"/>
          <p:cNvSpPr>
            <a:spLocks noGrp="1"/>
          </p:cNvSpPr>
          <p:nvPr>
            <p:ph idx="1"/>
          </p:nvPr>
        </p:nvSpPr>
        <p:spPr/>
        <p:txBody>
          <a:bodyPr/>
          <a:lstStyle/>
          <a:p>
            <a:endParaRPr lang="en-US" dirty="0"/>
          </a:p>
        </p:txBody>
      </p:sp>
    </p:spTree>
    <p:extLst>
      <p:ext uri="{BB962C8B-B14F-4D97-AF65-F5344CB8AC3E}">
        <p14:creationId xmlns:p14="http://schemas.microsoft.com/office/powerpoint/2010/main" val="3772612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831215"/>
          </a:xfrm>
        </p:spPr>
        <p:txBody>
          <a:bodyPr/>
          <a:lstStyle/>
          <a:p>
            <a:r>
              <a:rPr lang="en-US" dirty="0" smtClean="0"/>
              <a:t>Kinesis Agent</a:t>
            </a:r>
            <a:endParaRPr lang="en-US" dirty="0"/>
          </a:p>
        </p:txBody>
      </p:sp>
      <p:sp>
        <p:nvSpPr>
          <p:cNvPr id="3" name="Объект 2"/>
          <p:cNvSpPr>
            <a:spLocks noGrp="1"/>
          </p:cNvSpPr>
          <p:nvPr>
            <p:ph idx="1"/>
          </p:nvPr>
        </p:nvSpPr>
        <p:spPr>
          <a:xfrm>
            <a:off x="697230" y="1376045"/>
            <a:ext cx="3242310" cy="3739515"/>
          </a:xfrm>
        </p:spPr>
        <p:txBody>
          <a:bodyPr>
            <a:normAutofit/>
          </a:bodyPr>
          <a:lstStyle/>
          <a:p>
            <a:pPr marL="0" indent="0">
              <a:lnSpc>
                <a:spcPct val="100000"/>
              </a:lnSpc>
              <a:buNone/>
            </a:pPr>
            <a:r>
              <a:rPr lang="en-US" sz="1100" dirty="0" smtClean="0">
                <a:latin typeface="Arial" panose="020B0604020202020204" pitchFamily="34" charset="0"/>
                <a:cs typeface="Arial" panose="020B0604020202020204" pitchFamily="34" charset="0"/>
              </a:rPr>
              <a:t>Kinesis </a:t>
            </a:r>
            <a:r>
              <a:rPr lang="en-US" sz="1100" dirty="0">
                <a:latin typeface="Arial" panose="020B0604020202020204" pitchFamily="34" charset="0"/>
                <a:cs typeface="Arial" panose="020B0604020202020204" pitchFamily="34" charset="0"/>
              </a:rPr>
              <a:t>Agent is a stand-alone Java software application that offers an easy way to collect and send data to Kinesis Data </a:t>
            </a:r>
            <a:r>
              <a:rPr lang="en-US" sz="1100" dirty="0">
                <a:latin typeface="Arial" panose="020B0604020202020204" pitchFamily="34" charset="0"/>
                <a:cs typeface="Arial" panose="020B0604020202020204" pitchFamily="34" charset="0"/>
              </a:rPr>
              <a:t>Streams or </a:t>
            </a:r>
            <a:r>
              <a:rPr lang="en-US" sz="1100" dirty="0">
                <a:latin typeface="Arial" panose="020B0604020202020204" pitchFamily="34" charset="0"/>
                <a:cs typeface="Arial" panose="020B0604020202020204" pitchFamily="34" charset="0"/>
              </a:rPr>
              <a:t> Kinesis Data Firehose</a:t>
            </a:r>
            <a:r>
              <a:rPr lang="en-US" sz="1100" dirty="0" smtClean="0">
                <a:latin typeface="Arial" panose="020B0604020202020204" pitchFamily="34" charset="0"/>
                <a:cs typeface="Arial" panose="020B0604020202020204" pitchFamily="34" charset="0"/>
              </a:rPr>
              <a:t>.</a:t>
            </a:r>
          </a:p>
          <a:p>
            <a:pPr marL="0" indent="0">
              <a:lnSpc>
                <a:spcPct val="100000"/>
              </a:lnSpc>
              <a:buNone/>
            </a:pPr>
            <a:r>
              <a:rPr lang="en-US" sz="1100" dirty="0" smtClean="0">
                <a:latin typeface="Arial" panose="020B0604020202020204" pitchFamily="34" charset="0"/>
                <a:cs typeface="Arial" panose="020B0604020202020204" pitchFamily="34" charset="0"/>
              </a:rPr>
              <a:t>The </a:t>
            </a:r>
            <a:r>
              <a:rPr lang="en-US" sz="1100" dirty="0">
                <a:latin typeface="Arial" panose="020B0604020202020204" pitchFamily="34" charset="0"/>
                <a:cs typeface="Arial" panose="020B0604020202020204" pitchFamily="34" charset="0"/>
              </a:rPr>
              <a:t>agent continuously monitors a set of files and sends new data to your stream</a:t>
            </a:r>
            <a:r>
              <a:rPr lang="en-US" sz="1100" dirty="0" smtClean="0">
                <a:latin typeface="Arial" panose="020B0604020202020204" pitchFamily="34" charset="0"/>
                <a:cs typeface="Arial" panose="020B0604020202020204" pitchFamily="34" charset="0"/>
              </a:rPr>
              <a:t>.</a:t>
            </a:r>
          </a:p>
          <a:p>
            <a:pPr marL="0" indent="0">
              <a:lnSpc>
                <a:spcPct val="100000"/>
              </a:lnSpc>
              <a:buNone/>
            </a:pPr>
            <a:r>
              <a:rPr lang="en-US" sz="1100" dirty="0" smtClean="0">
                <a:latin typeface="Arial" panose="020B0604020202020204" pitchFamily="34" charset="0"/>
                <a:cs typeface="Arial" panose="020B0604020202020204" pitchFamily="34" charset="0"/>
              </a:rPr>
              <a:t>The </a:t>
            </a:r>
            <a:r>
              <a:rPr lang="en-US" sz="1100" dirty="0">
                <a:latin typeface="Arial" panose="020B0604020202020204" pitchFamily="34" charset="0"/>
                <a:cs typeface="Arial" panose="020B0604020202020204" pitchFamily="34" charset="0"/>
              </a:rPr>
              <a:t>agent handles file rotation, </a:t>
            </a:r>
            <a:r>
              <a:rPr lang="en-US" sz="1100" dirty="0" err="1">
                <a:latin typeface="Arial" panose="020B0604020202020204" pitchFamily="34" charset="0"/>
                <a:cs typeface="Arial" panose="020B0604020202020204" pitchFamily="34" charset="0"/>
              </a:rPr>
              <a:t>checkpointing</a:t>
            </a:r>
            <a:r>
              <a:rPr lang="en-US" sz="1100" dirty="0">
                <a:latin typeface="Arial" panose="020B0604020202020204" pitchFamily="34" charset="0"/>
                <a:cs typeface="Arial" panose="020B0604020202020204" pitchFamily="34" charset="0"/>
              </a:rPr>
              <a:t>, and retry upon failures. </a:t>
            </a:r>
            <a:endParaRPr lang="en-US" sz="1100" dirty="0" smtClean="0">
              <a:latin typeface="Arial" panose="020B0604020202020204" pitchFamily="34" charset="0"/>
              <a:cs typeface="Arial" panose="020B0604020202020204" pitchFamily="34" charset="0"/>
            </a:endParaRPr>
          </a:p>
          <a:p>
            <a:pPr marL="0" indent="0">
              <a:lnSpc>
                <a:spcPct val="100000"/>
              </a:lnSpc>
              <a:buNone/>
            </a:pPr>
            <a:r>
              <a:rPr lang="en-US" sz="1100" dirty="0" smtClean="0">
                <a:latin typeface="Arial" panose="020B0604020202020204" pitchFamily="34" charset="0"/>
                <a:cs typeface="Arial" panose="020B0604020202020204" pitchFamily="34" charset="0"/>
              </a:rPr>
              <a:t>It </a:t>
            </a:r>
            <a:r>
              <a:rPr lang="en-US" sz="1100" dirty="0">
                <a:latin typeface="Arial" panose="020B0604020202020204" pitchFamily="34" charset="0"/>
                <a:cs typeface="Arial" panose="020B0604020202020204" pitchFamily="34" charset="0"/>
              </a:rPr>
              <a:t>delivers all of your data in a reliable, timely, and simple manner</a:t>
            </a:r>
            <a:r>
              <a:rPr lang="en-US" sz="1100" dirty="0" smtClean="0">
                <a:latin typeface="Arial" panose="020B0604020202020204" pitchFamily="34" charset="0"/>
                <a:cs typeface="Arial" panose="020B0604020202020204" pitchFamily="34" charset="0"/>
              </a:rPr>
              <a:t>.</a:t>
            </a:r>
          </a:p>
          <a:p>
            <a:pPr marL="0" indent="0">
              <a:lnSpc>
                <a:spcPct val="100000"/>
              </a:lnSpc>
              <a:buNone/>
            </a:pPr>
            <a:r>
              <a:rPr lang="en-US" sz="1100" dirty="0" smtClean="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It also emits Amazon </a:t>
            </a:r>
            <a:r>
              <a:rPr lang="en-US" sz="1100" dirty="0" err="1">
                <a:latin typeface="Arial" panose="020B0604020202020204" pitchFamily="34" charset="0"/>
                <a:cs typeface="Arial" panose="020B0604020202020204" pitchFamily="34" charset="0"/>
              </a:rPr>
              <a:t>CloudWatch</a:t>
            </a:r>
            <a:r>
              <a:rPr lang="en-US" sz="1100" dirty="0">
                <a:latin typeface="Arial" panose="020B0604020202020204" pitchFamily="34" charset="0"/>
                <a:cs typeface="Arial" panose="020B0604020202020204" pitchFamily="34" charset="0"/>
              </a:rPr>
              <a:t> metrics to help you better monitor and troubleshoot the streaming process.</a:t>
            </a:r>
            <a:endParaRPr lang="en-US" sz="1100" dirty="0">
              <a:latin typeface="Arial" panose="020B0604020202020204" pitchFamily="34" charset="0"/>
              <a:cs typeface="Arial" panose="020B0604020202020204" pitchFamily="34" charset="0"/>
            </a:endParaRPr>
          </a:p>
        </p:txBody>
      </p:sp>
      <p:pic>
        <p:nvPicPr>
          <p:cNvPr id="5" name="Рисунок 4"/>
          <p:cNvPicPr>
            <a:picLocks noChangeAspect="1"/>
          </p:cNvPicPr>
          <p:nvPr/>
        </p:nvPicPr>
        <p:blipFill>
          <a:blip r:embed="rId2"/>
          <a:stretch>
            <a:fillRect/>
          </a:stretch>
        </p:blipFill>
        <p:spPr>
          <a:xfrm>
            <a:off x="4973955" y="1376045"/>
            <a:ext cx="6572250" cy="3838575"/>
          </a:xfrm>
          <a:prstGeom prst="rect">
            <a:avLst/>
          </a:prstGeom>
        </p:spPr>
      </p:pic>
    </p:spTree>
    <p:extLst>
      <p:ext uri="{BB962C8B-B14F-4D97-AF65-F5344CB8AC3E}">
        <p14:creationId xmlns:p14="http://schemas.microsoft.com/office/powerpoint/2010/main" val="3009209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94DBB-28AD-363D-3B1E-F77B61FCB94F}"/>
              </a:ext>
            </a:extLst>
          </p:cNvPr>
          <p:cNvSpPr>
            <a:spLocks noGrp="1"/>
          </p:cNvSpPr>
          <p:nvPr>
            <p:ph type="title"/>
          </p:nvPr>
        </p:nvSpPr>
        <p:spPr/>
        <p:txBody>
          <a:bodyPr/>
          <a:lstStyle/>
          <a:p>
            <a:r>
              <a:rPr lang="en-CH" dirty="0"/>
              <a:t>Kinesis Firehose</a:t>
            </a:r>
          </a:p>
        </p:txBody>
      </p:sp>
      <p:sp>
        <p:nvSpPr>
          <p:cNvPr id="3" name="Content Placeholder 2">
            <a:extLst>
              <a:ext uri="{FF2B5EF4-FFF2-40B4-BE49-F238E27FC236}">
                <a16:creationId xmlns:a16="http://schemas.microsoft.com/office/drawing/2014/main" id="{5CDD2A10-A3D8-9AF2-08A9-B9B748817F9C}"/>
              </a:ext>
            </a:extLst>
          </p:cNvPr>
          <p:cNvSpPr>
            <a:spLocks noGrp="1"/>
          </p:cNvSpPr>
          <p:nvPr>
            <p:ph idx="1"/>
          </p:nvPr>
        </p:nvSpPr>
        <p:spPr>
          <a:xfrm>
            <a:off x="655320" y="1423289"/>
            <a:ext cx="10418064" cy="1338199"/>
          </a:xfrm>
        </p:spPr>
        <p:txBody>
          <a:bodyPr>
            <a:normAutofit/>
          </a:bodyPr>
          <a:lstStyle/>
          <a:p>
            <a:pPr marL="0" indent="0">
              <a:lnSpc>
                <a:spcPct val="100000"/>
              </a:lnSpc>
              <a:buNone/>
            </a:pPr>
            <a:r>
              <a:rPr lang="en-US" sz="1200" dirty="0">
                <a:latin typeface="Arial" panose="020B0604020202020204" pitchFamily="34" charset="0"/>
                <a:cs typeface="Arial" panose="020B0604020202020204" pitchFamily="34" charset="0"/>
              </a:rPr>
              <a:t>Amazon Kinesis Data Firehose is a fully managed service for delivering </a:t>
            </a:r>
            <a:r>
              <a:rPr lang="en-US" sz="1200" dirty="0" smtClean="0">
                <a:latin typeface="Arial" panose="020B0604020202020204" pitchFamily="34" charset="0"/>
                <a:cs typeface="Arial" panose="020B0604020202020204" pitchFamily="34" charset="0"/>
              </a:rPr>
              <a:t>real-time streaming data</a:t>
            </a:r>
            <a:r>
              <a:rPr lang="en-US" sz="1200" dirty="0">
                <a:latin typeface="Arial" panose="020B0604020202020204" pitchFamily="34" charset="0"/>
                <a:cs typeface="Arial" panose="020B0604020202020204" pitchFamily="34" charset="0"/>
              </a:rPr>
              <a:t> to destinations such as Amazon Simple Storage Service (Amazon S3), Amazon Redshift, Amazon OpenSearch Service, Amazon OpenSearch </a:t>
            </a:r>
            <a:r>
              <a:rPr lang="en-US" sz="1200" dirty="0" err="1">
                <a:latin typeface="Arial" panose="020B0604020202020204" pitchFamily="34" charset="0"/>
                <a:cs typeface="Arial" panose="020B0604020202020204" pitchFamily="34" charset="0"/>
              </a:rPr>
              <a:t>Serverless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Splunk</a:t>
            </a:r>
            <a:r>
              <a:rPr lang="en-US" sz="1200" dirty="0">
                <a:latin typeface="Arial" panose="020B0604020202020204" pitchFamily="34" charset="0"/>
                <a:cs typeface="Arial" panose="020B0604020202020204" pitchFamily="34" charset="0"/>
              </a:rPr>
              <a:t>, and any custom HTTP endpoint or HTTP endpoints owned by supported third-party service </a:t>
            </a:r>
            <a:r>
              <a:rPr lang="en-US" sz="1200" dirty="0" smtClean="0">
                <a:latin typeface="Arial" panose="020B0604020202020204" pitchFamily="34" charset="0"/>
                <a:cs typeface="Arial" panose="020B0604020202020204" pitchFamily="34" charset="0"/>
              </a:rPr>
              <a:t>providers. </a:t>
            </a:r>
          </a:p>
          <a:p>
            <a:pPr marL="0" indent="0">
              <a:lnSpc>
                <a:spcPct val="100000"/>
              </a:lnSpc>
              <a:buNone/>
            </a:pPr>
            <a:r>
              <a:rPr lang="en-US" sz="1200" dirty="0" smtClean="0">
                <a:latin typeface="Arial" panose="020B0604020202020204" pitchFamily="34" charset="0"/>
                <a:cs typeface="Arial" panose="020B0604020202020204" pitchFamily="34" charset="0"/>
              </a:rPr>
              <a:t>With </a:t>
            </a:r>
            <a:r>
              <a:rPr lang="en-US" sz="1200" dirty="0">
                <a:latin typeface="Arial" panose="020B0604020202020204" pitchFamily="34" charset="0"/>
                <a:cs typeface="Arial" panose="020B0604020202020204" pitchFamily="34" charset="0"/>
              </a:rPr>
              <a:t>Kinesis Data Firehose, you don't need to write applications or manage resources. You configure your data producers to send data to Kinesis Data Firehose, and it automatically delivers the data to the destination that you specified. You can also configure Kinesis Data Firehose to transform your data before delivering it.</a:t>
            </a:r>
            <a:endParaRPr lang="en-CH" sz="1200" dirty="0">
              <a:latin typeface="Arial" panose="020B0604020202020204" pitchFamily="34" charset="0"/>
              <a:cs typeface="Arial" panose="020B0604020202020204" pitchFamily="34" charset="0"/>
            </a:endParaRPr>
          </a:p>
        </p:txBody>
      </p:sp>
      <p:pic>
        <p:nvPicPr>
          <p:cNvPr id="4" name="Рисунок 3"/>
          <p:cNvPicPr>
            <a:picLocks noChangeAspect="1"/>
          </p:cNvPicPr>
          <p:nvPr/>
        </p:nvPicPr>
        <p:blipFill>
          <a:blip r:embed="rId2"/>
          <a:stretch>
            <a:fillRect/>
          </a:stretch>
        </p:blipFill>
        <p:spPr>
          <a:xfrm>
            <a:off x="1764792" y="2855023"/>
            <a:ext cx="8439912" cy="3467397"/>
          </a:xfrm>
          <a:prstGeom prst="rect">
            <a:avLst/>
          </a:prstGeom>
        </p:spPr>
      </p:pic>
    </p:spTree>
    <p:extLst>
      <p:ext uri="{BB962C8B-B14F-4D97-AF65-F5344CB8AC3E}">
        <p14:creationId xmlns:p14="http://schemas.microsoft.com/office/powerpoint/2010/main" val="1984078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CH" dirty="0"/>
              <a:t>Kinesis </a:t>
            </a:r>
            <a:r>
              <a:rPr lang="en-CH" dirty="0" smtClean="0"/>
              <a:t>Firehose</a:t>
            </a:r>
            <a:r>
              <a:rPr lang="en-US" dirty="0" smtClean="0"/>
              <a:t> Data flow</a:t>
            </a:r>
            <a:endParaRPr lang="en-US" dirty="0"/>
          </a:p>
        </p:txBody>
      </p:sp>
      <p:pic>
        <p:nvPicPr>
          <p:cNvPr id="4" name="Рисунок 3"/>
          <p:cNvPicPr>
            <a:picLocks noChangeAspect="1"/>
          </p:cNvPicPr>
          <p:nvPr/>
        </p:nvPicPr>
        <p:blipFill>
          <a:blip r:embed="rId2"/>
          <a:stretch>
            <a:fillRect/>
          </a:stretch>
        </p:blipFill>
        <p:spPr>
          <a:xfrm>
            <a:off x="2314003" y="1751266"/>
            <a:ext cx="5991225" cy="2352675"/>
          </a:xfrm>
          <a:prstGeom prst="rect">
            <a:avLst/>
          </a:prstGeom>
        </p:spPr>
      </p:pic>
      <p:pic>
        <p:nvPicPr>
          <p:cNvPr id="5" name="Рисунок 4"/>
          <p:cNvPicPr>
            <a:picLocks noChangeAspect="1"/>
          </p:cNvPicPr>
          <p:nvPr/>
        </p:nvPicPr>
        <p:blipFill>
          <a:blip r:embed="rId3"/>
          <a:stretch>
            <a:fillRect/>
          </a:stretch>
        </p:blipFill>
        <p:spPr>
          <a:xfrm>
            <a:off x="2430589" y="4103941"/>
            <a:ext cx="7477125" cy="2600325"/>
          </a:xfrm>
          <a:prstGeom prst="rect">
            <a:avLst/>
          </a:prstGeom>
        </p:spPr>
      </p:pic>
    </p:spTree>
    <p:extLst>
      <p:ext uri="{BB962C8B-B14F-4D97-AF65-F5344CB8AC3E}">
        <p14:creationId xmlns:p14="http://schemas.microsoft.com/office/powerpoint/2010/main" val="395312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C344F-3490-91C2-7A80-46C891CCD0DE}"/>
              </a:ext>
            </a:extLst>
          </p:cNvPr>
          <p:cNvSpPr>
            <a:spLocks noGrp="1"/>
          </p:cNvSpPr>
          <p:nvPr>
            <p:ph type="title"/>
          </p:nvPr>
        </p:nvSpPr>
        <p:spPr/>
        <p:txBody>
          <a:bodyPr/>
          <a:lstStyle/>
          <a:p>
            <a:r>
              <a:rPr lang="en-CH" dirty="0"/>
              <a:t>Kinesis Data Analytics</a:t>
            </a:r>
          </a:p>
        </p:txBody>
      </p:sp>
      <p:sp>
        <p:nvSpPr>
          <p:cNvPr id="3" name="Content Placeholder 2">
            <a:extLst>
              <a:ext uri="{FF2B5EF4-FFF2-40B4-BE49-F238E27FC236}">
                <a16:creationId xmlns:a16="http://schemas.microsoft.com/office/drawing/2014/main" id="{EE902A70-746D-B764-2A8D-09540D7486F1}"/>
              </a:ext>
            </a:extLst>
          </p:cNvPr>
          <p:cNvSpPr>
            <a:spLocks noGrp="1"/>
          </p:cNvSpPr>
          <p:nvPr>
            <p:ph idx="1"/>
          </p:nvPr>
        </p:nvSpPr>
        <p:spPr>
          <a:xfrm>
            <a:off x="838200" y="1431100"/>
            <a:ext cx="8366760" cy="686816"/>
          </a:xfrm>
        </p:spPr>
        <p:txBody>
          <a:bodyPr>
            <a:normAutofit fontScale="92500"/>
          </a:bodyPr>
          <a:lstStyle/>
          <a:p>
            <a:pPr marL="0" indent="0">
              <a:lnSpc>
                <a:spcPct val="120000"/>
              </a:lnSpc>
              <a:buNone/>
            </a:pPr>
            <a:r>
              <a:rPr lang="en-US" sz="1200" dirty="0">
                <a:latin typeface="Arial" panose="020B0604020202020204" pitchFamily="34" charset="0"/>
                <a:cs typeface="Arial" panose="020B0604020202020204" pitchFamily="34" charset="0"/>
              </a:rPr>
              <a:t>Amazon Kinesis Data Analytics is the easiest way to manipulate and analyze streaming data in real time with Apache </a:t>
            </a:r>
            <a:r>
              <a:rPr lang="en-US" sz="1200" dirty="0" err="1" smtClean="0">
                <a:latin typeface="Arial" panose="020B0604020202020204" pitchFamily="34" charset="0"/>
                <a:cs typeface="Arial" panose="020B0604020202020204" pitchFamily="34" charset="0"/>
              </a:rPr>
              <a:t>Flink</a:t>
            </a:r>
            <a:r>
              <a:rPr lang="en-US" sz="1200" dirty="0" smtClean="0">
                <a:latin typeface="Arial" panose="020B0604020202020204" pitchFamily="34" charset="0"/>
                <a:cs typeface="Arial" panose="020B0604020202020204" pitchFamily="34" charset="0"/>
              </a:rPr>
              <a:t>.</a:t>
            </a:r>
          </a:p>
          <a:p>
            <a:pPr marL="0" indent="0">
              <a:lnSpc>
                <a:spcPct val="120000"/>
              </a:lnSpc>
              <a:buNone/>
            </a:pPr>
            <a:r>
              <a:rPr lang="en-US" sz="1200" dirty="0" smtClean="0">
                <a:latin typeface="Arial" panose="020B0604020202020204" pitchFamily="34" charset="0"/>
                <a:cs typeface="Arial" panose="020B0604020202020204" pitchFamily="34" charset="0"/>
              </a:rPr>
              <a:t>You </a:t>
            </a:r>
            <a:r>
              <a:rPr lang="en-US" sz="1200" dirty="0">
                <a:latin typeface="Arial" panose="020B0604020202020204" pitchFamily="34" charset="0"/>
                <a:cs typeface="Arial" panose="020B0604020202020204" pitchFamily="34" charset="0"/>
              </a:rPr>
              <a:t>can also use an interactive SQL editor to easily query streaming data and build streaming applications. </a:t>
            </a:r>
            <a:endParaRPr lang="en-US" sz="1200" dirty="0">
              <a:latin typeface="Arial" panose="020B0604020202020204" pitchFamily="34" charset="0"/>
              <a:cs typeface="Arial" panose="020B0604020202020204" pitchFamily="34" charset="0"/>
            </a:endParaRPr>
          </a:p>
        </p:txBody>
      </p:sp>
      <p:pic>
        <p:nvPicPr>
          <p:cNvPr id="4" name="Рисунок 3"/>
          <p:cNvPicPr>
            <a:picLocks noChangeAspect="1"/>
          </p:cNvPicPr>
          <p:nvPr/>
        </p:nvPicPr>
        <p:blipFill>
          <a:blip r:embed="rId2"/>
          <a:stretch>
            <a:fillRect/>
          </a:stretch>
        </p:blipFill>
        <p:spPr>
          <a:xfrm>
            <a:off x="1641729" y="2400300"/>
            <a:ext cx="8335899" cy="3242524"/>
          </a:xfrm>
          <a:prstGeom prst="rect">
            <a:avLst/>
          </a:prstGeom>
        </p:spPr>
      </p:pic>
    </p:spTree>
    <p:extLst>
      <p:ext uri="{BB962C8B-B14F-4D97-AF65-F5344CB8AC3E}">
        <p14:creationId xmlns:p14="http://schemas.microsoft.com/office/powerpoint/2010/main" val="3034653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630</Words>
  <Application>Microsoft Office PowerPoint</Application>
  <PresentationFormat>Широкоэкранный</PresentationFormat>
  <Paragraphs>79</Paragraphs>
  <Slides>15</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15</vt:i4>
      </vt:variant>
    </vt:vector>
  </HeadingPairs>
  <TitlesOfParts>
    <vt:vector size="22" baseType="lpstr">
      <vt:lpstr>Amazon Ember</vt:lpstr>
      <vt:lpstr>AmazonEmber</vt:lpstr>
      <vt:lpstr>AmazonEmberBold</vt:lpstr>
      <vt:lpstr>Arial</vt:lpstr>
      <vt:lpstr>Calibri</vt:lpstr>
      <vt:lpstr>Calibri Light</vt:lpstr>
      <vt:lpstr>Office Theme</vt:lpstr>
      <vt:lpstr>Kinesis overview</vt:lpstr>
      <vt:lpstr>Kinesis Data Stream</vt:lpstr>
      <vt:lpstr>Kinesis Data Stream How shards work</vt:lpstr>
      <vt:lpstr>Kinesis Data Stream Resharding a Stream</vt:lpstr>
      <vt:lpstr>Destinations</vt:lpstr>
      <vt:lpstr>Kinesis Agent</vt:lpstr>
      <vt:lpstr>Kinesis Firehose</vt:lpstr>
      <vt:lpstr>Kinesis Firehose Data flow</vt:lpstr>
      <vt:lpstr>Kinesis Data Analytics</vt:lpstr>
      <vt:lpstr>Apache Flink</vt:lpstr>
      <vt:lpstr>Kinesis Data Analytics</vt:lpstr>
      <vt:lpstr>Kinesis Analytics Benefits</vt:lpstr>
      <vt:lpstr>Kinesis video streams</vt:lpstr>
      <vt:lpstr>Kinesis video streams</vt:lpstr>
      <vt:lpstr>Exam takeaway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12</cp:revision>
  <dcterms:created xsi:type="dcterms:W3CDTF">2023-08-06T12:53:09Z</dcterms:created>
  <dcterms:modified xsi:type="dcterms:W3CDTF">2023-09-03T17:02:17Z</dcterms:modified>
</cp:coreProperties>
</file>