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Economica"/>
      <p:regular r:id="rId50"/>
      <p:bold r:id="rId51"/>
      <p:italic r:id="rId52"/>
      <p:boldItalic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Economica-bold.fntdata"/><Relationship Id="rId50" Type="http://schemas.openxmlformats.org/officeDocument/2006/relationships/font" Target="fonts/Economica-regular.fntdata"/><Relationship Id="rId53" Type="http://schemas.openxmlformats.org/officeDocument/2006/relationships/font" Target="fonts/Economica-boldItalic.fntdata"/><Relationship Id="rId52" Type="http://schemas.openxmlformats.org/officeDocument/2006/relationships/font" Target="fonts/Economica-italic.fntdata"/><Relationship Id="rId11" Type="http://schemas.openxmlformats.org/officeDocument/2006/relationships/slide" Target="slides/slide5.xml"/><Relationship Id="rId55" Type="http://schemas.openxmlformats.org/officeDocument/2006/relationships/font" Target="fonts/OpenSans-bold.fntdata"/><Relationship Id="rId10" Type="http://schemas.openxmlformats.org/officeDocument/2006/relationships/slide" Target="slides/slide4.xml"/><Relationship Id="rId54" Type="http://schemas.openxmlformats.org/officeDocument/2006/relationships/font" Target="fonts/OpenSans-regular.fntdata"/><Relationship Id="rId13" Type="http://schemas.openxmlformats.org/officeDocument/2006/relationships/slide" Target="slides/slide7.xml"/><Relationship Id="rId57" Type="http://schemas.openxmlformats.org/officeDocument/2006/relationships/font" Target="fonts/OpenSans-boldItalic.fntdata"/><Relationship Id="rId12" Type="http://schemas.openxmlformats.org/officeDocument/2006/relationships/slide" Target="slides/slide6.xml"/><Relationship Id="rId56"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f3114b0ed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5f3114b0ed_0_3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f3114b0ed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5f3114b0ed_0_3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f3114b0ed_0_3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f3114b0ed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f3114b0ed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f3114b0ed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f3114b0ed_0_3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f3114b0ed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f3114b0ed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f3114b0ed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f3114b0ed_0_4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f3114b0ed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f3114b0ed_0_4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f3114b0ed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5f3114b0ed_0_4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5f3114b0ed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f3114b0ed_0_4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f3114b0ed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3114b0ed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3114b0ed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5f3114b0ed_0_4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5f3114b0ed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f3114b0ed_0_4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5f3114b0e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5f3114b0ed_0_4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5f3114b0ed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5f3114b0ed_0_4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5f3114b0ed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5f3114b0ed_0_4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5f3114b0ed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f3114b0ed_0_4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f3114b0ed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5f3114b0e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25f3114b0ed_0_4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5f3114b0ed_0_4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5f3114b0ed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5f3114b0ed_0_4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5f3114b0ed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5f3114b0ed_0_4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5f3114b0ed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f3114b0ed_0_3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f3114b0ed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5f3114b0ed_0_4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5f3114b0ed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5f3114b0ed_0_4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5f3114b0ed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5f3114b0ed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5f3114b0ed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5f3114b0ed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5f3114b0ed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5f3114b0ed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5f3114b0ed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5f3114b0ed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5f3114b0ed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5f3114b0ed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5f3114b0ed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5f3114b0ed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5f3114b0ed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5f3114b0ed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5f3114b0ed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5f3114b0ed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5f3114b0ed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f3114b0ed_0_3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f3114b0e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5f3114b0ed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5f3114b0ed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5f3114b0ed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5f3114b0ed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5f3114b0ed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5f3114b0ed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5f3114b0e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5f3114b0e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f3114b0ed_0_3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f3114b0ed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f3114b0ed_0_3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f3114b0ed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f3114b0ed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5f3114b0ed_0_3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f3114b0ed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f3114b0ed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f3114b0ed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5f3114b0ed_0_3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6" name="Google Shape;56;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7" name="Google Shape;57;p14"/>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58" name="Google Shape;58;p14"/>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2" name="Google Shape;62;p1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3" name="Google Shape;63;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2" name="Google Shape;72;p17"/>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9"/>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9" name="Google Shape;89;p21"/>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90" name="Google Shape;90;p21"/>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03" name="Shape 103"/>
        <p:cNvGrpSpPr/>
        <p:nvPr/>
      </p:nvGrpSpPr>
      <p:grpSpPr>
        <a:xfrm>
          <a:off x="0" y="0"/>
          <a:ext cx="0" cy="0"/>
          <a:chOff x="0" y="0"/>
          <a:chExt cx="0" cy="0"/>
        </a:xfrm>
      </p:grpSpPr>
      <p:sp>
        <p:nvSpPr>
          <p:cNvPr id="104" name="Google Shape;104;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05" name="Google Shape;105;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06" name="Google Shape;106;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8" name="Google Shape;108;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109" name="Shape 109"/>
        <p:cNvGrpSpPr/>
        <p:nvPr/>
      </p:nvGrpSpPr>
      <p:grpSpPr>
        <a:xfrm>
          <a:off x="0" y="0"/>
          <a:ext cx="0" cy="0"/>
          <a:chOff x="0" y="0"/>
          <a:chExt cx="0" cy="0"/>
        </a:xfrm>
      </p:grpSpPr>
      <p:sp>
        <p:nvSpPr>
          <p:cNvPr id="110" name="Google Shape;110;p2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11" name="Google Shape;111;p26"/>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12" name="Google Shape;112;p26"/>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3" name="Google Shape;113;p2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14" name="Google Shape;114;p26"/>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5" name="Google Shape;11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6" name="Google Shape;11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7" name="Google Shape;11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118" name="Shape 118"/>
        <p:cNvGrpSpPr/>
        <p:nvPr/>
      </p:nvGrpSpPr>
      <p:grpSpPr>
        <a:xfrm>
          <a:off x="0" y="0"/>
          <a:ext cx="0" cy="0"/>
          <a:chOff x="0" y="0"/>
          <a:chExt cx="0" cy="0"/>
        </a:xfrm>
      </p:grpSpPr>
      <p:sp>
        <p:nvSpPr>
          <p:cNvPr id="119" name="Google Shape;119;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20" name="Google Shape;120;p2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1" name="Google Shape;121;p2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2" name="Google Shape;122;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3" name="Google Shape;123;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4" name="Google Shape;124;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2.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52" name="Google Shape;52;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hyperlink" Target="https://docs.aws.amazon.com/AmazonECS/latest/developerguide/task_definition_parameters.html" TargetMode="Externa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 Id="rId3"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 Id="rId3"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30" name="Google Shape;130;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7"/>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Amazon ECS - Launch types</a:t>
            </a:r>
            <a:endParaRPr sz="2400"/>
          </a:p>
        </p:txBody>
      </p:sp>
      <p:sp>
        <p:nvSpPr>
          <p:cNvPr id="192" name="Google Shape;192;p37"/>
          <p:cNvSpPr txBox="1"/>
          <p:nvPr>
            <p:ph idx="1" type="body"/>
          </p:nvPr>
        </p:nvSpPr>
        <p:spPr>
          <a:xfrm>
            <a:off x="471502" y="1283128"/>
            <a:ext cx="3384600" cy="3180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FF0000"/>
              </a:buClr>
              <a:buSzPts val="1100"/>
              <a:buNone/>
            </a:pPr>
            <a:r>
              <a:rPr lang="en" sz="1200">
                <a:solidFill>
                  <a:srgbClr val="FF0000"/>
                </a:solidFill>
                <a:latin typeface="Arial"/>
                <a:ea typeface="Arial"/>
                <a:cs typeface="Arial"/>
                <a:sym typeface="Arial"/>
              </a:rPr>
              <a:t>Fargate launch type </a:t>
            </a:r>
            <a:r>
              <a:rPr lang="en" sz="1200">
                <a:latin typeface="Arial"/>
                <a:ea typeface="Arial"/>
                <a:cs typeface="Arial"/>
                <a:sym typeface="Arial"/>
              </a:rPr>
              <a:t>- This is a serverless pay-as-you-go option. You can run containers without needing to manage your infrastructure.</a:t>
            </a:r>
            <a:endParaRPr sz="1200">
              <a:latin typeface="Arial"/>
              <a:ea typeface="Arial"/>
              <a:cs typeface="Arial"/>
              <a:sym typeface="Arial"/>
            </a:endParaRPr>
          </a:p>
          <a:p>
            <a:pPr indent="0" lvl="0" marL="0" rtl="0" algn="l">
              <a:lnSpc>
                <a:spcPct val="90000"/>
              </a:lnSpc>
              <a:spcBef>
                <a:spcPts val="800"/>
              </a:spcBef>
              <a:spcAft>
                <a:spcPts val="0"/>
              </a:spcAft>
              <a:buClr>
                <a:schemeClr val="dk1"/>
              </a:buClr>
              <a:buSzPts val="1100"/>
              <a:buNone/>
            </a:pPr>
            <a:r>
              <a:t/>
            </a:r>
            <a:endParaRPr sz="1200">
              <a:latin typeface="Arial"/>
              <a:ea typeface="Arial"/>
              <a:cs typeface="Arial"/>
              <a:sym typeface="Arial"/>
            </a:endParaRPr>
          </a:p>
          <a:p>
            <a:pPr indent="0" lvl="0" marL="0" rtl="0" algn="l">
              <a:lnSpc>
                <a:spcPct val="90000"/>
              </a:lnSpc>
              <a:spcBef>
                <a:spcPts val="800"/>
              </a:spcBef>
              <a:spcAft>
                <a:spcPts val="0"/>
              </a:spcAft>
              <a:buClr>
                <a:schemeClr val="dk1"/>
              </a:buClr>
              <a:buSzPts val="1100"/>
              <a:buNone/>
            </a:pPr>
            <a:r>
              <a:rPr lang="en" sz="1200">
                <a:latin typeface="Arial"/>
                <a:ea typeface="Arial"/>
                <a:cs typeface="Arial"/>
                <a:sym typeface="Arial"/>
              </a:rPr>
              <a:t>The Fargate launch type is suitable for the following workloads:</a:t>
            </a:r>
            <a:endParaRPr sz="1200">
              <a:latin typeface="Arial"/>
              <a:ea typeface="Arial"/>
              <a:cs typeface="Arial"/>
              <a:sym typeface="Arial"/>
            </a:endParaRPr>
          </a:p>
          <a:p>
            <a:pPr indent="-190500" lvl="0" marL="177800" rtl="0" algn="l">
              <a:lnSpc>
                <a:spcPct val="90000"/>
              </a:lnSpc>
              <a:spcBef>
                <a:spcPts val="800"/>
              </a:spcBef>
              <a:spcAft>
                <a:spcPts val="0"/>
              </a:spcAft>
              <a:buClr>
                <a:schemeClr val="dk1"/>
              </a:buClr>
              <a:buSzPts val="1200"/>
              <a:buFont typeface="Arial"/>
              <a:buChar char="●"/>
            </a:pPr>
            <a:r>
              <a:rPr lang="en" sz="1200">
                <a:latin typeface="Arial"/>
                <a:ea typeface="Arial"/>
                <a:cs typeface="Arial"/>
                <a:sym typeface="Arial"/>
              </a:rPr>
              <a:t>Large workloads that need to be optimized for low overhead</a:t>
            </a:r>
            <a:endParaRPr sz="1200">
              <a:latin typeface="Arial"/>
              <a:ea typeface="Arial"/>
              <a:cs typeface="Arial"/>
              <a:sym typeface="Arial"/>
            </a:endParaRPr>
          </a:p>
          <a:p>
            <a:pPr indent="-190500" lvl="0" marL="177800" rtl="0" algn="l">
              <a:lnSpc>
                <a:spcPct val="90000"/>
              </a:lnSpc>
              <a:spcBef>
                <a:spcPts val="800"/>
              </a:spcBef>
              <a:spcAft>
                <a:spcPts val="0"/>
              </a:spcAft>
              <a:buClr>
                <a:schemeClr val="dk1"/>
              </a:buClr>
              <a:buSzPts val="1200"/>
              <a:buFont typeface="Arial"/>
              <a:buChar char="●"/>
            </a:pPr>
            <a:r>
              <a:rPr lang="en" sz="1200">
                <a:latin typeface="Arial"/>
                <a:ea typeface="Arial"/>
                <a:cs typeface="Arial"/>
                <a:sym typeface="Arial"/>
              </a:rPr>
              <a:t>Small workloads that have occasional burst</a:t>
            </a:r>
            <a:endParaRPr sz="1200">
              <a:latin typeface="Arial"/>
              <a:ea typeface="Arial"/>
              <a:cs typeface="Arial"/>
              <a:sym typeface="Arial"/>
            </a:endParaRPr>
          </a:p>
          <a:p>
            <a:pPr indent="-190500" lvl="0" marL="177800" rtl="0" algn="l">
              <a:lnSpc>
                <a:spcPct val="90000"/>
              </a:lnSpc>
              <a:spcBef>
                <a:spcPts val="800"/>
              </a:spcBef>
              <a:spcAft>
                <a:spcPts val="0"/>
              </a:spcAft>
              <a:buClr>
                <a:schemeClr val="dk1"/>
              </a:buClr>
              <a:buSzPts val="1200"/>
              <a:buFont typeface="Arial"/>
              <a:buChar char="●"/>
            </a:pPr>
            <a:r>
              <a:rPr lang="en" sz="1200">
                <a:latin typeface="Arial"/>
                <a:ea typeface="Arial"/>
                <a:cs typeface="Arial"/>
                <a:sym typeface="Arial"/>
              </a:rPr>
              <a:t>Tiny workloads</a:t>
            </a:r>
            <a:endParaRPr sz="1200">
              <a:latin typeface="Arial"/>
              <a:ea typeface="Arial"/>
              <a:cs typeface="Arial"/>
              <a:sym typeface="Arial"/>
            </a:endParaRPr>
          </a:p>
          <a:p>
            <a:pPr indent="-190500" lvl="0" marL="177800" rtl="0" algn="l">
              <a:lnSpc>
                <a:spcPct val="90000"/>
              </a:lnSpc>
              <a:spcBef>
                <a:spcPts val="800"/>
              </a:spcBef>
              <a:spcAft>
                <a:spcPts val="0"/>
              </a:spcAft>
              <a:buClr>
                <a:schemeClr val="dk1"/>
              </a:buClr>
              <a:buSzPts val="1200"/>
              <a:buFont typeface="Arial"/>
              <a:buChar char="●"/>
            </a:pPr>
            <a:r>
              <a:rPr lang="en" sz="1200">
                <a:latin typeface="Arial"/>
                <a:ea typeface="Arial"/>
                <a:cs typeface="Arial"/>
                <a:sym typeface="Arial"/>
              </a:rPr>
              <a:t>Batch workloads</a:t>
            </a:r>
            <a:endParaRPr sz="1200">
              <a:latin typeface="Arial"/>
              <a:ea typeface="Arial"/>
              <a:cs typeface="Arial"/>
              <a:sym typeface="Arial"/>
            </a:endParaRPr>
          </a:p>
          <a:p>
            <a:pPr indent="0" lvl="0" marL="0" rtl="0" algn="l">
              <a:lnSpc>
                <a:spcPct val="90000"/>
              </a:lnSpc>
              <a:spcBef>
                <a:spcPts val="800"/>
              </a:spcBef>
              <a:spcAft>
                <a:spcPts val="1200"/>
              </a:spcAft>
              <a:buClr>
                <a:schemeClr val="dk1"/>
              </a:buClr>
              <a:buSzPts val="1100"/>
              <a:buNone/>
            </a:pPr>
            <a:r>
              <a:t/>
            </a:r>
            <a:endParaRPr sz="1200">
              <a:latin typeface="Arial"/>
              <a:ea typeface="Arial"/>
              <a:cs typeface="Arial"/>
              <a:sym typeface="Arial"/>
            </a:endParaRPr>
          </a:p>
        </p:txBody>
      </p:sp>
      <p:pic>
        <p:nvPicPr>
          <p:cNvPr id="193" name="Google Shape;193;p37"/>
          <p:cNvPicPr preferRelativeResize="0"/>
          <p:nvPr>
            <p:ph idx="2" type="body"/>
          </p:nvPr>
        </p:nvPicPr>
        <p:blipFill rotWithShape="1">
          <a:blip r:embed="rId3">
            <a:alphaModFix/>
          </a:blip>
          <a:srcRect b="0" l="0" r="0" t="0"/>
          <a:stretch/>
        </p:blipFill>
        <p:spPr>
          <a:xfrm>
            <a:off x="5068547" y="1369219"/>
            <a:ext cx="3051300" cy="309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Amazon ECS Overview</a:t>
            </a:r>
            <a:endParaRPr sz="2400"/>
          </a:p>
        </p:txBody>
      </p:sp>
      <p:sp>
        <p:nvSpPr>
          <p:cNvPr id="199" name="Google Shape;199;p38"/>
          <p:cNvSpPr txBox="1"/>
          <p:nvPr>
            <p:ph idx="1" type="body"/>
          </p:nvPr>
        </p:nvSpPr>
        <p:spPr>
          <a:xfrm>
            <a:off x="471502" y="1026930"/>
            <a:ext cx="3450900" cy="3645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100"/>
              <a:buNone/>
            </a:pPr>
            <a:r>
              <a:rPr lang="en" sz="1100">
                <a:latin typeface="Arial"/>
                <a:ea typeface="Arial"/>
                <a:cs typeface="Arial"/>
                <a:sym typeface="Arial"/>
              </a:rPr>
              <a:t>An </a:t>
            </a:r>
            <a:r>
              <a:rPr lang="en" sz="1100">
                <a:solidFill>
                  <a:srgbClr val="FF0000"/>
                </a:solidFill>
                <a:latin typeface="Arial"/>
                <a:ea typeface="Arial"/>
                <a:cs typeface="Arial"/>
                <a:sym typeface="Arial"/>
              </a:rPr>
              <a:t>Amazon ECS </a:t>
            </a:r>
            <a:r>
              <a:rPr i="1" lang="en" sz="1100">
                <a:solidFill>
                  <a:srgbClr val="FF0000"/>
                </a:solidFill>
                <a:latin typeface="Arial"/>
                <a:ea typeface="Arial"/>
                <a:cs typeface="Arial"/>
                <a:sym typeface="Arial"/>
              </a:rPr>
              <a:t>cluster</a:t>
            </a:r>
            <a:r>
              <a:rPr lang="en" sz="1100">
                <a:latin typeface="Arial"/>
                <a:ea typeface="Arial"/>
                <a:cs typeface="Arial"/>
                <a:sym typeface="Arial"/>
              </a:rPr>
              <a:t> is a logical grouping of tasks or services. You can use clusters to isolate your applications. This way, they don't use the same underlying infrastructure. When your tasks are run on Fargate, your cluster resources are also managed by Fargate.</a:t>
            </a:r>
            <a:endParaRPr sz="1100">
              <a:latin typeface="Arial"/>
              <a:ea typeface="Arial"/>
              <a:cs typeface="Arial"/>
              <a:sym typeface="Arial"/>
            </a:endParaRPr>
          </a:p>
          <a:p>
            <a:pPr indent="0" lvl="0" marL="0" rtl="0" algn="l">
              <a:lnSpc>
                <a:spcPct val="90000"/>
              </a:lnSpc>
              <a:spcBef>
                <a:spcPts val="800"/>
              </a:spcBef>
              <a:spcAft>
                <a:spcPts val="0"/>
              </a:spcAft>
              <a:buClr>
                <a:schemeClr val="dk1"/>
              </a:buClr>
              <a:buSzPts val="1100"/>
              <a:buNone/>
            </a:pPr>
            <a:r>
              <a:rPr lang="en" sz="1100">
                <a:latin typeface="Arial"/>
                <a:ea typeface="Arial"/>
                <a:cs typeface="Arial"/>
                <a:sym typeface="Arial"/>
              </a:rPr>
              <a:t>A </a:t>
            </a:r>
            <a:r>
              <a:rPr i="1" lang="en" sz="1100">
                <a:solidFill>
                  <a:srgbClr val="FF0000"/>
                </a:solidFill>
                <a:latin typeface="Arial"/>
                <a:ea typeface="Arial"/>
                <a:cs typeface="Arial"/>
                <a:sym typeface="Arial"/>
              </a:rPr>
              <a:t>task definition</a:t>
            </a:r>
            <a:r>
              <a:rPr lang="en" sz="1100">
                <a:latin typeface="Arial"/>
                <a:ea typeface="Arial"/>
                <a:cs typeface="Arial"/>
                <a:sym typeface="Arial"/>
              </a:rPr>
              <a:t> is a text file that describes one or more containers that form your application. It's in JSON format. You can use it to describe up to a maximum of ten containers. The task definition functions as a blueprint for your application. It specifies the various parameters for your application.</a:t>
            </a:r>
            <a:endParaRPr sz="1100">
              <a:latin typeface="Arial"/>
              <a:ea typeface="Arial"/>
              <a:cs typeface="Arial"/>
              <a:sym typeface="Arial"/>
            </a:endParaRPr>
          </a:p>
          <a:p>
            <a:pPr indent="0" lvl="0" marL="0" rtl="0" algn="l">
              <a:lnSpc>
                <a:spcPct val="90000"/>
              </a:lnSpc>
              <a:spcBef>
                <a:spcPts val="800"/>
              </a:spcBef>
              <a:spcAft>
                <a:spcPts val="1200"/>
              </a:spcAft>
              <a:buClr>
                <a:schemeClr val="dk1"/>
              </a:buClr>
              <a:buSzPts val="1100"/>
              <a:buNone/>
            </a:pPr>
            <a:r>
              <a:rPr lang="en" sz="1100">
                <a:latin typeface="Arial"/>
                <a:ea typeface="Arial"/>
                <a:cs typeface="Arial"/>
                <a:sym typeface="Arial"/>
              </a:rPr>
              <a:t>A </a:t>
            </a:r>
            <a:r>
              <a:rPr i="1" lang="en" sz="1100">
                <a:solidFill>
                  <a:srgbClr val="FF0000"/>
                </a:solidFill>
                <a:latin typeface="Arial"/>
                <a:ea typeface="Arial"/>
                <a:cs typeface="Arial"/>
                <a:sym typeface="Arial"/>
              </a:rPr>
              <a:t>task</a:t>
            </a:r>
            <a:r>
              <a:rPr lang="en" sz="1100">
                <a:latin typeface="Arial"/>
                <a:ea typeface="Arial"/>
                <a:cs typeface="Arial"/>
                <a:sym typeface="Arial"/>
              </a:rPr>
              <a:t> is the instantiation of a task definition within a cluster. After you create a task definition for your application within Amazon ECS, you can specify the number of tasks to run on your cluster. You can run a standalone task, or you can run a task as part of a service.</a:t>
            </a:r>
            <a:endParaRPr sz="1100">
              <a:latin typeface="Arial"/>
              <a:ea typeface="Arial"/>
              <a:cs typeface="Arial"/>
              <a:sym typeface="Arial"/>
            </a:endParaRPr>
          </a:p>
        </p:txBody>
      </p:sp>
      <p:sp>
        <p:nvSpPr>
          <p:cNvPr id="200" name="Google Shape;200;p38"/>
          <p:cNvSpPr txBox="1"/>
          <p:nvPr>
            <p:ph idx="2" type="body"/>
          </p:nvPr>
        </p:nvSpPr>
        <p:spPr>
          <a:xfrm>
            <a:off x="4600130" y="1026930"/>
            <a:ext cx="4180200" cy="3572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100"/>
              <a:buNone/>
            </a:pPr>
            <a:r>
              <a:rPr lang="en" sz="1100">
                <a:latin typeface="Arial"/>
                <a:ea typeface="Arial"/>
                <a:cs typeface="Arial"/>
                <a:sym typeface="Arial"/>
              </a:rPr>
              <a:t>The </a:t>
            </a:r>
            <a:r>
              <a:rPr i="1" lang="en" sz="1100">
                <a:solidFill>
                  <a:srgbClr val="FF0000"/>
                </a:solidFill>
                <a:latin typeface="Arial"/>
                <a:ea typeface="Arial"/>
                <a:cs typeface="Arial"/>
                <a:sym typeface="Arial"/>
              </a:rPr>
              <a:t>container agent</a:t>
            </a:r>
            <a:r>
              <a:rPr lang="en" sz="1100">
                <a:latin typeface="Arial"/>
                <a:ea typeface="Arial"/>
                <a:cs typeface="Arial"/>
                <a:sym typeface="Arial"/>
              </a:rPr>
              <a:t> runs on each container instance within an Amazon ECS cluster. The agent sends information about the current running tasks and resource utilization of your containers to Amazon ECS. It starts and stops tasks whenever it receives a request from Amazon ECS.</a:t>
            </a:r>
            <a:endParaRPr sz="1100">
              <a:latin typeface="Arial"/>
              <a:ea typeface="Arial"/>
              <a:cs typeface="Arial"/>
              <a:sym typeface="Arial"/>
            </a:endParaRPr>
          </a:p>
          <a:p>
            <a:pPr indent="0" lvl="0" marL="0" rtl="0" algn="l">
              <a:lnSpc>
                <a:spcPct val="90000"/>
              </a:lnSpc>
              <a:spcBef>
                <a:spcPts val="800"/>
              </a:spcBef>
              <a:spcAft>
                <a:spcPts val="0"/>
              </a:spcAft>
              <a:buClr>
                <a:schemeClr val="dk1"/>
              </a:buClr>
              <a:buSzPts val="1100"/>
              <a:buNone/>
            </a:pPr>
            <a:r>
              <a:rPr lang="en" sz="1100">
                <a:latin typeface="Arial"/>
                <a:ea typeface="Arial"/>
                <a:cs typeface="Arial"/>
                <a:sym typeface="Arial"/>
              </a:rPr>
              <a:t>You can use an </a:t>
            </a:r>
            <a:r>
              <a:rPr lang="en" sz="1100">
                <a:solidFill>
                  <a:srgbClr val="FF0000"/>
                </a:solidFill>
                <a:latin typeface="Arial"/>
                <a:ea typeface="Arial"/>
                <a:cs typeface="Arial"/>
                <a:sym typeface="Arial"/>
              </a:rPr>
              <a:t>Amazon ECS </a:t>
            </a:r>
            <a:r>
              <a:rPr i="1" lang="en" sz="1100">
                <a:solidFill>
                  <a:srgbClr val="FF0000"/>
                </a:solidFill>
                <a:latin typeface="Arial"/>
                <a:ea typeface="Arial"/>
                <a:cs typeface="Arial"/>
                <a:sym typeface="Arial"/>
              </a:rPr>
              <a:t>service</a:t>
            </a:r>
            <a:r>
              <a:rPr lang="en" sz="1100">
                <a:latin typeface="Arial"/>
                <a:ea typeface="Arial"/>
                <a:cs typeface="Arial"/>
                <a:sym typeface="Arial"/>
              </a:rPr>
              <a:t> to run and maintain your desired number of tasks simultaneously in an Amazon ECS cluster. How it works is that, if any of your tasks fail or stop for any reason, the Amazon ECS service scheduler launches another instance based on your task definition. It does this to replace it and thereby maintain your desired number of tasks in the service.</a:t>
            </a:r>
            <a:endParaRPr sz="11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ECS Task Definition</a:t>
            </a:r>
            <a:endParaRPr/>
          </a:p>
        </p:txBody>
      </p:sp>
      <p:sp>
        <p:nvSpPr>
          <p:cNvPr id="206" name="Google Shape;206;p39"/>
          <p:cNvSpPr txBox="1"/>
          <p:nvPr>
            <p:ph idx="1" type="body"/>
          </p:nvPr>
        </p:nvSpPr>
        <p:spPr>
          <a:xfrm>
            <a:off x="166894" y="1369219"/>
            <a:ext cx="39129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100"/>
              <a:t>A </a:t>
            </a:r>
            <a:r>
              <a:rPr b="1" lang="en" sz="1100"/>
              <a:t>task definition</a:t>
            </a:r>
            <a:r>
              <a:rPr lang="en" sz="1100"/>
              <a:t> is required to run Docker containers in Amazon ECS. You can define multiple containers in a task definition. After you create a task definition, you can run the task definition as a task or a service. </a:t>
            </a:r>
            <a:endParaRPr sz="1100"/>
          </a:p>
          <a:p>
            <a:pPr indent="0" lvl="0" marL="0" rtl="0" algn="l">
              <a:spcBef>
                <a:spcPts val="1200"/>
              </a:spcBef>
              <a:spcAft>
                <a:spcPts val="0"/>
              </a:spcAft>
              <a:buNone/>
            </a:pPr>
            <a:r>
              <a:rPr lang="en" sz="1100"/>
              <a:t>A </a:t>
            </a:r>
            <a:r>
              <a:rPr b="1" lang="en" sz="1100"/>
              <a:t>task </a:t>
            </a:r>
            <a:r>
              <a:rPr lang="en" sz="1100"/>
              <a:t>is the instantiation of a task definition within a cluster. After you create a task definition for your application within Amazon ECS, you can specify the number of tasks to run on your cluster.</a:t>
            </a:r>
            <a:endParaRPr sz="1100"/>
          </a:p>
          <a:p>
            <a:pPr indent="0" lvl="0" marL="0" rtl="0" algn="l">
              <a:spcBef>
                <a:spcPts val="1200"/>
              </a:spcBef>
              <a:spcAft>
                <a:spcPts val="0"/>
              </a:spcAft>
              <a:buClr>
                <a:schemeClr val="dk1"/>
              </a:buClr>
              <a:buSzPts val="800"/>
              <a:buFont typeface="Arial"/>
              <a:buNone/>
            </a:pPr>
            <a:r>
              <a:rPr lang="en" sz="1100"/>
              <a:t>You can follow one of the two following models to run your containers:</a:t>
            </a:r>
            <a:endParaRPr sz="1100"/>
          </a:p>
          <a:p>
            <a:pPr indent="0" lvl="0" marL="0" rtl="0" algn="l">
              <a:spcBef>
                <a:spcPts val="1200"/>
              </a:spcBef>
              <a:spcAft>
                <a:spcPts val="0"/>
              </a:spcAft>
              <a:buClr>
                <a:schemeClr val="dk1"/>
              </a:buClr>
              <a:buSzPts val="800"/>
              <a:buFont typeface="Arial"/>
              <a:buNone/>
            </a:pPr>
            <a:r>
              <a:rPr b="1" lang="en" sz="1100"/>
              <a:t>Fargate launch type</a:t>
            </a:r>
            <a:r>
              <a:rPr lang="en" sz="1100"/>
              <a:t> - This is a serverless pay-as-you-go option. You can run containers without having to manage your infrastructure.</a:t>
            </a:r>
            <a:endParaRPr sz="1100"/>
          </a:p>
          <a:p>
            <a:pPr indent="0" lvl="0" marL="0" rtl="0" algn="l">
              <a:spcBef>
                <a:spcPts val="1200"/>
              </a:spcBef>
              <a:spcAft>
                <a:spcPts val="0"/>
              </a:spcAft>
              <a:buClr>
                <a:schemeClr val="dk1"/>
              </a:buClr>
              <a:buSzPts val="800"/>
              <a:buFont typeface="Arial"/>
              <a:buNone/>
            </a:pPr>
            <a:r>
              <a:rPr b="1" lang="en" sz="1100"/>
              <a:t>EC2 launch type</a:t>
            </a:r>
            <a:r>
              <a:rPr lang="en" sz="1100"/>
              <a:t> - Configure and deploy EC2 instances in your cluster to run your containers.</a:t>
            </a:r>
            <a:endParaRPr sz="1100"/>
          </a:p>
          <a:p>
            <a:pPr indent="0" lvl="0" marL="0" rtl="0" algn="l">
              <a:spcBef>
                <a:spcPts val="1200"/>
              </a:spcBef>
              <a:spcAft>
                <a:spcPts val="1200"/>
              </a:spcAft>
              <a:buNone/>
            </a:pPr>
            <a:r>
              <a:t/>
            </a:r>
            <a:endParaRPr sz="1100"/>
          </a:p>
        </p:txBody>
      </p:sp>
      <p:pic>
        <p:nvPicPr>
          <p:cNvPr id="207" name="Google Shape;207;p39"/>
          <p:cNvPicPr preferRelativeResize="0"/>
          <p:nvPr/>
        </p:nvPicPr>
        <p:blipFill>
          <a:blip r:embed="rId3">
            <a:alphaModFix/>
          </a:blip>
          <a:stretch>
            <a:fillRect/>
          </a:stretch>
        </p:blipFill>
        <p:spPr>
          <a:xfrm>
            <a:off x="4200719" y="2006281"/>
            <a:ext cx="4882219" cy="19892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40"/>
          <p:cNvPicPr preferRelativeResize="0"/>
          <p:nvPr/>
        </p:nvPicPr>
        <p:blipFill>
          <a:blip r:embed="rId3">
            <a:alphaModFix/>
          </a:blip>
          <a:stretch>
            <a:fillRect/>
          </a:stretch>
        </p:blipFill>
        <p:spPr>
          <a:xfrm>
            <a:off x="2044766" y="800716"/>
            <a:ext cx="5054476" cy="32078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type="title"/>
          </p:nvPr>
        </p:nvSpPr>
        <p:spPr>
          <a:xfrm>
            <a:off x="628650" y="138844"/>
            <a:ext cx="7886700" cy="767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Economica"/>
                <a:ea typeface="Economica"/>
                <a:cs typeface="Economica"/>
                <a:sym typeface="Economica"/>
              </a:rPr>
              <a:t>ECS Cluster</a:t>
            </a:r>
            <a:endParaRPr sz="3200">
              <a:latin typeface="Economica"/>
              <a:ea typeface="Economica"/>
              <a:cs typeface="Economica"/>
              <a:sym typeface="Economica"/>
            </a:endParaRPr>
          </a:p>
        </p:txBody>
      </p:sp>
      <p:sp>
        <p:nvSpPr>
          <p:cNvPr id="218" name="Google Shape;218;p41"/>
          <p:cNvSpPr txBox="1"/>
          <p:nvPr>
            <p:ph idx="1" type="body"/>
          </p:nvPr>
        </p:nvSpPr>
        <p:spPr>
          <a:xfrm>
            <a:off x="231175" y="905951"/>
            <a:ext cx="5224200" cy="3985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000">
                <a:solidFill>
                  <a:srgbClr val="16191F"/>
                </a:solidFill>
                <a:highlight>
                  <a:srgbClr val="FFFFFF"/>
                </a:highlight>
                <a:latin typeface="Arial"/>
                <a:ea typeface="Arial"/>
                <a:cs typeface="Arial"/>
                <a:sym typeface="Arial"/>
              </a:rPr>
              <a:t>An </a:t>
            </a:r>
            <a:r>
              <a:rPr b="1" lang="en" sz="1000">
                <a:solidFill>
                  <a:srgbClr val="16191F"/>
                </a:solidFill>
                <a:highlight>
                  <a:srgbClr val="FFFFFF"/>
                </a:highlight>
                <a:latin typeface="Arial"/>
                <a:ea typeface="Arial"/>
                <a:cs typeface="Arial"/>
                <a:sym typeface="Arial"/>
              </a:rPr>
              <a:t>Amazon ECS cluster</a:t>
            </a:r>
            <a:r>
              <a:rPr lang="en" sz="1000">
                <a:solidFill>
                  <a:srgbClr val="16191F"/>
                </a:solidFill>
                <a:highlight>
                  <a:srgbClr val="FFFFFF"/>
                </a:highlight>
                <a:latin typeface="Arial"/>
                <a:ea typeface="Arial"/>
                <a:cs typeface="Arial"/>
                <a:sym typeface="Arial"/>
              </a:rPr>
              <a:t> groups together tasks, and services, and allows for shared capacity and common configurations. An Amazon ECS cluster is a logical grouping of tasks or services. </a:t>
            </a:r>
            <a:endParaRPr sz="1000">
              <a:solidFill>
                <a:srgbClr val="16191F"/>
              </a:solidFill>
              <a:highlight>
                <a:srgbClr val="FFFFFF"/>
              </a:highlight>
              <a:latin typeface="Arial"/>
              <a:ea typeface="Arial"/>
              <a:cs typeface="Arial"/>
              <a:sym typeface="Arial"/>
            </a:endParaRPr>
          </a:p>
          <a:p>
            <a:pPr indent="0" lvl="0" marL="0" rtl="0" algn="l">
              <a:spcBef>
                <a:spcPts val="1200"/>
              </a:spcBef>
              <a:spcAft>
                <a:spcPts val="0"/>
              </a:spcAft>
              <a:buNone/>
            </a:pPr>
            <a:r>
              <a:rPr lang="en" sz="1000">
                <a:solidFill>
                  <a:srgbClr val="16191F"/>
                </a:solidFill>
                <a:highlight>
                  <a:srgbClr val="FFFFFF"/>
                </a:highlight>
                <a:latin typeface="Arial"/>
                <a:ea typeface="Arial"/>
                <a:cs typeface="Arial"/>
                <a:sym typeface="Arial"/>
              </a:rPr>
              <a:t>Your tasks and services are run on infrastructure that is registered to a cluster. Clusters are AWS Region specific.</a:t>
            </a:r>
            <a:endParaRPr sz="1000">
              <a:solidFill>
                <a:srgbClr val="16191F"/>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00">
              <a:solidFill>
                <a:srgbClr val="16191F"/>
              </a:solidFill>
              <a:highlight>
                <a:srgbClr val="FFFFFF"/>
              </a:highlight>
              <a:latin typeface="Arial"/>
              <a:ea typeface="Arial"/>
              <a:cs typeface="Arial"/>
              <a:sym typeface="Arial"/>
            </a:endParaRPr>
          </a:p>
          <a:p>
            <a:pPr indent="0" lvl="0" marL="0" rtl="0" algn="l">
              <a:lnSpc>
                <a:spcPct val="150000"/>
              </a:lnSpc>
              <a:spcBef>
                <a:spcPts val="1200"/>
              </a:spcBef>
              <a:spcAft>
                <a:spcPts val="0"/>
              </a:spcAft>
              <a:buNone/>
            </a:pPr>
            <a:r>
              <a:rPr lang="en" sz="1000">
                <a:solidFill>
                  <a:srgbClr val="16191F"/>
                </a:solidFill>
                <a:highlight>
                  <a:srgbClr val="FFFFFF"/>
                </a:highlight>
                <a:latin typeface="Arial"/>
                <a:ea typeface="Arial"/>
                <a:cs typeface="Arial"/>
                <a:sym typeface="Arial"/>
              </a:rPr>
              <a:t>The following are the possible states that a cluster can be in.</a:t>
            </a:r>
            <a:br>
              <a:rPr lang="en" sz="1000">
                <a:solidFill>
                  <a:srgbClr val="16191F"/>
                </a:solidFill>
                <a:highlight>
                  <a:srgbClr val="FFFFFF"/>
                </a:highlight>
                <a:latin typeface="Arial"/>
                <a:ea typeface="Arial"/>
                <a:cs typeface="Arial"/>
                <a:sym typeface="Arial"/>
              </a:rPr>
            </a:br>
            <a:r>
              <a:rPr b="1" lang="en" sz="1000">
                <a:solidFill>
                  <a:srgbClr val="16191F"/>
                </a:solidFill>
                <a:highlight>
                  <a:srgbClr val="FFFFFF"/>
                </a:highlight>
                <a:latin typeface="Arial"/>
                <a:ea typeface="Arial"/>
                <a:cs typeface="Arial"/>
                <a:sym typeface="Arial"/>
              </a:rPr>
              <a:t>ACTIVE </a:t>
            </a:r>
            <a:r>
              <a:rPr lang="en" sz="1000">
                <a:solidFill>
                  <a:srgbClr val="16191F"/>
                </a:solidFill>
                <a:highlight>
                  <a:srgbClr val="FFFFFF"/>
                </a:highlight>
                <a:latin typeface="Arial"/>
                <a:ea typeface="Arial"/>
                <a:cs typeface="Arial"/>
                <a:sym typeface="Arial"/>
              </a:rPr>
              <a:t>- The cluster is ready to accept tasks and, if applicable, you can register container instances with the cluster.</a:t>
            </a:r>
            <a:br>
              <a:rPr lang="en" sz="1000">
                <a:solidFill>
                  <a:srgbClr val="16191F"/>
                </a:solidFill>
                <a:highlight>
                  <a:srgbClr val="FFFFFF"/>
                </a:highlight>
                <a:latin typeface="Arial"/>
                <a:ea typeface="Arial"/>
                <a:cs typeface="Arial"/>
                <a:sym typeface="Arial"/>
              </a:rPr>
            </a:br>
            <a:r>
              <a:rPr b="1" lang="en" sz="1000">
                <a:solidFill>
                  <a:srgbClr val="16191F"/>
                </a:solidFill>
                <a:highlight>
                  <a:srgbClr val="FFFFFF"/>
                </a:highlight>
                <a:latin typeface="Arial"/>
                <a:ea typeface="Arial"/>
                <a:cs typeface="Arial"/>
                <a:sym typeface="Arial"/>
              </a:rPr>
              <a:t>PROVISIONING </a:t>
            </a:r>
            <a:r>
              <a:rPr lang="en" sz="1000">
                <a:solidFill>
                  <a:srgbClr val="16191F"/>
                </a:solidFill>
                <a:highlight>
                  <a:srgbClr val="FFFFFF"/>
                </a:highlight>
                <a:latin typeface="Arial"/>
                <a:ea typeface="Arial"/>
                <a:cs typeface="Arial"/>
                <a:sym typeface="Arial"/>
              </a:rPr>
              <a:t>- The cluster has capacity providers associated with it and the resources needed for the capacity provider are being created.</a:t>
            </a:r>
            <a:br>
              <a:rPr lang="en" sz="1000">
                <a:solidFill>
                  <a:srgbClr val="16191F"/>
                </a:solidFill>
                <a:highlight>
                  <a:srgbClr val="FFFFFF"/>
                </a:highlight>
                <a:latin typeface="Arial"/>
                <a:ea typeface="Arial"/>
                <a:cs typeface="Arial"/>
                <a:sym typeface="Arial"/>
              </a:rPr>
            </a:br>
            <a:r>
              <a:rPr b="1" lang="en" sz="1000">
                <a:solidFill>
                  <a:srgbClr val="16191F"/>
                </a:solidFill>
                <a:highlight>
                  <a:srgbClr val="FFFFFF"/>
                </a:highlight>
                <a:latin typeface="Arial"/>
                <a:ea typeface="Arial"/>
                <a:cs typeface="Arial"/>
                <a:sym typeface="Arial"/>
              </a:rPr>
              <a:t>DEPROVISIONING </a:t>
            </a:r>
            <a:r>
              <a:rPr lang="en" sz="1000">
                <a:solidFill>
                  <a:srgbClr val="16191F"/>
                </a:solidFill>
                <a:highlight>
                  <a:srgbClr val="FFFFFF"/>
                </a:highlight>
                <a:latin typeface="Arial"/>
                <a:ea typeface="Arial"/>
                <a:cs typeface="Arial"/>
                <a:sym typeface="Arial"/>
              </a:rPr>
              <a:t>- The cluster has capacity providers associated with it and the resources needed for the capacity provider are being deleted.</a:t>
            </a:r>
            <a:br>
              <a:rPr lang="en" sz="1000">
                <a:solidFill>
                  <a:srgbClr val="16191F"/>
                </a:solidFill>
                <a:highlight>
                  <a:srgbClr val="FFFFFF"/>
                </a:highlight>
                <a:latin typeface="Arial"/>
                <a:ea typeface="Arial"/>
                <a:cs typeface="Arial"/>
                <a:sym typeface="Arial"/>
              </a:rPr>
            </a:br>
            <a:r>
              <a:rPr b="1" lang="en" sz="1000">
                <a:solidFill>
                  <a:srgbClr val="16191F"/>
                </a:solidFill>
                <a:highlight>
                  <a:srgbClr val="FFFFFF"/>
                </a:highlight>
                <a:latin typeface="Arial"/>
                <a:ea typeface="Arial"/>
                <a:cs typeface="Arial"/>
                <a:sym typeface="Arial"/>
              </a:rPr>
              <a:t>FAILED </a:t>
            </a:r>
            <a:r>
              <a:rPr lang="en" sz="1000">
                <a:solidFill>
                  <a:srgbClr val="16191F"/>
                </a:solidFill>
                <a:highlight>
                  <a:srgbClr val="FFFFFF"/>
                </a:highlight>
                <a:latin typeface="Arial"/>
                <a:ea typeface="Arial"/>
                <a:cs typeface="Arial"/>
                <a:sym typeface="Arial"/>
              </a:rPr>
              <a:t>- The cluster has capacity providers associated with it and the resources needed for the capacity provider have failed to create.</a:t>
            </a:r>
            <a:br>
              <a:rPr lang="en" sz="1000">
                <a:solidFill>
                  <a:srgbClr val="16191F"/>
                </a:solidFill>
                <a:highlight>
                  <a:srgbClr val="FFFFFF"/>
                </a:highlight>
                <a:latin typeface="Arial"/>
                <a:ea typeface="Arial"/>
                <a:cs typeface="Arial"/>
                <a:sym typeface="Arial"/>
              </a:rPr>
            </a:br>
            <a:r>
              <a:rPr b="1" lang="en" sz="1000">
                <a:solidFill>
                  <a:srgbClr val="16191F"/>
                </a:solidFill>
                <a:highlight>
                  <a:srgbClr val="FFFFFF"/>
                </a:highlight>
                <a:latin typeface="Arial"/>
                <a:ea typeface="Arial"/>
                <a:cs typeface="Arial"/>
                <a:sym typeface="Arial"/>
              </a:rPr>
              <a:t>INACTIVE </a:t>
            </a:r>
            <a:r>
              <a:rPr lang="en" sz="1000">
                <a:solidFill>
                  <a:srgbClr val="16191F"/>
                </a:solidFill>
                <a:highlight>
                  <a:srgbClr val="FFFFFF"/>
                </a:highlight>
                <a:latin typeface="Arial"/>
                <a:ea typeface="Arial"/>
                <a:cs typeface="Arial"/>
                <a:sym typeface="Arial"/>
              </a:rPr>
              <a:t>- The cluster has been deleted. Clusters with an INACTIVE status may remain discoverable in your account for a period of time. However, this behavior is subject to change in the future, so make sure you do not rely on INACTIVE clusters persisting.</a:t>
            </a:r>
            <a:endParaRPr sz="1000">
              <a:solidFill>
                <a:srgbClr val="16191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000">
              <a:solidFill>
                <a:srgbClr val="16191F"/>
              </a:solidFill>
              <a:highlight>
                <a:srgbClr val="FFFFFF"/>
              </a:highlight>
              <a:latin typeface="Arial"/>
              <a:ea typeface="Arial"/>
              <a:cs typeface="Arial"/>
              <a:sym typeface="Arial"/>
            </a:endParaRPr>
          </a:p>
        </p:txBody>
      </p:sp>
      <p:pic>
        <p:nvPicPr>
          <p:cNvPr id="219" name="Google Shape;219;p41"/>
          <p:cNvPicPr preferRelativeResize="0"/>
          <p:nvPr/>
        </p:nvPicPr>
        <p:blipFill>
          <a:blip r:embed="rId3">
            <a:alphaModFix/>
          </a:blip>
          <a:stretch>
            <a:fillRect/>
          </a:stretch>
        </p:blipFill>
        <p:spPr>
          <a:xfrm>
            <a:off x="5414338" y="1293631"/>
            <a:ext cx="3632775" cy="2772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42"/>
          <p:cNvPicPr preferRelativeResize="0"/>
          <p:nvPr/>
        </p:nvPicPr>
        <p:blipFill>
          <a:blip r:embed="rId3">
            <a:alphaModFix/>
          </a:blip>
          <a:stretch>
            <a:fillRect/>
          </a:stretch>
        </p:blipFill>
        <p:spPr>
          <a:xfrm>
            <a:off x="1809280" y="1134752"/>
            <a:ext cx="5784025" cy="2628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3"/>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ECS Service</a:t>
            </a:r>
            <a:endParaRPr/>
          </a:p>
        </p:txBody>
      </p:sp>
      <p:sp>
        <p:nvSpPr>
          <p:cNvPr id="230" name="Google Shape;230;p43"/>
          <p:cNvSpPr txBox="1"/>
          <p:nvPr>
            <p:ph idx="1" type="body"/>
          </p:nvPr>
        </p:nvSpPr>
        <p:spPr>
          <a:xfrm>
            <a:off x="198000" y="1004200"/>
            <a:ext cx="8662200" cy="2539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800"/>
              <a:buFont typeface="Arial"/>
              <a:buNone/>
            </a:pPr>
            <a:r>
              <a:rPr lang="en" sz="1100">
                <a:latin typeface="Arial"/>
                <a:ea typeface="Arial"/>
                <a:cs typeface="Arial"/>
                <a:sym typeface="Arial"/>
              </a:rPr>
              <a:t>An </a:t>
            </a:r>
            <a:r>
              <a:rPr b="1" lang="en" sz="1100">
                <a:latin typeface="Arial"/>
                <a:ea typeface="Arial"/>
                <a:cs typeface="Arial"/>
                <a:sym typeface="Arial"/>
              </a:rPr>
              <a:t>Amazon ECS service</a:t>
            </a:r>
            <a:r>
              <a:rPr lang="en" sz="1100">
                <a:latin typeface="Arial"/>
                <a:ea typeface="Arial"/>
                <a:cs typeface="Arial"/>
                <a:sym typeface="Arial"/>
              </a:rPr>
              <a:t> runs and maintains your desired number of tasks simultaneously in an Amazon ECS cluster. How it works is that, if any of your tasks fail or stop for any reason, the Amazon ECS service scheduler launches another instance based on your task definition. It does this to replace it and thereby maintain your desired number of tasks in the service.</a:t>
            </a:r>
            <a:endParaRPr sz="1100">
              <a:latin typeface="Arial"/>
              <a:ea typeface="Arial"/>
              <a:cs typeface="Arial"/>
              <a:sym typeface="Arial"/>
            </a:endParaRPr>
          </a:p>
          <a:p>
            <a:pPr indent="0" lvl="0" marL="0" rtl="0" algn="l">
              <a:spcBef>
                <a:spcPts val="1200"/>
              </a:spcBef>
              <a:spcAft>
                <a:spcPts val="0"/>
              </a:spcAft>
              <a:buClr>
                <a:schemeClr val="dk1"/>
              </a:buClr>
              <a:buSzPts val="800"/>
              <a:buFont typeface="Arial"/>
              <a:buNone/>
            </a:pPr>
            <a:r>
              <a:rPr lang="en" sz="1100">
                <a:solidFill>
                  <a:srgbClr val="16191F"/>
                </a:solidFill>
                <a:highlight>
                  <a:srgbClr val="FFFFFF"/>
                </a:highlight>
                <a:latin typeface="Arial"/>
                <a:ea typeface="Arial"/>
                <a:cs typeface="Arial"/>
                <a:sym typeface="Arial"/>
              </a:rPr>
              <a:t>There are two service scheduler strategies available:</a:t>
            </a:r>
            <a:endParaRPr sz="1100">
              <a:solidFill>
                <a:srgbClr val="16191F"/>
              </a:solidFill>
              <a:highlight>
                <a:srgbClr val="FFFFFF"/>
              </a:highlight>
              <a:latin typeface="Arial"/>
              <a:ea typeface="Arial"/>
              <a:cs typeface="Arial"/>
              <a:sym typeface="Arial"/>
            </a:endParaRPr>
          </a:p>
          <a:p>
            <a:pPr indent="0" lvl="0" marL="0" rtl="0" algn="l">
              <a:spcBef>
                <a:spcPts val="1200"/>
              </a:spcBef>
              <a:spcAft>
                <a:spcPts val="0"/>
              </a:spcAft>
              <a:buClr>
                <a:schemeClr val="dk1"/>
              </a:buClr>
              <a:buSzPts val="800"/>
              <a:buFont typeface="Arial"/>
              <a:buNone/>
            </a:pPr>
            <a:r>
              <a:rPr b="1" lang="en" sz="1100">
                <a:solidFill>
                  <a:srgbClr val="16191F"/>
                </a:solidFill>
                <a:latin typeface="Arial"/>
                <a:ea typeface="Arial"/>
                <a:cs typeface="Arial"/>
                <a:sym typeface="Arial"/>
              </a:rPr>
              <a:t>REPLICA</a:t>
            </a:r>
            <a:r>
              <a:rPr lang="en" sz="1100">
                <a:solidFill>
                  <a:srgbClr val="16191F"/>
                </a:solidFill>
                <a:highlight>
                  <a:srgbClr val="FFFFFF"/>
                </a:highlight>
                <a:latin typeface="Arial"/>
                <a:ea typeface="Arial"/>
                <a:cs typeface="Arial"/>
                <a:sym typeface="Arial"/>
              </a:rPr>
              <a:t>—The replica scheduling strategy places and maintains the desired number of tasks across your cluster. By default, the service scheduler spreads tasks across Availability Zones. You can use task placement strategies and constraints to customize task placement decisions.</a:t>
            </a:r>
            <a:endParaRPr sz="1100">
              <a:solidFill>
                <a:srgbClr val="16191F"/>
              </a:solidFill>
              <a:highlight>
                <a:srgbClr val="FFFFFF"/>
              </a:highlight>
              <a:latin typeface="Arial"/>
              <a:ea typeface="Arial"/>
              <a:cs typeface="Arial"/>
              <a:sym typeface="Arial"/>
            </a:endParaRPr>
          </a:p>
          <a:p>
            <a:pPr indent="0" lvl="0" marL="0" rtl="0" algn="l">
              <a:spcBef>
                <a:spcPts val="1200"/>
              </a:spcBef>
              <a:spcAft>
                <a:spcPts val="1200"/>
              </a:spcAft>
              <a:buClr>
                <a:schemeClr val="dk1"/>
              </a:buClr>
              <a:buSzPts val="800"/>
              <a:buFont typeface="Arial"/>
              <a:buNone/>
            </a:pPr>
            <a:r>
              <a:rPr b="1" lang="en" sz="1100">
                <a:solidFill>
                  <a:srgbClr val="16191F"/>
                </a:solidFill>
                <a:latin typeface="Arial"/>
                <a:ea typeface="Arial"/>
                <a:cs typeface="Arial"/>
                <a:sym typeface="Arial"/>
              </a:rPr>
              <a:t>DAEMON</a:t>
            </a:r>
            <a:r>
              <a:rPr lang="en" sz="1100">
                <a:solidFill>
                  <a:srgbClr val="16191F"/>
                </a:solidFill>
                <a:highlight>
                  <a:srgbClr val="FFFFFF"/>
                </a:highlight>
                <a:latin typeface="Arial"/>
                <a:ea typeface="Arial"/>
                <a:cs typeface="Arial"/>
                <a:sym typeface="Arial"/>
              </a:rPr>
              <a:t>—The daemon scheduling strategy deploys exactly one task on each active container instance that meets all of the task placement constraints that you specify in your cluster. The service scheduler evaluates the task placement constraints for running tasks and will stop tasks that do not meet the placement constraints. When using this strategy, there is no need to specify a desired number of tasks, a task placement strategy, or use Service Auto Scaling policies.</a:t>
            </a:r>
            <a:endParaRPr sz="1100">
              <a:solidFill>
                <a:srgbClr val="16191F"/>
              </a:solidFill>
              <a:highlight>
                <a:srgbClr val="FFFFFF"/>
              </a:highlight>
              <a:latin typeface="Arial"/>
              <a:ea typeface="Arial"/>
              <a:cs typeface="Arial"/>
              <a:sym typeface="Arial"/>
            </a:endParaRPr>
          </a:p>
        </p:txBody>
      </p:sp>
      <p:pic>
        <p:nvPicPr>
          <p:cNvPr id="231" name="Google Shape;231;p43"/>
          <p:cNvPicPr preferRelativeResize="0"/>
          <p:nvPr/>
        </p:nvPicPr>
        <p:blipFill>
          <a:blip r:embed="rId3">
            <a:alphaModFix/>
          </a:blip>
          <a:stretch>
            <a:fillRect/>
          </a:stretch>
        </p:blipFill>
        <p:spPr>
          <a:xfrm>
            <a:off x="2188537" y="3712069"/>
            <a:ext cx="4766924" cy="11522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4"/>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ECS Container Agent</a:t>
            </a:r>
            <a:endParaRPr/>
          </a:p>
        </p:txBody>
      </p:sp>
      <p:sp>
        <p:nvSpPr>
          <p:cNvPr id="237" name="Google Shape;237;p44"/>
          <p:cNvSpPr txBox="1"/>
          <p:nvPr>
            <p:ph idx="1" type="body"/>
          </p:nvPr>
        </p:nvSpPr>
        <p:spPr>
          <a:xfrm>
            <a:off x="184725" y="1369219"/>
            <a:ext cx="3913800" cy="32634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1100">
                <a:latin typeface="Arial"/>
                <a:ea typeface="Arial"/>
                <a:cs typeface="Arial"/>
                <a:sym typeface="Arial"/>
              </a:rPr>
              <a:t>The </a:t>
            </a:r>
            <a:r>
              <a:rPr b="1" i="1" lang="en" sz="1100">
                <a:latin typeface="Arial"/>
                <a:ea typeface="Arial"/>
                <a:cs typeface="Arial"/>
                <a:sym typeface="Arial"/>
              </a:rPr>
              <a:t>container agent</a:t>
            </a:r>
            <a:r>
              <a:rPr lang="en" sz="1100">
                <a:latin typeface="Arial"/>
                <a:ea typeface="Arial"/>
                <a:cs typeface="Arial"/>
                <a:sym typeface="Arial"/>
              </a:rPr>
              <a:t> runs on each container instance within an Amazon ECS cluster. </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The agent sends information about the current running tasks and resource utilization of your containers to Amazon ECS. </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It starts and stops tasks whenever it receives a request from Amazon ECS.</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The </a:t>
            </a:r>
            <a:r>
              <a:rPr b="1" i="1" lang="en" sz="1100">
                <a:latin typeface="Arial"/>
                <a:ea typeface="Arial"/>
                <a:cs typeface="Arial"/>
                <a:sym typeface="Arial"/>
              </a:rPr>
              <a:t>container agent </a:t>
            </a:r>
            <a:r>
              <a:rPr lang="en" sz="1100">
                <a:latin typeface="Arial"/>
                <a:ea typeface="Arial"/>
                <a:cs typeface="Arial"/>
                <a:sym typeface="Arial"/>
              </a:rPr>
              <a:t>takes care of the communication between ECS and the instance, providing the status of running containers and managing running new ones.</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1200"/>
              </a:spcBef>
              <a:spcAft>
                <a:spcPts val="1200"/>
              </a:spcAft>
              <a:buClr>
                <a:schemeClr val="dk1"/>
              </a:buClr>
              <a:buSzPts val="1100"/>
              <a:buFont typeface="Arial"/>
              <a:buNone/>
            </a:pPr>
            <a:r>
              <a:rPr b="1" lang="en" sz="1200">
                <a:solidFill>
                  <a:srgbClr val="16191F"/>
                </a:solidFill>
                <a:highlight>
                  <a:srgbClr val="F2F3F3"/>
                </a:highlight>
                <a:latin typeface="Courier New"/>
                <a:ea typeface="Courier New"/>
                <a:cs typeface="Courier New"/>
                <a:sym typeface="Courier New"/>
              </a:rPr>
              <a:t>/etc/ecs/ecs.config</a:t>
            </a:r>
            <a:endParaRPr b="1" sz="1100">
              <a:latin typeface="Arial"/>
              <a:ea typeface="Arial"/>
              <a:cs typeface="Arial"/>
              <a:sym typeface="Arial"/>
            </a:endParaRPr>
          </a:p>
        </p:txBody>
      </p:sp>
      <p:pic>
        <p:nvPicPr>
          <p:cNvPr id="238" name="Google Shape;238;p44"/>
          <p:cNvPicPr preferRelativeResize="0"/>
          <p:nvPr/>
        </p:nvPicPr>
        <p:blipFill>
          <a:blip r:embed="rId3">
            <a:alphaModFix/>
          </a:blip>
          <a:stretch>
            <a:fillRect/>
          </a:stretch>
        </p:blipFill>
        <p:spPr>
          <a:xfrm>
            <a:off x="4144313" y="1369209"/>
            <a:ext cx="4886325" cy="2078831"/>
          </a:xfrm>
          <a:prstGeom prst="rect">
            <a:avLst/>
          </a:prstGeom>
          <a:noFill/>
          <a:ln>
            <a:noFill/>
          </a:ln>
        </p:spPr>
      </p:pic>
      <p:sp>
        <p:nvSpPr>
          <p:cNvPr id="239" name="Google Shape;239;p44"/>
          <p:cNvSpPr txBox="1"/>
          <p:nvPr/>
        </p:nvSpPr>
        <p:spPr>
          <a:xfrm>
            <a:off x="5337413" y="3549150"/>
            <a:ext cx="2911500" cy="3849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800">
                <a:solidFill>
                  <a:srgbClr val="0A0A23"/>
                </a:solidFill>
                <a:highlight>
                  <a:srgbClr val="FFFFFF"/>
                </a:highlight>
              </a:rPr>
              <a:t>An example ECS cluster, with one Service running four Tasks across two ECS Container Instances</a:t>
            </a:r>
            <a:endParaRPr sz="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ECS Container Agent example</a:t>
            </a:r>
            <a:endParaRPr/>
          </a:p>
        </p:txBody>
      </p:sp>
      <p:sp>
        <p:nvSpPr>
          <p:cNvPr id="245" name="Google Shape;245;p45"/>
          <p:cNvSpPr txBox="1"/>
          <p:nvPr/>
        </p:nvSpPr>
        <p:spPr>
          <a:xfrm>
            <a:off x="256975" y="1324350"/>
            <a:ext cx="3984000" cy="5079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200">
                <a:solidFill>
                  <a:srgbClr val="0A0A23"/>
                </a:solidFill>
                <a:highlight>
                  <a:srgbClr val="FFFFFF"/>
                </a:highlight>
              </a:rPr>
              <a:t>A Cluster running 3 Services, each running a different amount of Tasks, across two ECS Container Instances</a:t>
            </a:r>
            <a:endParaRPr sz="1200"/>
          </a:p>
        </p:txBody>
      </p:sp>
      <p:pic>
        <p:nvPicPr>
          <p:cNvPr id="246" name="Google Shape;246;p45"/>
          <p:cNvPicPr preferRelativeResize="0"/>
          <p:nvPr/>
        </p:nvPicPr>
        <p:blipFill>
          <a:blip r:embed="rId3">
            <a:alphaModFix/>
          </a:blip>
          <a:stretch>
            <a:fillRect/>
          </a:stretch>
        </p:blipFill>
        <p:spPr>
          <a:xfrm>
            <a:off x="4418831" y="1040775"/>
            <a:ext cx="4431338" cy="39202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ECS SideCar Pattern</a:t>
            </a:r>
            <a:endParaRPr/>
          </a:p>
        </p:txBody>
      </p:sp>
      <p:sp>
        <p:nvSpPr>
          <p:cNvPr id="252" name="Google Shape;252;p46"/>
          <p:cNvSpPr txBox="1"/>
          <p:nvPr>
            <p:ph idx="1" type="body"/>
          </p:nvPr>
        </p:nvSpPr>
        <p:spPr>
          <a:xfrm>
            <a:off x="608750" y="1028702"/>
            <a:ext cx="8364300" cy="13245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100">
                <a:latin typeface="Arial"/>
                <a:ea typeface="Arial"/>
                <a:cs typeface="Arial"/>
                <a:sym typeface="Arial"/>
              </a:rPr>
              <a:t>A </a:t>
            </a:r>
            <a:r>
              <a:rPr b="1" lang="en" sz="1100">
                <a:latin typeface="Arial"/>
                <a:ea typeface="Arial"/>
                <a:cs typeface="Arial"/>
                <a:sym typeface="Arial"/>
              </a:rPr>
              <a:t>sidecar </a:t>
            </a:r>
            <a:r>
              <a:rPr lang="en" sz="1100">
                <a:latin typeface="Arial"/>
                <a:ea typeface="Arial"/>
                <a:cs typeface="Arial"/>
                <a:sym typeface="Arial"/>
              </a:rPr>
              <a:t>is a container that runs alongside an application container in an Amazon ECS task. </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While the application container runs core application code, processes running in sidecars can augment the application. </a:t>
            </a:r>
            <a:endParaRPr sz="1100">
              <a:latin typeface="Arial"/>
              <a:ea typeface="Arial"/>
              <a:cs typeface="Arial"/>
              <a:sym typeface="Arial"/>
            </a:endParaRPr>
          </a:p>
          <a:p>
            <a:pPr indent="0" lvl="0" marL="0" rtl="0" algn="l">
              <a:spcBef>
                <a:spcPts val="1200"/>
              </a:spcBef>
              <a:spcAft>
                <a:spcPts val="1200"/>
              </a:spcAft>
              <a:buNone/>
            </a:pPr>
            <a:r>
              <a:rPr lang="en" sz="1100">
                <a:latin typeface="Arial"/>
                <a:ea typeface="Arial"/>
                <a:cs typeface="Arial"/>
                <a:sym typeface="Arial"/>
              </a:rPr>
              <a:t>Sidecars help you segregate application functions into dedicated containers, making it easier for you to update parts of your application.</a:t>
            </a:r>
            <a:endParaRPr sz="1100">
              <a:latin typeface="Arial"/>
              <a:ea typeface="Arial"/>
              <a:cs typeface="Arial"/>
              <a:sym typeface="Arial"/>
            </a:endParaRPr>
          </a:p>
        </p:txBody>
      </p:sp>
      <p:pic>
        <p:nvPicPr>
          <p:cNvPr id="253" name="Google Shape;253;p46"/>
          <p:cNvPicPr preferRelativeResize="0"/>
          <p:nvPr/>
        </p:nvPicPr>
        <p:blipFill>
          <a:blip r:embed="rId3">
            <a:alphaModFix/>
          </a:blip>
          <a:stretch>
            <a:fillRect/>
          </a:stretch>
        </p:blipFill>
        <p:spPr>
          <a:xfrm>
            <a:off x="1376457" y="2571751"/>
            <a:ext cx="6997464" cy="23589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ECS &amp; ECR</a:t>
            </a:r>
            <a:endParaRPr/>
          </a:p>
        </p:txBody>
      </p:sp>
      <p:sp>
        <p:nvSpPr>
          <p:cNvPr id="136" name="Google Shape;136;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ECS Network Types - Host</a:t>
            </a:r>
            <a:endParaRPr/>
          </a:p>
        </p:txBody>
      </p:sp>
      <p:sp>
        <p:nvSpPr>
          <p:cNvPr id="259" name="Google Shape;259;p47"/>
          <p:cNvSpPr txBox="1"/>
          <p:nvPr>
            <p:ph idx="1" type="body"/>
          </p:nvPr>
        </p:nvSpPr>
        <p:spPr>
          <a:xfrm>
            <a:off x="431675" y="1123750"/>
            <a:ext cx="3795900" cy="3466200"/>
          </a:xfrm>
          <a:prstGeom prst="rect">
            <a:avLst/>
          </a:prstGeom>
        </p:spPr>
        <p:txBody>
          <a:bodyPr anchorCtr="0" anchor="t" bIns="34275" lIns="68575" spcFirstLastPara="1" rIns="68575" wrap="square" tIns="34275">
            <a:noAutofit/>
          </a:bodyPr>
          <a:lstStyle/>
          <a:p>
            <a:pPr indent="0" lvl="0" marL="0" rtl="0" algn="l">
              <a:lnSpc>
                <a:spcPct val="100000"/>
              </a:lnSpc>
              <a:spcBef>
                <a:spcPts val="800"/>
              </a:spcBef>
              <a:spcAft>
                <a:spcPts val="0"/>
              </a:spcAft>
              <a:buNone/>
            </a:pPr>
            <a:r>
              <a:rPr lang="en" sz="1100">
                <a:solidFill>
                  <a:srgbClr val="16191F"/>
                </a:solidFill>
                <a:highlight>
                  <a:srgbClr val="FFFFFF"/>
                </a:highlight>
                <a:latin typeface="Arial"/>
                <a:ea typeface="Arial"/>
                <a:cs typeface="Arial"/>
                <a:sym typeface="Arial"/>
              </a:rPr>
              <a:t>The </a:t>
            </a:r>
            <a:r>
              <a:rPr b="1" lang="en" sz="1100">
                <a:solidFill>
                  <a:srgbClr val="16191F"/>
                </a:solidFill>
                <a:latin typeface="Arial"/>
                <a:ea typeface="Arial"/>
                <a:cs typeface="Arial"/>
                <a:sym typeface="Arial"/>
              </a:rPr>
              <a:t>host</a:t>
            </a:r>
            <a:r>
              <a:rPr b="1" lang="en" sz="1100">
                <a:solidFill>
                  <a:srgbClr val="16191F"/>
                </a:solidFill>
                <a:highlight>
                  <a:srgbClr val="FFFFFF"/>
                </a:highlight>
                <a:latin typeface="Arial"/>
                <a:ea typeface="Arial"/>
                <a:cs typeface="Arial"/>
                <a:sym typeface="Arial"/>
              </a:rPr>
              <a:t> network mode</a:t>
            </a:r>
            <a:r>
              <a:rPr lang="en" sz="1100">
                <a:solidFill>
                  <a:srgbClr val="16191F"/>
                </a:solidFill>
                <a:highlight>
                  <a:srgbClr val="FFFFFF"/>
                </a:highlight>
                <a:latin typeface="Arial"/>
                <a:ea typeface="Arial"/>
                <a:cs typeface="Arial"/>
                <a:sym typeface="Arial"/>
              </a:rPr>
              <a:t> is the most basic network mode that's supported in Amazon ECS.</a:t>
            </a:r>
            <a:endParaRPr sz="11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n" sz="1100">
                <a:solidFill>
                  <a:srgbClr val="16191F"/>
                </a:solidFill>
                <a:highlight>
                  <a:srgbClr val="FFFF00"/>
                </a:highlight>
                <a:latin typeface="Arial"/>
                <a:ea typeface="Arial"/>
                <a:cs typeface="Arial"/>
                <a:sym typeface="Arial"/>
              </a:rPr>
              <a:t>Using host mode, the networking of the container is tied directly to the underlying host that's running the container</a:t>
            </a:r>
            <a:r>
              <a:rPr lang="en" sz="1100">
                <a:solidFill>
                  <a:srgbClr val="16191F"/>
                </a:solidFill>
                <a:highlight>
                  <a:srgbClr val="FFFFFF"/>
                </a:highlight>
                <a:latin typeface="Arial"/>
                <a:ea typeface="Arial"/>
                <a:cs typeface="Arial"/>
                <a:sym typeface="Arial"/>
              </a:rPr>
              <a:t>.</a:t>
            </a:r>
            <a:endParaRPr sz="11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n" sz="1100">
                <a:solidFill>
                  <a:srgbClr val="FF0000"/>
                </a:solidFill>
                <a:highlight>
                  <a:srgbClr val="FFFFFF"/>
                </a:highlight>
                <a:latin typeface="Arial"/>
                <a:ea typeface="Arial"/>
                <a:cs typeface="Arial"/>
                <a:sym typeface="Arial"/>
              </a:rPr>
              <a:t>Example </a:t>
            </a:r>
            <a:r>
              <a:rPr lang="en" sz="1100">
                <a:solidFill>
                  <a:srgbClr val="16191F"/>
                </a:solidFill>
                <a:highlight>
                  <a:srgbClr val="FFFFFF"/>
                </a:highlight>
                <a:latin typeface="Arial"/>
                <a:ea typeface="Arial"/>
                <a:cs typeface="Arial"/>
                <a:sym typeface="Arial"/>
              </a:rPr>
              <a:t>: Assume that you're running a Node.js container with an Express application that listens on port 3000 similar to the one illustrated in the preceding diagram. When the host network mode is used, the container receives traffic on port 3000 using the IP address of the underlying host Amazon EC2 instance. </a:t>
            </a:r>
            <a:endParaRPr sz="11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n" sz="1100">
                <a:solidFill>
                  <a:srgbClr val="16191F"/>
                </a:solidFill>
                <a:highlight>
                  <a:srgbClr val="FFFFFF"/>
                </a:highlight>
                <a:latin typeface="Arial"/>
                <a:ea typeface="Arial"/>
                <a:cs typeface="Arial"/>
                <a:sym typeface="Arial"/>
              </a:rPr>
              <a:t>The </a:t>
            </a:r>
            <a:r>
              <a:rPr b="1" lang="en" sz="1100">
                <a:solidFill>
                  <a:srgbClr val="16191F"/>
                </a:solidFill>
                <a:highlight>
                  <a:srgbClr val="FFFFFF"/>
                </a:highlight>
                <a:latin typeface="Arial"/>
                <a:ea typeface="Arial"/>
                <a:cs typeface="Arial"/>
                <a:sym typeface="Arial"/>
              </a:rPr>
              <a:t>host </a:t>
            </a:r>
            <a:r>
              <a:rPr lang="en" sz="1100">
                <a:solidFill>
                  <a:srgbClr val="16191F"/>
                </a:solidFill>
                <a:highlight>
                  <a:srgbClr val="FFFFFF"/>
                </a:highlight>
                <a:latin typeface="Arial"/>
                <a:ea typeface="Arial"/>
                <a:cs typeface="Arial"/>
                <a:sym typeface="Arial"/>
              </a:rPr>
              <a:t>network mode is </a:t>
            </a:r>
            <a:r>
              <a:rPr lang="en" sz="1100" u="sng">
                <a:solidFill>
                  <a:srgbClr val="16191F"/>
                </a:solidFill>
                <a:highlight>
                  <a:srgbClr val="FFFFFF"/>
                </a:highlight>
                <a:latin typeface="Arial"/>
                <a:ea typeface="Arial"/>
                <a:cs typeface="Arial"/>
                <a:sym typeface="Arial"/>
              </a:rPr>
              <a:t>only supported for Amazon ECS tasks hosted on Amazon EC2 instances</a:t>
            </a:r>
            <a:r>
              <a:rPr lang="en" sz="1100">
                <a:solidFill>
                  <a:srgbClr val="16191F"/>
                </a:solidFill>
                <a:highlight>
                  <a:srgbClr val="FFFFFF"/>
                </a:highlight>
                <a:latin typeface="Arial"/>
                <a:ea typeface="Arial"/>
                <a:cs typeface="Arial"/>
                <a:sym typeface="Arial"/>
              </a:rPr>
              <a:t>.</a:t>
            </a:r>
            <a:endParaRPr sz="11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1200"/>
              </a:spcAft>
              <a:buNone/>
            </a:pPr>
            <a:r>
              <a:rPr lang="en" sz="1100">
                <a:solidFill>
                  <a:srgbClr val="16191F"/>
                </a:solidFill>
                <a:highlight>
                  <a:srgbClr val="FFFFFF"/>
                </a:highlight>
                <a:latin typeface="Arial"/>
                <a:ea typeface="Arial"/>
                <a:cs typeface="Arial"/>
                <a:sym typeface="Arial"/>
              </a:rPr>
              <a:t>It's not supported when using Amazon ECS on Fargate.</a:t>
            </a:r>
            <a:endParaRPr sz="1100">
              <a:solidFill>
                <a:srgbClr val="16191F"/>
              </a:solidFill>
              <a:highlight>
                <a:srgbClr val="FFFFFF"/>
              </a:highlight>
              <a:latin typeface="Arial"/>
              <a:ea typeface="Arial"/>
              <a:cs typeface="Arial"/>
              <a:sym typeface="Arial"/>
            </a:endParaRPr>
          </a:p>
        </p:txBody>
      </p:sp>
      <p:pic>
        <p:nvPicPr>
          <p:cNvPr id="260" name="Google Shape;260;p47"/>
          <p:cNvPicPr preferRelativeResize="0"/>
          <p:nvPr/>
        </p:nvPicPr>
        <p:blipFill>
          <a:blip r:embed="rId3">
            <a:alphaModFix/>
          </a:blip>
          <a:stretch>
            <a:fillRect/>
          </a:stretch>
        </p:blipFill>
        <p:spPr>
          <a:xfrm>
            <a:off x="4564856" y="1268109"/>
            <a:ext cx="4386263" cy="33218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ECS Network Types - Bridge</a:t>
            </a:r>
            <a:endParaRPr/>
          </a:p>
        </p:txBody>
      </p:sp>
      <p:sp>
        <p:nvSpPr>
          <p:cNvPr id="266" name="Google Shape;266;p48"/>
          <p:cNvSpPr txBox="1"/>
          <p:nvPr>
            <p:ph idx="1" type="body"/>
          </p:nvPr>
        </p:nvSpPr>
        <p:spPr>
          <a:xfrm>
            <a:off x="391850" y="1033550"/>
            <a:ext cx="3995100" cy="3870900"/>
          </a:xfrm>
          <a:prstGeom prst="rect">
            <a:avLst/>
          </a:prstGeom>
        </p:spPr>
        <p:txBody>
          <a:bodyPr anchorCtr="0" anchor="t" bIns="34275" lIns="68575" spcFirstLastPara="1" rIns="68575" wrap="square" tIns="34275">
            <a:noAutofit/>
          </a:bodyPr>
          <a:lstStyle/>
          <a:p>
            <a:pPr indent="0" lvl="0" marL="0" rtl="0" algn="l">
              <a:lnSpc>
                <a:spcPct val="100000"/>
              </a:lnSpc>
              <a:spcBef>
                <a:spcPts val="800"/>
              </a:spcBef>
              <a:spcAft>
                <a:spcPts val="0"/>
              </a:spcAft>
              <a:buNone/>
            </a:pPr>
            <a:r>
              <a:rPr lang="en" sz="1200">
                <a:solidFill>
                  <a:srgbClr val="16191F"/>
                </a:solidFill>
                <a:highlight>
                  <a:srgbClr val="FFFFFF"/>
                </a:highlight>
                <a:latin typeface="Arial"/>
                <a:ea typeface="Arial"/>
                <a:cs typeface="Arial"/>
                <a:sym typeface="Arial"/>
              </a:rPr>
              <a:t>With </a:t>
            </a:r>
            <a:r>
              <a:rPr b="1" lang="en" sz="1200">
                <a:solidFill>
                  <a:srgbClr val="16191F"/>
                </a:solidFill>
                <a:latin typeface="Arial"/>
                <a:ea typeface="Arial"/>
                <a:cs typeface="Arial"/>
                <a:sym typeface="Arial"/>
              </a:rPr>
              <a:t>bridge</a:t>
            </a:r>
            <a:r>
              <a:rPr b="1" lang="en" sz="1200">
                <a:solidFill>
                  <a:srgbClr val="16191F"/>
                </a:solidFill>
                <a:highlight>
                  <a:srgbClr val="FFFFFF"/>
                </a:highlight>
                <a:latin typeface="Arial"/>
                <a:ea typeface="Arial"/>
                <a:cs typeface="Arial"/>
                <a:sym typeface="Arial"/>
              </a:rPr>
              <a:t> </a:t>
            </a:r>
            <a:r>
              <a:rPr lang="en" sz="1200">
                <a:solidFill>
                  <a:srgbClr val="16191F"/>
                </a:solidFill>
                <a:highlight>
                  <a:srgbClr val="FFFFFF"/>
                </a:highlight>
                <a:latin typeface="Arial"/>
                <a:ea typeface="Arial"/>
                <a:cs typeface="Arial"/>
                <a:sym typeface="Arial"/>
              </a:rPr>
              <a:t>mode, you're using a virtual network bridge to create a layer between the host and the networking of the container. </a:t>
            </a:r>
            <a:endParaRPr sz="12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n" sz="1200">
                <a:solidFill>
                  <a:srgbClr val="16191F"/>
                </a:solidFill>
                <a:highlight>
                  <a:srgbClr val="FFFF00"/>
                </a:highlight>
                <a:latin typeface="Arial"/>
                <a:ea typeface="Arial"/>
                <a:cs typeface="Arial"/>
                <a:sym typeface="Arial"/>
              </a:rPr>
              <a:t>This way, you can create port mappings that remap a host port to a container port. </a:t>
            </a:r>
            <a:endParaRPr sz="1200">
              <a:solidFill>
                <a:srgbClr val="16191F"/>
              </a:solidFill>
              <a:highlight>
                <a:srgbClr val="FFFF00"/>
              </a:highlight>
              <a:latin typeface="Arial"/>
              <a:ea typeface="Arial"/>
              <a:cs typeface="Arial"/>
              <a:sym typeface="Arial"/>
            </a:endParaRPr>
          </a:p>
          <a:p>
            <a:pPr indent="0" lvl="0" marL="0" rtl="0" algn="l">
              <a:lnSpc>
                <a:spcPct val="100000"/>
              </a:lnSpc>
              <a:spcBef>
                <a:spcPts val="1200"/>
              </a:spcBef>
              <a:spcAft>
                <a:spcPts val="0"/>
              </a:spcAft>
              <a:buNone/>
            </a:pPr>
            <a:r>
              <a:rPr lang="en" sz="1200">
                <a:solidFill>
                  <a:srgbClr val="16191F"/>
                </a:solidFill>
                <a:highlight>
                  <a:srgbClr val="FFFF00"/>
                </a:highlight>
                <a:latin typeface="Arial"/>
                <a:ea typeface="Arial"/>
                <a:cs typeface="Arial"/>
                <a:sym typeface="Arial"/>
              </a:rPr>
              <a:t>The mappings can be either static or dynamic.</a:t>
            </a:r>
            <a:endParaRPr sz="1200">
              <a:solidFill>
                <a:srgbClr val="16191F"/>
              </a:solidFill>
              <a:highlight>
                <a:srgbClr val="FFFF00"/>
              </a:highlight>
              <a:latin typeface="Arial"/>
              <a:ea typeface="Arial"/>
              <a:cs typeface="Arial"/>
              <a:sym typeface="Arial"/>
            </a:endParaRPr>
          </a:p>
          <a:p>
            <a:pPr indent="0" lvl="0" marL="0" rtl="0" algn="l">
              <a:lnSpc>
                <a:spcPct val="100000"/>
              </a:lnSpc>
              <a:spcBef>
                <a:spcPts val="1200"/>
              </a:spcBef>
              <a:spcAft>
                <a:spcPts val="0"/>
              </a:spcAft>
              <a:buNone/>
            </a:pPr>
            <a:r>
              <a:rPr lang="en" sz="1200">
                <a:solidFill>
                  <a:srgbClr val="16191F"/>
                </a:solidFill>
                <a:highlight>
                  <a:srgbClr val="FFFFFF"/>
                </a:highlight>
                <a:latin typeface="Arial"/>
                <a:ea typeface="Arial"/>
                <a:cs typeface="Arial"/>
                <a:sym typeface="Arial"/>
              </a:rPr>
              <a:t>With a </a:t>
            </a:r>
            <a:r>
              <a:rPr b="1" lang="en" sz="1200">
                <a:solidFill>
                  <a:srgbClr val="16191F"/>
                </a:solidFill>
                <a:highlight>
                  <a:srgbClr val="FFFFFF"/>
                </a:highlight>
                <a:latin typeface="Arial"/>
                <a:ea typeface="Arial"/>
                <a:cs typeface="Arial"/>
                <a:sym typeface="Arial"/>
              </a:rPr>
              <a:t>static port mapping</a:t>
            </a:r>
            <a:r>
              <a:rPr lang="en" sz="1200">
                <a:solidFill>
                  <a:srgbClr val="16191F"/>
                </a:solidFill>
                <a:highlight>
                  <a:srgbClr val="FFFFFF"/>
                </a:highlight>
                <a:latin typeface="Arial"/>
                <a:ea typeface="Arial"/>
                <a:cs typeface="Arial"/>
                <a:sym typeface="Arial"/>
              </a:rPr>
              <a:t>, you can explicitly define which host port you want to map to a container port. Using the example above, port 80 on the host is being mapped to port 3000 on the container. </a:t>
            </a:r>
            <a:endParaRPr sz="12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n" sz="1200">
                <a:solidFill>
                  <a:srgbClr val="16191F"/>
                </a:solidFill>
                <a:highlight>
                  <a:srgbClr val="FFFFFF"/>
                </a:highlight>
                <a:latin typeface="Arial"/>
                <a:ea typeface="Arial"/>
                <a:cs typeface="Arial"/>
                <a:sym typeface="Arial"/>
              </a:rPr>
              <a:t>To communicate to the containerized application, you send traffic to port 80 to the Amazon EC2 instance's IP address. From the containerized application’s perspective it sees that inbound traffic on port 3000.</a:t>
            </a:r>
            <a:endParaRPr sz="12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1200"/>
              </a:spcAft>
              <a:buNone/>
            </a:pPr>
            <a:r>
              <a:rPr lang="en" sz="1200" u="sng">
                <a:solidFill>
                  <a:schemeClr val="hlink"/>
                </a:solidFill>
                <a:highlight>
                  <a:srgbClr val="FFFFFF"/>
                </a:highlight>
                <a:latin typeface="Arial"/>
                <a:ea typeface="Arial"/>
                <a:cs typeface="Arial"/>
                <a:sym typeface="Arial"/>
                <a:hlinkClick r:id="rId3"/>
              </a:rPr>
              <a:t>https://docs.aws.amazon.com/AmazonECS/latest/developerguide/task_definition_parameters.html</a:t>
            </a:r>
            <a:endParaRPr sz="1200">
              <a:solidFill>
                <a:srgbClr val="16191F"/>
              </a:solidFill>
              <a:highlight>
                <a:srgbClr val="FFFFFF"/>
              </a:highlight>
              <a:latin typeface="Arial"/>
              <a:ea typeface="Arial"/>
              <a:cs typeface="Arial"/>
              <a:sym typeface="Arial"/>
            </a:endParaRPr>
          </a:p>
        </p:txBody>
      </p:sp>
      <p:pic>
        <p:nvPicPr>
          <p:cNvPr id="267" name="Google Shape;267;p48"/>
          <p:cNvPicPr preferRelativeResize="0"/>
          <p:nvPr/>
        </p:nvPicPr>
        <p:blipFill>
          <a:blip r:embed="rId4">
            <a:alphaModFix/>
          </a:blip>
          <a:stretch>
            <a:fillRect/>
          </a:stretch>
        </p:blipFill>
        <p:spPr>
          <a:xfrm>
            <a:off x="4619963" y="1268119"/>
            <a:ext cx="4400549" cy="33076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ECS Network Types - Bridge</a:t>
            </a:r>
            <a:endParaRPr/>
          </a:p>
        </p:txBody>
      </p:sp>
      <p:sp>
        <p:nvSpPr>
          <p:cNvPr id="273" name="Google Shape;273;p49"/>
          <p:cNvSpPr txBox="1"/>
          <p:nvPr>
            <p:ph idx="1" type="body"/>
          </p:nvPr>
        </p:nvSpPr>
        <p:spPr>
          <a:xfrm>
            <a:off x="325475" y="982088"/>
            <a:ext cx="3993300" cy="4036800"/>
          </a:xfrm>
          <a:prstGeom prst="rect">
            <a:avLst/>
          </a:prstGeom>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018"/>
              <a:buNone/>
            </a:pPr>
            <a:r>
              <a:rPr lang="en" sz="1132">
                <a:solidFill>
                  <a:srgbClr val="16191F"/>
                </a:solidFill>
                <a:highlight>
                  <a:srgbClr val="FFFFFF"/>
                </a:highlight>
                <a:latin typeface="Arial"/>
                <a:ea typeface="Arial"/>
                <a:cs typeface="Arial"/>
                <a:sym typeface="Arial"/>
              </a:rPr>
              <a:t>Consider using the </a:t>
            </a:r>
            <a:r>
              <a:rPr b="1" lang="en" sz="1132">
                <a:solidFill>
                  <a:srgbClr val="16191F"/>
                </a:solidFill>
                <a:latin typeface="Arial"/>
                <a:ea typeface="Arial"/>
                <a:cs typeface="Arial"/>
                <a:sym typeface="Arial"/>
              </a:rPr>
              <a:t>bridge</a:t>
            </a:r>
            <a:r>
              <a:rPr b="1" lang="en" sz="1132">
                <a:solidFill>
                  <a:srgbClr val="16191F"/>
                </a:solidFill>
                <a:highlight>
                  <a:srgbClr val="FFFFFF"/>
                </a:highlight>
                <a:latin typeface="Arial"/>
                <a:ea typeface="Arial"/>
                <a:cs typeface="Arial"/>
                <a:sym typeface="Arial"/>
              </a:rPr>
              <a:t> network mode</a:t>
            </a:r>
            <a:r>
              <a:rPr lang="en" sz="1132">
                <a:solidFill>
                  <a:srgbClr val="16191F"/>
                </a:solidFill>
                <a:highlight>
                  <a:srgbClr val="FFFFFF"/>
                </a:highlight>
                <a:latin typeface="Arial"/>
                <a:ea typeface="Arial"/>
                <a:cs typeface="Arial"/>
                <a:sym typeface="Arial"/>
              </a:rPr>
              <a:t> with a </a:t>
            </a:r>
            <a:r>
              <a:rPr b="1" lang="en" sz="1132">
                <a:solidFill>
                  <a:srgbClr val="16191F"/>
                </a:solidFill>
                <a:highlight>
                  <a:srgbClr val="FFFFFF"/>
                </a:highlight>
                <a:latin typeface="Arial"/>
                <a:ea typeface="Arial"/>
                <a:cs typeface="Arial"/>
                <a:sym typeface="Arial"/>
              </a:rPr>
              <a:t>dynamic port mapping</a:t>
            </a:r>
            <a:r>
              <a:rPr lang="en" sz="1132">
                <a:solidFill>
                  <a:srgbClr val="16191F"/>
                </a:solidFill>
                <a:highlight>
                  <a:srgbClr val="FFFFFF"/>
                </a:highlight>
                <a:latin typeface="Arial"/>
                <a:ea typeface="Arial"/>
                <a:cs typeface="Arial"/>
                <a:sym typeface="Arial"/>
              </a:rPr>
              <a:t> as shown in the following diagram.</a:t>
            </a:r>
            <a:endParaRPr sz="1132">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SzPts val="1018"/>
              <a:buNone/>
            </a:pPr>
            <a:r>
              <a:rPr lang="en" sz="1132">
                <a:solidFill>
                  <a:srgbClr val="16191F"/>
                </a:solidFill>
                <a:highlight>
                  <a:srgbClr val="FFFFFF"/>
                </a:highlight>
                <a:latin typeface="Arial"/>
                <a:ea typeface="Arial"/>
                <a:cs typeface="Arial"/>
                <a:sym typeface="Arial"/>
              </a:rPr>
              <a:t>By not specifying a host port in the port mapping, you can have Docker choose a random, unused port from the ephemeral port range and assign it as the public host port for the container.</a:t>
            </a:r>
            <a:endParaRPr sz="1132">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SzPts val="1018"/>
              <a:buNone/>
            </a:pPr>
            <a:r>
              <a:rPr lang="en" sz="1132">
                <a:solidFill>
                  <a:srgbClr val="FF0000"/>
                </a:solidFill>
                <a:highlight>
                  <a:srgbClr val="FFFFFF"/>
                </a:highlight>
                <a:latin typeface="Arial"/>
                <a:ea typeface="Arial"/>
                <a:cs typeface="Arial"/>
                <a:sym typeface="Arial"/>
              </a:rPr>
              <a:t>For example</a:t>
            </a:r>
            <a:r>
              <a:rPr lang="en" sz="1132">
                <a:solidFill>
                  <a:srgbClr val="16191F"/>
                </a:solidFill>
                <a:highlight>
                  <a:srgbClr val="FFFFFF"/>
                </a:highlight>
                <a:latin typeface="Arial"/>
                <a:ea typeface="Arial"/>
                <a:cs typeface="Arial"/>
                <a:sym typeface="Arial"/>
              </a:rPr>
              <a:t>, the Node.js application listening on port 3000 on the container might be assigned a random high number port such as 47760 on the Amazon EC2 host.</a:t>
            </a:r>
            <a:endParaRPr sz="1132">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SzPts val="1018"/>
              <a:buNone/>
            </a:pPr>
            <a:r>
              <a:rPr lang="en" sz="1132">
                <a:solidFill>
                  <a:srgbClr val="16191F"/>
                </a:solidFill>
                <a:highlight>
                  <a:srgbClr val="FFFFFF"/>
                </a:highlight>
                <a:latin typeface="Arial"/>
                <a:ea typeface="Arial"/>
                <a:cs typeface="Arial"/>
                <a:sym typeface="Arial"/>
              </a:rPr>
              <a:t>Doing this means that you can run multiple copies of that container on the host. Moreover, each container can be assigned its own port on the host. Each copy of the container receives traffic on port 3000. However, clients that send traffic to these containers use the randomly assigned host ports.</a:t>
            </a:r>
            <a:endParaRPr sz="1132">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1200"/>
              </a:spcAft>
              <a:buSzPts val="1018"/>
              <a:buNone/>
            </a:pPr>
            <a:r>
              <a:rPr lang="en" sz="1132">
                <a:solidFill>
                  <a:srgbClr val="16191F"/>
                </a:solidFill>
                <a:highlight>
                  <a:srgbClr val="FFFF00"/>
                </a:highlight>
                <a:latin typeface="Arial"/>
                <a:ea typeface="Arial"/>
                <a:cs typeface="Arial"/>
                <a:sym typeface="Arial"/>
              </a:rPr>
              <a:t>The </a:t>
            </a:r>
            <a:r>
              <a:rPr b="1" lang="en" sz="1132">
                <a:solidFill>
                  <a:srgbClr val="16191F"/>
                </a:solidFill>
                <a:highlight>
                  <a:srgbClr val="FFFF00"/>
                </a:highlight>
                <a:latin typeface="Arial"/>
                <a:ea typeface="Arial"/>
                <a:cs typeface="Arial"/>
                <a:sym typeface="Arial"/>
              </a:rPr>
              <a:t>bridge network mode</a:t>
            </a:r>
            <a:r>
              <a:rPr lang="en" sz="1132">
                <a:solidFill>
                  <a:srgbClr val="16191F"/>
                </a:solidFill>
                <a:highlight>
                  <a:srgbClr val="FFFF00"/>
                </a:highlight>
                <a:latin typeface="Arial"/>
                <a:ea typeface="Arial"/>
                <a:cs typeface="Arial"/>
                <a:sym typeface="Arial"/>
              </a:rPr>
              <a:t> is </a:t>
            </a:r>
            <a:r>
              <a:rPr lang="en" sz="1132" u="sng">
                <a:solidFill>
                  <a:srgbClr val="16191F"/>
                </a:solidFill>
                <a:highlight>
                  <a:srgbClr val="FFFF00"/>
                </a:highlight>
                <a:latin typeface="Arial"/>
                <a:ea typeface="Arial"/>
                <a:cs typeface="Arial"/>
                <a:sym typeface="Arial"/>
              </a:rPr>
              <a:t>only supported for Amazon ECS tasks hosted on Amazon EC2 instances.</a:t>
            </a:r>
            <a:r>
              <a:rPr lang="en" sz="1132">
                <a:solidFill>
                  <a:srgbClr val="16191F"/>
                </a:solidFill>
                <a:highlight>
                  <a:srgbClr val="FFFF00"/>
                </a:highlight>
                <a:latin typeface="Arial"/>
                <a:ea typeface="Arial"/>
                <a:cs typeface="Arial"/>
                <a:sym typeface="Arial"/>
              </a:rPr>
              <a:t> It is not supported when using Amazon ECS on Fargate.</a:t>
            </a:r>
            <a:endParaRPr sz="1132">
              <a:solidFill>
                <a:srgbClr val="16191F"/>
              </a:solidFill>
              <a:highlight>
                <a:srgbClr val="FFFF00"/>
              </a:highlight>
              <a:latin typeface="Arial"/>
              <a:ea typeface="Arial"/>
              <a:cs typeface="Arial"/>
              <a:sym typeface="Arial"/>
            </a:endParaRPr>
          </a:p>
        </p:txBody>
      </p:sp>
      <p:pic>
        <p:nvPicPr>
          <p:cNvPr id="274" name="Google Shape;274;p49"/>
          <p:cNvPicPr preferRelativeResize="0"/>
          <p:nvPr/>
        </p:nvPicPr>
        <p:blipFill>
          <a:blip r:embed="rId3">
            <a:alphaModFix/>
          </a:blip>
          <a:stretch>
            <a:fillRect/>
          </a:stretch>
        </p:blipFill>
        <p:spPr>
          <a:xfrm>
            <a:off x="4629150" y="1382419"/>
            <a:ext cx="3993356" cy="32361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0"/>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ECS Network Types - Awsvpc</a:t>
            </a:r>
            <a:endParaRPr/>
          </a:p>
        </p:txBody>
      </p:sp>
      <p:sp>
        <p:nvSpPr>
          <p:cNvPr id="280" name="Google Shape;280;p50"/>
          <p:cNvSpPr txBox="1"/>
          <p:nvPr>
            <p:ph idx="1" type="body"/>
          </p:nvPr>
        </p:nvSpPr>
        <p:spPr>
          <a:xfrm>
            <a:off x="325480" y="1026932"/>
            <a:ext cx="4157700" cy="4083300"/>
          </a:xfrm>
          <a:prstGeom prst="rect">
            <a:avLst/>
          </a:prstGeom>
        </p:spPr>
        <p:txBody>
          <a:bodyPr anchorCtr="0" anchor="t" bIns="34275" lIns="68575" spcFirstLastPara="1" rIns="68575" wrap="square" tIns="34275">
            <a:noAutofit/>
          </a:bodyPr>
          <a:lstStyle/>
          <a:p>
            <a:pPr indent="0" lvl="0" marL="0" rtl="0" algn="l">
              <a:lnSpc>
                <a:spcPct val="100000"/>
              </a:lnSpc>
              <a:spcBef>
                <a:spcPts val="800"/>
              </a:spcBef>
              <a:spcAft>
                <a:spcPts val="0"/>
              </a:spcAft>
              <a:buNone/>
            </a:pPr>
            <a:r>
              <a:rPr lang="en" sz="1100">
                <a:solidFill>
                  <a:srgbClr val="16191F"/>
                </a:solidFill>
                <a:highlight>
                  <a:srgbClr val="FFFFFF"/>
                </a:highlight>
                <a:latin typeface="Arial"/>
                <a:ea typeface="Arial"/>
                <a:cs typeface="Arial"/>
                <a:sym typeface="Arial"/>
              </a:rPr>
              <a:t>With the </a:t>
            </a:r>
            <a:r>
              <a:rPr b="1" lang="en" sz="1100">
                <a:solidFill>
                  <a:srgbClr val="16191F"/>
                </a:solidFill>
                <a:highlight>
                  <a:srgbClr val="FFFFFF"/>
                </a:highlight>
                <a:latin typeface="Arial"/>
                <a:ea typeface="Arial"/>
                <a:cs typeface="Arial"/>
                <a:sym typeface="Arial"/>
              </a:rPr>
              <a:t>awsvpc network mode</a:t>
            </a:r>
            <a:r>
              <a:rPr lang="en" sz="1100">
                <a:solidFill>
                  <a:srgbClr val="16191F"/>
                </a:solidFill>
                <a:highlight>
                  <a:srgbClr val="FFFFFF"/>
                </a:highlight>
                <a:latin typeface="Arial"/>
                <a:ea typeface="Arial"/>
                <a:cs typeface="Arial"/>
                <a:sym typeface="Arial"/>
              </a:rPr>
              <a:t>, Amazon ECS creates and manages an Elastic Network Interface (ENI) for each task and each task receives its own private IP address within the VPC. </a:t>
            </a:r>
            <a:endParaRPr sz="11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n" sz="1100">
                <a:solidFill>
                  <a:srgbClr val="16191F"/>
                </a:solidFill>
                <a:highlight>
                  <a:srgbClr val="FFFFFF"/>
                </a:highlight>
                <a:latin typeface="Arial"/>
                <a:ea typeface="Arial"/>
                <a:cs typeface="Arial"/>
                <a:sym typeface="Arial"/>
              </a:rPr>
              <a:t>This ENI is separate from the underlying hosts ENI. </a:t>
            </a:r>
            <a:endParaRPr sz="11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n" sz="1100">
                <a:solidFill>
                  <a:srgbClr val="16191F"/>
                </a:solidFill>
                <a:highlight>
                  <a:srgbClr val="FFFFFF"/>
                </a:highlight>
                <a:latin typeface="Arial"/>
                <a:ea typeface="Arial"/>
                <a:cs typeface="Arial"/>
                <a:sym typeface="Arial"/>
              </a:rPr>
              <a:t>If an Amazon EC2 instance is running multiple tasks, then each task’s ENI is separate as well.</a:t>
            </a:r>
            <a:endParaRPr sz="11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n" sz="1100">
                <a:solidFill>
                  <a:srgbClr val="16191F"/>
                </a:solidFill>
                <a:highlight>
                  <a:srgbClr val="FFFFFF"/>
                </a:highlight>
                <a:latin typeface="Arial"/>
                <a:ea typeface="Arial"/>
                <a:cs typeface="Arial"/>
                <a:sym typeface="Arial"/>
              </a:rPr>
              <a:t>The </a:t>
            </a:r>
            <a:r>
              <a:rPr b="1" lang="en" sz="1100">
                <a:solidFill>
                  <a:srgbClr val="16191F"/>
                </a:solidFill>
                <a:highlight>
                  <a:srgbClr val="FFFFFF"/>
                </a:highlight>
                <a:latin typeface="Arial"/>
                <a:ea typeface="Arial"/>
                <a:cs typeface="Arial"/>
                <a:sym typeface="Arial"/>
              </a:rPr>
              <a:t>advantage of using the awsvpc network mode</a:t>
            </a:r>
            <a:r>
              <a:rPr lang="en" sz="1100">
                <a:solidFill>
                  <a:srgbClr val="16191F"/>
                </a:solidFill>
                <a:highlight>
                  <a:srgbClr val="FFFFFF"/>
                </a:highlight>
                <a:latin typeface="Arial"/>
                <a:ea typeface="Arial"/>
                <a:cs typeface="Arial"/>
                <a:sym typeface="Arial"/>
              </a:rPr>
              <a:t> is that each task has a separate security group to allow or deny traffic. This means you have greater flexibility to control communications between tasks and services at a more granular level. </a:t>
            </a:r>
            <a:endParaRPr sz="11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n" sz="1100">
                <a:solidFill>
                  <a:srgbClr val="16191F"/>
                </a:solidFill>
                <a:highlight>
                  <a:srgbClr val="FFFFFF"/>
                </a:highlight>
                <a:latin typeface="Arial"/>
                <a:ea typeface="Arial"/>
                <a:cs typeface="Arial"/>
                <a:sym typeface="Arial"/>
              </a:rPr>
              <a:t>You can also configure a task to deny incoming traffic from another task located on the same host.</a:t>
            </a:r>
            <a:endParaRPr sz="11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Clr>
                <a:schemeClr val="dk1"/>
              </a:buClr>
              <a:buSzPts val="800"/>
              <a:buFont typeface="Arial"/>
              <a:buNone/>
            </a:pPr>
            <a:r>
              <a:rPr lang="en" sz="1100">
                <a:solidFill>
                  <a:srgbClr val="16191F"/>
                </a:solidFill>
                <a:highlight>
                  <a:srgbClr val="FFFFFF"/>
                </a:highlight>
                <a:latin typeface="Arial"/>
                <a:ea typeface="Arial"/>
                <a:cs typeface="Arial"/>
                <a:sym typeface="Arial"/>
              </a:rPr>
              <a:t>The </a:t>
            </a:r>
            <a:r>
              <a:rPr b="1" lang="en" sz="1100">
                <a:solidFill>
                  <a:srgbClr val="16191F"/>
                </a:solidFill>
                <a:highlight>
                  <a:srgbClr val="FFFFFF"/>
                </a:highlight>
                <a:latin typeface="Arial"/>
                <a:ea typeface="Arial"/>
                <a:cs typeface="Arial"/>
                <a:sym typeface="Arial"/>
              </a:rPr>
              <a:t>awsvpc network mode</a:t>
            </a:r>
            <a:r>
              <a:rPr lang="en" sz="1100">
                <a:solidFill>
                  <a:srgbClr val="16191F"/>
                </a:solidFill>
                <a:highlight>
                  <a:srgbClr val="FFFFFF"/>
                </a:highlight>
                <a:latin typeface="Arial"/>
                <a:ea typeface="Arial"/>
                <a:cs typeface="Arial"/>
                <a:sym typeface="Arial"/>
              </a:rPr>
              <a:t> is </a:t>
            </a:r>
            <a:r>
              <a:rPr lang="en" sz="1100" u="sng">
                <a:solidFill>
                  <a:srgbClr val="16191F"/>
                </a:solidFill>
                <a:highlight>
                  <a:srgbClr val="FFFFFF"/>
                </a:highlight>
                <a:latin typeface="Arial"/>
                <a:ea typeface="Arial"/>
                <a:cs typeface="Arial"/>
                <a:sym typeface="Arial"/>
              </a:rPr>
              <a:t>supported for Amazon ECS tasks hosted on both Amazon EC2 and Fargate.</a:t>
            </a:r>
            <a:r>
              <a:rPr lang="en" sz="1100">
                <a:solidFill>
                  <a:srgbClr val="16191F"/>
                </a:solidFill>
                <a:highlight>
                  <a:srgbClr val="FFFFFF"/>
                </a:highlight>
                <a:latin typeface="Arial"/>
                <a:ea typeface="Arial"/>
                <a:cs typeface="Arial"/>
                <a:sym typeface="Arial"/>
              </a:rPr>
              <a:t> </a:t>
            </a:r>
            <a:endParaRPr sz="11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1200"/>
              </a:spcAft>
              <a:buClr>
                <a:schemeClr val="dk1"/>
              </a:buClr>
              <a:buSzPts val="800"/>
              <a:buFont typeface="Arial"/>
              <a:buNone/>
            </a:pPr>
            <a:r>
              <a:rPr lang="en" sz="1100">
                <a:solidFill>
                  <a:srgbClr val="16191F"/>
                </a:solidFill>
                <a:highlight>
                  <a:srgbClr val="FFFF00"/>
                </a:highlight>
                <a:latin typeface="Arial"/>
                <a:ea typeface="Arial"/>
                <a:cs typeface="Arial"/>
                <a:sym typeface="Arial"/>
              </a:rPr>
              <a:t>Be mindful that, when using Fargate, the awsvpc network mode is required.</a:t>
            </a:r>
            <a:endParaRPr sz="1100">
              <a:solidFill>
                <a:srgbClr val="16191F"/>
              </a:solidFill>
              <a:highlight>
                <a:srgbClr val="FFFF00"/>
              </a:highlight>
              <a:latin typeface="Arial"/>
              <a:ea typeface="Arial"/>
              <a:cs typeface="Arial"/>
              <a:sym typeface="Arial"/>
            </a:endParaRPr>
          </a:p>
        </p:txBody>
      </p:sp>
      <p:pic>
        <p:nvPicPr>
          <p:cNvPr id="281" name="Google Shape;281;p50"/>
          <p:cNvPicPr preferRelativeResize="0"/>
          <p:nvPr/>
        </p:nvPicPr>
        <p:blipFill>
          <a:blip r:embed="rId3">
            <a:alphaModFix/>
          </a:blip>
          <a:stretch>
            <a:fillRect/>
          </a:stretch>
        </p:blipFill>
        <p:spPr>
          <a:xfrm>
            <a:off x="4629150" y="1382419"/>
            <a:ext cx="4400550" cy="256243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ECS Monitoring</a:t>
            </a:r>
            <a:endParaRPr/>
          </a:p>
        </p:txBody>
      </p:sp>
      <p:sp>
        <p:nvSpPr>
          <p:cNvPr id="287" name="Google Shape;287;p51"/>
          <p:cNvSpPr txBox="1"/>
          <p:nvPr>
            <p:ph idx="1" type="body"/>
          </p:nvPr>
        </p:nvSpPr>
        <p:spPr>
          <a:xfrm>
            <a:off x="250550" y="1004201"/>
            <a:ext cx="3957300" cy="1823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100">
                <a:latin typeface="Arial"/>
                <a:ea typeface="Arial"/>
                <a:cs typeface="Arial"/>
                <a:sym typeface="Arial"/>
              </a:rPr>
              <a:t>You can monitor your Amazon ECS resources using Amazon CloudWatch, which collects and processes raw data from Amazon ECS into readable, near real-time metrics. </a:t>
            </a:r>
            <a:endParaRPr sz="1100">
              <a:latin typeface="Arial"/>
              <a:ea typeface="Arial"/>
              <a:cs typeface="Arial"/>
              <a:sym typeface="Arial"/>
            </a:endParaRPr>
          </a:p>
          <a:p>
            <a:pPr indent="0" lvl="0" marL="0" rtl="0" algn="l">
              <a:spcBef>
                <a:spcPts val="1200"/>
              </a:spcBef>
              <a:spcAft>
                <a:spcPts val="1200"/>
              </a:spcAft>
              <a:buNone/>
            </a:pPr>
            <a:r>
              <a:rPr lang="en" sz="1100">
                <a:latin typeface="Arial"/>
                <a:ea typeface="Arial"/>
                <a:cs typeface="Arial"/>
                <a:sym typeface="Arial"/>
              </a:rPr>
              <a:t>These statistics are recorded for a period of two weeks, so that you can access historical information and gain a better perspective on how your clusters or services are performing. Amazon ECS metric data is automatically sent to CloudWatch in 1-minute periods. </a:t>
            </a:r>
            <a:endParaRPr sz="1100">
              <a:latin typeface="Arial"/>
              <a:ea typeface="Arial"/>
              <a:cs typeface="Arial"/>
              <a:sym typeface="Arial"/>
            </a:endParaRPr>
          </a:p>
        </p:txBody>
      </p:sp>
      <p:pic>
        <p:nvPicPr>
          <p:cNvPr id="288" name="Google Shape;288;p51"/>
          <p:cNvPicPr preferRelativeResize="0"/>
          <p:nvPr/>
        </p:nvPicPr>
        <p:blipFill>
          <a:blip r:embed="rId3">
            <a:alphaModFix/>
          </a:blip>
          <a:stretch>
            <a:fillRect/>
          </a:stretch>
        </p:blipFill>
        <p:spPr>
          <a:xfrm>
            <a:off x="186788" y="3001392"/>
            <a:ext cx="4767527" cy="2078589"/>
          </a:xfrm>
          <a:prstGeom prst="rect">
            <a:avLst/>
          </a:prstGeom>
          <a:noFill/>
          <a:ln>
            <a:noFill/>
          </a:ln>
        </p:spPr>
      </p:pic>
      <p:pic>
        <p:nvPicPr>
          <p:cNvPr id="289" name="Google Shape;289;p51"/>
          <p:cNvPicPr preferRelativeResize="0"/>
          <p:nvPr/>
        </p:nvPicPr>
        <p:blipFill>
          <a:blip r:embed="rId4">
            <a:alphaModFix/>
          </a:blip>
          <a:stretch>
            <a:fillRect/>
          </a:stretch>
        </p:blipFill>
        <p:spPr>
          <a:xfrm>
            <a:off x="4431288" y="366994"/>
            <a:ext cx="4597933" cy="253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2"/>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ECS Metrics Insights</a:t>
            </a:r>
            <a:endParaRPr/>
          </a:p>
        </p:txBody>
      </p:sp>
      <p:sp>
        <p:nvSpPr>
          <p:cNvPr id="295" name="Google Shape;295;p52"/>
          <p:cNvSpPr txBox="1"/>
          <p:nvPr>
            <p:ph idx="1" type="body"/>
          </p:nvPr>
        </p:nvSpPr>
        <p:spPr>
          <a:xfrm>
            <a:off x="83675" y="1037376"/>
            <a:ext cx="3517800" cy="38472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800"/>
              <a:buFont typeface="Arial"/>
              <a:buNone/>
            </a:pPr>
            <a:r>
              <a:rPr lang="en" sz="1000">
                <a:solidFill>
                  <a:srgbClr val="333333"/>
                </a:solidFill>
                <a:latin typeface="Arial"/>
                <a:ea typeface="Arial"/>
                <a:cs typeface="Arial"/>
                <a:sym typeface="Arial"/>
              </a:rPr>
              <a:t>The CloudWatch Container Insights dashboard gives you access to the following information:</a:t>
            </a:r>
            <a:endParaRPr sz="1000">
              <a:solidFill>
                <a:srgbClr val="333333"/>
              </a:solidFill>
              <a:latin typeface="Arial"/>
              <a:ea typeface="Arial"/>
              <a:cs typeface="Arial"/>
              <a:sym typeface="Arial"/>
            </a:endParaRPr>
          </a:p>
          <a:p>
            <a:pPr indent="-228600" lvl="0" marL="342900" rtl="0" algn="l">
              <a:lnSpc>
                <a:spcPct val="115000"/>
              </a:lnSpc>
              <a:spcBef>
                <a:spcPts val="800"/>
              </a:spcBef>
              <a:spcAft>
                <a:spcPts val="0"/>
              </a:spcAft>
              <a:buClr>
                <a:srgbClr val="333333"/>
              </a:buClr>
              <a:buSzPts val="1000"/>
              <a:buChar char="●"/>
            </a:pPr>
            <a:r>
              <a:rPr lang="en" sz="1000">
                <a:solidFill>
                  <a:srgbClr val="333333"/>
                </a:solidFill>
                <a:latin typeface="Arial"/>
                <a:ea typeface="Arial"/>
                <a:cs typeface="Arial"/>
                <a:sym typeface="Arial"/>
              </a:rPr>
              <a:t>CPU and memory utilization</a:t>
            </a:r>
            <a:endParaRPr sz="1000">
              <a:solidFill>
                <a:srgbClr val="333333"/>
              </a:solidFill>
              <a:latin typeface="Arial"/>
              <a:ea typeface="Arial"/>
              <a:cs typeface="Arial"/>
              <a:sym typeface="Arial"/>
            </a:endParaRPr>
          </a:p>
          <a:p>
            <a:pPr indent="-228600" lvl="0" marL="342900" rtl="0" algn="l">
              <a:lnSpc>
                <a:spcPct val="115000"/>
              </a:lnSpc>
              <a:spcBef>
                <a:spcPts val="0"/>
              </a:spcBef>
              <a:spcAft>
                <a:spcPts val="0"/>
              </a:spcAft>
              <a:buClr>
                <a:srgbClr val="333333"/>
              </a:buClr>
              <a:buSzPts val="1000"/>
              <a:buChar char="●"/>
            </a:pPr>
            <a:r>
              <a:rPr lang="en" sz="1000">
                <a:solidFill>
                  <a:srgbClr val="333333"/>
                </a:solidFill>
                <a:latin typeface="Arial"/>
                <a:ea typeface="Arial"/>
                <a:cs typeface="Arial"/>
                <a:sym typeface="Arial"/>
              </a:rPr>
              <a:t>Task and service counts</a:t>
            </a:r>
            <a:endParaRPr sz="1000">
              <a:solidFill>
                <a:srgbClr val="333333"/>
              </a:solidFill>
              <a:latin typeface="Arial"/>
              <a:ea typeface="Arial"/>
              <a:cs typeface="Arial"/>
              <a:sym typeface="Arial"/>
            </a:endParaRPr>
          </a:p>
          <a:p>
            <a:pPr indent="-228600" lvl="0" marL="342900" rtl="0" algn="l">
              <a:lnSpc>
                <a:spcPct val="115000"/>
              </a:lnSpc>
              <a:spcBef>
                <a:spcPts val="0"/>
              </a:spcBef>
              <a:spcAft>
                <a:spcPts val="0"/>
              </a:spcAft>
              <a:buClr>
                <a:srgbClr val="333333"/>
              </a:buClr>
              <a:buSzPts val="1000"/>
              <a:buChar char="●"/>
            </a:pPr>
            <a:r>
              <a:rPr lang="en" sz="1000">
                <a:solidFill>
                  <a:srgbClr val="333333"/>
                </a:solidFill>
                <a:latin typeface="Arial"/>
                <a:ea typeface="Arial"/>
                <a:cs typeface="Arial"/>
                <a:sym typeface="Arial"/>
              </a:rPr>
              <a:t>Read/write storage</a:t>
            </a:r>
            <a:endParaRPr sz="1000">
              <a:solidFill>
                <a:srgbClr val="333333"/>
              </a:solidFill>
              <a:latin typeface="Arial"/>
              <a:ea typeface="Arial"/>
              <a:cs typeface="Arial"/>
              <a:sym typeface="Arial"/>
            </a:endParaRPr>
          </a:p>
          <a:p>
            <a:pPr indent="-228600" lvl="0" marL="342900" rtl="0" algn="l">
              <a:lnSpc>
                <a:spcPct val="115000"/>
              </a:lnSpc>
              <a:spcBef>
                <a:spcPts val="0"/>
              </a:spcBef>
              <a:spcAft>
                <a:spcPts val="0"/>
              </a:spcAft>
              <a:buClr>
                <a:srgbClr val="333333"/>
              </a:buClr>
              <a:buSzPts val="1000"/>
              <a:buChar char="●"/>
            </a:pPr>
            <a:r>
              <a:rPr lang="en" sz="1000">
                <a:solidFill>
                  <a:srgbClr val="333333"/>
                </a:solidFill>
                <a:latin typeface="Arial"/>
                <a:ea typeface="Arial"/>
                <a:cs typeface="Arial"/>
                <a:sym typeface="Arial"/>
              </a:rPr>
              <a:t>Network Rx/Tx</a:t>
            </a:r>
            <a:endParaRPr sz="1000">
              <a:solidFill>
                <a:srgbClr val="333333"/>
              </a:solidFill>
              <a:latin typeface="Arial"/>
              <a:ea typeface="Arial"/>
              <a:cs typeface="Arial"/>
              <a:sym typeface="Arial"/>
            </a:endParaRPr>
          </a:p>
          <a:p>
            <a:pPr indent="-228600" lvl="0" marL="342900" rtl="0" algn="l">
              <a:lnSpc>
                <a:spcPct val="115000"/>
              </a:lnSpc>
              <a:spcBef>
                <a:spcPts val="0"/>
              </a:spcBef>
              <a:spcAft>
                <a:spcPts val="0"/>
              </a:spcAft>
              <a:buClr>
                <a:srgbClr val="333333"/>
              </a:buClr>
              <a:buSzPts val="1000"/>
              <a:buChar char="●"/>
            </a:pPr>
            <a:r>
              <a:rPr lang="en" sz="1000">
                <a:solidFill>
                  <a:srgbClr val="333333"/>
                </a:solidFill>
                <a:latin typeface="Arial"/>
                <a:ea typeface="Arial"/>
                <a:cs typeface="Arial"/>
                <a:sym typeface="Arial"/>
              </a:rPr>
              <a:t>Container instance counts for clusters, services, and tasks</a:t>
            </a:r>
            <a:endParaRPr sz="1000">
              <a:solidFill>
                <a:srgbClr val="333333"/>
              </a:solidFill>
              <a:latin typeface="Arial"/>
              <a:ea typeface="Arial"/>
              <a:cs typeface="Arial"/>
              <a:sym typeface="Arial"/>
            </a:endParaRPr>
          </a:p>
          <a:p>
            <a:pPr indent="-228600" lvl="0" marL="342900" rtl="0" algn="l">
              <a:lnSpc>
                <a:spcPct val="115000"/>
              </a:lnSpc>
              <a:spcBef>
                <a:spcPts val="0"/>
              </a:spcBef>
              <a:spcAft>
                <a:spcPts val="0"/>
              </a:spcAft>
              <a:buClr>
                <a:srgbClr val="333333"/>
              </a:buClr>
              <a:buSzPts val="1000"/>
              <a:buChar char="●"/>
            </a:pPr>
            <a:r>
              <a:rPr lang="en" sz="1000">
                <a:solidFill>
                  <a:srgbClr val="333333"/>
                </a:solidFill>
                <a:latin typeface="Arial"/>
                <a:ea typeface="Arial"/>
                <a:cs typeface="Arial"/>
                <a:sym typeface="Arial"/>
              </a:rPr>
              <a:t>and more</a:t>
            </a:r>
            <a:endParaRPr sz="1000">
              <a:solidFill>
                <a:srgbClr val="333333"/>
              </a:solidFill>
              <a:latin typeface="Arial"/>
              <a:ea typeface="Arial"/>
              <a:cs typeface="Arial"/>
              <a:sym typeface="Arial"/>
            </a:endParaRPr>
          </a:p>
          <a:p>
            <a:pPr indent="0" lvl="0" marL="0" rtl="0" algn="l">
              <a:lnSpc>
                <a:spcPct val="115000"/>
              </a:lnSpc>
              <a:spcBef>
                <a:spcPts val="800"/>
              </a:spcBef>
              <a:spcAft>
                <a:spcPts val="0"/>
              </a:spcAft>
              <a:buNone/>
            </a:pPr>
            <a:r>
              <a:rPr lang="en" sz="1000">
                <a:solidFill>
                  <a:srgbClr val="333333"/>
                </a:solidFill>
                <a:latin typeface="Arial"/>
                <a:ea typeface="Arial"/>
                <a:cs typeface="Arial"/>
                <a:sym typeface="Arial"/>
              </a:rPr>
              <a:t>With CloudWatch Container Insights, you can:</a:t>
            </a:r>
            <a:endParaRPr sz="1000">
              <a:solidFill>
                <a:srgbClr val="333333"/>
              </a:solidFill>
              <a:latin typeface="Arial"/>
              <a:ea typeface="Arial"/>
              <a:cs typeface="Arial"/>
              <a:sym typeface="Arial"/>
            </a:endParaRPr>
          </a:p>
          <a:p>
            <a:pPr indent="-228600" lvl="0" marL="342900" rtl="0" algn="l">
              <a:lnSpc>
                <a:spcPct val="115000"/>
              </a:lnSpc>
              <a:spcBef>
                <a:spcPts val="800"/>
              </a:spcBef>
              <a:spcAft>
                <a:spcPts val="0"/>
              </a:spcAft>
              <a:buClr>
                <a:srgbClr val="333333"/>
              </a:buClr>
              <a:buSzPts val="1000"/>
              <a:buChar char="●"/>
            </a:pPr>
            <a:r>
              <a:rPr lang="en" sz="1000">
                <a:solidFill>
                  <a:srgbClr val="333333"/>
                </a:solidFill>
                <a:latin typeface="Arial"/>
                <a:ea typeface="Arial"/>
                <a:cs typeface="Arial"/>
                <a:sym typeface="Arial"/>
              </a:rPr>
              <a:t>Gain access to CloudWatch Container Insights dashboard metrics</a:t>
            </a:r>
            <a:endParaRPr sz="1000">
              <a:solidFill>
                <a:srgbClr val="333333"/>
              </a:solidFill>
              <a:latin typeface="Arial"/>
              <a:ea typeface="Arial"/>
              <a:cs typeface="Arial"/>
              <a:sym typeface="Arial"/>
            </a:endParaRPr>
          </a:p>
          <a:p>
            <a:pPr indent="-228600" lvl="0" marL="342900" rtl="0" algn="l">
              <a:lnSpc>
                <a:spcPct val="115000"/>
              </a:lnSpc>
              <a:spcBef>
                <a:spcPts val="0"/>
              </a:spcBef>
              <a:spcAft>
                <a:spcPts val="0"/>
              </a:spcAft>
              <a:buClr>
                <a:srgbClr val="333333"/>
              </a:buClr>
              <a:buSzPts val="1000"/>
              <a:buChar char="●"/>
            </a:pPr>
            <a:r>
              <a:rPr lang="en" sz="1000">
                <a:solidFill>
                  <a:srgbClr val="333333"/>
                </a:solidFill>
                <a:latin typeface="Arial"/>
                <a:ea typeface="Arial"/>
                <a:cs typeface="Arial"/>
                <a:sym typeface="Arial"/>
              </a:rPr>
              <a:t>Integrate with CloudWatch Logs Insights to dynamically query and analyze container application and performance logs</a:t>
            </a:r>
            <a:endParaRPr sz="1000">
              <a:solidFill>
                <a:srgbClr val="333333"/>
              </a:solidFill>
              <a:latin typeface="Arial"/>
              <a:ea typeface="Arial"/>
              <a:cs typeface="Arial"/>
              <a:sym typeface="Arial"/>
            </a:endParaRPr>
          </a:p>
          <a:p>
            <a:pPr indent="-228600" lvl="0" marL="342900" rtl="0" algn="l">
              <a:lnSpc>
                <a:spcPct val="115000"/>
              </a:lnSpc>
              <a:spcBef>
                <a:spcPts val="0"/>
              </a:spcBef>
              <a:spcAft>
                <a:spcPts val="0"/>
              </a:spcAft>
              <a:buClr>
                <a:srgbClr val="333333"/>
              </a:buClr>
              <a:buSzPts val="1000"/>
              <a:buChar char="●"/>
            </a:pPr>
            <a:r>
              <a:rPr lang="en" sz="1000">
                <a:solidFill>
                  <a:srgbClr val="333333"/>
                </a:solidFill>
                <a:latin typeface="Arial"/>
                <a:ea typeface="Arial"/>
                <a:cs typeface="Arial"/>
                <a:sym typeface="Arial"/>
              </a:rPr>
              <a:t>Create CloudWatch alarm notifications to track performance and potential issues</a:t>
            </a:r>
            <a:endParaRPr sz="1000">
              <a:solidFill>
                <a:srgbClr val="333333"/>
              </a:solidFill>
              <a:latin typeface="Arial"/>
              <a:ea typeface="Arial"/>
              <a:cs typeface="Arial"/>
              <a:sym typeface="Arial"/>
            </a:endParaRPr>
          </a:p>
          <a:p>
            <a:pPr indent="-228600" lvl="0" marL="342900" rtl="0" algn="l">
              <a:lnSpc>
                <a:spcPct val="115000"/>
              </a:lnSpc>
              <a:spcBef>
                <a:spcPts val="0"/>
              </a:spcBef>
              <a:spcAft>
                <a:spcPts val="0"/>
              </a:spcAft>
              <a:buClr>
                <a:srgbClr val="333333"/>
              </a:buClr>
              <a:buSzPts val="1000"/>
              <a:buChar char="●"/>
            </a:pPr>
            <a:r>
              <a:rPr lang="en" sz="1000">
                <a:solidFill>
                  <a:srgbClr val="333333"/>
                </a:solidFill>
                <a:latin typeface="Arial"/>
                <a:ea typeface="Arial"/>
                <a:cs typeface="Arial"/>
                <a:sym typeface="Arial"/>
              </a:rPr>
              <a:t>Enable Container Insights with one click, no need for additional configuration or the use of sidecars to monitor your tasks.</a:t>
            </a:r>
            <a:endParaRPr sz="1000">
              <a:solidFill>
                <a:srgbClr val="333333"/>
              </a:solidFill>
              <a:latin typeface="Arial"/>
              <a:ea typeface="Arial"/>
              <a:cs typeface="Arial"/>
              <a:sym typeface="Arial"/>
            </a:endParaRPr>
          </a:p>
          <a:p>
            <a:pPr indent="0" lvl="0" marL="0" rtl="0" algn="l">
              <a:lnSpc>
                <a:spcPct val="115000"/>
              </a:lnSpc>
              <a:spcBef>
                <a:spcPts val="800"/>
              </a:spcBef>
              <a:spcAft>
                <a:spcPts val="0"/>
              </a:spcAft>
              <a:buNone/>
            </a:pPr>
            <a:r>
              <a:t/>
            </a:r>
            <a:endParaRPr sz="1000">
              <a:solidFill>
                <a:srgbClr val="333333"/>
              </a:solidFill>
              <a:latin typeface="Arial"/>
              <a:ea typeface="Arial"/>
              <a:cs typeface="Arial"/>
              <a:sym typeface="Arial"/>
            </a:endParaRPr>
          </a:p>
          <a:p>
            <a:pPr indent="0" lvl="0" marL="0" rtl="0" algn="l">
              <a:spcBef>
                <a:spcPts val="800"/>
              </a:spcBef>
              <a:spcAft>
                <a:spcPts val="1200"/>
              </a:spcAft>
              <a:buNone/>
            </a:pPr>
            <a:r>
              <a:t/>
            </a:r>
            <a:endParaRPr sz="1000">
              <a:latin typeface="Arial"/>
              <a:ea typeface="Arial"/>
              <a:cs typeface="Arial"/>
              <a:sym typeface="Arial"/>
            </a:endParaRPr>
          </a:p>
        </p:txBody>
      </p:sp>
      <p:pic>
        <p:nvPicPr>
          <p:cNvPr id="296" name="Google Shape;296;p52"/>
          <p:cNvPicPr preferRelativeResize="0"/>
          <p:nvPr/>
        </p:nvPicPr>
        <p:blipFill>
          <a:blip r:embed="rId3">
            <a:alphaModFix/>
          </a:blip>
          <a:stretch>
            <a:fillRect/>
          </a:stretch>
        </p:blipFill>
        <p:spPr>
          <a:xfrm>
            <a:off x="3601469" y="1369219"/>
            <a:ext cx="5520994" cy="3033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3"/>
          <p:cNvSpPr txBox="1"/>
          <p:nvPr>
            <p:ph type="title"/>
          </p:nvPr>
        </p:nvSpPr>
        <p:spPr>
          <a:xfrm>
            <a:off x="628650" y="260569"/>
            <a:ext cx="7886700" cy="602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Amazon ECR</a:t>
            </a:r>
            <a:endParaRPr sz="2400"/>
          </a:p>
        </p:txBody>
      </p:sp>
      <p:sp>
        <p:nvSpPr>
          <p:cNvPr id="302" name="Google Shape;302;p53"/>
          <p:cNvSpPr txBox="1"/>
          <p:nvPr>
            <p:ph idx="1" type="body"/>
          </p:nvPr>
        </p:nvSpPr>
        <p:spPr>
          <a:xfrm>
            <a:off x="628650" y="1005549"/>
            <a:ext cx="8175000" cy="932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1200"/>
              </a:spcAft>
              <a:buClr>
                <a:srgbClr val="FF0000"/>
              </a:buClr>
              <a:buSzPts val="1100"/>
              <a:buNone/>
            </a:pPr>
            <a:r>
              <a:rPr lang="en" sz="1100">
                <a:solidFill>
                  <a:srgbClr val="FF0000"/>
                </a:solidFill>
                <a:latin typeface="Arial"/>
                <a:ea typeface="Arial"/>
                <a:cs typeface="Arial"/>
                <a:sym typeface="Arial"/>
              </a:rPr>
              <a:t>Amazon Elastic Container Registry (Amazon ECR) </a:t>
            </a:r>
            <a:r>
              <a:rPr lang="en" sz="1100">
                <a:latin typeface="Arial"/>
                <a:ea typeface="Arial"/>
                <a:cs typeface="Arial"/>
                <a:sym typeface="Arial"/>
              </a:rPr>
              <a:t>is an AWS managed container image registry service that is secure, scalable, and reliable. Amazon ECR supports private repositories with resource-based permissions using AWS IAM. This is so that specified users or Amazon EC2 instances can access your container repositories and images. </a:t>
            </a:r>
            <a:endParaRPr sz="1100">
              <a:latin typeface="Arial"/>
              <a:ea typeface="Arial"/>
              <a:cs typeface="Arial"/>
              <a:sym typeface="Arial"/>
            </a:endParaRPr>
          </a:p>
        </p:txBody>
      </p:sp>
      <p:pic>
        <p:nvPicPr>
          <p:cNvPr id="303" name="Google Shape;303;p53"/>
          <p:cNvPicPr preferRelativeResize="0"/>
          <p:nvPr>
            <p:ph idx="2" type="body"/>
          </p:nvPr>
        </p:nvPicPr>
        <p:blipFill rotWithShape="1">
          <a:blip r:embed="rId3">
            <a:alphaModFix/>
          </a:blip>
          <a:srcRect b="0" l="0" r="0" t="0"/>
          <a:stretch/>
        </p:blipFill>
        <p:spPr>
          <a:xfrm>
            <a:off x="2146094" y="2208276"/>
            <a:ext cx="6657600" cy="2280300"/>
          </a:xfrm>
          <a:prstGeom prst="rect">
            <a:avLst/>
          </a:prstGeom>
          <a:noFill/>
          <a:ln>
            <a:noFill/>
          </a:ln>
        </p:spPr>
      </p:pic>
      <p:pic>
        <p:nvPicPr>
          <p:cNvPr id="304" name="Google Shape;304;p53"/>
          <p:cNvPicPr preferRelativeResize="0"/>
          <p:nvPr/>
        </p:nvPicPr>
        <p:blipFill rotWithShape="1">
          <a:blip r:embed="rId4">
            <a:alphaModFix/>
          </a:blip>
          <a:srcRect b="0" l="0" r="0" t="0"/>
          <a:stretch/>
        </p:blipFill>
        <p:spPr>
          <a:xfrm>
            <a:off x="628650" y="2115376"/>
            <a:ext cx="1277874" cy="263848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4"/>
          <p:cNvSpPr txBox="1"/>
          <p:nvPr>
            <p:ph type="title"/>
          </p:nvPr>
        </p:nvSpPr>
        <p:spPr>
          <a:xfrm>
            <a:off x="628650" y="100251"/>
            <a:ext cx="7886700" cy="537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t>Fargate In deep</a:t>
            </a:r>
            <a:endParaRPr sz="3200"/>
          </a:p>
        </p:txBody>
      </p:sp>
      <p:sp>
        <p:nvSpPr>
          <p:cNvPr id="310" name="Google Shape;310;p54"/>
          <p:cNvSpPr txBox="1"/>
          <p:nvPr>
            <p:ph idx="1" type="body"/>
          </p:nvPr>
        </p:nvSpPr>
        <p:spPr>
          <a:xfrm>
            <a:off x="184700" y="872874"/>
            <a:ext cx="8715300" cy="1430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sz="1000">
                <a:latin typeface="Arial"/>
                <a:ea typeface="Arial"/>
                <a:cs typeface="Arial"/>
                <a:sym typeface="Arial"/>
              </a:rPr>
              <a:t>AWS Fargate</a:t>
            </a:r>
            <a:r>
              <a:rPr lang="en" sz="1000">
                <a:latin typeface="Arial"/>
                <a:ea typeface="Arial"/>
                <a:cs typeface="Arial"/>
                <a:sym typeface="Arial"/>
              </a:rPr>
              <a:t> is a compute engine for Amazon Elastic Container Service(ECS) that allows you to run containers without having to provision, configure &amp; scale clusters of VMs that host container applications.</a:t>
            </a:r>
            <a:endParaRPr sz="1000">
              <a:latin typeface="Arial"/>
              <a:ea typeface="Arial"/>
              <a:cs typeface="Arial"/>
              <a:sym typeface="Arial"/>
            </a:endParaRPr>
          </a:p>
          <a:p>
            <a:pPr indent="0" lvl="0" marL="0" rtl="0" algn="l">
              <a:spcBef>
                <a:spcPts val="1200"/>
              </a:spcBef>
              <a:spcAft>
                <a:spcPts val="0"/>
              </a:spcAft>
              <a:buNone/>
            </a:pPr>
            <a:r>
              <a:rPr lang="en" sz="1000">
                <a:solidFill>
                  <a:srgbClr val="16191F"/>
                </a:solidFill>
                <a:highlight>
                  <a:srgbClr val="FFFFFF"/>
                </a:highlight>
                <a:latin typeface="Arial"/>
                <a:ea typeface="Arial"/>
                <a:cs typeface="Arial"/>
                <a:sym typeface="Arial"/>
              </a:rPr>
              <a:t>When you run your tasks and services with the Fargate launch type, you package your application in containers, specify the CPU and memory requirements, define networking and IAM policies, and launch the application. </a:t>
            </a:r>
            <a:endParaRPr sz="1000">
              <a:solidFill>
                <a:srgbClr val="16191F"/>
              </a:solidFill>
              <a:highlight>
                <a:srgbClr val="FFFFFF"/>
              </a:highlight>
              <a:latin typeface="Arial"/>
              <a:ea typeface="Arial"/>
              <a:cs typeface="Arial"/>
              <a:sym typeface="Arial"/>
            </a:endParaRPr>
          </a:p>
          <a:p>
            <a:pPr indent="0" lvl="0" marL="0" rtl="0" algn="l">
              <a:spcBef>
                <a:spcPts val="1200"/>
              </a:spcBef>
              <a:spcAft>
                <a:spcPts val="1200"/>
              </a:spcAft>
              <a:buNone/>
            </a:pPr>
            <a:r>
              <a:rPr lang="en" sz="1000">
                <a:solidFill>
                  <a:srgbClr val="16191F"/>
                </a:solidFill>
                <a:highlight>
                  <a:srgbClr val="FFFFFF"/>
                </a:highlight>
                <a:latin typeface="Arial"/>
                <a:ea typeface="Arial"/>
                <a:cs typeface="Arial"/>
                <a:sym typeface="Arial"/>
              </a:rPr>
              <a:t>Each Fargate task has its own isolation boundary and does not share the underlying kernel, CPU resources, memory resources, or elastic network interface with another task.</a:t>
            </a:r>
            <a:endParaRPr sz="1000">
              <a:latin typeface="Arial"/>
              <a:ea typeface="Arial"/>
              <a:cs typeface="Arial"/>
              <a:sym typeface="Arial"/>
            </a:endParaRPr>
          </a:p>
        </p:txBody>
      </p:sp>
      <p:pic>
        <p:nvPicPr>
          <p:cNvPr id="311" name="Google Shape;311;p54"/>
          <p:cNvPicPr preferRelativeResize="0"/>
          <p:nvPr/>
        </p:nvPicPr>
        <p:blipFill>
          <a:blip r:embed="rId3">
            <a:alphaModFix/>
          </a:blip>
          <a:stretch>
            <a:fillRect/>
          </a:stretch>
        </p:blipFill>
        <p:spPr>
          <a:xfrm>
            <a:off x="1113600" y="2474525"/>
            <a:ext cx="6857531" cy="246153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5"/>
          <p:cNvSpPr txBox="1"/>
          <p:nvPr>
            <p:ph type="title"/>
          </p:nvPr>
        </p:nvSpPr>
        <p:spPr>
          <a:xfrm>
            <a:off x="628650" y="246281"/>
            <a:ext cx="7886700" cy="702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Economica"/>
                <a:ea typeface="Economica"/>
                <a:cs typeface="Economica"/>
                <a:sym typeface="Economica"/>
              </a:rPr>
              <a:t>Fargate </a:t>
            </a:r>
            <a:r>
              <a:rPr lang="en" sz="3200">
                <a:solidFill>
                  <a:srgbClr val="16191F"/>
                </a:solidFill>
                <a:highlight>
                  <a:srgbClr val="FFFFFF"/>
                </a:highlight>
                <a:latin typeface="Economica"/>
                <a:ea typeface="Economica"/>
                <a:cs typeface="Economica"/>
                <a:sym typeface="Economica"/>
              </a:rPr>
              <a:t>Task CPU architecture</a:t>
            </a:r>
            <a:endParaRPr sz="3200">
              <a:latin typeface="Economica"/>
              <a:ea typeface="Economica"/>
              <a:cs typeface="Economica"/>
              <a:sym typeface="Economica"/>
            </a:endParaRPr>
          </a:p>
        </p:txBody>
      </p:sp>
      <p:sp>
        <p:nvSpPr>
          <p:cNvPr id="317" name="Google Shape;317;p55"/>
          <p:cNvSpPr txBox="1"/>
          <p:nvPr>
            <p:ph idx="1" type="body"/>
          </p:nvPr>
        </p:nvSpPr>
        <p:spPr>
          <a:xfrm>
            <a:off x="184725" y="1040950"/>
            <a:ext cx="3346200" cy="3555000"/>
          </a:xfrm>
          <a:prstGeom prst="rect">
            <a:avLst/>
          </a:prstGeom>
        </p:spPr>
        <p:txBody>
          <a:bodyPr anchorCtr="0" anchor="t" bIns="34275" lIns="68575" spcFirstLastPara="1" rIns="68575" wrap="square" tIns="34275">
            <a:normAutofit/>
          </a:bodyPr>
          <a:lstStyle/>
          <a:p>
            <a:pPr indent="0" lvl="0" marL="0" rtl="0" algn="l">
              <a:lnSpc>
                <a:spcPct val="150000"/>
              </a:lnSpc>
              <a:spcBef>
                <a:spcPts val="900"/>
              </a:spcBef>
              <a:spcAft>
                <a:spcPts val="0"/>
              </a:spcAft>
              <a:buClr>
                <a:schemeClr val="dk1"/>
              </a:buClr>
              <a:buSzPts val="800"/>
              <a:buFont typeface="Arial"/>
              <a:buNone/>
            </a:pPr>
            <a:r>
              <a:rPr lang="en" sz="1100">
                <a:solidFill>
                  <a:srgbClr val="16191F"/>
                </a:solidFill>
                <a:highlight>
                  <a:srgbClr val="FFFFFF"/>
                </a:highlight>
                <a:latin typeface="Arial"/>
                <a:ea typeface="Arial"/>
                <a:cs typeface="Arial"/>
                <a:sym typeface="Arial"/>
              </a:rPr>
              <a:t>There are </a:t>
            </a:r>
            <a:r>
              <a:rPr b="1" lang="en" sz="1100">
                <a:solidFill>
                  <a:srgbClr val="16191F"/>
                </a:solidFill>
                <a:highlight>
                  <a:srgbClr val="FFFFFF"/>
                </a:highlight>
                <a:latin typeface="Arial"/>
                <a:ea typeface="Arial"/>
                <a:cs typeface="Arial"/>
                <a:sym typeface="Arial"/>
              </a:rPr>
              <a:t>2 architectures</a:t>
            </a:r>
            <a:r>
              <a:rPr lang="en" sz="1100">
                <a:solidFill>
                  <a:srgbClr val="16191F"/>
                </a:solidFill>
                <a:highlight>
                  <a:srgbClr val="FFFFFF"/>
                </a:highlight>
                <a:latin typeface="Arial"/>
                <a:ea typeface="Arial"/>
                <a:cs typeface="Arial"/>
                <a:sym typeface="Arial"/>
              </a:rPr>
              <a:t> available for the Amazon ECS task definition, </a:t>
            </a:r>
            <a:r>
              <a:rPr b="1" lang="en" sz="1100">
                <a:solidFill>
                  <a:srgbClr val="16191F"/>
                </a:solidFill>
                <a:highlight>
                  <a:srgbClr val="FFFFFF"/>
                </a:highlight>
                <a:latin typeface="Arial"/>
                <a:ea typeface="Arial"/>
                <a:cs typeface="Arial"/>
                <a:sym typeface="Arial"/>
              </a:rPr>
              <a:t>ARM</a:t>
            </a:r>
            <a:r>
              <a:rPr lang="en" sz="1100">
                <a:solidFill>
                  <a:srgbClr val="16191F"/>
                </a:solidFill>
                <a:highlight>
                  <a:srgbClr val="FFFFFF"/>
                </a:highlight>
                <a:latin typeface="Arial"/>
                <a:ea typeface="Arial"/>
                <a:cs typeface="Arial"/>
                <a:sym typeface="Arial"/>
              </a:rPr>
              <a:t> and </a:t>
            </a:r>
            <a:r>
              <a:rPr b="1" lang="en" sz="1100">
                <a:solidFill>
                  <a:srgbClr val="16191F"/>
                </a:solidFill>
                <a:highlight>
                  <a:srgbClr val="FFFFFF"/>
                </a:highlight>
                <a:latin typeface="Arial"/>
                <a:ea typeface="Arial"/>
                <a:cs typeface="Arial"/>
                <a:sym typeface="Arial"/>
              </a:rPr>
              <a:t>X86_64</a:t>
            </a:r>
            <a:r>
              <a:rPr lang="en" sz="1100">
                <a:solidFill>
                  <a:srgbClr val="16191F"/>
                </a:solidFill>
                <a:highlight>
                  <a:srgbClr val="FFFFFF"/>
                </a:highlight>
                <a:latin typeface="Arial"/>
                <a:ea typeface="Arial"/>
                <a:cs typeface="Arial"/>
                <a:sym typeface="Arial"/>
              </a:rPr>
              <a:t>.</a:t>
            </a:r>
            <a:endParaRPr sz="1100">
              <a:solidFill>
                <a:srgbClr val="16191F"/>
              </a:solidFill>
              <a:highlight>
                <a:srgbClr val="FFFFFF"/>
              </a:highlight>
              <a:latin typeface="Arial"/>
              <a:ea typeface="Arial"/>
              <a:cs typeface="Arial"/>
              <a:sym typeface="Arial"/>
            </a:endParaRPr>
          </a:p>
          <a:p>
            <a:pPr indent="0" lvl="0" marL="0" rtl="0" algn="l">
              <a:lnSpc>
                <a:spcPct val="150000"/>
              </a:lnSpc>
              <a:spcBef>
                <a:spcPts val="900"/>
              </a:spcBef>
              <a:spcAft>
                <a:spcPts val="0"/>
              </a:spcAft>
              <a:buClr>
                <a:schemeClr val="dk1"/>
              </a:buClr>
              <a:buSzPts val="800"/>
              <a:buFont typeface="Arial"/>
              <a:buNone/>
            </a:pPr>
            <a:r>
              <a:rPr lang="en" sz="1100">
                <a:solidFill>
                  <a:srgbClr val="16191F"/>
                </a:solidFill>
                <a:highlight>
                  <a:srgbClr val="FFFFFF"/>
                </a:highlight>
                <a:latin typeface="Arial"/>
                <a:ea typeface="Arial"/>
                <a:cs typeface="Arial"/>
                <a:sym typeface="Arial"/>
              </a:rPr>
              <a:t>When you run Windows containers on AWS Fargate, you must have the X86_64 CPU architecture.</a:t>
            </a:r>
            <a:endParaRPr sz="1100">
              <a:solidFill>
                <a:srgbClr val="16191F"/>
              </a:solidFill>
              <a:highlight>
                <a:srgbClr val="FFFFFF"/>
              </a:highlight>
              <a:latin typeface="Arial"/>
              <a:ea typeface="Arial"/>
              <a:cs typeface="Arial"/>
              <a:sym typeface="Arial"/>
            </a:endParaRPr>
          </a:p>
          <a:p>
            <a:pPr indent="0" lvl="0" marL="0" rtl="0" algn="l">
              <a:lnSpc>
                <a:spcPct val="150000"/>
              </a:lnSpc>
              <a:spcBef>
                <a:spcPts val="900"/>
              </a:spcBef>
              <a:spcAft>
                <a:spcPts val="0"/>
              </a:spcAft>
              <a:buClr>
                <a:schemeClr val="dk1"/>
              </a:buClr>
              <a:buSzPts val="800"/>
              <a:buFont typeface="Arial"/>
              <a:buNone/>
            </a:pPr>
            <a:r>
              <a:rPr lang="en" sz="1100">
                <a:solidFill>
                  <a:srgbClr val="16191F"/>
                </a:solidFill>
                <a:highlight>
                  <a:srgbClr val="FFFFFF"/>
                </a:highlight>
                <a:latin typeface="Arial"/>
                <a:ea typeface="Arial"/>
                <a:cs typeface="Arial"/>
                <a:sym typeface="Arial"/>
              </a:rPr>
              <a:t>When you run Linux containers on AWS Fargate, you can use the X86_64 CPU architecture, or the ARM64 architecture for your ARM-based applications.</a:t>
            </a:r>
            <a:endParaRPr sz="1100">
              <a:solidFill>
                <a:srgbClr val="16191F"/>
              </a:solidFill>
              <a:highlight>
                <a:srgbClr val="FFFFFF"/>
              </a:highlight>
              <a:latin typeface="Arial"/>
              <a:ea typeface="Arial"/>
              <a:cs typeface="Arial"/>
              <a:sym typeface="Arial"/>
            </a:endParaRPr>
          </a:p>
          <a:p>
            <a:pPr indent="0" lvl="0" marL="0" rtl="0" algn="l">
              <a:spcBef>
                <a:spcPts val="900"/>
              </a:spcBef>
              <a:spcAft>
                <a:spcPts val="1200"/>
              </a:spcAft>
              <a:buNone/>
            </a:pPr>
            <a:r>
              <a:t/>
            </a:r>
            <a:endParaRPr b="1" sz="1100">
              <a:latin typeface="Arial"/>
              <a:ea typeface="Arial"/>
              <a:cs typeface="Arial"/>
              <a:sym typeface="Arial"/>
            </a:endParaRPr>
          </a:p>
        </p:txBody>
      </p:sp>
      <p:sp>
        <p:nvSpPr>
          <p:cNvPr id="318" name="Google Shape;318;p55"/>
          <p:cNvSpPr txBox="1"/>
          <p:nvPr/>
        </p:nvSpPr>
        <p:spPr>
          <a:xfrm>
            <a:off x="5098575" y="3199369"/>
            <a:ext cx="2792400" cy="4155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900"/>
              <a:t>The table shows the valid combinations of task-level CPU and memory.</a:t>
            </a:r>
            <a:endParaRPr sz="900"/>
          </a:p>
        </p:txBody>
      </p:sp>
      <p:pic>
        <p:nvPicPr>
          <p:cNvPr id="319" name="Google Shape;319;p55"/>
          <p:cNvPicPr preferRelativeResize="0"/>
          <p:nvPr/>
        </p:nvPicPr>
        <p:blipFill>
          <a:blip r:embed="rId3">
            <a:alphaModFix/>
          </a:blip>
          <a:stretch>
            <a:fillRect/>
          </a:stretch>
        </p:blipFill>
        <p:spPr>
          <a:xfrm>
            <a:off x="3619731" y="1040944"/>
            <a:ext cx="5494967" cy="196841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6"/>
          <p:cNvSpPr txBox="1"/>
          <p:nvPr>
            <p:ph type="title"/>
          </p:nvPr>
        </p:nvSpPr>
        <p:spPr>
          <a:xfrm>
            <a:off x="628650" y="246281"/>
            <a:ext cx="7886700" cy="702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Economica"/>
                <a:ea typeface="Economica"/>
                <a:cs typeface="Economica"/>
                <a:sym typeface="Economica"/>
              </a:rPr>
              <a:t>Fargate </a:t>
            </a:r>
            <a:r>
              <a:rPr lang="en" sz="3200">
                <a:solidFill>
                  <a:srgbClr val="16191F"/>
                </a:solidFill>
                <a:highlight>
                  <a:srgbClr val="FFFFFF"/>
                </a:highlight>
                <a:latin typeface="Economica"/>
                <a:ea typeface="Economica"/>
                <a:cs typeface="Economica"/>
                <a:sym typeface="Economica"/>
              </a:rPr>
              <a:t>Task networking</a:t>
            </a:r>
            <a:endParaRPr sz="3200">
              <a:solidFill>
                <a:srgbClr val="16191F"/>
              </a:solidFill>
              <a:highlight>
                <a:srgbClr val="FFFFFF"/>
              </a:highlight>
              <a:latin typeface="Economica"/>
              <a:ea typeface="Economica"/>
              <a:cs typeface="Economica"/>
              <a:sym typeface="Economica"/>
            </a:endParaRPr>
          </a:p>
        </p:txBody>
      </p:sp>
      <p:sp>
        <p:nvSpPr>
          <p:cNvPr id="325" name="Google Shape;325;p56"/>
          <p:cNvSpPr txBox="1"/>
          <p:nvPr>
            <p:ph idx="1" type="body"/>
          </p:nvPr>
        </p:nvSpPr>
        <p:spPr>
          <a:xfrm>
            <a:off x="211275" y="1629551"/>
            <a:ext cx="4175700" cy="1560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sz="1100">
                <a:solidFill>
                  <a:srgbClr val="16191F"/>
                </a:solidFill>
                <a:highlight>
                  <a:srgbClr val="FFFFFF"/>
                </a:highlight>
                <a:latin typeface="Arial"/>
                <a:ea typeface="Arial"/>
                <a:cs typeface="Arial"/>
                <a:sym typeface="Arial"/>
              </a:rPr>
              <a:t>Amazon ECS tasks for AWS Fargate</a:t>
            </a:r>
            <a:r>
              <a:rPr lang="en" sz="1100">
                <a:solidFill>
                  <a:srgbClr val="16191F"/>
                </a:solidFill>
                <a:highlight>
                  <a:srgbClr val="FFFFFF"/>
                </a:highlight>
                <a:latin typeface="Arial"/>
                <a:ea typeface="Arial"/>
                <a:cs typeface="Arial"/>
                <a:sym typeface="Arial"/>
              </a:rPr>
              <a:t> require the </a:t>
            </a:r>
            <a:r>
              <a:rPr b="1" lang="en" sz="1100" u="sng">
                <a:solidFill>
                  <a:srgbClr val="16191F"/>
                </a:solidFill>
                <a:highlight>
                  <a:srgbClr val="FFFF00"/>
                </a:highlight>
                <a:latin typeface="Arial"/>
                <a:ea typeface="Arial"/>
                <a:cs typeface="Arial"/>
                <a:sym typeface="Arial"/>
              </a:rPr>
              <a:t>awsvpc </a:t>
            </a:r>
            <a:r>
              <a:rPr lang="en" sz="1100">
                <a:solidFill>
                  <a:srgbClr val="16191F"/>
                </a:solidFill>
                <a:highlight>
                  <a:srgbClr val="FFFFFF"/>
                </a:highlight>
                <a:latin typeface="Arial"/>
                <a:ea typeface="Arial"/>
                <a:cs typeface="Arial"/>
                <a:sym typeface="Arial"/>
              </a:rPr>
              <a:t>network mode, which provides each task with an elastic network interface. </a:t>
            </a:r>
            <a:endParaRPr sz="1100">
              <a:solidFill>
                <a:srgbClr val="16191F"/>
              </a:solidFill>
              <a:highlight>
                <a:srgbClr val="FFFFFF"/>
              </a:highlight>
              <a:latin typeface="Arial"/>
              <a:ea typeface="Arial"/>
              <a:cs typeface="Arial"/>
              <a:sym typeface="Arial"/>
            </a:endParaRPr>
          </a:p>
          <a:p>
            <a:pPr indent="0" lvl="0" marL="0" rtl="0" algn="l">
              <a:spcBef>
                <a:spcPts val="1200"/>
              </a:spcBef>
              <a:spcAft>
                <a:spcPts val="1200"/>
              </a:spcAft>
              <a:buNone/>
            </a:pPr>
            <a:r>
              <a:rPr lang="en" sz="1100">
                <a:solidFill>
                  <a:srgbClr val="16191F"/>
                </a:solidFill>
                <a:highlight>
                  <a:srgbClr val="FFFFFF"/>
                </a:highlight>
                <a:latin typeface="Arial"/>
                <a:ea typeface="Arial"/>
                <a:cs typeface="Arial"/>
                <a:sym typeface="Arial"/>
              </a:rPr>
              <a:t>When you run a task or create a service with this network mode, you must specify one or more subnets to attach the network interface and one or more security groups to apply to the network interface.</a:t>
            </a:r>
            <a:endParaRPr b="1" sz="1100">
              <a:latin typeface="Arial"/>
              <a:ea typeface="Arial"/>
              <a:cs typeface="Arial"/>
              <a:sym typeface="Arial"/>
            </a:endParaRPr>
          </a:p>
        </p:txBody>
      </p:sp>
      <p:sp>
        <p:nvSpPr>
          <p:cNvPr id="326" name="Google Shape;326;p56"/>
          <p:cNvSpPr txBox="1"/>
          <p:nvPr/>
        </p:nvSpPr>
        <p:spPr>
          <a:xfrm>
            <a:off x="5107781" y="1040944"/>
            <a:ext cx="3251400" cy="4155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900">
                <a:solidFill>
                  <a:srgbClr val="16191F"/>
                </a:solidFill>
                <a:highlight>
                  <a:srgbClr val="FFFFFF"/>
                </a:highlight>
              </a:rPr>
              <a:t>The following is an example of the networkConfiguration section for a Fargate service:</a:t>
            </a:r>
            <a:endParaRPr sz="900"/>
          </a:p>
        </p:txBody>
      </p:sp>
      <p:pic>
        <p:nvPicPr>
          <p:cNvPr id="327" name="Google Shape;327;p56"/>
          <p:cNvPicPr preferRelativeResize="0"/>
          <p:nvPr/>
        </p:nvPicPr>
        <p:blipFill>
          <a:blip r:embed="rId3">
            <a:alphaModFix/>
          </a:blip>
          <a:stretch>
            <a:fillRect/>
          </a:stretch>
        </p:blipFill>
        <p:spPr>
          <a:xfrm>
            <a:off x="4561725" y="1629545"/>
            <a:ext cx="3760687" cy="18844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Docker Refresher</a:t>
            </a:r>
            <a:endParaRPr/>
          </a:p>
        </p:txBody>
      </p:sp>
      <p:sp>
        <p:nvSpPr>
          <p:cNvPr id="142" name="Google Shape;142;p30"/>
          <p:cNvSpPr txBox="1"/>
          <p:nvPr>
            <p:ph idx="1" type="body"/>
          </p:nvPr>
        </p:nvSpPr>
        <p:spPr>
          <a:xfrm>
            <a:off x="471504" y="1026930"/>
            <a:ext cx="3842400" cy="3572400"/>
          </a:xfrm>
          <a:prstGeom prst="rect">
            <a:avLst/>
          </a:prstGeom>
        </p:spPr>
        <p:txBody>
          <a:bodyPr anchorCtr="0" anchor="t" bIns="34275" lIns="68575" spcFirstLastPara="1" rIns="68575" wrap="square" tIns="34275">
            <a:noAutofit/>
          </a:bodyPr>
          <a:lstStyle/>
          <a:p>
            <a:pPr indent="0" lvl="0" marL="0" rtl="0" algn="l">
              <a:lnSpc>
                <a:spcPct val="70000"/>
              </a:lnSpc>
              <a:spcBef>
                <a:spcPts val="800"/>
              </a:spcBef>
              <a:spcAft>
                <a:spcPts val="0"/>
              </a:spcAft>
              <a:buSzPts val="770"/>
              <a:buNone/>
            </a:pPr>
            <a:r>
              <a:rPr b="1" lang="en" sz="1170">
                <a:latin typeface="Arial"/>
                <a:ea typeface="Arial"/>
                <a:cs typeface="Arial"/>
                <a:sym typeface="Arial"/>
              </a:rPr>
              <a:t>Docker </a:t>
            </a:r>
            <a:r>
              <a:rPr lang="en" sz="1170">
                <a:latin typeface="Arial"/>
                <a:ea typeface="Arial"/>
                <a:cs typeface="Arial"/>
                <a:sym typeface="Arial"/>
              </a:rPr>
              <a:t>is an open source platform that enables developers to build, deploy, run, update and manage containers—standardized, executable components that combine application source code with the operating system (OS) libraries and dependencies required to run that code in any environment.</a:t>
            </a:r>
            <a:endParaRPr sz="1170">
              <a:latin typeface="Arial"/>
              <a:ea typeface="Arial"/>
              <a:cs typeface="Arial"/>
              <a:sym typeface="Arial"/>
            </a:endParaRPr>
          </a:p>
          <a:p>
            <a:pPr indent="0" lvl="0" marL="0" rtl="0" algn="l">
              <a:lnSpc>
                <a:spcPct val="70000"/>
              </a:lnSpc>
              <a:spcBef>
                <a:spcPts val="1200"/>
              </a:spcBef>
              <a:spcAft>
                <a:spcPts val="0"/>
              </a:spcAft>
              <a:buSzPts val="770"/>
              <a:buNone/>
            </a:pPr>
            <a:r>
              <a:rPr lang="en" sz="1170">
                <a:highlight>
                  <a:srgbClr val="FFFFFF"/>
                </a:highlight>
                <a:latin typeface="Arial"/>
                <a:ea typeface="Arial"/>
                <a:cs typeface="Arial"/>
                <a:sym typeface="Arial"/>
              </a:rPr>
              <a:t>A </a:t>
            </a:r>
            <a:r>
              <a:rPr b="1" lang="en" sz="1170">
                <a:highlight>
                  <a:srgbClr val="FFFFFF"/>
                </a:highlight>
                <a:latin typeface="Arial"/>
                <a:ea typeface="Arial"/>
                <a:cs typeface="Arial"/>
                <a:sym typeface="Arial"/>
              </a:rPr>
              <a:t>Docker Image</a:t>
            </a:r>
            <a:r>
              <a:rPr lang="en" sz="1170">
                <a:highlight>
                  <a:srgbClr val="FFFFFF"/>
                </a:highlight>
                <a:latin typeface="Arial"/>
                <a:ea typeface="Arial"/>
                <a:cs typeface="Arial"/>
                <a:sym typeface="Arial"/>
              </a:rPr>
              <a:t> is a read-only file with a bunch of instructions. When these instructions are executed, it creates a Docker container.</a:t>
            </a:r>
            <a:endParaRPr sz="1170">
              <a:highlight>
                <a:srgbClr val="FFFFFF"/>
              </a:highlight>
              <a:latin typeface="Arial"/>
              <a:ea typeface="Arial"/>
              <a:cs typeface="Arial"/>
              <a:sym typeface="Arial"/>
            </a:endParaRPr>
          </a:p>
          <a:p>
            <a:pPr indent="0" lvl="0" marL="0" rtl="0" algn="l">
              <a:lnSpc>
                <a:spcPct val="70000"/>
              </a:lnSpc>
              <a:spcBef>
                <a:spcPts val="1200"/>
              </a:spcBef>
              <a:spcAft>
                <a:spcPts val="0"/>
              </a:spcAft>
              <a:buSzPts val="770"/>
              <a:buNone/>
            </a:pPr>
            <a:r>
              <a:rPr lang="en" sz="1170">
                <a:highlight>
                  <a:srgbClr val="FFFFFF"/>
                </a:highlight>
                <a:latin typeface="Arial"/>
                <a:ea typeface="Arial"/>
                <a:cs typeface="Arial"/>
                <a:sym typeface="Arial"/>
              </a:rPr>
              <a:t>A host system that is installed with a docker application is technically termed as a </a:t>
            </a:r>
            <a:r>
              <a:rPr b="1" lang="en" sz="1170">
                <a:highlight>
                  <a:srgbClr val="FFFFFF"/>
                </a:highlight>
                <a:latin typeface="Arial"/>
                <a:ea typeface="Arial"/>
                <a:cs typeface="Arial"/>
                <a:sym typeface="Arial"/>
              </a:rPr>
              <a:t>docker engine</a:t>
            </a:r>
            <a:r>
              <a:rPr lang="en" sz="1170">
                <a:highlight>
                  <a:srgbClr val="FFFFFF"/>
                </a:highlight>
                <a:latin typeface="Arial"/>
                <a:ea typeface="Arial"/>
                <a:cs typeface="Arial"/>
                <a:sym typeface="Arial"/>
              </a:rPr>
              <a:t>.</a:t>
            </a:r>
            <a:endParaRPr sz="1170">
              <a:highlight>
                <a:srgbClr val="FFFFFF"/>
              </a:highlight>
              <a:latin typeface="Arial"/>
              <a:ea typeface="Arial"/>
              <a:cs typeface="Arial"/>
              <a:sym typeface="Arial"/>
            </a:endParaRPr>
          </a:p>
          <a:p>
            <a:pPr indent="0" lvl="0" marL="0" rtl="0" algn="l">
              <a:lnSpc>
                <a:spcPct val="70000"/>
              </a:lnSpc>
              <a:spcBef>
                <a:spcPts val="1200"/>
              </a:spcBef>
              <a:spcAft>
                <a:spcPts val="0"/>
              </a:spcAft>
              <a:buSzPts val="770"/>
              <a:buNone/>
            </a:pPr>
            <a:r>
              <a:rPr b="1" lang="en" sz="1170">
                <a:highlight>
                  <a:srgbClr val="FFFFFF"/>
                </a:highlight>
                <a:latin typeface="Arial"/>
                <a:ea typeface="Arial"/>
                <a:cs typeface="Arial"/>
                <a:sym typeface="Arial"/>
              </a:rPr>
              <a:t>Docker Desktop</a:t>
            </a:r>
            <a:r>
              <a:rPr lang="en" sz="1170">
                <a:highlight>
                  <a:srgbClr val="FFFFFF"/>
                </a:highlight>
                <a:latin typeface="Arial"/>
                <a:ea typeface="Arial"/>
                <a:cs typeface="Arial"/>
                <a:sym typeface="Arial"/>
              </a:rPr>
              <a:t> is an easy-to-install application for your Mac, Windows or Linux environment that enables you to build and share containerized applications and microservices.</a:t>
            </a:r>
            <a:endParaRPr sz="1170">
              <a:highlight>
                <a:srgbClr val="FFFFFF"/>
              </a:highlight>
              <a:latin typeface="Arial"/>
              <a:ea typeface="Arial"/>
              <a:cs typeface="Arial"/>
              <a:sym typeface="Arial"/>
            </a:endParaRPr>
          </a:p>
          <a:p>
            <a:pPr indent="0" lvl="0" marL="0" rtl="0" algn="l">
              <a:lnSpc>
                <a:spcPct val="70000"/>
              </a:lnSpc>
              <a:spcBef>
                <a:spcPts val="1200"/>
              </a:spcBef>
              <a:spcAft>
                <a:spcPts val="0"/>
              </a:spcAft>
              <a:buSzPts val="770"/>
              <a:buNone/>
            </a:pPr>
            <a:r>
              <a:rPr lang="en" sz="1170">
                <a:highlight>
                  <a:srgbClr val="FFFFFF"/>
                </a:highlight>
                <a:latin typeface="Arial"/>
                <a:ea typeface="Arial"/>
                <a:cs typeface="Arial"/>
                <a:sym typeface="Arial"/>
              </a:rPr>
              <a:t>A </a:t>
            </a:r>
            <a:r>
              <a:rPr b="1" lang="en" sz="1170">
                <a:highlight>
                  <a:srgbClr val="FFFFFF"/>
                </a:highlight>
                <a:latin typeface="Arial"/>
                <a:ea typeface="Arial"/>
                <a:cs typeface="Arial"/>
                <a:sym typeface="Arial"/>
              </a:rPr>
              <a:t>Docker </a:t>
            </a:r>
            <a:r>
              <a:rPr b="1" i="1" lang="en" sz="1170">
                <a:highlight>
                  <a:srgbClr val="FFFFFF"/>
                </a:highlight>
                <a:latin typeface="Arial"/>
                <a:ea typeface="Arial"/>
                <a:cs typeface="Arial"/>
                <a:sym typeface="Arial"/>
              </a:rPr>
              <a:t>registry</a:t>
            </a:r>
            <a:r>
              <a:rPr lang="en" sz="1170">
                <a:highlight>
                  <a:srgbClr val="FFFFFF"/>
                </a:highlight>
                <a:latin typeface="Arial"/>
                <a:ea typeface="Arial"/>
                <a:cs typeface="Arial"/>
                <a:sym typeface="Arial"/>
              </a:rPr>
              <a:t> stores Docker images. </a:t>
            </a:r>
            <a:endParaRPr sz="1170">
              <a:highlight>
                <a:srgbClr val="FFFFFF"/>
              </a:highlight>
              <a:latin typeface="Arial"/>
              <a:ea typeface="Arial"/>
              <a:cs typeface="Arial"/>
              <a:sym typeface="Arial"/>
            </a:endParaRPr>
          </a:p>
          <a:p>
            <a:pPr indent="0" lvl="0" marL="0" rtl="0" algn="l">
              <a:lnSpc>
                <a:spcPct val="70000"/>
              </a:lnSpc>
              <a:spcBef>
                <a:spcPts val="1200"/>
              </a:spcBef>
              <a:spcAft>
                <a:spcPts val="1200"/>
              </a:spcAft>
              <a:buSzPts val="770"/>
              <a:buNone/>
            </a:pPr>
            <a:r>
              <a:rPr b="1" lang="en" sz="1170">
                <a:highlight>
                  <a:srgbClr val="FFFFFF"/>
                </a:highlight>
                <a:latin typeface="Arial"/>
                <a:ea typeface="Arial"/>
                <a:cs typeface="Arial"/>
                <a:sym typeface="Arial"/>
              </a:rPr>
              <a:t>Docker Hub</a:t>
            </a:r>
            <a:r>
              <a:rPr lang="en" sz="1170">
                <a:highlight>
                  <a:srgbClr val="FFFFFF"/>
                </a:highlight>
                <a:latin typeface="Arial"/>
                <a:ea typeface="Arial"/>
                <a:cs typeface="Arial"/>
                <a:sym typeface="Arial"/>
              </a:rPr>
              <a:t> is a public registry that anyone can use, and Docker is configured to look for images on Docker Hub by default. You can even run your own private registry.</a:t>
            </a:r>
            <a:endParaRPr sz="1170">
              <a:highlight>
                <a:srgbClr val="FFFFFF"/>
              </a:highlight>
              <a:latin typeface="Arial"/>
              <a:ea typeface="Arial"/>
              <a:cs typeface="Arial"/>
              <a:sym typeface="Arial"/>
            </a:endParaRPr>
          </a:p>
        </p:txBody>
      </p:sp>
      <p:pic>
        <p:nvPicPr>
          <p:cNvPr id="143" name="Google Shape;143;p30"/>
          <p:cNvPicPr preferRelativeResize="0"/>
          <p:nvPr/>
        </p:nvPicPr>
        <p:blipFill>
          <a:blip r:embed="rId3">
            <a:alphaModFix/>
          </a:blip>
          <a:stretch>
            <a:fillRect/>
          </a:stretch>
        </p:blipFill>
        <p:spPr>
          <a:xfrm>
            <a:off x="4707188" y="1369218"/>
            <a:ext cx="4237725" cy="292333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ph type="title"/>
          </p:nvPr>
        </p:nvSpPr>
        <p:spPr>
          <a:xfrm>
            <a:off x="628650" y="146731"/>
            <a:ext cx="7886700" cy="702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Economica"/>
                <a:ea typeface="Economica"/>
                <a:cs typeface="Economica"/>
                <a:sym typeface="Economica"/>
              </a:rPr>
              <a:t>Fargate </a:t>
            </a:r>
            <a:r>
              <a:rPr lang="en" sz="3200">
                <a:solidFill>
                  <a:srgbClr val="16191F"/>
                </a:solidFill>
                <a:highlight>
                  <a:srgbClr val="FFFFFF"/>
                </a:highlight>
                <a:latin typeface="Economica"/>
                <a:ea typeface="Economica"/>
                <a:cs typeface="Economica"/>
                <a:sym typeface="Economica"/>
              </a:rPr>
              <a:t>Private registry authentication</a:t>
            </a:r>
            <a:endParaRPr sz="3200">
              <a:solidFill>
                <a:srgbClr val="16191F"/>
              </a:solidFill>
              <a:highlight>
                <a:srgbClr val="FFFFFF"/>
              </a:highlight>
              <a:latin typeface="Economica"/>
              <a:ea typeface="Economica"/>
              <a:cs typeface="Economica"/>
              <a:sym typeface="Economica"/>
            </a:endParaRPr>
          </a:p>
        </p:txBody>
      </p:sp>
      <p:sp>
        <p:nvSpPr>
          <p:cNvPr id="333" name="Google Shape;333;p57"/>
          <p:cNvSpPr txBox="1"/>
          <p:nvPr>
            <p:ph idx="1" type="body"/>
          </p:nvPr>
        </p:nvSpPr>
        <p:spPr>
          <a:xfrm>
            <a:off x="184725" y="1040950"/>
            <a:ext cx="8642100" cy="1742700"/>
          </a:xfrm>
          <a:prstGeom prst="rect">
            <a:avLst/>
          </a:prstGeom>
        </p:spPr>
        <p:txBody>
          <a:bodyPr anchorCtr="0" anchor="t" bIns="34275" lIns="68575" spcFirstLastPara="1" rIns="68575" wrap="square" tIns="34275">
            <a:normAutofit/>
          </a:bodyPr>
          <a:lstStyle/>
          <a:p>
            <a:pPr indent="0" lvl="0" marL="0" rtl="0" algn="l">
              <a:lnSpc>
                <a:spcPct val="150000"/>
              </a:lnSpc>
              <a:spcBef>
                <a:spcPts val="900"/>
              </a:spcBef>
              <a:spcAft>
                <a:spcPts val="0"/>
              </a:spcAft>
              <a:buClr>
                <a:schemeClr val="dk1"/>
              </a:buClr>
              <a:buSzPts val="800"/>
              <a:buFont typeface="Arial"/>
              <a:buNone/>
            </a:pPr>
            <a:r>
              <a:rPr lang="en" sz="1100">
                <a:solidFill>
                  <a:srgbClr val="16191F"/>
                </a:solidFill>
                <a:highlight>
                  <a:srgbClr val="FFFFFF"/>
                </a:highlight>
                <a:latin typeface="Arial"/>
                <a:ea typeface="Arial"/>
                <a:cs typeface="Arial"/>
                <a:sym typeface="Arial"/>
              </a:rPr>
              <a:t>Amazon ECS tasks for AWS Fargate can authenticate with private image registries, including Docker Hub, using basic authentication. When you enable private registry authentication, you can use private Docker images in your task definitions.</a:t>
            </a:r>
            <a:endParaRPr sz="1100">
              <a:solidFill>
                <a:srgbClr val="16191F"/>
              </a:solidFill>
              <a:highlight>
                <a:srgbClr val="FFFFFF"/>
              </a:highlight>
              <a:latin typeface="Arial"/>
              <a:ea typeface="Arial"/>
              <a:cs typeface="Arial"/>
              <a:sym typeface="Arial"/>
            </a:endParaRPr>
          </a:p>
          <a:p>
            <a:pPr indent="0" lvl="0" marL="0" rtl="0" algn="l">
              <a:lnSpc>
                <a:spcPct val="150000"/>
              </a:lnSpc>
              <a:spcBef>
                <a:spcPts val="900"/>
              </a:spcBef>
              <a:spcAft>
                <a:spcPts val="0"/>
              </a:spcAft>
              <a:buClr>
                <a:schemeClr val="dk1"/>
              </a:buClr>
              <a:buSzPts val="800"/>
              <a:buFont typeface="Arial"/>
              <a:buNone/>
            </a:pPr>
            <a:r>
              <a:rPr lang="en" sz="1100">
                <a:solidFill>
                  <a:srgbClr val="16191F"/>
                </a:solidFill>
                <a:highlight>
                  <a:srgbClr val="FFFFFF"/>
                </a:highlight>
                <a:latin typeface="Arial"/>
                <a:ea typeface="Arial"/>
                <a:cs typeface="Arial"/>
                <a:sym typeface="Arial"/>
              </a:rPr>
              <a:t>To use private registry authentication, you create a secret with AWS Secrets Manager containing the credentials for your private registry. Then, within your container definition, you specify </a:t>
            </a:r>
            <a:r>
              <a:rPr b="1" lang="en" sz="1100">
                <a:solidFill>
                  <a:srgbClr val="16191F"/>
                </a:solidFill>
                <a:highlight>
                  <a:srgbClr val="FFFFFF"/>
                </a:highlight>
                <a:latin typeface="Arial"/>
                <a:ea typeface="Arial"/>
                <a:cs typeface="Arial"/>
                <a:sym typeface="Arial"/>
              </a:rPr>
              <a:t>repositoryCredentials</a:t>
            </a:r>
            <a:r>
              <a:rPr lang="en" sz="1100">
                <a:solidFill>
                  <a:srgbClr val="16191F"/>
                </a:solidFill>
                <a:highlight>
                  <a:srgbClr val="FFFFFF"/>
                </a:highlight>
                <a:latin typeface="Arial"/>
                <a:ea typeface="Arial"/>
                <a:cs typeface="Arial"/>
                <a:sym typeface="Arial"/>
              </a:rPr>
              <a:t> with the full ARN of the secret that you created. The following snippet of a task definition shows the required parameters:</a:t>
            </a:r>
            <a:endParaRPr sz="1100">
              <a:solidFill>
                <a:srgbClr val="16191F"/>
              </a:solidFill>
              <a:highlight>
                <a:srgbClr val="FFFFFF"/>
              </a:highlight>
              <a:latin typeface="Arial"/>
              <a:ea typeface="Arial"/>
              <a:cs typeface="Arial"/>
              <a:sym typeface="Arial"/>
            </a:endParaRPr>
          </a:p>
          <a:p>
            <a:pPr indent="0" lvl="0" marL="0" rtl="0" algn="l">
              <a:spcBef>
                <a:spcPts val="900"/>
              </a:spcBef>
              <a:spcAft>
                <a:spcPts val="1200"/>
              </a:spcAft>
              <a:buNone/>
            </a:pPr>
            <a:r>
              <a:t/>
            </a:r>
            <a:endParaRPr sz="1100">
              <a:solidFill>
                <a:srgbClr val="16191F"/>
              </a:solidFill>
              <a:highlight>
                <a:srgbClr val="FFFFFF"/>
              </a:highlight>
              <a:latin typeface="Arial"/>
              <a:ea typeface="Arial"/>
              <a:cs typeface="Arial"/>
              <a:sym typeface="Arial"/>
            </a:endParaRPr>
          </a:p>
        </p:txBody>
      </p:sp>
      <p:pic>
        <p:nvPicPr>
          <p:cNvPr id="334" name="Google Shape;334;p57"/>
          <p:cNvPicPr preferRelativeResize="0"/>
          <p:nvPr/>
        </p:nvPicPr>
        <p:blipFill>
          <a:blip r:embed="rId3">
            <a:alphaModFix/>
          </a:blip>
          <a:stretch>
            <a:fillRect/>
          </a:stretch>
        </p:blipFill>
        <p:spPr>
          <a:xfrm>
            <a:off x="1050647" y="2898319"/>
            <a:ext cx="7208044" cy="19002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8"/>
          <p:cNvSpPr txBox="1"/>
          <p:nvPr>
            <p:ph type="title"/>
          </p:nvPr>
        </p:nvSpPr>
        <p:spPr>
          <a:xfrm>
            <a:off x="628650" y="146731"/>
            <a:ext cx="7886700" cy="702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Economica"/>
                <a:ea typeface="Economica"/>
                <a:cs typeface="Economica"/>
                <a:sym typeface="Economica"/>
              </a:rPr>
              <a:t>Fargate </a:t>
            </a:r>
            <a:r>
              <a:rPr lang="en" sz="3200">
                <a:solidFill>
                  <a:srgbClr val="16191F"/>
                </a:solidFill>
                <a:highlight>
                  <a:srgbClr val="FFFFFF"/>
                </a:highlight>
                <a:latin typeface="Economica"/>
                <a:ea typeface="Economica"/>
                <a:cs typeface="Economica"/>
                <a:sym typeface="Economica"/>
              </a:rPr>
              <a:t>Fargate Spot</a:t>
            </a:r>
            <a:endParaRPr sz="3200">
              <a:solidFill>
                <a:srgbClr val="16191F"/>
              </a:solidFill>
              <a:highlight>
                <a:srgbClr val="FFFFFF"/>
              </a:highlight>
              <a:latin typeface="Economica"/>
              <a:ea typeface="Economica"/>
              <a:cs typeface="Economica"/>
              <a:sym typeface="Economica"/>
            </a:endParaRPr>
          </a:p>
        </p:txBody>
      </p:sp>
      <p:sp>
        <p:nvSpPr>
          <p:cNvPr id="340" name="Google Shape;340;p58"/>
          <p:cNvSpPr txBox="1"/>
          <p:nvPr>
            <p:ph idx="1" type="body"/>
          </p:nvPr>
        </p:nvSpPr>
        <p:spPr>
          <a:xfrm>
            <a:off x="211050" y="978713"/>
            <a:ext cx="8721900" cy="1248600"/>
          </a:xfrm>
          <a:prstGeom prst="rect">
            <a:avLst/>
          </a:prstGeom>
        </p:spPr>
        <p:txBody>
          <a:bodyPr anchorCtr="0" anchor="t" bIns="34275" lIns="68575" spcFirstLastPara="1" rIns="68575" wrap="square" tIns="34275">
            <a:noAutofit/>
          </a:bodyPr>
          <a:lstStyle/>
          <a:p>
            <a:pPr indent="0" lvl="0" marL="0" rtl="0" algn="l">
              <a:lnSpc>
                <a:spcPct val="130000"/>
              </a:lnSpc>
              <a:spcBef>
                <a:spcPts val="900"/>
              </a:spcBef>
              <a:spcAft>
                <a:spcPts val="0"/>
              </a:spcAft>
              <a:buClr>
                <a:schemeClr val="dk1"/>
              </a:buClr>
              <a:buSzPts val="680"/>
              <a:buFont typeface="Arial"/>
              <a:buNone/>
            </a:pPr>
            <a:r>
              <a:rPr lang="en" sz="1000">
                <a:solidFill>
                  <a:srgbClr val="16191F"/>
                </a:solidFill>
                <a:highlight>
                  <a:srgbClr val="FFFFFF"/>
                </a:highlight>
                <a:latin typeface="Arial"/>
                <a:ea typeface="Arial"/>
                <a:cs typeface="Arial"/>
                <a:sym typeface="Arial"/>
              </a:rPr>
              <a:t>Amazon ECS capacity providers enable you to use both </a:t>
            </a:r>
            <a:r>
              <a:rPr b="1" lang="en" sz="1000">
                <a:solidFill>
                  <a:srgbClr val="16191F"/>
                </a:solidFill>
                <a:highlight>
                  <a:srgbClr val="FFFFFF"/>
                </a:highlight>
                <a:latin typeface="Arial"/>
                <a:ea typeface="Arial"/>
                <a:cs typeface="Arial"/>
                <a:sym typeface="Arial"/>
              </a:rPr>
              <a:t>AWS Fargate</a:t>
            </a:r>
            <a:r>
              <a:rPr lang="en" sz="1000">
                <a:solidFill>
                  <a:srgbClr val="16191F"/>
                </a:solidFill>
                <a:highlight>
                  <a:srgbClr val="FFFFFF"/>
                </a:highlight>
                <a:latin typeface="Arial"/>
                <a:ea typeface="Arial"/>
                <a:cs typeface="Arial"/>
                <a:sym typeface="Arial"/>
              </a:rPr>
              <a:t> and </a:t>
            </a:r>
            <a:r>
              <a:rPr b="1" lang="en" sz="1000">
                <a:solidFill>
                  <a:srgbClr val="16191F"/>
                </a:solidFill>
                <a:highlight>
                  <a:srgbClr val="FFFFFF"/>
                </a:highlight>
                <a:latin typeface="Arial"/>
                <a:ea typeface="Arial"/>
                <a:cs typeface="Arial"/>
                <a:sym typeface="Arial"/>
              </a:rPr>
              <a:t>Fargate Spot capacity</a:t>
            </a:r>
            <a:r>
              <a:rPr lang="en" sz="1000">
                <a:solidFill>
                  <a:srgbClr val="16191F"/>
                </a:solidFill>
                <a:highlight>
                  <a:srgbClr val="FFFFFF"/>
                </a:highlight>
                <a:latin typeface="Arial"/>
                <a:ea typeface="Arial"/>
                <a:cs typeface="Arial"/>
                <a:sym typeface="Arial"/>
              </a:rPr>
              <a:t> with your Amazon ECS tasks.</a:t>
            </a:r>
            <a:endParaRPr sz="1000">
              <a:solidFill>
                <a:srgbClr val="16191F"/>
              </a:solidFill>
              <a:highlight>
                <a:srgbClr val="FFFFFF"/>
              </a:highlight>
              <a:latin typeface="Arial"/>
              <a:ea typeface="Arial"/>
              <a:cs typeface="Arial"/>
              <a:sym typeface="Arial"/>
            </a:endParaRPr>
          </a:p>
          <a:p>
            <a:pPr indent="0" lvl="0" marL="0" rtl="0" algn="l">
              <a:lnSpc>
                <a:spcPct val="130000"/>
              </a:lnSpc>
              <a:spcBef>
                <a:spcPts val="900"/>
              </a:spcBef>
              <a:spcAft>
                <a:spcPts val="0"/>
              </a:spcAft>
              <a:buClr>
                <a:schemeClr val="dk1"/>
              </a:buClr>
              <a:buSzPts val="680"/>
              <a:buFont typeface="Arial"/>
              <a:buNone/>
            </a:pPr>
            <a:r>
              <a:rPr lang="en" sz="1000">
                <a:solidFill>
                  <a:srgbClr val="16191F"/>
                </a:solidFill>
                <a:highlight>
                  <a:srgbClr val="FFFFFF"/>
                </a:highlight>
                <a:latin typeface="Arial"/>
                <a:ea typeface="Arial"/>
                <a:cs typeface="Arial"/>
                <a:sym typeface="Arial"/>
              </a:rPr>
              <a:t>Windows containers on AWS Fargate cannot use the Fargate Spot capacity provider.</a:t>
            </a:r>
            <a:endParaRPr sz="1000">
              <a:solidFill>
                <a:srgbClr val="16191F"/>
              </a:solidFill>
              <a:highlight>
                <a:srgbClr val="FFFFFF"/>
              </a:highlight>
              <a:latin typeface="Arial"/>
              <a:ea typeface="Arial"/>
              <a:cs typeface="Arial"/>
              <a:sym typeface="Arial"/>
            </a:endParaRPr>
          </a:p>
          <a:p>
            <a:pPr indent="0" lvl="0" marL="0" rtl="0" algn="l">
              <a:lnSpc>
                <a:spcPct val="130000"/>
              </a:lnSpc>
              <a:spcBef>
                <a:spcPts val="900"/>
              </a:spcBef>
              <a:spcAft>
                <a:spcPts val="0"/>
              </a:spcAft>
              <a:buClr>
                <a:schemeClr val="dk1"/>
              </a:buClr>
              <a:buSzPts val="680"/>
              <a:buFont typeface="Arial"/>
              <a:buNone/>
            </a:pPr>
            <a:r>
              <a:rPr lang="en" sz="1000">
                <a:solidFill>
                  <a:srgbClr val="16191F"/>
                </a:solidFill>
                <a:highlight>
                  <a:srgbClr val="FFFFFF"/>
                </a:highlight>
                <a:latin typeface="Arial"/>
                <a:ea typeface="Arial"/>
                <a:cs typeface="Arial"/>
                <a:sym typeface="Arial"/>
              </a:rPr>
              <a:t>With </a:t>
            </a:r>
            <a:r>
              <a:rPr b="1" lang="en" sz="1000">
                <a:solidFill>
                  <a:srgbClr val="16191F"/>
                </a:solidFill>
                <a:highlight>
                  <a:srgbClr val="FFFFFF"/>
                </a:highlight>
                <a:latin typeface="Arial"/>
                <a:ea typeface="Arial"/>
                <a:cs typeface="Arial"/>
                <a:sym typeface="Arial"/>
              </a:rPr>
              <a:t>Fargate Spot</a:t>
            </a:r>
            <a:r>
              <a:rPr lang="en" sz="1000">
                <a:solidFill>
                  <a:srgbClr val="16191F"/>
                </a:solidFill>
                <a:highlight>
                  <a:srgbClr val="FFFFFF"/>
                </a:highlight>
                <a:latin typeface="Arial"/>
                <a:ea typeface="Arial"/>
                <a:cs typeface="Arial"/>
                <a:sym typeface="Arial"/>
              </a:rPr>
              <a:t> you can run interruption tolerant Amazon ECS tasks at a discounted rate compared to the AWS Fargate price. Fargate Spot runs tasks on spare compute capacity. When AWS needs the capacity back, your tasks will be interrupted with a two-minute warning.</a:t>
            </a:r>
            <a:endParaRPr sz="1000">
              <a:solidFill>
                <a:srgbClr val="16191F"/>
              </a:solidFill>
              <a:highlight>
                <a:srgbClr val="FFFFFF"/>
              </a:highlight>
              <a:latin typeface="Arial"/>
              <a:ea typeface="Arial"/>
              <a:cs typeface="Arial"/>
              <a:sym typeface="Arial"/>
            </a:endParaRPr>
          </a:p>
          <a:p>
            <a:pPr indent="0" lvl="0" marL="0" rtl="0" algn="l">
              <a:lnSpc>
                <a:spcPct val="70000"/>
              </a:lnSpc>
              <a:spcBef>
                <a:spcPts val="900"/>
              </a:spcBef>
              <a:spcAft>
                <a:spcPts val="1200"/>
              </a:spcAft>
              <a:buSzPts val="935"/>
              <a:buNone/>
            </a:pPr>
            <a:r>
              <a:t/>
            </a:r>
            <a:endParaRPr b="1" sz="1000">
              <a:solidFill>
                <a:srgbClr val="16191F"/>
              </a:solidFill>
              <a:highlight>
                <a:srgbClr val="FFFFFF"/>
              </a:highlight>
              <a:latin typeface="Arial"/>
              <a:ea typeface="Arial"/>
              <a:cs typeface="Arial"/>
              <a:sym typeface="Arial"/>
            </a:endParaRPr>
          </a:p>
        </p:txBody>
      </p:sp>
      <p:pic>
        <p:nvPicPr>
          <p:cNvPr id="341" name="Google Shape;341;p58"/>
          <p:cNvPicPr preferRelativeResize="0"/>
          <p:nvPr/>
        </p:nvPicPr>
        <p:blipFill>
          <a:blip r:embed="rId3">
            <a:alphaModFix/>
          </a:blip>
          <a:stretch>
            <a:fillRect/>
          </a:stretch>
        </p:blipFill>
        <p:spPr>
          <a:xfrm>
            <a:off x="1674656" y="2227313"/>
            <a:ext cx="5727000" cy="263349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ECS Hands On by hands</a:t>
            </a:r>
            <a:endParaRPr/>
          </a:p>
        </p:txBody>
      </p:sp>
      <p:sp>
        <p:nvSpPr>
          <p:cNvPr id="347" name="Google Shape;347;p59"/>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sp>
        <p:nvSpPr>
          <p:cNvPr id="348" name="Google Shape;348;p59"/>
          <p:cNvSpPr txBox="1"/>
          <p:nvPr>
            <p:ph idx="2" type="body"/>
          </p:nvPr>
        </p:nvSpPr>
        <p:spPr>
          <a:xfrm>
            <a:off x="46291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ECS Hands on CloudFormation + Route53</a:t>
            </a:r>
            <a:endParaRPr/>
          </a:p>
        </p:txBody>
      </p:sp>
      <p:sp>
        <p:nvSpPr>
          <p:cNvPr id="354" name="Google Shape;354;p60"/>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sp>
        <p:nvSpPr>
          <p:cNvPr id="355" name="Google Shape;355;p60"/>
          <p:cNvSpPr txBox="1"/>
          <p:nvPr>
            <p:ph idx="2" type="body"/>
          </p:nvPr>
        </p:nvSpPr>
        <p:spPr>
          <a:xfrm>
            <a:off x="46291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ECS VS K8 (EKS for AWS world)</a:t>
            </a:r>
            <a:endParaRPr/>
          </a:p>
        </p:txBody>
      </p:sp>
      <p:sp>
        <p:nvSpPr>
          <p:cNvPr id="361" name="Google Shape;361;p61"/>
          <p:cNvSpPr txBox="1"/>
          <p:nvPr>
            <p:ph idx="1" type="body"/>
          </p:nvPr>
        </p:nvSpPr>
        <p:spPr>
          <a:xfrm>
            <a:off x="628650" y="1369225"/>
            <a:ext cx="7780200" cy="1935900"/>
          </a:xfrm>
          <a:prstGeom prst="rect">
            <a:avLst/>
          </a:prstGeom>
        </p:spPr>
        <p:txBody>
          <a:bodyPr anchorCtr="0" anchor="t" bIns="34275" lIns="68575" spcFirstLastPara="1" rIns="68575" wrap="square" tIns="34275">
            <a:normAutofit/>
          </a:bodyPr>
          <a:lstStyle/>
          <a:p>
            <a:pPr indent="0" lvl="0" marL="0" rtl="0" algn="l">
              <a:lnSpc>
                <a:spcPct val="165517"/>
              </a:lnSpc>
              <a:spcBef>
                <a:spcPts val="0"/>
              </a:spcBef>
              <a:spcAft>
                <a:spcPts val="0"/>
              </a:spcAft>
              <a:buNone/>
            </a:pPr>
            <a:r>
              <a:rPr b="1" lang="en" sz="1200">
                <a:solidFill>
                  <a:srgbClr val="101820"/>
                </a:solidFill>
                <a:highlight>
                  <a:srgbClr val="FFFFFF"/>
                </a:highlight>
                <a:latin typeface="Arial"/>
                <a:ea typeface="Arial"/>
                <a:cs typeface="Arial"/>
                <a:sym typeface="Arial"/>
              </a:rPr>
              <a:t>Small deployments</a:t>
            </a:r>
            <a:r>
              <a:rPr lang="en" sz="1200">
                <a:solidFill>
                  <a:srgbClr val="101820"/>
                </a:solidFill>
                <a:highlight>
                  <a:srgbClr val="FFFFFF"/>
                </a:highlight>
                <a:latin typeface="Arial"/>
                <a:ea typeface="Arial"/>
                <a:cs typeface="Arial"/>
                <a:sym typeface="Arial"/>
              </a:rPr>
              <a:t> prefer ECS due to its seamless deployment and configuration.</a:t>
            </a:r>
            <a:endParaRPr sz="1200">
              <a:solidFill>
                <a:srgbClr val="101820"/>
              </a:solidFill>
              <a:highlight>
                <a:srgbClr val="FFFFFF"/>
              </a:highlight>
              <a:latin typeface="Arial"/>
              <a:ea typeface="Arial"/>
              <a:cs typeface="Arial"/>
              <a:sym typeface="Arial"/>
            </a:endParaRPr>
          </a:p>
          <a:p>
            <a:pPr indent="0" lvl="0" marL="0" rtl="0" algn="l">
              <a:lnSpc>
                <a:spcPct val="165517"/>
              </a:lnSpc>
              <a:spcBef>
                <a:spcPts val="0"/>
              </a:spcBef>
              <a:spcAft>
                <a:spcPts val="0"/>
              </a:spcAft>
              <a:buNone/>
            </a:pPr>
            <a:r>
              <a:rPr b="1" lang="en" sz="1200">
                <a:solidFill>
                  <a:srgbClr val="101820"/>
                </a:solidFill>
                <a:highlight>
                  <a:srgbClr val="FFFFFF"/>
                </a:highlight>
                <a:latin typeface="Arial"/>
                <a:ea typeface="Arial"/>
                <a:cs typeface="Arial"/>
                <a:sym typeface="Arial"/>
              </a:rPr>
              <a:t>Large or hybrid deployments</a:t>
            </a:r>
            <a:r>
              <a:rPr lang="en" sz="1200">
                <a:solidFill>
                  <a:srgbClr val="101820"/>
                </a:solidFill>
                <a:highlight>
                  <a:srgbClr val="FFFFFF"/>
                </a:highlight>
                <a:latin typeface="Arial"/>
                <a:ea typeface="Arial"/>
                <a:cs typeface="Arial"/>
                <a:sym typeface="Arial"/>
              </a:rPr>
              <a:t> prefer EKS due to stronger customization and improved portability between clouds and on-premise systems.</a:t>
            </a:r>
            <a:endParaRPr sz="1200">
              <a:solidFill>
                <a:srgbClr val="101820"/>
              </a:solidFill>
              <a:highlight>
                <a:srgbClr val="FFFFFF"/>
              </a:highlight>
              <a:latin typeface="Arial"/>
              <a:ea typeface="Arial"/>
              <a:cs typeface="Arial"/>
              <a:sym typeface="Arial"/>
            </a:endParaRPr>
          </a:p>
          <a:p>
            <a:pPr indent="0" lvl="0" marL="0" rtl="0" algn="l">
              <a:lnSpc>
                <a:spcPct val="165517"/>
              </a:lnSpc>
              <a:spcBef>
                <a:spcPts val="0"/>
              </a:spcBef>
              <a:spcAft>
                <a:spcPts val="0"/>
              </a:spcAft>
              <a:buNone/>
            </a:pPr>
            <a:r>
              <a:rPr b="1" lang="en" sz="1200">
                <a:solidFill>
                  <a:srgbClr val="101820"/>
                </a:solidFill>
                <a:highlight>
                  <a:srgbClr val="FFFFFF"/>
                </a:highlight>
                <a:latin typeface="Arial"/>
                <a:ea typeface="Arial"/>
                <a:cs typeface="Arial"/>
                <a:sym typeface="Arial"/>
              </a:rPr>
              <a:t>Legacy workloads</a:t>
            </a:r>
            <a:r>
              <a:rPr lang="en" sz="1200">
                <a:solidFill>
                  <a:srgbClr val="101820"/>
                </a:solidFill>
                <a:highlight>
                  <a:srgbClr val="FFFFFF"/>
                </a:highlight>
                <a:latin typeface="Arial"/>
                <a:ea typeface="Arial"/>
                <a:cs typeface="Arial"/>
                <a:sym typeface="Arial"/>
              </a:rPr>
              <a:t> transitioning to a containerized environment may gain the most from using plain Kubernetes, as it will allow you to build a dev/test/production environment on-premises, and then move it to the cloud if and when required.</a:t>
            </a:r>
            <a:endParaRPr sz="1200"/>
          </a:p>
        </p:txBody>
      </p:sp>
      <p:sp>
        <p:nvSpPr>
          <p:cNvPr id="362" name="Google Shape;362;p61"/>
          <p:cNvSpPr txBox="1"/>
          <p:nvPr/>
        </p:nvSpPr>
        <p:spPr>
          <a:xfrm>
            <a:off x="756550" y="3305125"/>
            <a:ext cx="2800800" cy="992700"/>
          </a:xfrm>
          <a:prstGeom prst="rect">
            <a:avLst/>
          </a:prstGeom>
          <a:noFill/>
          <a:ln>
            <a:noFill/>
          </a:ln>
        </p:spPr>
        <p:txBody>
          <a:bodyPr anchorCtr="0" anchor="t" bIns="91425" lIns="91425" spcFirstLastPara="1" rIns="91425" wrap="square" tIns="91425">
            <a:spAutoFit/>
          </a:bodyPr>
          <a:lstStyle/>
          <a:p>
            <a:pPr indent="0" lvl="0" marL="0" rtl="0" algn="l">
              <a:lnSpc>
                <a:spcPct val="110526"/>
              </a:lnSpc>
              <a:spcBef>
                <a:spcPts val="0"/>
              </a:spcBef>
              <a:spcAft>
                <a:spcPts val="0"/>
              </a:spcAft>
              <a:buNone/>
            </a:pPr>
            <a:r>
              <a:rPr lang="en" sz="1900">
                <a:solidFill>
                  <a:srgbClr val="252525"/>
                </a:solidFill>
                <a:highlight>
                  <a:srgbClr val="FFFFFF"/>
                </a:highlight>
              </a:rPr>
              <a:t>Simplicity vs Flexibility</a:t>
            </a:r>
            <a:endParaRPr sz="1900">
              <a:solidFill>
                <a:srgbClr val="252525"/>
              </a:solidFill>
              <a:highlight>
                <a:srgbClr val="FFFFFF"/>
              </a:highlight>
            </a:endParaRPr>
          </a:p>
          <a:p>
            <a:pPr indent="0" lvl="0" marL="0" rtl="0" algn="l">
              <a:lnSpc>
                <a:spcPct val="110526"/>
              </a:lnSpc>
              <a:spcBef>
                <a:spcPts val="1500"/>
              </a:spcBef>
              <a:spcAft>
                <a:spcPts val="1500"/>
              </a:spcAft>
              <a:buNone/>
            </a:pPr>
            <a:r>
              <a:rPr lang="en" sz="1900">
                <a:solidFill>
                  <a:srgbClr val="252525"/>
                </a:solidFill>
                <a:highlight>
                  <a:srgbClr val="FFFFFF"/>
                </a:highlight>
              </a:rPr>
              <a:t>Pricing</a:t>
            </a:r>
            <a:endParaRPr sz="1100">
              <a:solidFill>
                <a:schemeClr val="dk1"/>
              </a:solidFill>
            </a:endParaRPr>
          </a:p>
        </p:txBody>
      </p:sp>
      <p:sp>
        <p:nvSpPr>
          <p:cNvPr id="363" name="Google Shape;363;p61"/>
          <p:cNvSpPr txBox="1"/>
          <p:nvPr/>
        </p:nvSpPr>
        <p:spPr>
          <a:xfrm>
            <a:off x="4997475" y="3305125"/>
            <a:ext cx="3000000" cy="992700"/>
          </a:xfrm>
          <a:prstGeom prst="rect">
            <a:avLst/>
          </a:prstGeom>
          <a:noFill/>
          <a:ln>
            <a:noFill/>
          </a:ln>
        </p:spPr>
        <p:txBody>
          <a:bodyPr anchorCtr="0" anchor="t" bIns="91425" lIns="91425" spcFirstLastPara="1" rIns="91425" wrap="square" tIns="91425">
            <a:spAutoFit/>
          </a:bodyPr>
          <a:lstStyle/>
          <a:p>
            <a:pPr indent="0" lvl="0" marL="0" rtl="0" algn="l">
              <a:lnSpc>
                <a:spcPct val="110526"/>
              </a:lnSpc>
              <a:spcBef>
                <a:spcPts val="800"/>
              </a:spcBef>
              <a:spcAft>
                <a:spcPts val="0"/>
              </a:spcAft>
              <a:buNone/>
            </a:pPr>
            <a:r>
              <a:rPr lang="en" sz="1900">
                <a:solidFill>
                  <a:srgbClr val="252525"/>
                </a:solidFill>
                <a:highlight>
                  <a:srgbClr val="FFFFFF"/>
                </a:highlight>
              </a:rPr>
              <a:t>Portability</a:t>
            </a:r>
            <a:endParaRPr sz="1900">
              <a:solidFill>
                <a:srgbClr val="252525"/>
              </a:solidFill>
              <a:highlight>
                <a:srgbClr val="FFFFFF"/>
              </a:highlight>
            </a:endParaRPr>
          </a:p>
          <a:p>
            <a:pPr indent="0" lvl="0" marL="0" rtl="0" algn="l">
              <a:lnSpc>
                <a:spcPct val="110526"/>
              </a:lnSpc>
              <a:spcBef>
                <a:spcPts val="1500"/>
              </a:spcBef>
              <a:spcAft>
                <a:spcPts val="1500"/>
              </a:spcAft>
              <a:buNone/>
            </a:pPr>
            <a:r>
              <a:rPr lang="en" sz="1900">
                <a:solidFill>
                  <a:srgbClr val="252525"/>
                </a:solidFill>
                <a:highlight>
                  <a:srgbClr val="FFFFFF"/>
                </a:highlight>
              </a:rPr>
              <a:t>Networking</a:t>
            </a:r>
            <a:endParaRPr sz="1900">
              <a:solidFill>
                <a:srgbClr val="252525"/>
              </a:solidFill>
              <a:highlight>
                <a:srgbClr val="FFFFF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Architectures</a:t>
            </a:r>
            <a:endParaRPr/>
          </a:p>
        </p:txBody>
      </p:sp>
      <p:sp>
        <p:nvSpPr>
          <p:cNvPr id="369" name="Google Shape;369;p62"/>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sp>
        <p:nvSpPr>
          <p:cNvPr id="370" name="Google Shape;370;p62"/>
          <p:cNvSpPr txBox="1"/>
          <p:nvPr>
            <p:ph idx="2" type="body"/>
          </p:nvPr>
        </p:nvSpPr>
        <p:spPr>
          <a:xfrm>
            <a:off x="46291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63"/>
          <p:cNvPicPr preferRelativeResize="0"/>
          <p:nvPr/>
        </p:nvPicPr>
        <p:blipFill>
          <a:blip r:embed="rId3">
            <a:alphaModFix/>
          </a:blip>
          <a:stretch>
            <a:fillRect/>
          </a:stretch>
        </p:blipFill>
        <p:spPr>
          <a:xfrm>
            <a:off x="2232288" y="185575"/>
            <a:ext cx="4679425" cy="48387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Questions:</a:t>
            </a:r>
            <a:endParaRPr/>
          </a:p>
        </p:txBody>
      </p:sp>
      <p:sp>
        <p:nvSpPr>
          <p:cNvPr id="381" name="Google Shape;381;p64"/>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sp>
        <p:nvSpPr>
          <p:cNvPr id="382" name="Google Shape;382;p64"/>
          <p:cNvSpPr txBox="1"/>
          <p:nvPr>
            <p:ph idx="2" type="body"/>
          </p:nvPr>
        </p:nvSpPr>
        <p:spPr>
          <a:xfrm>
            <a:off x="46291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65"/>
          <p:cNvPicPr preferRelativeResize="0"/>
          <p:nvPr/>
        </p:nvPicPr>
        <p:blipFill>
          <a:blip r:embed="rId3">
            <a:alphaModFix/>
          </a:blip>
          <a:stretch>
            <a:fillRect/>
          </a:stretch>
        </p:blipFill>
        <p:spPr>
          <a:xfrm>
            <a:off x="663450" y="333375"/>
            <a:ext cx="7686675" cy="44767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66"/>
          <p:cNvPicPr preferRelativeResize="0"/>
          <p:nvPr/>
        </p:nvPicPr>
        <p:blipFill>
          <a:blip r:embed="rId3">
            <a:alphaModFix/>
          </a:blip>
          <a:stretch>
            <a:fillRect/>
          </a:stretch>
        </p:blipFill>
        <p:spPr>
          <a:xfrm>
            <a:off x="152400" y="152400"/>
            <a:ext cx="7696200" cy="377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DockerFile</a:t>
            </a:r>
            <a:endParaRPr/>
          </a:p>
        </p:txBody>
      </p:sp>
      <p:sp>
        <p:nvSpPr>
          <p:cNvPr id="149" name="Google Shape;149;p31"/>
          <p:cNvSpPr txBox="1"/>
          <p:nvPr>
            <p:ph idx="1" type="body"/>
          </p:nvPr>
        </p:nvSpPr>
        <p:spPr>
          <a:xfrm>
            <a:off x="471488" y="1026914"/>
            <a:ext cx="2914800" cy="24477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b="1" lang="en" sz="1100">
                <a:highlight>
                  <a:srgbClr val="FFFFFF"/>
                </a:highlight>
              </a:rPr>
              <a:t>Dockerfile </a:t>
            </a:r>
            <a:r>
              <a:rPr lang="en" sz="1100">
                <a:highlight>
                  <a:srgbClr val="FFFFFF"/>
                </a:highlight>
              </a:rPr>
              <a:t>is a simple text file that consists of instructions to build Docker images.</a:t>
            </a:r>
            <a:endParaRPr sz="1100"/>
          </a:p>
        </p:txBody>
      </p:sp>
      <p:sp>
        <p:nvSpPr>
          <p:cNvPr id="150" name="Google Shape;150;p31"/>
          <p:cNvSpPr txBox="1"/>
          <p:nvPr>
            <p:ph idx="2" type="body"/>
          </p:nvPr>
        </p:nvSpPr>
        <p:spPr>
          <a:xfrm>
            <a:off x="4629150" y="1020206"/>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lang="en" sz="1100"/>
              <a:t>Example</a:t>
            </a:r>
            <a:endParaRPr sz="1100"/>
          </a:p>
        </p:txBody>
      </p:sp>
      <p:pic>
        <p:nvPicPr>
          <p:cNvPr id="151" name="Google Shape;151;p31"/>
          <p:cNvPicPr preferRelativeResize="0"/>
          <p:nvPr/>
        </p:nvPicPr>
        <p:blipFill>
          <a:blip r:embed="rId3">
            <a:alphaModFix/>
          </a:blip>
          <a:stretch>
            <a:fillRect/>
          </a:stretch>
        </p:blipFill>
        <p:spPr>
          <a:xfrm>
            <a:off x="5587425" y="1230769"/>
            <a:ext cx="3429000" cy="2057400"/>
          </a:xfrm>
          <a:prstGeom prst="rect">
            <a:avLst/>
          </a:prstGeom>
          <a:noFill/>
          <a:ln>
            <a:noFill/>
          </a:ln>
        </p:spPr>
      </p:pic>
      <p:pic>
        <p:nvPicPr>
          <p:cNvPr id="152" name="Google Shape;152;p31"/>
          <p:cNvPicPr preferRelativeResize="0"/>
          <p:nvPr/>
        </p:nvPicPr>
        <p:blipFill>
          <a:blip r:embed="rId4">
            <a:alphaModFix/>
          </a:blip>
          <a:stretch>
            <a:fillRect/>
          </a:stretch>
        </p:blipFill>
        <p:spPr>
          <a:xfrm>
            <a:off x="248063" y="2291888"/>
            <a:ext cx="5066532" cy="179206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67"/>
          <p:cNvPicPr preferRelativeResize="0"/>
          <p:nvPr/>
        </p:nvPicPr>
        <p:blipFill>
          <a:blip r:embed="rId3">
            <a:alphaModFix/>
          </a:blip>
          <a:stretch>
            <a:fillRect/>
          </a:stretch>
        </p:blipFill>
        <p:spPr>
          <a:xfrm>
            <a:off x="809625" y="258575"/>
            <a:ext cx="7524750" cy="4572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68"/>
          <p:cNvPicPr preferRelativeResize="0"/>
          <p:nvPr/>
        </p:nvPicPr>
        <p:blipFill>
          <a:blip r:embed="rId3">
            <a:alphaModFix/>
          </a:blip>
          <a:stretch>
            <a:fillRect/>
          </a:stretch>
        </p:blipFill>
        <p:spPr>
          <a:xfrm>
            <a:off x="948800" y="876300"/>
            <a:ext cx="7620000" cy="3390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69"/>
          <p:cNvPicPr preferRelativeResize="0"/>
          <p:nvPr/>
        </p:nvPicPr>
        <p:blipFill>
          <a:blip r:embed="rId3">
            <a:alphaModFix/>
          </a:blip>
          <a:stretch>
            <a:fillRect/>
          </a:stretch>
        </p:blipFill>
        <p:spPr>
          <a:xfrm>
            <a:off x="882450" y="683350"/>
            <a:ext cx="7934325" cy="3838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70"/>
          <p:cNvPicPr preferRelativeResize="0"/>
          <p:nvPr/>
        </p:nvPicPr>
        <p:blipFill>
          <a:blip r:embed="rId3">
            <a:alphaModFix/>
          </a:blip>
          <a:stretch>
            <a:fillRect/>
          </a:stretch>
        </p:blipFill>
        <p:spPr>
          <a:xfrm>
            <a:off x="781050" y="742950"/>
            <a:ext cx="7581900" cy="365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Network inside Docker</a:t>
            </a:r>
            <a:endParaRPr/>
          </a:p>
        </p:txBody>
      </p:sp>
      <p:sp>
        <p:nvSpPr>
          <p:cNvPr id="158" name="Google Shape;158;p32"/>
          <p:cNvSpPr txBox="1"/>
          <p:nvPr>
            <p:ph idx="1" type="body"/>
          </p:nvPr>
        </p:nvSpPr>
        <p:spPr>
          <a:xfrm>
            <a:off x="628650" y="1369219"/>
            <a:ext cx="36159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sz="1100"/>
              <a:t>Docker networking</a:t>
            </a:r>
            <a:r>
              <a:rPr lang="en" sz="1100"/>
              <a:t> is primarily used to establish communication between Docker containers and the outside world via the host machine where the Docker daemon is running.</a:t>
            </a:r>
            <a:endParaRPr sz="1100"/>
          </a:p>
          <a:p>
            <a:pPr indent="0" lvl="0" marL="0" rtl="0" algn="l">
              <a:spcBef>
                <a:spcPts val="1200"/>
              </a:spcBef>
              <a:spcAft>
                <a:spcPts val="0"/>
              </a:spcAft>
              <a:buNone/>
            </a:pPr>
            <a:r>
              <a:rPr lang="en" sz="1100">
                <a:solidFill>
                  <a:srgbClr val="292929"/>
                </a:solidFill>
                <a:highlight>
                  <a:srgbClr val="FFFFFF"/>
                </a:highlight>
              </a:rPr>
              <a:t>When you install docker it creates three networks automatically - Bridge, Host, and None. Of which, Bridge is the default network a container gets attached to when it is run.</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pic>
        <p:nvPicPr>
          <p:cNvPr id="159" name="Google Shape;159;p32"/>
          <p:cNvPicPr preferRelativeResize="0"/>
          <p:nvPr/>
        </p:nvPicPr>
        <p:blipFill>
          <a:blip r:embed="rId3">
            <a:alphaModFix/>
          </a:blip>
          <a:stretch>
            <a:fillRect/>
          </a:stretch>
        </p:blipFill>
        <p:spPr>
          <a:xfrm>
            <a:off x="4348069" y="1369219"/>
            <a:ext cx="4350956" cy="2655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type="title"/>
          </p:nvPr>
        </p:nvSpPr>
        <p:spPr>
          <a:xfrm>
            <a:off x="471488" y="205383"/>
            <a:ext cx="5915100" cy="74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Network inside Docker</a:t>
            </a:r>
            <a:endParaRPr/>
          </a:p>
        </p:txBody>
      </p:sp>
      <p:sp>
        <p:nvSpPr>
          <p:cNvPr id="165" name="Google Shape;165;p33"/>
          <p:cNvSpPr txBox="1"/>
          <p:nvPr>
            <p:ph idx="1" type="body"/>
          </p:nvPr>
        </p:nvSpPr>
        <p:spPr>
          <a:xfrm>
            <a:off x="377606" y="1369219"/>
            <a:ext cx="36924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100"/>
              <a:t>The </a:t>
            </a:r>
            <a:r>
              <a:rPr b="1" lang="en" sz="1100"/>
              <a:t>Bridge network</a:t>
            </a:r>
            <a:r>
              <a:rPr lang="en" sz="1100"/>
              <a:t> assigns IPs in the range of 172.17.x.x to the containers within it. To access these containers from outside you need to map the ports of these containers to the ports on the host.</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en" sz="1100"/>
              <a:t>Selecting the </a:t>
            </a:r>
            <a:r>
              <a:rPr b="1" lang="en" sz="1100"/>
              <a:t>Host network</a:t>
            </a:r>
            <a:r>
              <a:rPr lang="en" sz="1100"/>
              <a:t> will remove any network isolation between the docker host and the containers. For instance, if you run a container on port 5000, it will be accessible on the same port on the docker host without any explicit port mapping. The only downside of this approach is that you can not use the same port twice for any container. </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rPr lang="en" sz="1100"/>
              <a:t>Finally, the </a:t>
            </a:r>
            <a:r>
              <a:rPr b="1" lang="en" sz="1100"/>
              <a:t>None network</a:t>
            </a:r>
            <a:r>
              <a:rPr lang="en" sz="1100"/>
              <a:t> keeps the container in complete isolation, i.e. they are not connected to any network or container.</a:t>
            </a:r>
            <a:endParaRPr sz="1100"/>
          </a:p>
        </p:txBody>
      </p:sp>
      <p:pic>
        <p:nvPicPr>
          <p:cNvPr id="166" name="Google Shape;166;p33"/>
          <p:cNvPicPr preferRelativeResize="0"/>
          <p:nvPr/>
        </p:nvPicPr>
        <p:blipFill>
          <a:blip r:embed="rId3">
            <a:alphaModFix/>
          </a:blip>
          <a:stretch>
            <a:fillRect/>
          </a:stretch>
        </p:blipFill>
        <p:spPr>
          <a:xfrm>
            <a:off x="4069856" y="1369219"/>
            <a:ext cx="4880683" cy="30195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ph type="title"/>
          </p:nvPr>
        </p:nvSpPr>
        <p:spPr>
          <a:xfrm>
            <a:off x="628650" y="101269"/>
            <a:ext cx="7886700" cy="662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Amazon ECS</a:t>
            </a:r>
            <a:endParaRPr sz="2400"/>
          </a:p>
        </p:txBody>
      </p:sp>
      <p:sp>
        <p:nvSpPr>
          <p:cNvPr id="172" name="Google Shape;172;p34"/>
          <p:cNvSpPr txBox="1"/>
          <p:nvPr>
            <p:ph idx="1" type="body"/>
          </p:nvPr>
        </p:nvSpPr>
        <p:spPr>
          <a:xfrm>
            <a:off x="470050" y="816325"/>
            <a:ext cx="8396700" cy="21372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FF0000"/>
              </a:buClr>
              <a:buSzPts val="770"/>
              <a:buNone/>
            </a:pPr>
            <a:r>
              <a:rPr lang="en" sz="1070">
                <a:solidFill>
                  <a:srgbClr val="FF0000"/>
                </a:solidFill>
              </a:rPr>
              <a:t>Amazon Elastic Container Service (Amazon ECS) </a:t>
            </a:r>
            <a:r>
              <a:rPr lang="en" sz="1070"/>
              <a:t>is a highly scalable and fast container management service. </a:t>
            </a:r>
            <a:endParaRPr sz="1070"/>
          </a:p>
          <a:p>
            <a:pPr indent="0" lvl="0" marL="0" rtl="0" algn="l">
              <a:lnSpc>
                <a:spcPct val="100000"/>
              </a:lnSpc>
              <a:spcBef>
                <a:spcPts val="1200"/>
              </a:spcBef>
              <a:spcAft>
                <a:spcPts val="0"/>
              </a:spcAft>
              <a:buClr>
                <a:srgbClr val="FF0000"/>
              </a:buClr>
              <a:buSzPts val="770"/>
              <a:buNone/>
            </a:pPr>
            <a:r>
              <a:rPr lang="en" sz="1070"/>
              <a:t>You can use it to run, stop, and manage containers on a cluster.</a:t>
            </a:r>
            <a:endParaRPr sz="1070"/>
          </a:p>
          <a:p>
            <a:pPr indent="0" lvl="0" marL="0" rtl="0" algn="l">
              <a:lnSpc>
                <a:spcPct val="100000"/>
              </a:lnSpc>
              <a:spcBef>
                <a:spcPts val="1200"/>
              </a:spcBef>
              <a:spcAft>
                <a:spcPts val="0"/>
              </a:spcAft>
              <a:buClr>
                <a:srgbClr val="FF0000"/>
              </a:buClr>
              <a:buSzPts val="770"/>
              <a:buNone/>
            </a:pPr>
            <a:r>
              <a:rPr lang="en" sz="1070"/>
              <a:t>With Amazon ECS, your containers are defined in a task definition that you use to run an individual task or task within a service. </a:t>
            </a:r>
            <a:endParaRPr sz="1070"/>
          </a:p>
          <a:p>
            <a:pPr indent="0" lvl="0" marL="0" rtl="0" algn="l">
              <a:lnSpc>
                <a:spcPct val="100000"/>
              </a:lnSpc>
              <a:spcBef>
                <a:spcPts val="1200"/>
              </a:spcBef>
              <a:spcAft>
                <a:spcPts val="0"/>
              </a:spcAft>
              <a:buClr>
                <a:srgbClr val="FF0000"/>
              </a:buClr>
              <a:buSzPts val="770"/>
              <a:buNone/>
            </a:pPr>
            <a:r>
              <a:rPr lang="en" sz="1070"/>
              <a:t>In this context, a service is a configuration that you can use to run and maintain a specified number of tasks simultaneously in a cluster.</a:t>
            </a:r>
            <a:endParaRPr sz="1070"/>
          </a:p>
          <a:p>
            <a:pPr indent="0" lvl="0" marL="0" rtl="0" algn="l">
              <a:lnSpc>
                <a:spcPct val="100000"/>
              </a:lnSpc>
              <a:spcBef>
                <a:spcPts val="1200"/>
              </a:spcBef>
              <a:spcAft>
                <a:spcPts val="0"/>
              </a:spcAft>
              <a:buClr>
                <a:srgbClr val="FF0000"/>
              </a:buClr>
              <a:buSzPts val="770"/>
              <a:buNone/>
            </a:pPr>
            <a:r>
              <a:rPr lang="en" sz="1070"/>
              <a:t>You can run your tasks and services on a serverless infrastructure that's managed by AWS Fargate. </a:t>
            </a:r>
            <a:endParaRPr sz="1070"/>
          </a:p>
          <a:p>
            <a:pPr indent="0" lvl="0" marL="0" rtl="0" algn="l">
              <a:lnSpc>
                <a:spcPct val="100000"/>
              </a:lnSpc>
              <a:spcBef>
                <a:spcPts val="1200"/>
              </a:spcBef>
              <a:spcAft>
                <a:spcPts val="1200"/>
              </a:spcAft>
              <a:buClr>
                <a:srgbClr val="FF0000"/>
              </a:buClr>
              <a:buSzPts val="770"/>
              <a:buNone/>
            </a:pPr>
            <a:r>
              <a:rPr lang="en" sz="1070"/>
              <a:t>Alternatively, for more control over your infrastructure, you can run your tasks and services on a cluster of Amazon EC2 instances that you manage.</a:t>
            </a:r>
            <a:endParaRPr sz="1070"/>
          </a:p>
        </p:txBody>
      </p:sp>
      <p:pic>
        <p:nvPicPr>
          <p:cNvPr id="173" name="Google Shape;173;p34"/>
          <p:cNvPicPr preferRelativeResize="0"/>
          <p:nvPr>
            <p:ph idx="2" type="body"/>
          </p:nvPr>
        </p:nvPicPr>
        <p:blipFill rotWithShape="1">
          <a:blip r:embed="rId3">
            <a:alphaModFix/>
          </a:blip>
          <a:srcRect b="0" l="0" r="0" t="0"/>
          <a:stretch/>
        </p:blipFill>
        <p:spPr>
          <a:xfrm>
            <a:off x="1730994" y="3068644"/>
            <a:ext cx="5682000" cy="1902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ECS Benefits</a:t>
            </a:r>
            <a:endParaRPr/>
          </a:p>
        </p:txBody>
      </p:sp>
      <p:sp>
        <p:nvSpPr>
          <p:cNvPr id="179" name="Google Shape;179;p35"/>
          <p:cNvSpPr txBox="1"/>
          <p:nvPr>
            <p:ph idx="1" type="body"/>
          </p:nvPr>
        </p:nvSpPr>
        <p:spPr>
          <a:xfrm>
            <a:off x="730025" y="1268050"/>
            <a:ext cx="7592700" cy="3723300"/>
          </a:xfrm>
          <a:prstGeom prst="rect">
            <a:avLst/>
          </a:prstGeom>
        </p:spPr>
        <p:txBody>
          <a:bodyPr anchorCtr="0" anchor="t" bIns="34275" lIns="68575" spcFirstLastPara="1" rIns="68575" wrap="square" tIns="34275">
            <a:normAutofit fontScale="85000"/>
          </a:bodyPr>
          <a:lstStyle/>
          <a:p>
            <a:pPr indent="0" lvl="0" marL="0" rtl="0" algn="l">
              <a:lnSpc>
                <a:spcPct val="165517"/>
              </a:lnSpc>
              <a:spcBef>
                <a:spcPts val="0"/>
              </a:spcBef>
              <a:spcAft>
                <a:spcPts val="0"/>
              </a:spcAft>
              <a:buNone/>
            </a:pPr>
            <a:r>
              <a:rPr b="1" lang="en" sz="1450">
                <a:solidFill>
                  <a:srgbClr val="101820"/>
                </a:solidFill>
                <a:highlight>
                  <a:srgbClr val="FFFFFF"/>
                </a:highlight>
                <a:latin typeface="Arial"/>
                <a:ea typeface="Arial"/>
                <a:cs typeface="Arial"/>
                <a:sym typeface="Arial"/>
              </a:rPr>
              <a:t>Easy and simple deployment</a:t>
            </a:r>
            <a:r>
              <a:rPr lang="en" sz="1450">
                <a:solidFill>
                  <a:srgbClr val="101820"/>
                </a:solidFill>
                <a:highlight>
                  <a:srgbClr val="FFFFFF"/>
                </a:highlight>
                <a:latin typeface="Arial"/>
                <a:ea typeface="Arial"/>
                <a:cs typeface="Arial"/>
                <a:sym typeface="Arial"/>
              </a:rPr>
              <a:t>—ECS eliminates the need to set up and maintain the infrastructure of Kubernetes clusters by taking responsibility over these tasks.</a:t>
            </a:r>
            <a:endParaRPr sz="1450">
              <a:solidFill>
                <a:srgbClr val="101820"/>
              </a:solidFill>
              <a:highlight>
                <a:srgbClr val="FFFFFF"/>
              </a:highlight>
              <a:latin typeface="Arial"/>
              <a:ea typeface="Arial"/>
              <a:cs typeface="Arial"/>
              <a:sym typeface="Arial"/>
            </a:endParaRPr>
          </a:p>
          <a:p>
            <a:pPr indent="0" lvl="0" marL="0" rtl="0" algn="l">
              <a:lnSpc>
                <a:spcPct val="165517"/>
              </a:lnSpc>
              <a:spcBef>
                <a:spcPts val="0"/>
              </a:spcBef>
              <a:spcAft>
                <a:spcPts val="0"/>
              </a:spcAft>
              <a:buNone/>
            </a:pPr>
            <a:r>
              <a:rPr b="1" lang="en" sz="1450">
                <a:solidFill>
                  <a:srgbClr val="101820"/>
                </a:solidFill>
                <a:highlight>
                  <a:srgbClr val="FFFFFF"/>
                </a:highlight>
                <a:latin typeface="Arial"/>
                <a:ea typeface="Arial"/>
                <a:cs typeface="Arial"/>
                <a:sym typeface="Arial"/>
              </a:rPr>
              <a:t>Scheduling capabilities</a:t>
            </a:r>
            <a:r>
              <a:rPr lang="en" sz="1450">
                <a:solidFill>
                  <a:srgbClr val="101820"/>
                </a:solidFill>
                <a:highlight>
                  <a:srgbClr val="FFFFFF"/>
                </a:highlight>
                <a:latin typeface="Arial"/>
                <a:ea typeface="Arial"/>
                <a:cs typeface="Arial"/>
                <a:sym typeface="Arial"/>
              </a:rPr>
              <a:t>—that enable you to schedule services, applications, and batch processes.</a:t>
            </a:r>
            <a:endParaRPr sz="1450">
              <a:solidFill>
                <a:srgbClr val="101820"/>
              </a:solidFill>
              <a:highlight>
                <a:srgbClr val="FFFFFF"/>
              </a:highlight>
              <a:latin typeface="Arial"/>
              <a:ea typeface="Arial"/>
              <a:cs typeface="Arial"/>
              <a:sym typeface="Arial"/>
            </a:endParaRPr>
          </a:p>
          <a:p>
            <a:pPr indent="0" lvl="0" marL="0" rtl="0" algn="l">
              <a:lnSpc>
                <a:spcPct val="165517"/>
              </a:lnSpc>
              <a:spcBef>
                <a:spcPts val="0"/>
              </a:spcBef>
              <a:spcAft>
                <a:spcPts val="0"/>
              </a:spcAft>
              <a:buNone/>
            </a:pPr>
            <a:r>
              <a:rPr b="1" lang="en" sz="1450">
                <a:solidFill>
                  <a:srgbClr val="101820"/>
                </a:solidFill>
                <a:highlight>
                  <a:srgbClr val="FFFFFF"/>
                </a:highlight>
                <a:latin typeface="Arial"/>
                <a:ea typeface="Arial"/>
                <a:cs typeface="Arial"/>
                <a:sym typeface="Arial"/>
              </a:rPr>
              <a:t>Managed availability</a:t>
            </a:r>
            <a:r>
              <a:rPr lang="en" sz="1450">
                <a:solidFill>
                  <a:srgbClr val="101820"/>
                </a:solidFill>
                <a:highlight>
                  <a:srgbClr val="FFFFFF"/>
                </a:highlight>
                <a:latin typeface="Arial"/>
                <a:ea typeface="Arial"/>
                <a:cs typeface="Arial"/>
                <a:sym typeface="Arial"/>
              </a:rPr>
              <a:t>—ECS is responsible for maintaining application availability and helps you scale up or down as needed to ensure capacity demands are met.</a:t>
            </a:r>
            <a:endParaRPr sz="1450">
              <a:solidFill>
                <a:srgbClr val="101820"/>
              </a:solidFill>
              <a:highlight>
                <a:srgbClr val="FFFFFF"/>
              </a:highlight>
              <a:latin typeface="Arial"/>
              <a:ea typeface="Arial"/>
              <a:cs typeface="Arial"/>
              <a:sym typeface="Arial"/>
            </a:endParaRPr>
          </a:p>
          <a:p>
            <a:pPr indent="0" lvl="0" marL="0" rtl="0" algn="l">
              <a:lnSpc>
                <a:spcPct val="165517"/>
              </a:lnSpc>
              <a:spcBef>
                <a:spcPts val="0"/>
              </a:spcBef>
              <a:spcAft>
                <a:spcPts val="0"/>
              </a:spcAft>
              <a:buNone/>
            </a:pPr>
            <a:r>
              <a:rPr b="1" lang="en" sz="1450">
                <a:solidFill>
                  <a:srgbClr val="101820"/>
                </a:solidFill>
                <a:highlight>
                  <a:srgbClr val="FFFFFF"/>
                </a:highlight>
                <a:latin typeface="Arial"/>
                <a:ea typeface="Arial"/>
                <a:cs typeface="Arial"/>
                <a:sym typeface="Arial"/>
              </a:rPr>
              <a:t>Native integration</a:t>
            </a:r>
            <a:r>
              <a:rPr lang="en" sz="1450">
                <a:solidFill>
                  <a:srgbClr val="101820"/>
                </a:solidFill>
                <a:highlight>
                  <a:srgbClr val="FFFFFF"/>
                </a:highlight>
                <a:latin typeface="Arial"/>
                <a:ea typeface="Arial"/>
                <a:cs typeface="Arial"/>
                <a:sym typeface="Arial"/>
              </a:rPr>
              <a:t>—with a wide range of features like AWS ELB, Amazon Virtual Private Cloud (Amazon VPC), IAM, and EBS.</a:t>
            </a:r>
            <a:endParaRPr sz="1450">
              <a:solidFill>
                <a:srgbClr val="101820"/>
              </a:solidFill>
              <a:highlight>
                <a:srgbClr val="FFFFFF"/>
              </a:highlight>
              <a:latin typeface="Arial"/>
              <a:ea typeface="Arial"/>
              <a:cs typeface="Arial"/>
              <a:sym typeface="Arial"/>
            </a:endParaRPr>
          </a:p>
          <a:p>
            <a:pPr indent="0" lvl="0" marL="0" rtl="0" algn="l">
              <a:lnSpc>
                <a:spcPct val="165517"/>
              </a:lnSpc>
              <a:spcBef>
                <a:spcPts val="0"/>
              </a:spcBef>
              <a:spcAft>
                <a:spcPts val="0"/>
              </a:spcAft>
              <a:buNone/>
            </a:pPr>
            <a:r>
              <a:rPr b="1" lang="en" sz="1450">
                <a:solidFill>
                  <a:srgbClr val="101820"/>
                </a:solidFill>
                <a:highlight>
                  <a:srgbClr val="FFFFFF"/>
                </a:highlight>
                <a:latin typeface="Arial"/>
                <a:ea typeface="Arial"/>
                <a:cs typeface="Arial"/>
                <a:sym typeface="Arial"/>
              </a:rPr>
              <a:t>Integration with existing tools</a:t>
            </a:r>
            <a:r>
              <a:rPr lang="en" sz="1450">
                <a:solidFill>
                  <a:srgbClr val="101820"/>
                </a:solidFill>
                <a:highlight>
                  <a:srgbClr val="FFFFFF"/>
                </a:highlight>
                <a:latin typeface="Arial"/>
                <a:ea typeface="Arial"/>
                <a:cs typeface="Arial"/>
                <a:sym typeface="Arial"/>
              </a:rPr>
              <a:t>—ECS provides simple APIs that let you integrate with your CI/CD pipeline and your existing tools.</a:t>
            </a:r>
            <a:endParaRPr sz="1450">
              <a:solidFill>
                <a:srgbClr val="101820"/>
              </a:solidFill>
              <a:highlight>
                <a:srgbClr val="FFFFFF"/>
              </a:highlight>
              <a:latin typeface="Arial"/>
              <a:ea typeface="Arial"/>
              <a:cs typeface="Arial"/>
              <a:sym typeface="Arial"/>
            </a:endParaRPr>
          </a:p>
          <a:p>
            <a:pPr indent="0" lvl="0" marL="0" rtl="0" algn="l">
              <a:lnSpc>
                <a:spcPct val="165517"/>
              </a:lnSpc>
              <a:spcBef>
                <a:spcPts val="0"/>
              </a:spcBef>
              <a:spcAft>
                <a:spcPts val="0"/>
              </a:spcAft>
              <a:buNone/>
            </a:pPr>
            <a:r>
              <a:rPr b="1" lang="en" sz="1450">
                <a:solidFill>
                  <a:srgbClr val="101820"/>
                </a:solidFill>
                <a:highlight>
                  <a:srgbClr val="FFFFFF"/>
                </a:highlight>
                <a:latin typeface="Arial"/>
                <a:ea typeface="Arial"/>
                <a:cs typeface="Arial"/>
                <a:sym typeface="Arial"/>
              </a:rPr>
              <a:t>Spot instances:</a:t>
            </a:r>
            <a:r>
              <a:rPr lang="en" sz="1450">
                <a:solidFill>
                  <a:srgbClr val="101820"/>
                </a:solidFill>
                <a:highlight>
                  <a:srgbClr val="FFFFFF"/>
                </a:highlight>
                <a:latin typeface="Arial"/>
                <a:ea typeface="Arial"/>
                <a:cs typeface="Arial"/>
                <a:sym typeface="Arial"/>
              </a:rPr>
              <a:t> Because containers are immutable, you can run many workloads using Amazon EC2 Spot Instances (which can be shut down with no advance notice) and save 90% on on-demand instance costs.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Amazon ECS - Launch types</a:t>
            </a:r>
            <a:endParaRPr sz="2400"/>
          </a:p>
        </p:txBody>
      </p:sp>
      <p:pic>
        <p:nvPicPr>
          <p:cNvPr id="185" name="Google Shape;185;p36"/>
          <p:cNvPicPr preferRelativeResize="0"/>
          <p:nvPr>
            <p:ph idx="1" type="body"/>
          </p:nvPr>
        </p:nvPicPr>
        <p:blipFill rotWithShape="1">
          <a:blip r:embed="rId3">
            <a:alphaModFix/>
          </a:blip>
          <a:srcRect b="0" l="0" r="0" t="0"/>
          <a:stretch/>
        </p:blipFill>
        <p:spPr>
          <a:xfrm>
            <a:off x="4852931" y="1268016"/>
            <a:ext cx="3324300" cy="3287700"/>
          </a:xfrm>
          <a:prstGeom prst="rect">
            <a:avLst/>
          </a:prstGeom>
          <a:noFill/>
          <a:ln>
            <a:noFill/>
          </a:ln>
        </p:spPr>
      </p:pic>
      <p:sp>
        <p:nvSpPr>
          <p:cNvPr id="186" name="Google Shape;186;p36"/>
          <p:cNvSpPr txBox="1"/>
          <p:nvPr>
            <p:ph idx="2" type="body"/>
          </p:nvPr>
        </p:nvSpPr>
        <p:spPr>
          <a:xfrm>
            <a:off x="628650" y="1268016"/>
            <a:ext cx="38862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FF0000"/>
              </a:buClr>
              <a:buSzPts val="1100"/>
              <a:buNone/>
            </a:pPr>
            <a:r>
              <a:rPr lang="en" sz="1100">
                <a:solidFill>
                  <a:srgbClr val="FF0000"/>
                </a:solidFill>
              </a:rPr>
              <a:t>EC2 launch type </a:t>
            </a:r>
            <a:r>
              <a:rPr lang="en" sz="1100"/>
              <a:t>- Configure and deploy EC2 instances in your cluster to run your containers.</a:t>
            </a:r>
            <a:endParaRPr/>
          </a:p>
          <a:p>
            <a:pPr indent="0" lvl="0" marL="0" rtl="0" algn="l">
              <a:lnSpc>
                <a:spcPct val="90000"/>
              </a:lnSpc>
              <a:spcBef>
                <a:spcPts val="800"/>
              </a:spcBef>
              <a:spcAft>
                <a:spcPts val="0"/>
              </a:spcAft>
              <a:buClr>
                <a:schemeClr val="dk1"/>
              </a:buClr>
              <a:buSzPts val="1100"/>
              <a:buNone/>
            </a:pPr>
            <a:r>
              <a:t/>
            </a:r>
            <a:endParaRPr sz="1100"/>
          </a:p>
          <a:p>
            <a:pPr indent="0" lvl="0" marL="0" rtl="0" algn="l">
              <a:lnSpc>
                <a:spcPct val="90000"/>
              </a:lnSpc>
              <a:spcBef>
                <a:spcPts val="800"/>
              </a:spcBef>
              <a:spcAft>
                <a:spcPts val="0"/>
              </a:spcAft>
              <a:buClr>
                <a:schemeClr val="dk1"/>
              </a:buClr>
              <a:buSzPts val="1100"/>
              <a:buNone/>
            </a:pPr>
            <a:r>
              <a:rPr lang="en" sz="1100"/>
              <a:t>The EC2 launch type is suitable for the following workloads:</a:t>
            </a:r>
            <a:endParaRPr/>
          </a:p>
          <a:p>
            <a:pPr indent="-184150" lvl="0" marL="177800" rtl="0" algn="l">
              <a:lnSpc>
                <a:spcPct val="90000"/>
              </a:lnSpc>
              <a:spcBef>
                <a:spcPts val="800"/>
              </a:spcBef>
              <a:spcAft>
                <a:spcPts val="0"/>
              </a:spcAft>
              <a:buClr>
                <a:schemeClr val="dk1"/>
              </a:buClr>
              <a:buSzPts val="1100"/>
              <a:buChar char="●"/>
            </a:pPr>
            <a:r>
              <a:rPr lang="en" sz="1100"/>
              <a:t>Workloads that require consistently high CPU core and memory usage</a:t>
            </a:r>
            <a:endParaRPr/>
          </a:p>
          <a:p>
            <a:pPr indent="-184150" lvl="0" marL="177800" rtl="0" algn="l">
              <a:lnSpc>
                <a:spcPct val="90000"/>
              </a:lnSpc>
              <a:spcBef>
                <a:spcPts val="800"/>
              </a:spcBef>
              <a:spcAft>
                <a:spcPts val="0"/>
              </a:spcAft>
              <a:buClr>
                <a:schemeClr val="dk1"/>
              </a:buClr>
              <a:buSzPts val="1100"/>
              <a:buChar char="●"/>
            </a:pPr>
            <a:r>
              <a:rPr lang="en" sz="1100"/>
              <a:t>Large workloads that need to be optimized for price</a:t>
            </a:r>
            <a:endParaRPr/>
          </a:p>
          <a:p>
            <a:pPr indent="-184150" lvl="0" marL="177800" rtl="0" algn="l">
              <a:lnSpc>
                <a:spcPct val="90000"/>
              </a:lnSpc>
              <a:spcBef>
                <a:spcPts val="800"/>
              </a:spcBef>
              <a:spcAft>
                <a:spcPts val="0"/>
              </a:spcAft>
              <a:buClr>
                <a:schemeClr val="dk1"/>
              </a:buClr>
              <a:buSzPts val="1100"/>
              <a:buChar char="●"/>
            </a:pPr>
            <a:r>
              <a:rPr lang="en" sz="1100"/>
              <a:t>Your applications need to access persistent storage</a:t>
            </a:r>
            <a:endParaRPr/>
          </a:p>
          <a:p>
            <a:pPr indent="-184150" lvl="0" marL="177800" rtl="0" algn="l">
              <a:lnSpc>
                <a:spcPct val="90000"/>
              </a:lnSpc>
              <a:spcBef>
                <a:spcPts val="800"/>
              </a:spcBef>
              <a:spcAft>
                <a:spcPts val="0"/>
              </a:spcAft>
              <a:buClr>
                <a:schemeClr val="dk1"/>
              </a:buClr>
              <a:buSzPts val="1100"/>
              <a:buChar char="●"/>
            </a:pPr>
            <a:r>
              <a:rPr lang="en" sz="1100"/>
              <a:t>You must directly manage your infrastructure</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