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Economica" panose="02000506040000020004" pitchFamily="2" charset="77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68D920-8DBD-457A-B38E-5C82EA78FE0A}">
  <a:tblStyle styleId="{FB68D920-8DBD-457A-B38E-5C82EA78F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5ac1772_0_3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5f35ac177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f35ac1772_0_3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5f35ac1772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35ac1772_0_3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5f35ac1772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35ac1772_0_3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5f35ac1772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f35ac1772_0_3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5f35ac1772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f35ac1772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f35ac1772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f35ac1772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f35ac1772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35ac1772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35ac1772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f35ac1772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f35ac1772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f35ac1772_0_4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5f35ac177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f35ac1772_0_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f35ac1772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35ac177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f35ac177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f35ac1772_0_4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5f35ac177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f35ac1772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5f35ac177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f35ac1772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5f35ac1772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f35ac1772_0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5f35ac1772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f35ac1772_0_4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5f35ac1772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f35ac1772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5f35ac1772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f35ac1772_0_4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5f35ac1772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f35ac1772_0_4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5f35ac177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f35ac1772_0_4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5f35ac177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f35ac1772_0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5f35ac177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35ac1772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f35ac1772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f35ac1772_0_4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5f35ac1772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f35ac1772_0_4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5f35ac1772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f35ac1772_0_4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5f35ac1772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f35ac1772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f35ac1772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f35ac1772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f35ac1772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f35ac1772_0_3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5f35ac1772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35ac1772_0_3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5f35ac177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35ac1772_0_3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5f35ac177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35ac1772_0_3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5f35ac177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35ac1772_0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5f35ac177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35ac1772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5f35ac1772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2" name="Google Shape;62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700"/>
              <a:t>RDS</a:t>
            </a:r>
            <a:endParaRPr sz="2700"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>
            <a:off x="628650" y="1021842"/>
            <a:ext cx="7886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Amazon Relational Database Service (Amazon RDS)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is a managed service that you can use to launch and manage relational databases on AWS.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Amazon RDS is an Online Transaction Processing (OLTP) type of database.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is best suited to structured, relational data store requirements.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Amazon RDS supports the following database engines: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Amazon Aurora.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MySQL.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MariaDB.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Oracle.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SQL Server.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PostgreSQL.</a:t>
            </a:r>
            <a:endParaRPr sz="11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Read Replicas for read scalability</a:t>
            </a:r>
            <a:endParaRPr sz="2400"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1"/>
          </p:nvPr>
        </p:nvSpPr>
        <p:spPr>
          <a:xfrm>
            <a:off x="628650" y="966978"/>
            <a:ext cx="3253200" cy="3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Up to 5 Read Replicas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Within AZ, Cross AZ or Cross Region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Replication is </a:t>
            </a:r>
            <a:r>
              <a:rPr lang="en" sz="1100">
                <a:solidFill>
                  <a:srgbClr val="FF0000"/>
                </a:solidFill>
              </a:rPr>
              <a:t>ASYNC</a:t>
            </a:r>
            <a:r>
              <a:rPr lang="en" sz="1100"/>
              <a:t>, so reads are eventually consistent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Replicas can be promoted to their own DB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Applications must update the connection string to leverage read replicas</a:t>
            </a:r>
            <a:endParaRPr sz="1100"/>
          </a:p>
        </p:txBody>
      </p:sp>
      <p:pic>
        <p:nvPicPr>
          <p:cNvPr id="201" name="Google Shape;20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1628" y="905256"/>
            <a:ext cx="5172523" cy="353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Read Replicas – Use Cases</a:t>
            </a:r>
            <a:endParaRPr sz="2400"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1"/>
          </p:nvPr>
        </p:nvSpPr>
        <p:spPr>
          <a:xfrm>
            <a:off x="628650" y="987552"/>
            <a:ext cx="3150000" cy="3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have a production database that is taking on normal load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want to run a reporting application to run some analytics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create a Read Replica to run the new workload there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production application is unaffected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Read replicas are used for SELECT (=read) only kind of statements (not INSERT, UPDATE, DELETE)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325" y="905256"/>
            <a:ext cx="3412151" cy="365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Read Replicas – Network Cost</a:t>
            </a:r>
            <a:endParaRPr sz="2400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628650" y="1056133"/>
            <a:ext cx="78867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In AWS there’s a network cost when data goes from one AZ to another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For RDS Read Replicas within the same region, you don’t pay that fee</a:t>
            </a:r>
            <a:endParaRPr sz="1100"/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789939"/>
            <a:ext cx="3097798" cy="230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3998" y="1847093"/>
            <a:ext cx="1051652" cy="224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75650" y="2784435"/>
            <a:ext cx="903048" cy="130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78698" y="1847093"/>
            <a:ext cx="1091660" cy="228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- Billing and Provisioning</a:t>
            </a:r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body" idx="1"/>
          </p:nvPr>
        </p:nvSpPr>
        <p:spPr>
          <a:xfrm>
            <a:off x="628650" y="1000375"/>
            <a:ext cx="4529700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AWS Charge for: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DB instance hours (partial hours are charged as full hours). 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Storage GB/month.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I/O requests/month – for magnetic storage.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Provisioned IOPS/month – for RDS provisioned IOPS SSD.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Egress data transfer.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Backup storage (DB backups and manual snapshots).</a:t>
            </a:r>
            <a:endParaRPr/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For multi-AZ you are charged for: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Multi-AZ DB hours.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Provisioned storage.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Double write I/Os.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25" y="739875"/>
            <a:ext cx="3366575" cy="407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436650" y="185050"/>
            <a:ext cx="8086200" cy="777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RDS Disaster Recovery: RTO &amp; RPO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236425" y="1137600"/>
            <a:ext cx="3137700" cy="364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Recovery Time Objective (RTO)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RTO - can be understood as the amount of time after a disaster in which business operation is retaken, or resources are again available for use.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example, if the RTO is 2 hours, then it means you want to resume delivery of products or services, or execution of activities, in 2 hours.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Recovery Point Objective (RPO)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RPO, can be understood the best if you ask yourself, for a given operation,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much data loss can you afford in terms of time or in terms of amount of information.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00" y="1583825"/>
            <a:ext cx="5740150" cy="2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436650" y="185050"/>
            <a:ext cx="8086200" cy="65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RDS Disaster Recovery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43"/>
          <p:cNvGraphicFramePr/>
          <p:nvPr/>
        </p:nvGraphicFramePr>
        <p:xfrm>
          <a:off x="600925" y="962060"/>
          <a:ext cx="8201125" cy="2281700"/>
        </p:xfrm>
        <a:graphic>
          <a:graphicData uri="http://schemas.openxmlformats.org/drawingml/2006/table">
            <a:tbl>
              <a:tblPr>
                <a:noFill/>
                <a:tableStyleId>{FB68D920-8DBD-457A-B38E-5C82EA78FE0A}</a:tableStyleId>
              </a:tblPr>
              <a:tblGrid>
                <a:gridCol w="19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RPO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Automated backups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Region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Manual snapshots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Cross-Region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replicas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Cross-Region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9" name="Google Shape;239;p43"/>
          <p:cNvSpPr txBox="1"/>
          <p:nvPr/>
        </p:nvSpPr>
        <p:spPr>
          <a:xfrm>
            <a:off x="600925" y="3567150"/>
            <a:ext cx="820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Replica Lag - amount of time that replica is behind source DB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Replica lag can impact your recovery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Failover to an RDS Read Replica is a manual 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Hands on</a:t>
            </a:r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create DB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create read Replica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make failover?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591650" y="66623"/>
            <a:ext cx="7886700" cy="66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take away</a:t>
            </a: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95800" y="1080600"/>
            <a:ext cx="3671100" cy="381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Amazon RDS managed service includes the following: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Security and patching of the DB instances.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Automated backup for the DB instances.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Software updates for the DB engine.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Easy scaling for storage and compute.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Multi-AZ option with synchronous replication.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Automatic failover for Multi-AZ option.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Read replicas option for read heavy workloads.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have 5 read replicas of a production DB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IAM Authentication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5"/>
          <p:cNvSpPr txBox="1"/>
          <p:nvPr/>
        </p:nvSpPr>
        <p:spPr>
          <a:xfrm>
            <a:off x="3811300" y="69577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Engines: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Amazon Aurora.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MySQL.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MariaDB.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Oracle.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SQL Server.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PostgreSQL.</a:t>
            </a:r>
            <a:endParaRPr sz="1200"/>
          </a:p>
        </p:txBody>
      </p:sp>
      <p:sp>
        <p:nvSpPr>
          <p:cNvPr id="253" name="Google Shape;253;p45"/>
          <p:cNvSpPr txBox="1">
            <a:spLocks noGrp="1"/>
          </p:cNvSpPr>
          <p:nvPr>
            <p:ph type="body" idx="1"/>
          </p:nvPr>
        </p:nvSpPr>
        <p:spPr>
          <a:xfrm>
            <a:off x="4015150" y="2335700"/>
            <a:ext cx="4554900" cy="26967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When using encryption at rest the following elements are also encrypted: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 DB snapshots.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Backups.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DB instance storage.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Read Replicas.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cannot encrypt an existing DB, you need to create a snapshot, copy it, encrypt the copy, then build an encrypted DB from the snapshot.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Multi AZ &amp; Read Replicas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title"/>
          </p:nvPr>
        </p:nvSpPr>
        <p:spPr>
          <a:xfrm>
            <a:off x="628650" y="155444"/>
            <a:ext cx="7886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Amazon Aurora</a:t>
            </a:r>
            <a:endParaRPr sz="2400"/>
          </a:p>
        </p:txBody>
      </p:sp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243800" y="1099450"/>
            <a:ext cx="40707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Amazon Aurora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is a relational database service that combines the speed and availability of high-end commercial databases with the simplicity and cost-effectiveness of open-source databases.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AWS proprietary database!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Fully managed service, high performance, low price.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Can handle the loss of up to two copies of data without affecting DB write availability and up to three copies without affecting read availability.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Aurora is “AWS cloud optimized” and claims 5x performance improvement over MySQL on RDS, over 3x the performance of Postgres on RDS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Aurora costs more than RDS (20% more) – but is more efficient.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825" y="1613325"/>
            <a:ext cx="4434177" cy="182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Amazon Aurora DB clusters</a:t>
            </a:r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628650" y="1069850"/>
            <a:ext cx="78867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Amazon Aurora </a:t>
            </a:r>
            <a:r>
              <a:rPr lang="en" sz="12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 cluster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 consists of one or more DB instances and a cluster volume that manages the data for those DB instances. An Aurora </a:t>
            </a:r>
            <a:r>
              <a:rPr lang="en" sz="1200" i="1">
                <a:latin typeface="Arial"/>
                <a:ea typeface="Arial"/>
                <a:cs typeface="Arial"/>
                <a:sym typeface="Arial"/>
              </a:rPr>
              <a:t>cluster volume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 is a virtual database storage volume that spans multiple Availability Zones, with each Availability Zone having a copy of the DB cluster data.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Two types of DB instances make up an Aurora DB cluster: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7"/>
          <p:cNvSpPr txBox="1"/>
          <p:nvPr/>
        </p:nvSpPr>
        <p:spPr>
          <a:xfrm>
            <a:off x="665650" y="2605798"/>
            <a:ext cx="37674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DB instance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– Supports read and write operations, and performs all of the data modifications to the cluster volume. Each Aurora DB cluster has one primary DB instance.</a:t>
            </a:r>
            <a:endParaRPr sz="1200"/>
          </a:p>
        </p:txBody>
      </p:sp>
      <p:sp>
        <p:nvSpPr>
          <p:cNvPr id="268" name="Google Shape;268;p47"/>
          <p:cNvSpPr txBox="1"/>
          <p:nvPr/>
        </p:nvSpPr>
        <p:spPr>
          <a:xfrm>
            <a:off x="4757251" y="2571753"/>
            <a:ext cx="4086600" cy="1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Aurora Replica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Connects to the same storage volume as the primary DB instance and supports only read operations.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high availability by locating Aurora Replicas in separate Availability Zones.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Aurora automatically fails over to an Aurora Replica in case the primary DB instance becomes unavailable.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628650" y="2886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IAM Authentication</a:t>
            </a: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6185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IAM database authentication works with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MySQL and PostgreSQL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don’t need a password, just an authentication token obtained through IAM &amp; RDS API calls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Auth token has a lifetime of 15 minutes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Benefits: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Network in/out must be encrypted using SSL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IAM to centrally manage users instead of DB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Can leverage IAM Roles and EC2 Instance profiles for easy integration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50" y="1124394"/>
            <a:ext cx="3361091" cy="355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Amazon Aurora DB clusters</a:t>
            </a:r>
            <a:endParaRPr sz="2400"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xfrm>
            <a:off x="628650" y="1097280"/>
            <a:ext cx="7886700" cy="3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The following diagram illustrates the relationship between the cluster volume, the primary DB instance, and Aurora Replicas in an Aurora DB cluster.</a:t>
            </a:r>
            <a:endParaRPr/>
          </a:p>
        </p:txBody>
      </p:sp>
      <p:pic>
        <p:nvPicPr>
          <p:cNvPr id="275" name="Google Shape;27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835" y="1646586"/>
            <a:ext cx="5496342" cy="311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591650" y="44419"/>
            <a:ext cx="78867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Aurora Replicas</a:t>
            </a: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1"/>
          </p:nvPr>
        </p:nvSpPr>
        <p:spPr>
          <a:xfrm>
            <a:off x="591650" y="730827"/>
            <a:ext cx="81771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There are two types of replication: Aurora replica (up to 15), MySQL Read Replica (up to 5).</a:t>
            </a:r>
            <a:endParaRPr sz="1200"/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You can create read replicas for an Amazon Aurora database in up to 5 AWS regions. This capability is available for Amazon Aurora with MySQL compatibility.</a:t>
            </a:r>
            <a:endParaRPr sz="1200"/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The table below describes the differences between the two replica options:</a:t>
            </a:r>
            <a:endParaRPr sz="1200"/>
          </a:p>
        </p:txBody>
      </p:sp>
      <p:pic>
        <p:nvPicPr>
          <p:cNvPr id="282" name="Google Shape;28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025" y="1926416"/>
            <a:ext cx="6469940" cy="294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>
            <a:spLocks noGrp="1"/>
          </p:cNvSpPr>
          <p:nvPr>
            <p:ph type="title"/>
          </p:nvPr>
        </p:nvSpPr>
        <p:spPr>
          <a:xfrm>
            <a:off x="591650" y="44419"/>
            <a:ext cx="78867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Aurora Replicas</a:t>
            </a:r>
            <a:endParaRPr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3219"/>
            <a:ext cx="8839201" cy="396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628650" y="227025"/>
            <a:ext cx="78867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400"/>
              <a:t>Types of Aurora endpoints</a:t>
            </a:r>
            <a:br>
              <a:rPr lang="en" sz="2400"/>
            </a:br>
            <a:endParaRPr sz="2400"/>
          </a:p>
        </p:txBody>
      </p:sp>
      <p:sp>
        <p:nvSpPr>
          <p:cNvPr id="294" name="Google Shape;294;p51"/>
          <p:cNvSpPr txBox="1">
            <a:spLocks noGrp="1"/>
          </p:cNvSpPr>
          <p:nvPr>
            <p:ph type="body" idx="1"/>
          </p:nvPr>
        </p:nvSpPr>
        <p:spPr>
          <a:xfrm>
            <a:off x="377050" y="925200"/>
            <a:ext cx="3563100" cy="2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cluster endpoint (or writer endpoint)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for an Aurora DB cluster connects to the current primary DB instance for that DB cluster.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endpoint is the only one that can perform write operations.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Because of this, the cluster endpoint is the one that you connect to when you first set up a cluster or when your cluster only contains a single DB instance.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Each Aurora DB cluster has one cluster endpoint and one primary DB instance.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2"/>
          </p:nvPr>
        </p:nvSpPr>
        <p:spPr>
          <a:xfrm>
            <a:off x="4517585" y="925194"/>
            <a:ext cx="4412400" cy="21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None/>
            </a:pPr>
            <a:r>
              <a:rPr lang="en" sz="1200" i="0" u="none" strike="noStrike" cap="none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" sz="120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reader endpoint</a:t>
            </a:r>
            <a:r>
              <a:rPr lang="en" sz="1200" i="0" u="none" strike="noStrike" cap="none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 for an Aurora DB cluster provides load-balancing support for read-only connections to the DB cluster.</a:t>
            </a:r>
            <a:endParaRPr sz="1200" i="0" u="none" strike="noStrike" cap="none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None/>
            </a:pPr>
            <a:r>
              <a:rPr lang="en" sz="1200" i="0" u="none" strike="noStrike" cap="none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Use the reader endpoint for read operations, such as queries. By processing those statements on the read-only Aurora Replicas, this endpoint reduces the overhead on the primary instance. </a:t>
            </a:r>
            <a:endParaRPr sz="1200" i="0" u="none" strike="noStrike" cap="none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None/>
            </a:pPr>
            <a:r>
              <a:rPr lang="en" sz="1200" i="0" u="none" strike="noStrike" cap="none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It also helps the cluster to scale the capacity to handle simultaneous SELECT queries, proportional to the number of Aurora Replicas in the cluster. </a:t>
            </a:r>
            <a:endParaRPr sz="1200" i="0" u="none" strike="noStrike" cap="none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None/>
            </a:pPr>
            <a:r>
              <a:rPr lang="en" sz="1200" i="0" u="none" strike="noStrike" cap="none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Each Aurora DB cluster has one reader endpoint.</a:t>
            </a:r>
            <a:r>
              <a:rPr lang="en" sz="12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1698927" y="3424163"/>
            <a:ext cx="54522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 </a:t>
            </a:r>
            <a:r>
              <a:rPr lang="en" sz="1200">
                <a:solidFill>
                  <a:srgbClr val="FF0000"/>
                </a:solidFill>
              </a:rPr>
              <a:t>custom endpoint</a:t>
            </a:r>
            <a:r>
              <a:rPr lang="en" sz="1200">
                <a:solidFill>
                  <a:schemeClr val="dk1"/>
                </a:solidFill>
              </a:rPr>
              <a:t> for an Aurora cluster represents a set of DB instances that you choose. 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When you connect to the endpoint, Aurora performs load balancing and chooses one of the instances in the group to handle the connection. 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define which instances this endpoint refers to, and you decide what purpose the endpoint serves.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Aurora writer</a:t>
            </a:r>
            <a:r>
              <a:rPr lang="en" sz="2400" i="1"/>
              <a:t> </a:t>
            </a:r>
            <a:r>
              <a:rPr lang="en" sz="2400"/>
              <a:t>and reader endpoint</a:t>
            </a:r>
            <a:endParaRPr/>
          </a:p>
        </p:txBody>
      </p:sp>
      <p:pic>
        <p:nvPicPr>
          <p:cNvPr id="302" name="Google Shape;302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001268"/>
            <a:ext cx="7287000" cy="3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Custom endpoint</a:t>
            </a:r>
            <a:endParaRPr/>
          </a:p>
        </p:txBody>
      </p:sp>
      <p:pic>
        <p:nvPicPr>
          <p:cNvPr id="308" name="Google Shape;308;p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49" y="1001268"/>
            <a:ext cx="7832700" cy="30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Aurora Replicas - auto scaling </a:t>
            </a:r>
            <a:endParaRPr sz="2400"/>
          </a:p>
        </p:txBody>
      </p:sp>
      <p:pic>
        <p:nvPicPr>
          <p:cNvPr id="314" name="Google Shape;314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001268"/>
            <a:ext cx="6709800" cy="36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>
            <a:spLocks noGrp="1"/>
          </p:cNvSpPr>
          <p:nvPr>
            <p:ph type="title"/>
          </p:nvPr>
        </p:nvSpPr>
        <p:spPr>
          <a:xfrm>
            <a:off x="628650" y="7749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Amazon Aurora Global Database</a:t>
            </a:r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body" idx="1"/>
          </p:nvPr>
        </p:nvSpPr>
        <p:spPr>
          <a:xfrm>
            <a:off x="534750" y="890350"/>
            <a:ext cx="8074500" cy="1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Amazon Aurora Global Database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is designed for globally distributed applications, allowing a single Amazon Aurora database to span multiple AWS Regions.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It replicates your data with no impact on database performance, enables fast local reads with low latency in each Region, and provides disaster recovery from Region-wide outages.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use a secondary region as a backup option in case you need to recover quickly from a regional degradation or outage.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database in a secondary region can be promoted to full read/write capabilities in less than 1 minute.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5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8850" y="2793991"/>
            <a:ext cx="7686300" cy="21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>
            <a:spLocks noGrp="1"/>
          </p:cNvSpPr>
          <p:nvPr>
            <p:ph type="title"/>
          </p:nvPr>
        </p:nvSpPr>
        <p:spPr>
          <a:xfrm>
            <a:off x="628650" y="1184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Amazon Aurora Global Database</a:t>
            </a:r>
            <a:endParaRPr sz="2400"/>
          </a:p>
        </p:txBody>
      </p:sp>
      <p:sp>
        <p:nvSpPr>
          <p:cNvPr id="327" name="Google Shape;327;p56"/>
          <p:cNvSpPr txBox="1">
            <a:spLocks noGrp="1"/>
          </p:cNvSpPr>
          <p:nvPr>
            <p:ph type="body" idx="1"/>
          </p:nvPr>
        </p:nvSpPr>
        <p:spPr>
          <a:xfrm>
            <a:off x="591650" y="845950"/>
            <a:ext cx="8333700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Aurora Global Database (recommended):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 Primary Region (read / write)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Up to 5 secondary (read-only) regions, replication lag is less than 1 second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Up to 16 Read Replicas per secondary region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Helps for decreasing latency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Promoting another region (for disaster recovery) has an RTO of &lt; 1 minute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Typical cross-region replication takes less than 1 second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388" y="2930696"/>
            <a:ext cx="5151225" cy="2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Amazon Aurora Multi-Master</a:t>
            </a:r>
            <a:endParaRPr sz="2400"/>
          </a:p>
        </p:txBody>
      </p:sp>
      <p:sp>
        <p:nvSpPr>
          <p:cNvPr id="334" name="Google Shape;334;p57"/>
          <p:cNvSpPr txBox="1">
            <a:spLocks noGrp="1"/>
          </p:cNvSpPr>
          <p:nvPr>
            <p:ph type="body" idx="1"/>
          </p:nvPr>
        </p:nvSpPr>
        <p:spPr>
          <a:xfrm>
            <a:off x="111000" y="1369225"/>
            <a:ext cx="4277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Amazon Aurora Multi-Master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is a new feature of the Aurora MySQL-compatible edition that adds the ability to scale out write performance across multiple Availability Zones, allowing applications to direct read/write workloads to multiple instances in a database cluster and operate with higher availability.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Aurora Multi-Master is designed to achieve high availability and ACID transactions across a cluster of database nodes with configurable read after write consistency.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Every node does R/W - vs promoting a RR as the new master.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5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86884" y="1369219"/>
            <a:ext cx="3886200" cy="22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700"/>
              <a:t>Performance</a:t>
            </a:r>
            <a:br>
              <a:rPr lang="en" sz="2700"/>
            </a:br>
            <a:endParaRPr sz="2700"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285150" y="1007950"/>
            <a:ext cx="60510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Amazon RDS uses EBS volumes (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never uses instance store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 for DB and log storage.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are three storage types available: General Purpose (SSD), Provisioned IOPS (SSD), and Magnetic.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6085700" y="2692750"/>
            <a:ext cx="30000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Magnetic: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recommended anymore, available for backwards compatibility.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Doesn’t allow you to scale storage when using the SQL Server database engine.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Doesn’t support elastic volumes.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Limited to a maximum size of 4 TiB.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Limited to a maximum of 1,000 IOPS.</a:t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3496575" y="2692750"/>
            <a:ext cx="2557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Provisioned IOPS (SSD):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for I/O intensive workloads.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Low latency and consistent I/O.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specified IOPS (see table below).</a:t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285150" y="2692750"/>
            <a:ext cx="30000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General Purpose (SSD):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for Database workloads with moderate I/O requirement.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effective.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Also called gp2.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IOPS/GB.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Burst up to 3000 IOPS.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Aurora Serverless</a:t>
            </a:r>
            <a:endParaRPr sz="2400"/>
          </a:p>
        </p:txBody>
      </p:sp>
      <p:sp>
        <p:nvSpPr>
          <p:cNvPr id="341" name="Google Shape;341;p58"/>
          <p:cNvSpPr txBox="1">
            <a:spLocks noGrp="1"/>
          </p:cNvSpPr>
          <p:nvPr>
            <p:ph type="body" idx="1"/>
          </p:nvPr>
        </p:nvSpPr>
        <p:spPr>
          <a:xfrm>
            <a:off x="332625" y="1369194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Amazon Aurora Serverless is an on-demand, auto-scaling configuration for Amazon Aurora.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Available for MySQL-compatible and PostgreSQL-compatible editions.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database automatically starts up, shuts down, and scales capacity up or down based on application needs.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It enables you to run a database in the cloud without managing any database instances. It’s a simple, cost-effective option for infrequent, intermittent, or unpredictable workloads.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simply create a database endpoint and optionally specify the desired database capacity range and connect applications.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capacity planning needed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29150" y="1377911"/>
            <a:ext cx="3886200" cy="32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Restoring a DB cluster to a specified time</a:t>
            </a:r>
            <a:endParaRPr/>
          </a:p>
        </p:txBody>
      </p:sp>
      <p:sp>
        <p:nvSpPr>
          <p:cNvPr id="348" name="Google Shape;348;p59"/>
          <p:cNvSpPr txBox="1">
            <a:spLocks noGrp="1"/>
          </p:cNvSpPr>
          <p:nvPr>
            <p:ph type="body" idx="1"/>
          </p:nvPr>
        </p:nvSpPr>
        <p:spPr>
          <a:xfrm>
            <a:off x="517625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restore a DB cluster to a specific point in time, creating a new DB cluster.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When you restore a DB cluster to a point in time, you can choose the default virtual private cloud (VPC) security group. Or you can apply a custom VPC security group to your DB cluster.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Restored DB clusters are automatically associated with the default DB cluster and DB parameter groups. However, you can apply custom parameter groups by specifying them during a restore.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Amazon Aurora uploads log records for DB clusters to Amazon S3 continuously. To see the latest restorable time for a DB cluster, use the AWS CLI </a:t>
            </a:r>
            <a:r>
              <a:rPr lang="en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describe-db-clusters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command and look at the value returned in the LatestRestorableTime field for the DB cluster.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restore to any point in time within your backup retention period. To see the earliest restorable time for a DB cluster, use the AWS CLI </a:t>
            </a:r>
            <a:r>
              <a:rPr lang="en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describe-db-clusters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command and look at the value returned in the EarliestRestorableTime field for the DB cluster.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Aurora Cloning</a:t>
            </a:r>
            <a:endParaRPr sz="2400"/>
          </a:p>
        </p:txBody>
      </p:sp>
      <p:sp>
        <p:nvSpPr>
          <p:cNvPr id="355" name="Google Shape;355;p60"/>
          <p:cNvSpPr txBox="1">
            <a:spLocks noGrp="1"/>
          </p:cNvSpPr>
          <p:nvPr>
            <p:ph type="body" idx="1"/>
          </p:nvPr>
        </p:nvSpPr>
        <p:spPr>
          <a:xfrm>
            <a:off x="340025" y="1369225"/>
            <a:ext cx="4232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By using Aurora cloning, you can create a new cluster that uses the same Aurora cluster volume and has the same data as the original.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process is designed to be fast and cost-effective.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new cluster with its associated data volume is known as a </a:t>
            </a:r>
            <a:r>
              <a:rPr lang="en" sz="1200" i="1"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Creating a clone is faster and more space-efficient than physically copying the data using other techniques, such as restoring a snapshot.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new DB cluster uses the same cluster volume and data as the original but will change when data updates are made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Useful to create a “staging” database from a “production” database without impacting the production database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6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97442" y="1369219"/>
            <a:ext cx="3618000" cy="1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Aurora Hands On</a:t>
            </a:r>
            <a:endParaRPr/>
          </a:p>
        </p:txBody>
      </p:sp>
      <p:sp>
        <p:nvSpPr>
          <p:cNvPr id="362" name="Google Shape;362;p61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8036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create aurora cluster?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create serverless cluster?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Aurora take away</a:t>
            </a:r>
            <a:endParaRPr/>
          </a:p>
        </p:txBody>
      </p:sp>
      <p:sp>
        <p:nvSpPr>
          <p:cNvPr id="368" name="Google Shape;368;p62"/>
          <p:cNvSpPr txBox="1">
            <a:spLocks noGrp="1"/>
          </p:cNvSpPr>
          <p:nvPr>
            <p:ph type="body" idx="1"/>
          </p:nvPr>
        </p:nvSpPr>
        <p:spPr>
          <a:xfrm>
            <a:off x="436225" y="1268050"/>
            <a:ext cx="3886200" cy="346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2 copies of data are kept in each AZ with a minimum of 3 AZ’s (6 copies).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Aurora replica (up to 15),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Cross-region read replicas allow you to improve your disaster recovery posture, scale read operations in regions closer to your application users, and easily migrate from one region to another.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globally distributed applications you can use Global Database, where a single Aurora database can span multiple AWS regions to enable fast local reads and quick disaster recovery.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Aurora Auto Scaling dynamically adjusts the number of Aurora Replicas provisioned for an Aurora DB cluster using single-master replication.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2"/>
          <p:cNvSpPr txBox="1">
            <a:spLocks noGrp="1"/>
          </p:cNvSpPr>
          <p:nvPr>
            <p:ph type="body" idx="2"/>
          </p:nvPr>
        </p:nvSpPr>
        <p:spPr>
          <a:xfrm>
            <a:off x="4643950" y="1169425"/>
            <a:ext cx="4155600" cy="377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Amazon Aurora Serverless is an on-demand, auto-scaling configuration for Amazon Aurora.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Available for MySQL-compatible and PostgreSQL-compatible editions.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database automatically starts up, shuts down, and scales capacity up or down based on application needs.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Amazon Aurora’s backup capability enables point-in-time recovery for your instance. This allows you to restore your database to any second during your retention period, up to the last five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are two methods to backup and restore RDS DB instances: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Amazon RDS automated backups.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User initiated manual backups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Multi-AZ and Read Replicas</a:t>
            </a:r>
            <a:endParaRPr sz="2400"/>
          </a:p>
        </p:txBody>
      </p:sp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>
            <a:off x="629841" y="912114"/>
            <a:ext cx="7886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 b="0"/>
              <a:t>Multi-AZ and Read Replicas are used for high availability, fault tolerance and performance scaling.</a:t>
            </a:r>
            <a:endParaRPr sz="1100"/>
          </a:p>
        </p:txBody>
      </p:sp>
      <p:pic>
        <p:nvPicPr>
          <p:cNvPr id="159" name="Google Shape;159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3594" y="1872031"/>
            <a:ext cx="2311200" cy="27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>
            <a:spLocks noGrp="1"/>
          </p:cNvSpPr>
          <p:nvPr>
            <p:ph type="body" idx="3"/>
          </p:nvPr>
        </p:nvSpPr>
        <p:spPr>
          <a:xfrm>
            <a:off x="629841" y="1371600"/>
            <a:ext cx="78867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 b="0"/>
              <a:t>The table below compares multi-AZ deployments to Read Replicas:</a:t>
            </a:r>
            <a:endParaRPr sz="1100"/>
          </a:p>
        </p:txBody>
      </p:sp>
      <p:pic>
        <p:nvPicPr>
          <p:cNvPr id="161" name="Google Shape;161;p3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99974" y="1878806"/>
            <a:ext cx="2545800" cy="2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Multi AZ</a:t>
            </a:r>
            <a:endParaRPr sz="2400"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414025" y="987550"/>
            <a:ext cx="3943500" cy="3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Multi-AZ RDS creates a replica in another AZ and synchronously replicates to it.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There is an option to choose multi-AZ during the launch wizard.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AWS recommends the use of provisioned IOPS storage for multi-AZ RDS DB instances.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Each AZ runs on its own physically distinct, independent infrastructure, and is engineered to be highly reliable.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You cannot choose which AZ in the region will be chosen to create the standby DB instance.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7550"/>
            <a:ext cx="4515624" cy="2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Multi AZ</a:t>
            </a:r>
            <a:endParaRPr sz="2400"/>
          </a:p>
        </p:txBody>
      </p:sp>
      <p:pic>
        <p:nvPicPr>
          <p:cNvPr id="174" name="Google Shape;174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3076" y="960249"/>
            <a:ext cx="7696200" cy="40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Multi AZ (Disaster Recovery)</a:t>
            </a:r>
            <a:endParaRPr sz="240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628650" y="994410"/>
            <a:ext cx="3575100" cy="3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SYNC replication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One DNS name – automatic app failover to standby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Increase availability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Failover in case of loss of AZ, loss of network, instance or storage failure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manual intervention in apps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Not used for scaling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Multi-AZ replication is free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Note : The Read Replicas be setup as Multi AZ for Disaster Recovery (DR)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546" y="932688"/>
            <a:ext cx="3800804" cy="364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Read Replicas</a:t>
            </a:r>
            <a:endParaRPr sz="2400"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354825" y="1042425"/>
            <a:ext cx="40263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Read replicas are used for read-heavy DBs and replication is asynchronous.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Read replicas are for workload sharing and offloading.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Read replicas provide read-only DR.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Read replicas are created from a snapshot of the master instance.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You can have 5 read replicas of a production DB.</a:t>
            </a:r>
            <a:endParaRPr sz="1100"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75" y="877694"/>
            <a:ext cx="3875714" cy="391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628650" y="118444"/>
            <a:ext cx="78867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RDS Read Replicas</a:t>
            </a:r>
            <a:endParaRPr sz="2400"/>
          </a:p>
        </p:txBody>
      </p:sp>
      <p:pic>
        <p:nvPicPr>
          <p:cNvPr id="194" name="Google Shape;194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87550" y="722350"/>
            <a:ext cx="6463500" cy="4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2568</Words>
  <Application>Microsoft Macintosh PowerPoint</Application>
  <PresentationFormat>On-screen Show (16:9)</PresentationFormat>
  <Paragraphs>252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Economica</vt:lpstr>
      <vt:lpstr>Calibri</vt:lpstr>
      <vt:lpstr>Open Sans</vt:lpstr>
      <vt:lpstr>Luxe</vt:lpstr>
      <vt:lpstr>RDS</vt:lpstr>
      <vt:lpstr>RDS IAM Authentication</vt:lpstr>
      <vt:lpstr>Performance </vt:lpstr>
      <vt:lpstr>Multi-AZ and Read Replicas</vt:lpstr>
      <vt:lpstr>RDS Multi AZ</vt:lpstr>
      <vt:lpstr>RDS Multi AZ</vt:lpstr>
      <vt:lpstr>RDS Multi AZ (Disaster Recovery)</vt:lpstr>
      <vt:lpstr>RDS Read Replicas</vt:lpstr>
      <vt:lpstr>RDS Read Replicas</vt:lpstr>
      <vt:lpstr>RDS Read Replicas for read scalability</vt:lpstr>
      <vt:lpstr>RDS Read Replicas – Use Cases</vt:lpstr>
      <vt:lpstr>RDS Read Replicas – Network Cost</vt:lpstr>
      <vt:lpstr>RDS - Billing and Provisioning</vt:lpstr>
      <vt:lpstr>RDS Disaster Recovery: RTO &amp; RPO</vt:lpstr>
      <vt:lpstr>RDS Disaster Recovery</vt:lpstr>
      <vt:lpstr>Rds Hands on</vt:lpstr>
      <vt:lpstr>RDS take away</vt:lpstr>
      <vt:lpstr>Amazon Aurora</vt:lpstr>
      <vt:lpstr>Amazon Aurora DB clusters</vt:lpstr>
      <vt:lpstr>Amazon Aurora DB clusters</vt:lpstr>
      <vt:lpstr>Aurora Replicas</vt:lpstr>
      <vt:lpstr>Aurora Replicas</vt:lpstr>
      <vt:lpstr>Types of Aurora endpoints </vt:lpstr>
      <vt:lpstr>Aurora writer and reader endpoint</vt:lpstr>
      <vt:lpstr>Custom endpoint</vt:lpstr>
      <vt:lpstr>Aurora Replicas - auto scaling </vt:lpstr>
      <vt:lpstr>Amazon Aurora Global Database</vt:lpstr>
      <vt:lpstr>Amazon Aurora Global Database</vt:lpstr>
      <vt:lpstr>Amazon Aurora Multi-Master</vt:lpstr>
      <vt:lpstr>Aurora Serverless</vt:lpstr>
      <vt:lpstr>Restoring a DB cluster to a specified time</vt:lpstr>
      <vt:lpstr>Aurora Cloning</vt:lpstr>
      <vt:lpstr>Aurora Hands On</vt:lpstr>
      <vt:lpstr>Aurora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RDS</dc:title>
  <cp:lastModifiedBy>Ilya Chakun</cp:lastModifiedBy>
  <cp:revision>1</cp:revision>
  <dcterms:modified xsi:type="dcterms:W3CDTF">2023-08-06T12:40:02Z</dcterms:modified>
</cp:coreProperties>
</file>