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Economica"/>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Economica-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Economica-italic.fntdata"/><Relationship Id="rId10" Type="http://schemas.openxmlformats.org/officeDocument/2006/relationships/slide" Target="slides/slide4.xml"/><Relationship Id="rId54" Type="http://schemas.openxmlformats.org/officeDocument/2006/relationships/font" Target="fonts/Economica-bold.fntdata"/><Relationship Id="rId13" Type="http://schemas.openxmlformats.org/officeDocument/2006/relationships/slide" Target="slides/slide7.xml"/><Relationship Id="rId57" Type="http://schemas.openxmlformats.org/officeDocument/2006/relationships/font" Target="fonts/OpenSans-regular.fntdata"/><Relationship Id="rId12" Type="http://schemas.openxmlformats.org/officeDocument/2006/relationships/slide" Target="slides/slide6.xml"/><Relationship Id="rId56" Type="http://schemas.openxmlformats.org/officeDocument/2006/relationships/font" Target="fonts/Economica-boldItalic.fntdata"/><Relationship Id="rId15" Type="http://schemas.openxmlformats.org/officeDocument/2006/relationships/slide" Target="slides/slide9.xml"/><Relationship Id="rId59" Type="http://schemas.openxmlformats.org/officeDocument/2006/relationships/font" Target="fonts/OpenSans-italic.fntdata"/><Relationship Id="rId14" Type="http://schemas.openxmlformats.org/officeDocument/2006/relationships/slide" Target="slides/slide8.xml"/><Relationship Id="rId58"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f34d1502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f34d1502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f34d1502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f34d1502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f34d15022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f34d15022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f34d1502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f34d1502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f34d15022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f34d15022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f34d15022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f34d15022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f34d1502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f34d1502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f34d15022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f34d15022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f34d15022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f34d15022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f34d15022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f34d15022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34d15022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34d1502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f34d15022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f34d15022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f34d15022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f34d15022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f34d15022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f34d15022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f34d1502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f34d1502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f34d15022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5f34d15022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f34d15022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5f34d15022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f34d1502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5f34d1502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f34d1502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f34d1502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f34d15022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f34d15022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f34d15022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f34d15022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f34d1502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f34d1502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f34d15022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f34d15022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f34d15022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5f34d15022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f34d15022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5f34d15022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f34d15022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5f34d15022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f34d15022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5f34d15022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f34d15022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5f34d15022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5f34d15022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5f34d15022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5f34d15022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5f34d15022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f34d15022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f34d15022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5f34d15022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5f34d15022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f34d1502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f34d1502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f34d15022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f34d15022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5f34d15022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5f34d15022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f34d1502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5f34d1502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5f34d15022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5f34d15022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5f34d15022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5f34d15022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5f34d15022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5f34d15022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5f34d15022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5f34d15022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f34d15022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f34d15022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f34d15022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f34d15022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f34d1502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f34d1502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f34d15022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f34d15022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f34d1502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f34d1502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03" name="Shape 103"/>
        <p:cNvGrpSpPr/>
        <p:nvPr/>
      </p:nvGrpSpPr>
      <p:grpSpPr>
        <a:xfrm>
          <a:off x="0" y="0"/>
          <a:ext cx="0" cy="0"/>
          <a:chOff x="0" y="0"/>
          <a:chExt cx="0" cy="0"/>
        </a:xfrm>
      </p:grpSpPr>
      <p:sp>
        <p:nvSpPr>
          <p:cNvPr id="104" name="Google Shape;10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05" name="Google Shape;10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6" name="Google Shape;10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8" name="Google Shape;10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09" name="Shape 109"/>
        <p:cNvGrpSpPr/>
        <p:nvPr/>
      </p:nvGrpSpPr>
      <p:grpSpPr>
        <a:xfrm>
          <a:off x="0" y="0"/>
          <a:ext cx="0" cy="0"/>
          <a:chOff x="0" y="0"/>
          <a:chExt cx="0" cy="0"/>
        </a:xfrm>
      </p:grpSpPr>
      <p:sp>
        <p:nvSpPr>
          <p:cNvPr id="110" name="Google Shape;110;p2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11" name="Google Shape;111;p2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2" name="Google Shape;112;p2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3" name="Google Shape;113;p2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4" name="Google Shape;114;p2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5" name="Google Shape;11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7" name="Google Shape;11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18" name="Shape 118"/>
        <p:cNvGrpSpPr/>
        <p:nvPr/>
      </p:nvGrpSpPr>
      <p:grpSpPr>
        <a:xfrm>
          <a:off x="0" y="0"/>
          <a:ext cx="0" cy="0"/>
          <a:chOff x="0" y="0"/>
          <a:chExt cx="0" cy="0"/>
        </a:xfrm>
      </p:grpSpPr>
      <p:sp>
        <p:nvSpPr>
          <p:cNvPr id="119" name="Google Shape;119;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20" name="Google Shape;120;p2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1" name="Google Shape;121;p2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2" name="Google Shape;12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3" name="Google Shape;12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4" name="Google Shape;12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0" name="Google Shape;130;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The diagram below depicts Amazon CloudFront Distributions and Origins:</a:t>
            </a:r>
            <a:endParaRPr sz="1800"/>
          </a:p>
        </p:txBody>
      </p:sp>
      <p:pic>
        <p:nvPicPr>
          <p:cNvPr id="187" name="Google Shape;187;p37"/>
          <p:cNvPicPr preferRelativeResize="0"/>
          <p:nvPr/>
        </p:nvPicPr>
        <p:blipFill>
          <a:blip r:embed="rId3">
            <a:alphaModFix/>
          </a:blip>
          <a:stretch>
            <a:fillRect/>
          </a:stretch>
        </p:blipFill>
        <p:spPr>
          <a:xfrm>
            <a:off x="1063662" y="1099750"/>
            <a:ext cx="7016676" cy="374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8"/>
          <p:cNvSpPr txBox="1"/>
          <p:nvPr>
            <p:ph type="title"/>
          </p:nvPr>
        </p:nvSpPr>
        <p:spPr>
          <a:xfrm>
            <a:off x="628650" y="273849"/>
            <a:ext cx="7886700" cy="795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Cache Behavior</a:t>
            </a:r>
            <a:endParaRPr sz="1800"/>
          </a:p>
        </p:txBody>
      </p:sp>
      <p:sp>
        <p:nvSpPr>
          <p:cNvPr id="193" name="Google Shape;193;p38"/>
          <p:cNvSpPr txBox="1"/>
          <p:nvPr>
            <p:ph idx="1" type="body"/>
          </p:nvPr>
        </p:nvSpPr>
        <p:spPr>
          <a:xfrm>
            <a:off x="142650" y="1102250"/>
            <a:ext cx="6337800" cy="39078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Allows you to configure a variety of CloudFront functionality for a given URL path pattern.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For each cache behavior you </a:t>
            </a:r>
            <a:r>
              <a:rPr b="1" lang="en" sz="1100">
                <a:latin typeface="Arial"/>
                <a:ea typeface="Arial"/>
                <a:cs typeface="Arial"/>
                <a:sym typeface="Arial"/>
              </a:rPr>
              <a:t>can configure the following functionality</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The path pattern (e.g. /images/*.jpg, /images*.php).</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The origin to forward requests to (if there are multiple origins).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Whether to forward query strings.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Whether to require signed URLs.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Allowed HTTP methods.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Minimum amount of time to retain the files in the CloudFront cache (regardless of the values of any cache-control headers).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The default cache behavior only allows a path pattern of /*.</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Additional cache behaviors need to be defined to change the path pattern following creation of the distribution.</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 special type of user called an </a:t>
            </a:r>
            <a:r>
              <a:rPr b="1" lang="en" sz="1100">
                <a:latin typeface="Arial"/>
                <a:ea typeface="Arial"/>
                <a:cs typeface="Arial"/>
                <a:sym typeface="Arial"/>
              </a:rPr>
              <a:t>Origin Access Identity (OAI)</a:t>
            </a:r>
            <a:r>
              <a:rPr lang="en" sz="1100">
                <a:latin typeface="Arial"/>
                <a:ea typeface="Arial"/>
                <a:cs typeface="Arial"/>
                <a:sym typeface="Arial"/>
              </a:rPr>
              <a:t> can be used to restrict access to content in an Amazon S3 bucket.</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By using an OAI you can restrict users so they cannot access the content directly using the S3 URL, they must connect via CloudFront.</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194" name="Google Shape;194;p38"/>
          <p:cNvPicPr preferRelativeResize="0"/>
          <p:nvPr/>
        </p:nvPicPr>
        <p:blipFill>
          <a:blip r:embed="rId3">
            <a:alphaModFix/>
          </a:blip>
          <a:stretch>
            <a:fillRect/>
          </a:stretch>
        </p:blipFill>
        <p:spPr>
          <a:xfrm>
            <a:off x="6480500" y="1102261"/>
            <a:ext cx="2586150" cy="27736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Cache Behavior</a:t>
            </a:r>
            <a:endParaRPr sz="1800"/>
          </a:p>
        </p:txBody>
      </p:sp>
      <p:sp>
        <p:nvSpPr>
          <p:cNvPr id="200" name="Google Shape;200;p39"/>
          <p:cNvSpPr txBox="1"/>
          <p:nvPr>
            <p:ph idx="1" type="body"/>
          </p:nvPr>
        </p:nvSpPr>
        <p:spPr>
          <a:xfrm>
            <a:off x="628650" y="1369225"/>
            <a:ext cx="7886700" cy="35178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You can define the viewer protocol policy:</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HTTP and HTTPS.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Redirect HTTP to HTTPS.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HTTPS only.</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You can define the Allowed HTTP Methods: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GET, HEAD.</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GET, HEAD, OPTIONS.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GET, HEAD, OPTIONS, PUT, POST, PATCH, DELETE.</a:t>
            </a:r>
            <a:endParaRPr sz="1100">
              <a:latin typeface="Arial"/>
              <a:ea typeface="Arial"/>
              <a:cs typeface="Arial"/>
              <a:sym typeface="Arial"/>
            </a:endParaRPr>
          </a:p>
        </p:txBody>
      </p:sp>
      <p:pic>
        <p:nvPicPr>
          <p:cNvPr id="201" name="Google Shape;201;p39"/>
          <p:cNvPicPr preferRelativeResize="0"/>
          <p:nvPr/>
        </p:nvPicPr>
        <p:blipFill>
          <a:blip r:embed="rId3">
            <a:alphaModFix/>
          </a:blip>
          <a:stretch>
            <a:fillRect/>
          </a:stretch>
        </p:blipFill>
        <p:spPr>
          <a:xfrm>
            <a:off x="4971750" y="1369225"/>
            <a:ext cx="3997500" cy="291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628650" y="273849"/>
            <a:ext cx="7886700" cy="786600"/>
          </a:xfrm>
          <a:prstGeom prst="rect">
            <a:avLst/>
          </a:prstGeom>
        </p:spPr>
        <p:txBody>
          <a:bodyPr anchorCtr="0" anchor="ctr" bIns="34275" lIns="68575" spcFirstLastPara="1" rIns="68575" wrap="square" tIns="34275">
            <a:normAutofit/>
          </a:bodyPr>
          <a:lstStyle/>
          <a:p>
            <a:pPr indent="0" lvl="0" marL="0" rtl="0" algn="l">
              <a:lnSpc>
                <a:spcPct val="115000"/>
              </a:lnSpc>
              <a:spcBef>
                <a:spcPts val="800"/>
              </a:spcBef>
              <a:spcAft>
                <a:spcPts val="1200"/>
              </a:spcAft>
              <a:buNone/>
            </a:pPr>
            <a:r>
              <a:rPr lang="en" sz="1800"/>
              <a:t>Lambda@Edge</a:t>
            </a:r>
            <a:endParaRPr sz="1800"/>
          </a:p>
        </p:txBody>
      </p:sp>
      <p:sp>
        <p:nvSpPr>
          <p:cNvPr id="207" name="Google Shape;207;p40"/>
          <p:cNvSpPr txBox="1"/>
          <p:nvPr>
            <p:ph idx="1" type="body"/>
          </p:nvPr>
        </p:nvSpPr>
        <p:spPr>
          <a:xfrm>
            <a:off x="167650" y="1020725"/>
            <a:ext cx="8347800" cy="38661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For each cache behavior in a Amazon CloudFront distribution, you can add up to four triggers (associations) that cause a Lambda function to execute when one or more of the following CloudFront events occur:</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CloudFront Viewer Request </a:t>
            </a:r>
            <a:r>
              <a:rPr lang="en" sz="1100">
                <a:latin typeface="Arial"/>
                <a:ea typeface="Arial"/>
                <a:cs typeface="Arial"/>
                <a:sym typeface="Arial"/>
              </a:rPr>
              <a:t>– The function executes when CloudFront receives a request from a viewer and before it checks to see whether the requested object is in the edge cache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CloudFront Origin Request</a:t>
            </a:r>
            <a:r>
              <a:rPr lang="en" sz="1100">
                <a:latin typeface="Arial"/>
                <a:ea typeface="Arial"/>
                <a:cs typeface="Arial"/>
                <a:sym typeface="Arial"/>
              </a:rPr>
              <a:t> – The function executes only when CloudFront forwards a request to your origin. When the requested object is in the edge cache, the function doesn’t execute.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CloudFront Origin Response</a:t>
            </a:r>
            <a:r>
              <a:rPr lang="en" sz="1100">
                <a:latin typeface="Arial"/>
                <a:ea typeface="Arial"/>
                <a:cs typeface="Arial"/>
                <a:sym typeface="Arial"/>
              </a:rPr>
              <a:t> – The function executes after CloudFront receives a response from the origin and before it caches the object in the response.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CloudFront Viewer Response</a:t>
            </a:r>
            <a:r>
              <a:rPr lang="en" sz="1100">
                <a:latin typeface="Arial"/>
                <a:ea typeface="Arial"/>
                <a:cs typeface="Arial"/>
                <a:sym typeface="Arial"/>
              </a:rPr>
              <a:t> – The function executes before returning the requested object to the viewer. The function executes regardless of whether the object is already in the edge cache.</a:t>
            </a:r>
            <a:endParaRPr sz="1100">
              <a:latin typeface="Arial"/>
              <a:ea typeface="Arial"/>
              <a:cs typeface="Arial"/>
              <a:sym typeface="Arial"/>
            </a:endParaRPr>
          </a:p>
        </p:txBody>
      </p:sp>
      <p:pic>
        <p:nvPicPr>
          <p:cNvPr id="208" name="Google Shape;208;p40"/>
          <p:cNvPicPr preferRelativeResize="0"/>
          <p:nvPr/>
        </p:nvPicPr>
        <p:blipFill>
          <a:blip r:embed="rId3">
            <a:alphaModFix/>
          </a:blip>
          <a:stretch>
            <a:fillRect/>
          </a:stretch>
        </p:blipFill>
        <p:spPr>
          <a:xfrm>
            <a:off x="1959574" y="3237750"/>
            <a:ext cx="4993975" cy="180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txBox="1"/>
          <p:nvPr>
            <p:ph type="title"/>
          </p:nvPr>
        </p:nvSpPr>
        <p:spPr>
          <a:xfrm>
            <a:off x="628650" y="273848"/>
            <a:ext cx="7886700" cy="686700"/>
          </a:xfrm>
          <a:prstGeom prst="rect">
            <a:avLst/>
          </a:prstGeom>
        </p:spPr>
        <p:txBody>
          <a:bodyPr anchorCtr="0" anchor="ctr" bIns="34275" lIns="68575" spcFirstLastPara="1" rIns="68575" wrap="square" tIns="34275">
            <a:normAutofit/>
          </a:bodyPr>
          <a:lstStyle/>
          <a:p>
            <a:pPr indent="0" lvl="0" marL="0" rtl="0" algn="l">
              <a:lnSpc>
                <a:spcPct val="115000"/>
              </a:lnSpc>
              <a:spcBef>
                <a:spcPts val="800"/>
              </a:spcBef>
              <a:spcAft>
                <a:spcPts val="1200"/>
              </a:spcAft>
              <a:buNone/>
            </a:pPr>
            <a:r>
              <a:rPr lang="en" sz="1800"/>
              <a:t>Lambda@Edge</a:t>
            </a:r>
            <a:endParaRPr sz="1800"/>
          </a:p>
        </p:txBody>
      </p:sp>
      <p:sp>
        <p:nvSpPr>
          <p:cNvPr id="214" name="Google Shape;214;p41"/>
          <p:cNvSpPr txBox="1"/>
          <p:nvPr>
            <p:ph idx="1" type="body"/>
          </p:nvPr>
        </p:nvSpPr>
        <p:spPr>
          <a:xfrm>
            <a:off x="209325" y="1010550"/>
            <a:ext cx="8306100" cy="40098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The following diagram illustrates the sequence of events for triggering our Lambda@Edge function:</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Here is how the process works: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Viewer requests website www.example.com.</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If the object is cached already, CloudFront returns the object from the cache to the viewer, otherwise it moves on to step 3.</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CloudFront requests the object from the origin, in this case an S3 bucket.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S3 returns the object, which in turn causes CloudFront to trigger the origin response event.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Our Add Security Headers Lambda function triggers, and the resulting output is cached and served by CloudFront.</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215" name="Google Shape;215;p41"/>
          <p:cNvPicPr preferRelativeResize="0"/>
          <p:nvPr/>
        </p:nvPicPr>
        <p:blipFill>
          <a:blip r:embed="rId3">
            <a:alphaModFix/>
          </a:blip>
          <a:stretch>
            <a:fillRect/>
          </a:stretch>
        </p:blipFill>
        <p:spPr>
          <a:xfrm>
            <a:off x="3977350" y="1360700"/>
            <a:ext cx="4744000" cy="2422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2"/>
          <p:cNvSpPr txBox="1"/>
          <p:nvPr>
            <p:ph type="title"/>
          </p:nvPr>
        </p:nvSpPr>
        <p:spPr>
          <a:xfrm>
            <a:off x="628650" y="273849"/>
            <a:ext cx="7886700" cy="786600"/>
          </a:xfrm>
          <a:prstGeom prst="rect">
            <a:avLst/>
          </a:prstGeom>
        </p:spPr>
        <p:txBody>
          <a:bodyPr anchorCtr="0" anchor="ctr" bIns="34275" lIns="68575" spcFirstLastPara="1" rIns="68575" wrap="square" tIns="34275">
            <a:normAutofit/>
          </a:bodyPr>
          <a:lstStyle/>
          <a:p>
            <a:pPr indent="0" lvl="0" marL="0" rtl="0" algn="l">
              <a:lnSpc>
                <a:spcPct val="115000"/>
              </a:lnSpc>
              <a:spcBef>
                <a:spcPts val="800"/>
              </a:spcBef>
              <a:spcAft>
                <a:spcPts val="1200"/>
              </a:spcAft>
              <a:buNone/>
            </a:pPr>
            <a:r>
              <a:rPr lang="en" sz="1800"/>
              <a:t>Lambda@Edge</a:t>
            </a:r>
            <a:endParaRPr sz="1800"/>
          </a:p>
        </p:txBody>
      </p:sp>
      <p:sp>
        <p:nvSpPr>
          <p:cNvPr id="221" name="Google Shape;221;p42"/>
          <p:cNvSpPr txBox="1"/>
          <p:nvPr>
            <p:ph idx="1" type="body"/>
          </p:nvPr>
        </p:nvSpPr>
        <p:spPr>
          <a:xfrm>
            <a:off x="242675" y="1369225"/>
            <a:ext cx="8272800" cy="35178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Lambda@Edge can do the following:</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Inspect cookies and rewrite URLs to perform A/B testing.</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Send specific objects to your users based on the User-Agent header.</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Implement access control by looking for specific headers before passing requests to the origin.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Add, drop, or modify headers to direct users to different cached objects.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Generate new HTTP responses.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Cleanly support legacy URLs.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Modify or condense headers or URLs to improve cache utilization.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Make HTTP requests to other Internet resources and use the results to customize responses.</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u="sng">
                <a:latin typeface="Arial"/>
                <a:ea typeface="Arial"/>
                <a:cs typeface="Arial"/>
                <a:sym typeface="Arial"/>
              </a:rPr>
              <a:t>Exam tip:</a:t>
            </a:r>
            <a:r>
              <a:rPr lang="en" sz="1100">
                <a:latin typeface="Arial"/>
                <a:ea typeface="Arial"/>
                <a:cs typeface="Arial"/>
                <a:sym typeface="Arial"/>
              </a:rPr>
              <a:t> Lambda@Edge can be used to load different resources based on the User-Agent HTTP header.</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type="title"/>
          </p:nvPr>
        </p:nvSpPr>
        <p:spPr>
          <a:xfrm>
            <a:off x="628650" y="273848"/>
            <a:ext cx="7886700" cy="720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Restrictions</a:t>
            </a:r>
            <a:endParaRPr sz="1800"/>
          </a:p>
        </p:txBody>
      </p:sp>
      <p:sp>
        <p:nvSpPr>
          <p:cNvPr id="227" name="Google Shape;227;p43"/>
          <p:cNvSpPr txBox="1"/>
          <p:nvPr>
            <p:ph idx="1" type="body"/>
          </p:nvPr>
        </p:nvSpPr>
        <p:spPr>
          <a:xfrm>
            <a:off x="209325" y="1068900"/>
            <a:ext cx="8306100" cy="38181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Blacklists and whitelists can be used for geography – you can only use one at a time.</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Whitelist:</a:t>
            </a:r>
            <a:r>
              <a:rPr lang="en" sz="1100">
                <a:latin typeface="Arial"/>
                <a:ea typeface="Arial"/>
                <a:cs typeface="Arial"/>
                <a:sym typeface="Arial"/>
              </a:rPr>
              <a:t> Allow your users to access your content only if they're in one of the countries on a list of approved countries.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Blacklist:</a:t>
            </a:r>
            <a:r>
              <a:rPr lang="en" sz="1100">
                <a:latin typeface="Arial"/>
                <a:ea typeface="Arial"/>
                <a:cs typeface="Arial"/>
                <a:sym typeface="Arial"/>
              </a:rPr>
              <a:t> Prevent your users from accessing your content if they're in one of the countries on a blacklist of banned countries</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There are two options available for geo-restriction (geo-blocking):</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Use the CloudFront geo-restriction feature (use for restricting access to all files in a distribution and at the country level).</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Use a 3rd party geo-location service (use for restricting access to a subset of the files in a distribution and for finer granularity at the country level).</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628650" y="273848"/>
            <a:ext cx="7886700" cy="645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Signed URLs and Signed Cookies</a:t>
            </a:r>
            <a:endParaRPr sz="1800"/>
          </a:p>
        </p:txBody>
      </p:sp>
      <p:sp>
        <p:nvSpPr>
          <p:cNvPr id="233" name="Google Shape;233;p44"/>
          <p:cNvSpPr txBox="1"/>
          <p:nvPr>
            <p:ph idx="1" type="body"/>
          </p:nvPr>
        </p:nvSpPr>
        <p:spPr>
          <a:xfrm>
            <a:off x="142650" y="1002200"/>
            <a:ext cx="4461900" cy="38847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b="1" lang="en" sz="1100">
                <a:latin typeface="Arial"/>
                <a:ea typeface="Arial"/>
                <a:cs typeface="Arial"/>
                <a:sym typeface="Arial"/>
              </a:rPr>
              <a:t>A signed URL</a:t>
            </a:r>
            <a:r>
              <a:rPr lang="en" sz="1100">
                <a:latin typeface="Arial"/>
                <a:ea typeface="Arial"/>
                <a:cs typeface="Arial"/>
                <a:sym typeface="Arial"/>
              </a:rPr>
              <a:t> </a:t>
            </a:r>
            <a:r>
              <a:rPr lang="en" sz="1100" u="sng">
                <a:latin typeface="Arial"/>
                <a:ea typeface="Arial"/>
                <a:cs typeface="Arial"/>
                <a:sym typeface="Arial"/>
              </a:rPr>
              <a:t>includes additional information</a:t>
            </a:r>
            <a:r>
              <a:rPr lang="en" sz="1100">
                <a:latin typeface="Arial"/>
                <a:ea typeface="Arial"/>
                <a:cs typeface="Arial"/>
                <a:sym typeface="Arial"/>
              </a:rPr>
              <a:t>, for example, an expiration date and time, that gives you more control over access to your content. This additional information appears in a policy statement, which is based on either a canned policy or a custom policy.</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CloudFront signed cookies</a:t>
            </a:r>
            <a:r>
              <a:rPr lang="en" sz="1100">
                <a:latin typeface="Arial"/>
                <a:ea typeface="Arial"/>
                <a:cs typeface="Arial"/>
                <a:sym typeface="Arial"/>
              </a:rPr>
              <a:t> allow you to </a:t>
            </a:r>
            <a:r>
              <a:rPr lang="en" sz="1100" u="sng">
                <a:latin typeface="Arial"/>
                <a:ea typeface="Arial"/>
                <a:cs typeface="Arial"/>
                <a:sym typeface="Arial"/>
              </a:rPr>
              <a:t>control who can access your content</a:t>
            </a:r>
            <a:r>
              <a:rPr lang="en" sz="1100">
                <a:latin typeface="Arial"/>
                <a:ea typeface="Arial"/>
                <a:cs typeface="Arial"/>
                <a:sym typeface="Arial"/>
              </a:rPr>
              <a:t> when you don’t want to change your current URLs or when you want to provide access to multiple restricted files, for example, all the files in the subscribers’ area of a website.</a:t>
            </a:r>
            <a:endParaRPr sz="1100">
              <a:latin typeface="Arial"/>
              <a:ea typeface="Arial"/>
              <a:cs typeface="Arial"/>
              <a:sym typeface="Arial"/>
            </a:endParaRPr>
          </a:p>
          <a:p>
            <a:pPr indent="0" lvl="0" marL="0" rtl="0" algn="l">
              <a:lnSpc>
                <a:spcPct val="115000"/>
              </a:lnSpc>
              <a:spcBef>
                <a:spcPts val="1200"/>
              </a:spcBef>
              <a:spcAft>
                <a:spcPts val="1200"/>
              </a:spcAft>
              <a:buNone/>
            </a:pPr>
            <a:r>
              <a:rPr lang="en" sz="1100">
                <a:latin typeface="Arial"/>
                <a:ea typeface="Arial"/>
                <a:cs typeface="Arial"/>
                <a:sym typeface="Arial"/>
              </a:rPr>
              <a:t>Application must authenticate user and then send three Set-Cookie headers to the viewer; the viewer stores the name-value pair and adds them to the request in a Cookie header when requesting access to content.</a:t>
            </a:r>
            <a:endParaRPr sz="1100">
              <a:latin typeface="Arial"/>
              <a:ea typeface="Arial"/>
              <a:cs typeface="Arial"/>
              <a:sym typeface="Arial"/>
            </a:endParaRPr>
          </a:p>
        </p:txBody>
      </p:sp>
      <p:pic>
        <p:nvPicPr>
          <p:cNvPr id="234" name="Google Shape;234;p44"/>
          <p:cNvPicPr preferRelativeResize="0"/>
          <p:nvPr/>
        </p:nvPicPr>
        <p:blipFill>
          <a:blip r:embed="rId3">
            <a:alphaModFix/>
          </a:blip>
          <a:stretch>
            <a:fillRect/>
          </a:stretch>
        </p:blipFill>
        <p:spPr>
          <a:xfrm>
            <a:off x="4646550" y="1002198"/>
            <a:ext cx="4461750" cy="24233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5"/>
          <p:cNvSpPr txBox="1"/>
          <p:nvPr>
            <p:ph type="title"/>
          </p:nvPr>
        </p:nvSpPr>
        <p:spPr>
          <a:xfrm>
            <a:off x="628650" y="273848"/>
            <a:ext cx="7886700" cy="753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Signed URLs and Signed Cookies : Use cases</a:t>
            </a:r>
            <a:endParaRPr sz="1800"/>
          </a:p>
        </p:txBody>
      </p:sp>
      <p:sp>
        <p:nvSpPr>
          <p:cNvPr id="240" name="Google Shape;240;p45"/>
          <p:cNvSpPr txBox="1"/>
          <p:nvPr>
            <p:ph idx="1" type="body"/>
          </p:nvPr>
        </p:nvSpPr>
        <p:spPr>
          <a:xfrm>
            <a:off x="284350" y="1143925"/>
            <a:ext cx="8231100" cy="37431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b="1" lang="en" sz="1100">
                <a:latin typeface="Arial"/>
                <a:ea typeface="Arial"/>
                <a:cs typeface="Arial"/>
                <a:sym typeface="Arial"/>
              </a:rPr>
              <a:t>Use signed URLs</a:t>
            </a:r>
            <a:r>
              <a:rPr lang="en" sz="1100">
                <a:latin typeface="Arial"/>
                <a:ea typeface="Arial"/>
                <a:cs typeface="Arial"/>
                <a:sym typeface="Arial"/>
              </a:rPr>
              <a:t> in the following cases: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You want to restrict access to individual files, for example, an installation download for your application.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Your users are using a client (for example, a custom HTTP client) that doesn’t support cookies.</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Use signed cookies</a:t>
            </a:r>
            <a:r>
              <a:rPr lang="en" sz="1100">
                <a:latin typeface="Arial"/>
                <a:ea typeface="Arial"/>
                <a:cs typeface="Arial"/>
                <a:sym typeface="Arial"/>
              </a:rPr>
              <a:t> in the following cases: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You want to provide access to multiple restricted files, for example, all the files for a video in HLS format or all the files in the subscribers’ area of website.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You don’t want to change your current URLs.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type="title"/>
          </p:nvPr>
        </p:nvSpPr>
        <p:spPr>
          <a:xfrm>
            <a:off x="628650" y="273848"/>
            <a:ext cx="7886700" cy="711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Origin Access Identity</a:t>
            </a:r>
            <a:endParaRPr sz="1800"/>
          </a:p>
        </p:txBody>
      </p:sp>
      <p:sp>
        <p:nvSpPr>
          <p:cNvPr id="246" name="Google Shape;246;p46"/>
          <p:cNvSpPr txBox="1"/>
          <p:nvPr>
            <p:ph idx="1" type="body"/>
          </p:nvPr>
        </p:nvSpPr>
        <p:spPr>
          <a:xfrm>
            <a:off x="42600" y="1137850"/>
            <a:ext cx="5101800" cy="37491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Amazon CloudFront OAI is a simple function of CloudFront distribution that you can enable when you select S3 buckets as origin. If you don’t use an OAI, the S3 bucket must allow public access.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Used in combination with signed URLs and signed cookies</a:t>
            </a:r>
            <a:r>
              <a:rPr lang="en" sz="1100">
                <a:latin typeface="Arial"/>
                <a:ea typeface="Arial"/>
                <a:cs typeface="Arial"/>
                <a:sym typeface="Arial"/>
              </a:rPr>
              <a:t> to restrict direct access to an S3 bucket (prevents bypassing the CloudFront controls).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An</a:t>
            </a:r>
            <a:r>
              <a:rPr b="1" lang="en" sz="1100">
                <a:latin typeface="Arial"/>
                <a:ea typeface="Arial"/>
                <a:cs typeface="Arial"/>
                <a:sym typeface="Arial"/>
              </a:rPr>
              <a:t> origin access identity (OAI) is a special CloudFront user</a:t>
            </a:r>
            <a:r>
              <a:rPr lang="en" sz="1100">
                <a:latin typeface="Arial"/>
                <a:ea typeface="Arial"/>
                <a:cs typeface="Arial"/>
                <a:sym typeface="Arial"/>
              </a:rPr>
              <a:t> that is associated with the distribution.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Permissions must then be changed on the Amazon S3 bucket to restrict access to the OAI.</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If users request files directly by using Amazon S3 URLs, they’re denied access.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The origin access identity has permission to access files in your Amazon S3 bucket, but users don’t.</a:t>
            </a:r>
            <a:endParaRPr b="1"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247" name="Google Shape;247;p46"/>
          <p:cNvPicPr preferRelativeResize="0"/>
          <p:nvPr/>
        </p:nvPicPr>
        <p:blipFill>
          <a:blip r:embed="rId3">
            <a:alphaModFix/>
          </a:blip>
          <a:stretch>
            <a:fillRect/>
          </a:stretch>
        </p:blipFill>
        <p:spPr>
          <a:xfrm>
            <a:off x="5088450" y="2571748"/>
            <a:ext cx="4003200" cy="2215534"/>
          </a:xfrm>
          <a:prstGeom prst="rect">
            <a:avLst/>
          </a:prstGeom>
          <a:noFill/>
          <a:ln>
            <a:noFill/>
          </a:ln>
        </p:spPr>
      </p:pic>
      <p:pic>
        <p:nvPicPr>
          <p:cNvPr id="248" name="Google Shape;248;p46"/>
          <p:cNvPicPr preferRelativeResize="0"/>
          <p:nvPr/>
        </p:nvPicPr>
        <p:blipFill>
          <a:blip r:embed="rId4">
            <a:alphaModFix/>
          </a:blip>
          <a:stretch>
            <a:fillRect/>
          </a:stretch>
        </p:blipFill>
        <p:spPr>
          <a:xfrm>
            <a:off x="5144400" y="1137850"/>
            <a:ext cx="3947250" cy="951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712025" y="23216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a:t>
            </a:r>
            <a:endParaRPr sz="1800"/>
          </a:p>
        </p:txBody>
      </p:sp>
      <p:sp>
        <p:nvSpPr>
          <p:cNvPr id="136" name="Google Shape;136;p29"/>
          <p:cNvSpPr txBox="1"/>
          <p:nvPr>
            <p:ph idx="1" type="body"/>
          </p:nvPr>
        </p:nvSpPr>
        <p:spPr>
          <a:xfrm>
            <a:off x="628650" y="1369225"/>
            <a:ext cx="7886700" cy="3517800"/>
          </a:xfrm>
          <a:prstGeom prst="rect">
            <a:avLst/>
          </a:prstGeom>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About CloudFront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Edge Locations and Regional Edge Caches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Origins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Distributions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Cache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Lambda@Edge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Signed URLs and Signed Cookies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Origin Access Identity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Security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Domain Names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Monitoring and Reporting</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Logging and Auditing</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Price</a:t>
            </a:r>
            <a:endParaRPr sz="11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628650" y="273850"/>
            <a:ext cx="7886700" cy="720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Security</a:t>
            </a:r>
            <a:endParaRPr sz="1800"/>
          </a:p>
        </p:txBody>
      </p:sp>
      <p:sp>
        <p:nvSpPr>
          <p:cNvPr id="254" name="Google Shape;254;p47"/>
          <p:cNvSpPr txBox="1"/>
          <p:nvPr>
            <p:ph idx="1" type="body"/>
          </p:nvPr>
        </p:nvSpPr>
        <p:spPr>
          <a:xfrm>
            <a:off x="226000" y="993850"/>
            <a:ext cx="8289300" cy="3893100"/>
          </a:xfrm>
          <a:prstGeom prst="rect">
            <a:avLst/>
          </a:prstGeom>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PCI DSS compliant but recommended not to cache credit card information at edge locations.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HIPAA compliant as a HIPAA eligible service.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Distributed Denial of Service (DDoS) protection: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CloudFront distributes traffic across multiple edge locations and filters requests to ensure that only valid HTTP(S) requests will be forwarded to backend hosts. CloudFront also supports geo-blocking, which you can use to prevent requests from geographic locations from being served.</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8"/>
          <p:cNvSpPr txBox="1"/>
          <p:nvPr>
            <p:ph type="title"/>
          </p:nvPr>
        </p:nvSpPr>
        <p:spPr>
          <a:xfrm>
            <a:off x="628650" y="273850"/>
            <a:ext cx="7886700" cy="720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with WAF</a:t>
            </a:r>
            <a:endParaRPr sz="1800"/>
          </a:p>
        </p:txBody>
      </p:sp>
      <p:sp>
        <p:nvSpPr>
          <p:cNvPr id="260" name="Google Shape;260;p48"/>
          <p:cNvSpPr txBox="1"/>
          <p:nvPr>
            <p:ph idx="1" type="body"/>
          </p:nvPr>
        </p:nvSpPr>
        <p:spPr>
          <a:xfrm>
            <a:off x="226000" y="993850"/>
            <a:ext cx="4651800" cy="38931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b="1" lang="en" sz="1100">
                <a:latin typeface="Arial"/>
                <a:ea typeface="Arial"/>
                <a:cs typeface="Arial"/>
                <a:sym typeface="Arial"/>
              </a:rPr>
              <a:t>AWS WAF</a:t>
            </a:r>
            <a:r>
              <a:rPr lang="en" sz="1100">
                <a:latin typeface="Arial"/>
                <a:ea typeface="Arial"/>
                <a:cs typeface="Arial"/>
                <a:sym typeface="Arial"/>
              </a:rPr>
              <a:t> is a web application firewall that lets you monitor HTTP and HTTPS requests that are forwarded to CloudFront and lets you control access to your content.</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With AWS WAF you can shield access to content based on conditions in a web access control list (web ACL) such as: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Origin IP address.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Values in query strings.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CloudFront responds to requests with the requested content or an HTTP 403 status code (forbidden).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CloudFront can also be configured to deliver a custom error page.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Need to associate the relevant distribution with the web ACL.</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261" name="Google Shape;261;p48"/>
          <p:cNvPicPr preferRelativeResize="0"/>
          <p:nvPr/>
        </p:nvPicPr>
        <p:blipFill>
          <a:blip r:embed="rId3">
            <a:alphaModFix/>
          </a:blip>
          <a:stretch>
            <a:fillRect/>
          </a:stretch>
        </p:blipFill>
        <p:spPr>
          <a:xfrm>
            <a:off x="4110721" y="3707296"/>
            <a:ext cx="4909675" cy="1179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9"/>
          <p:cNvSpPr txBox="1"/>
          <p:nvPr>
            <p:ph type="title"/>
          </p:nvPr>
        </p:nvSpPr>
        <p:spPr>
          <a:xfrm>
            <a:off x="628650" y="273848"/>
            <a:ext cx="7886700" cy="703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Domain Names</a:t>
            </a:r>
            <a:endParaRPr sz="1800"/>
          </a:p>
        </p:txBody>
      </p:sp>
      <p:sp>
        <p:nvSpPr>
          <p:cNvPr id="267" name="Google Shape;267;p49"/>
          <p:cNvSpPr txBox="1"/>
          <p:nvPr>
            <p:ph idx="1" type="body"/>
          </p:nvPr>
        </p:nvSpPr>
        <p:spPr>
          <a:xfrm>
            <a:off x="184325" y="1369225"/>
            <a:ext cx="4203300" cy="35178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CloudFront typically creates a domain name such as a232323.cloudfront.net.</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Alternate domain names can be added using an alias record (Route 53).</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For other service providers use a CNAME (cannot use the zone apex with CNAME).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Moving domain names between distributions: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You can move subdomains yourself.</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For the root domain you need to use AWS support.</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268" name="Google Shape;268;p49"/>
          <p:cNvPicPr preferRelativeResize="0"/>
          <p:nvPr/>
        </p:nvPicPr>
        <p:blipFill>
          <a:blip r:embed="rId3">
            <a:alphaModFix/>
          </a:blip>
          <a:stretch>
            <a:fillRect/>
          </a:stretch>
        </p:blipFill>
        <p:spPr>
          <a:xfrm>
            <a:off x="4344775" y="1129450"/>
            <a:ext cx="4646825" cy="2106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0"/>
          <p:cNvSpPr txBox="1"/>
          <p:nvPr>
            <p:ph type="title"/>
          </p:nvPr>
        </p:nvSpPr>
        <p:spPr>
          <a:xfrm>
            <a:off x="628650" y="273848"/>
            <a:ext cx="7886700" cy="636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Monitoring </a:t>
            </a:r>
            <a:endParaRPr sz="1800"/>
          </a:p>
        </p:txBody>
      </p:sp>
      <p:sp>
        <p:nvSpPr>
          <p:cNvPr id="274" name="Google Shape;274;p50"/>
          <p:cNvSpPr txBox="1"/>
          <p:nvPr>
            <p:ph idx="1" type="body"/>
          </p:nvPr>
        </p:nvSpPr>
        <p:spPr>
          <a:xfrm>
            <a:off x="159325" y="952200"/>
            <a:ext cx="4509900" cy="39348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When using CloudFront, your architecture looks similar to the following diagram. All of this you can monitoring with CloudWatch.</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CloudFront, the Content Delivery Network.</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S3 or ELB, the origins of your content.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Lambda@Edge (optional),</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CloudWatch collects metrics from all AWS services.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275" name="Google Shape;275;p50"/>
          <p:cNvPicPr preferRelativeResize="0"/>
          <p:nvPr/>
        </p:nvPicPr>
        <p:blipFill>
          <a:blip r:embed="rId3">
            <a:alphaModFix/>
          </a:blip>
          <a:stretch>
            <a:fillRect/>
          </a:stretch>
        </p:blipFill>
        <p:spPr>
          <a:xfrm>
            <a:off x="4821625" y="1062848"/>
            <a:ext cx="4169974" cy="18557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1"/>
          <p:cNvSpPr txBox="1"/>
          <p:nvPr>
            <p:ph type="title"/>
          </p:nvPr>
        </p:nvSpPr>
        <p:spPr>
          <a:xfrm>
            <a:off x="628650" y="273848"/>
            <a:ext cx="7886700" cy="661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Logging and Auditing</a:t>
            </a:r>
            <a:endParaRPr sz="1800"/>
          </a:p>
        </p:txBody>
      </p:sp>
      <p:sp>
        <p:nvSpPr>
          <p:cNvPr id="281" name="Google Shape;281;p51"/>
          <p:cNvSpPr txBox="1"/>
          <p:nvPr>
            <p:ph idx="1" type="body"/>
          </p:nvPr>
        </p:nvSpPr>
        <p:spPr>
          <a:xfrm>
            <a:off x="50950" y="1369225"/>
            <a:ext cx="8011200" cy="35178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solidFill>
                  <a:srgbClr val="16191F"/>
                </a:solidFill>
                <a:highlight>
                  <a:srgbClr val="FFFFFF"/>
                </a:highlight>
                <a:latin typeface="Arial"/>
                <a:ea typeface="Arial"/>
                <a:cs typeface="Arial"/>
                <a:sym typeface="Arial"/>
              </a:rPr>
              <a:t>You can configure CloudFront to create log files that contain detailed information about every user request that CloudFront receives. These are called </a:t>
            </a:r>
            <a:r>
              <a:rPr b="1" i="1" lang="en" sz="1100">
                <a:solidFill>
                  <a:srgbClr val="16191F"/>
                </a:solidFill>
                <a:highlight>
                  <a:srgbClr val="FFFFFF"/>
                </a:highlight>
                <a:latin typeface="Arial"/>
                <a:ea typeface="Arial"/>
                <a:cs typeface="Arial"/>
                <a:sym typeface="Arial"/>
              </a:rPr>
              <a:t>standard logs</a:t>
            </a:r>
            <a:r>
              <a:rPr lang="en" sz="1100">
                <a:solidFill>
                  <a:srgbClr val="16191F"/>
                </a:solidFill>
                <a:highlight>
                  <a:srgbClr val="FFFFFF"/>
                </a:highlight>
                <a:latin typeface="Arial"/>
                <a:ea typeface="Arial"/>
                <a:cs typeface="Arial"/>
                <a:sym typeface="Arial"/>
              </a:rPr>
              <a:t>, also known as </a:t>
            </a:r>
            <a:r>
              <a:rPr b="1" i="1" lang="en" sz="1100">
                <a:solidFill>
                  <a:srgbClr val="16191F"/>
                </a:solidFill>
                <a:highlight>
                  <a:srgbClr val="FFFFFF"/>
                </a:highlight>
                <a:latin typeface="Arial"/>
                <a:ea typeface="Arial"/>
                <a:cs typeface="Arial"/>
                <a:sym typeface="Arial"/>
              </a:rPr>
              <a:t>access logs</a:t>
            </a:r>
            <a:r>
              <a:rPr lang="en" sz="1100">
                <a:solidFill>
                  <a:srgbClr val="16191F"/>
                </a:solidFill>
                <a:highlight>
                  <a:srgbClr val="FFFFFF"/>
                </a:highlight>
                <a:latin typeface="Arial"/>
                <a:ea typeface="Arial"/>
                <a:cs typeface="Arial"/>
                <a:sym typeface="Arial"/>
              </a:rPr>
              <a:t>. If you enable standard logs, you can also specify the Amazon S3 bucket that you want CloudFront to save files in.</a:t>
            </a:r>
            <a:endParaRPr sz="1100">
              <a:solidFill>
                <a:srgbClr val="16191F"/>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16191F"/>
                </a:solidFill>
                <a:highlight>
                  <a:srgbClr val="FFFFFF"/>
                </a:highlight>
                <a:latin typeface="Arial"/>
                <a:ea typeface="Arial"/>
                <a:cs typeface="Arial"/>
                <a:sym typeface="Arial"/>
              </a:rPr>
              <a:t>You can enable standard logs when you create or update a distribution.</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120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S3 buckets can be configured to create access logs and cookie logs which log all requests made to the S3 bucket.</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Amazon Athena can be used to analyze access logs.</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CloudFront is integrated with CloudTrail.</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CloudTrail saves logs to the S3 bucket you specify.</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CloudTrail captures information about all requests whether they were made using the CloudFront console, the CloudFront API, the AWS SDKs, the CloudFront CLI, or another service.</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CloudTrail can be used to determine which requests were made, the source IP address, who made the request etc.</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To view CloudFront requests in CloudTrail logs you must update an existing trail to include global services.</a:t>
            </a:r>
            <a:endParaRPr sz="1100">
              <a:solidFill>
                <a:srgbClr val="16191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t/>
            </a:r>
            <a:endParaRPr sz="1100">
              <a:solidFill>
                <a:srgbClr val="16191F"/>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2"/>
          <p:cNvSpPr txBox="1"/>
          <p:nvPr>
            <p:ph type="title"/>
          </p:nvPr>
        </p:nvSpPr>
        <p:spPr>
          <a:xfrm>
            <a:off x="628650" y="273849"/>
            <a:ext cx="7886700" cy="770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Logging and Auditing</a:t>
            </a:r>
            <a:endParaRPr sz="1800"/>
          </a:p>
        </p:txBody>
      </p:sp>
      <p:sp>
        <p:nvSpPr>
          <p:cNvPr id="287" name="Google Shape;287;p52"/>
          <p:cNvSpPr txBox="1"/>
          <p:nvPr>
            <p:ph idx="1" type="body"/>
          </p:nvPr>
        </p:nvSpPr>
        <p:spPr>
          <a:xfrm>
            <a:off x="42600" y="1010550"/>
            <a:ext cx="4593300" cy="38766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solidFill>
                  <a:srgbClr val="16191F"/>
                </a:solidFill>
                <a:highlight>
                  <a:srgbClr val="FFFFFF"/>
                </a:highlight>
                <a:latin typeface="Arial"/>
                <a:ea typeface="Arial"/>
                <a:cs typeface="Arial"/>
                <a:sym typeface="Arial"/>
              </a:rPr>
              <a:t>The following diagram shows how CloudFront logs information about requests for your objects.</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120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In this diagram, you have two websites, A and B, and two corresponding CloudFront distributions. Users request your objects using URLs that are associated with your distributions.</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CloudFront routes each request to the appropriate edge location.</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CloudFront writes data about each request to a log file specific to that distribution. In this example, information about requests related to Distribution A goes into a log file just for Distribution A, and information about requests related to Distribution B goes into a log file just for Distribution B.</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6191F"/>
              </a:buClr>
              <a:buSzPts val="1100"/>
              <a:buFont typeface="Arial"/>
              <a:buChar char="●"/>
            </a:pPr>
            <a:r>
              <a:rPr lang="en" sz="1100">
                <a:solidFill>
                  <a:srgbClr val="16191F"/>
                </a:solidFill>
                <a:highlight>
                  <a:srgbClr val="FFFFFF"/>
                </a:highlight>
                <a:latin typeface="Arial"/>
                <a:ea typeface="Arial"/>
                <a:cs typeface="Arial"/>
                <a:sym typeface="Arial"/>
              </a:rPr>
              <a:t>CloudFront periodically saves the log file for a distribution in the Amazon S3 bucket that you specified when you enabled logging. CloudFront then starts saving information about subsequent requests in a new log file for the distribution.</a:t>
            </a:r>
            <a:endParaRPr sz="1100">
              <a:solidFill>
                <a:srgbClr val="16191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t/>
            </a:r>
            <a:endParaRPr sz="1100">
              <a:solidFill>
                <a:srgbClr val="16191F"/>
              </a:solidFill>
              <a:highlight>
                <a:srgbClr val="FFFFFF"/>
              </a:highlight>
              <a:latin typeface="Arial"/>
              <a:ea typeface="Arial"/>
              <a:cs typeface="Arial"/>
              <a:sym typeface="Arial"/>
            </a:endParaRPr>
          </a:p>
        </p:txBody>
      </p:sp>
      <p:pic>
        <p:nvPicPr>
          <p:cNvPr id="288" name="Google Shape;288;p52"/>
          <p:cNvPicPr preferRelativeResize="0"/>
          <p:nvPr/>
        </p:nvPicPr>
        <p:blipFill>
          <a:blip r:embed="rId3">
            <a:alphaModFix/>
          </a:blip>
          <a:stretch>
            <a:fillRect/>
          </a:stretch>
        </p:blipFill>
        <p:spPr>
          <a:xfrm>
            <a:off x="4635825" y="1043950"/>
            <a:ext cx="4458824" cy="2429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3"/>
          <p:cNvSpPr txBox="1"/>
          <p:nvPr>
            <p:ph type="title"/>
          </p:nvPr>
        </p:nvSpPr>
        <p:spPr>
          <a:xfrm>
            <a:off x="628650" y="273848"/>
            <a:ext cx="7886700" cy="736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Pricing</a:t>
            </a:r>
            <a:endParaRPr sz="1800"/>
          </a:p>
        </p:txBody>
      </p:sp>
      <p:sp>
        <p:nvSpPr>
          <p:cNvPr id="294" name="Google Shape;294;p53"/>
          <p:cNvSpPr txBox="1"/>
          <p:nvPr>
            <p:ph idx="1" type="body"/>
          </p:nvPr>
        </p:nvSpPr>
        <p:spPr>
          <a:xfrm>
            <a:off x="309375" y="1143925"/>
            <a:ext cx="8205900" cy="3743100"/>
          </a:xfrm>
          <a:prstGeom prst="rect">
            <a:avLst/>
          </a:prstGeom>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CloudFront Edge locations are all around the world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The cost of data out per edge location varies</a:t>
            </a:r>
            <a:endParaRPr sz="1100">
              <a:latin typeface="Arial"/>
              <a:ea typeface="Arial"/>
              <a:cs typeface="Arial"/>
              <a:sym typeface="Arial"/>
            </a:endParaRPr>
          </a:p>
        </p:txBody>
      </p:sp>
      <p:pic>
        <p:nvPicPr>
          <p:cNvPr id="295" name="Google Shape;295;p53"/>
          <p:cNvPicPr preferRelativeResize="0"/>
          <p:nvPr/>
        </p:nvPicPr>
        <p:blipFill>
          <a:blip r:embed="rId3">
            <a:alphaModFix/>
          </a:blip>
          <a:stretch>
            <a:fillRect/>
          </a:stretch>
        </p:blipFill>
        <p:spPr>
          <a:xfrm>
            <a:off x="1024425" y="1927553"/>
            <a:ext cx="7095175" cy="2796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4"/>
          <p:cNvSpPr txBox="1"/>
          <p:nvPr>
            <p:ph type="title"/>
          </p:nvPr>
        </p:nvSpPr>
        <p:spPr>
          <a:xfrm>
            <a:off x="628650" y="273848"/>
            <a:ext cx="7886700" cy="736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Price Classes</a:t>
            </a:r>
            <a:endParaRPr sz="1800"/>
          </a:p>
        </p:txBody>
      </p:sp>
      <p:sp>
        <p:nvSpPr>
          <p:cNvPr id="301" name="Google Shape;301;p54"/>
          <p:cNvSpPr txBox="1"/>
          <p:nvPr>
            <p:ph idx="1" type="body"/>
          </p:nvPr>
        </p:nvSpPr>
        <p:spPr>
          <a:xfrm>
            <a:off x="267700" y="1110575"/>
            <a:ext cx="8247600" cy="3776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You can reduce the number of edge locations for cost reduction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Three price classes: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AutoNum type="arabicPeriod"/>
            </a:pPr>
            <a:r>
              <a:rPr lang="en" sz="1100">
                <a:latin typeface="Arial"/>
                <a:ea typeface="Arial"/>
                <a:cs typeface="Arial"/>
                <a:sym typeface="Arial"/>
              </a:rPr>
              <a:t>Price Class All: all regions – best performance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Price Class 200: most regions, but excludes the most expensive regions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Price Class 100: only the least expensive regions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302" name="Google Shape;302;p54"/>
          <p:cNvPicPr preferRelativeResize="0"/>
          <p:nvPr/>
        </p:nvPicPr>
        <p:blipFill>
          <a:blip r:embed="rId3">
            <a:alphaModFix/>
          </a:blip>
          <a:stretch>
            <a:fillRect/>
          </a:stretch>
        </p:blipFill>
        <p:spPr>
          <a:xfrm>
            <a:off x="592337" y="2795075"/>
            <a:ext cx="7959324" cy="1767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628650" y="273848"/>
            <a:ext cx="7886700" cy="703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Price Class</a:t>
            </a:r>
            <a:endParaRPr sz="1800"/>
          </a:p>
        </p:txBody>
      </p:sp>
      <p:pic>
        <p:nvPicPr>
          <p:cNvPr id="308" name="Google Shape;308;p55"/>
          <p:cNvPicPr preferRelativeResize="0"/>
          <p:nvPr/>
        </p:nvPicPr>
        <p:blipFill>
          <a:blip r:embed="rId3">
            <a:alphaModFix/>
          </a:blip>
          <a:stretch>
            <a:fillRect/>
          </a:stretch>
        </p:blipFill>
        <p:spPr>
          <a:xfrm>
            <a:off x="854300" y="904373"/>
            <a:ext cx="7435401" cy="386165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Origin Shield</a:t>
            </a:r>
            <a:endParaRPr sz="1800"/>
          </a:p>
        </p:txBody>
      </p:sp>
      <p:sp>
        <p:nvSpPr>
          <p:cNvPr id="314" name="Google Shape;314;p56"/>
          <p:cNvSpPr txBox="1"/>
          <p:nvPr>
            <p:ph idx="1" type="body"/>
          </p:nvPr>
        </p:nvSpPr>
        <p:spPr>
          <a:xfrm>
            <a:off x="212375" y="1018750"/>
            <a:ext cx="79332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b="1" lang="en" sz="1100">
                <a:latin typeface="Arial"/>
                <a:ea typeface="Arial"/>
                <a:cs typeface="Arial"/>
                <a:sym typeface="Arial"/>
              </a:rPr>
              <a:t>CloudFront Origin Shield</a:t>
            </a:r>
            <a:r>
              <a:rPr lang="en" sz="1100">
                <a:latin typeface="Arial"/>
                <a:ea typeface="Arial"/>
                <a:cs typeface="Arial"/>
                <a:sym typeface="Arial"/>
              </a:rPr>
              <a:t> is an additional layer in the CloudFront caching infrastructure that helps to minimize your origin’s load, improve its availability, and reduce its operating costs. With CloudFront Origin Shield, you get the following benefits: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Better cache hit ratio</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Origin Shield can help improve the cache hit ratio of your CloudFront distribution because it provides an additional layer of caching in front of your origin. When you use Origin Shield, all requests from all of CloudFront’s caching layers to your origin go through Origin Shield, increasing the likelihood of a cache hit.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Reduced origin load</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Origin Shield can further reduce the number of simultaneous requests that are sent to your origin for the same object. Requests for content that is not in Origin Shield’s cache are consolidated with other requests for the same object, resulting in as few as one request going to your origin. Handling fewer requests at your origin can preserve your origin’s availability during peak loads or unexpected traffic spikes, and can reduce costs for things like just-in-time packaging, image transformations, and data transfer out (DTO).</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Better network performance</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When you enable Origin Shield in the AWS Region that has the lowest latency to your origin, you can get better network performance. For origins in an AWS Region, CloudFront network traffic remains on the high throughput CloudFront network all the way to your origin. For origins outside of AWS, CloudFront network traffic remains on the CloudFront network all the way to Origin Shield, which has a low latency connection to your origin.</a:t>
            </a:r>
            <a:endParaRPr sz="1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a:t>
            </a:r>
            <a:endParaRPr sz="1800"/>
          </a:p>
        </p:txBody>
      </p:sp>
      <p:sp>
        <p:nvSpPr>
          <p:cNvPr id="142" name="Google Shape;142;p30"/>
          <p:cNvSpPr txBox="1"/>
          <p:nvPr>
            <p:ph idx="1" type="body"/>
          </p:nvPr>
        </p:nvSpPr>
        <p:spPr>
          <a:xfrm>
            <a:off x="628650" y="1369225"/>
            <a:ext cx="5474400" cy="35178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b="1" lang="en" sz="1100">
                <a:latin typeface="Arial"/>
                <a:ea typeface="Arial"/>
                <a:cs typeface="Arial"/>
                <a:sym typeface="Arial"/>
              </a:rPr>
              <a:t>CloudFront</a:t>
            </a:r>
            <a:r>
              <a:rPr lang="en" sz="1100">
                <a:latin typeface="Arial"/>
                <a:ea typeface="Arial"/>
                <a:cs typeface="Arial"/>
                <a:sym typeface="Arial"/>
              </a:rPr>
              <a:t> is a web service that gives businesses and web application developers an easy and cost-effective way to distribute content with low latency and high data transfer speeds.</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CloudFront </a:t>
            </a:r>
            <a:r>
              <a:rPr lang="en" sz="1100">
                <a:latin typeface="Arial"/>
                <a:ea typeface="Arial"/>
                <a:cs typeface="Arial"/>
                <a:sym typeface="Arial"/>
              </a:rPr>
              <a:t>is a good choice for distribution of frequently accessed static content that benefits from edge delivery—like popular website images, videos, media files or software downloads.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CloudFront means Content Delivery Network (CDN)</a:t>
            </a:r>
            <a:r>
              <a:rPr lang="en" sz="1100">
                <a:latin typeface="Arial"/>
                <a:ea typeface="Arial"/>
                <a:cs typeface="Arial"/>
                <a:sym typeface="Arial"/>
              </a:rPr>
              <a:t>, improves read performance, content is cached at the edge</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u="sng">
                <a:latin typeface="Arial"/>
                <a:ea typeface="Arial"/>
                <a:cs typeface="Arial"/>
                <a:sym typeface="Arial"/>
              </a:rPr>
              <a:t>Used for dynamic, static, streaming, and interactive content.</a:t>
            </a:r>
            <a:endParaRPr sz="1100" u="sng">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CloudFront supports wildcard CNAME.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Supports wildcard SSL certificates, Dedicated IP, Custom SSL and SNI Custom SSL (cheaper).</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Supports Perfect Forward Secrecy which creates a new private key for each SSL session.</a:t>
            </a:r>
            <a:endParaRPr sz="1100" u="sng">
              <a:latin typeface="Arial"/>
              <a:ea typeface="Arial"/>
              <a:cs typeface="Arial"/>
              <a:sym typeface="Arial"/>
            </a:endParaRPr>
          </a:p>
        </p:txBody>
      </p:sp>
      <p:pic>
        <p:nvPicPr>
          <p:cNvPr id="143" name="Google Shape;143;p30"/>
          <p:cNvPicPr preferRelativeResize="0"/>
          <p:nvPr/>
        </p:nvPicPr>
        <p:blipFill>
          <a:blip r:embed="rId3">
            <a:alphaModFix/>
          </a:blip>
          <a:stretch>
            <a:fillRect/>
          </a:stretch>
        </p:blipFill>
        <p:spPr>
          <a:xfrm>
            <a:off x="6175050" y="1369225"/>
            <a:ext cx="2539000" cy="1592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7"/>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Origin Shield</a:t>
            </a:r>
            <a:endParaRPr sz="1800"/>
          </a:p>
        </p:txBody>
      </p:sp>
      <p:sp>
        <p:nvSpPr>
          <p:cNvPr id="320" name="Google Shape;320;p57"/>
          <p:cNvSpPr txBox="1"/>
          <p:nvPr>
            <p:ph idx="1" type="body"/>
          </p:nvPr>
        </p:nvSpPr>
        <p:spPr>
          <a:xfrm>
            <a:off x="212375" y="1018750"/>
            <a:ext cx="79332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1200"/>
              </a:spcAft>
              <a:buNone/>
            </a:pPr>
            <a:r>
              <a:rPr b="1" lang="en" sz="1100">
                <a:latin typeface="Arial"/>
                <a:ea typeface="Arial"/>
                <a:cs typeface="Arial"/>
                <a:sym typeface="Arial"/>
              </a:rPr>
              <a:t>Without Origin Shield</a:t>
            </a:r>
            <a:r>
              <a:rPr lang="en" sz="1100">
                <a:latin typeface="Arial"/>
                <a:ea typeface="Arial"/>
                <a:cs typeface="Arial"/>
                <a:sym typeface="Arial"/>
              </a:rPr>
              <a:t>, your origin might receive duplicate requests for the same content, as shown in the following diagram.</a:t>
            </a:r>
            <a:endParaRPr sz="1100">
              <a:latin typeface="Arial"/>
              <a:ea typeface="Arial"/>
              <a:cs typeface="Arial"/>
              <a:sym typeface="Arial"/>
            </a:endParaRPr>
          </a:p>
        </p:txBody>
      </p:sp>
      <p:pic>
        <p:nvPicPr>
          <p:cNvPr id="321" name="Google Shape;321;p57"/>
          <p:cNvPicPr preferRelativeResize="0"/>
          <p:nvPr/>
        </p:nvPicPr>
        <p:blipFill>
          <a:blip r:embed="rId3">
            <a:alphaModFix/>
          </a:blip>
          <a:stretch>
            <a:fillRect/>
          </a:stretch>
        </p:blipFill>
        <p:spPr>
          <a:xfrm>
            <a:off x="1720613" y="1499950"/>
            <a:ext cx="5702774" cy="3326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8"/>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Origin Shield</a:t>
            </a:r>
            <a:endParaRPr sz="1800"/>
          </a:p>
        </p:txBody>
      </p:sp>
      <p:sp>
        <p:nvSpPr>
          <p:cNvPr id="327" name="Google Shape;327;p58"/>
          <p:cNvSpPr txBox="1"/>
          <p:nvPr>
            <p:ph idx="1" type="body"/>
          </p:nvPr>
        </p:nvSpPr>
        <p:spPr>
          <a:xfrm>
            <a:off x="212375" y="1018750"/>
            <a:ext cx="79332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1200"/>
              </a:spcAft>
              <a:buNone/>
            </a:pPr>
            <a:r>
              <a:rPr b="1" lang="en" sz="1100">
                <a:latin typeface="Arial"/>
                <a:ea typeface="Arial"/>
                <a:cs typeface="Arial"/>
                <a:sym typeface="Arial"/>
              </a:rPr>
              <a:t>Using Origin Shield</a:t>
            </a:r>
            <a:r>
              <a:rPr lang="en" sz="1100">
                <a:latin typeface="Arial"/>
                <a:ea typeface="Arial"/>
                <a:cs typeface="Arial"/>
                <a:sym typeface="Arial"/>
              </a:rPr>
              <a:t> can help reduce the load on your origin, as shown in the following diagram.</a:t>
            </a:r>
            <a:endParaRPr sz="1100">
              <a:latin typeface="Arial"/>
              <a:ea typeface="Arial"/>
              <a:cs typeface="Arial"/>
              <a:sym typeface="Arial"/>
            </a:endParaRPr>
          </a:p>
        </p:txBody>
      </p:sp>
      <p:pic>
        <p:nvPicPr>
          <p:cNvPr id="328" name="Google Shape;328;p58"/>
          <p:cNvPicPr preferRelativeResize="0"/>
          <p:nvPr/>
        </p:nvPicPr>
        <p:blipFill>
          <a:blip r:embed="rId3">
            <a:alphaModFix/>
          </a:blip>
          <a:stretch>
            <a:fillRect/>
          </a:stretch>
        </p:blipFill>
        <p:spPr>
          <a:xfrm>
            <a:off x="1280087" y="1422353"/>
            <a:ext cx="6583824" cy="35431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9"/>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Multiple CDNs</a:t>
            </a:r>
            <a:endParaRPr sz="1800"/>
          </a:p>
        </p:txBody>
      </p:sp>
      <p:sp>
        <p:nvSpPr>
          <p:cNvPr id="334" name="Google Shape;334;p59"/>
          <p:cNvSpPr txBox="1"/>
          <p:nvPr>
            <p:ph idx="1" type="body"/>
          </p:nvPr>
        </p:nvSpPr>
        <p:spPr>
          <a:xfrm>
            <a:off x="212375" y="1018750"/>
            <a:ext cx="79332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lang="en" sz="1100">
                <a:solidFill>
                  <a:srgbClr val="16191F"/>
                </a:solidFill>
                <a:highlight>
                  <a:srgbClr val="FFFFFF"/>
                </a:highlight>
                <a:latin typeface="Arial"/>
                <a:ea typeface="Arial"/>
                <a:cs typeface="Arial"/>
                <a:sym typeface="Arial"/>
              </a:rPr>
              <a:t>To serve live video events or popular on-demand content, you might </a:t>
            </a:r>
            <a:r>
              <a:rPr b="1" lang="en" sz="1100">
                <a:solidFill>
                  <a:srgbClr val="16191F"/>
                </a:solidFill>
                <a:highlight>
                  <a:srgbClr val="FFFFFF"/>
                </a:highlight>
                <a:latin typeface="Arial"/>
                <a:ea typeface="Arial"/>
                <a:cs typeface="Arial"/>
                <a:sym typeface="Arial"/>
              </a:rPr>
              <a:t>use multiple content delivery networks (CDNs)</a:t>
            </a:r>
            <a:r>
              <a:rPr lang="en" sz="1100">
                <a:solidFill>
                  <a:srgbClr val="16191F"/>
                </a:solidFill>
                <a:highlight>
                  <a:srgbClr val="FFFFFF"/>
                </a:highlight>
                <a:latin typeface="Arial"/>
                <a:ea typeface="Arial"/>
                <a:cs typeface="Arial"/>
                <a:sym typeface="Arial"/>
              </a:rPr>
              <a:t>. Using multiple CDNs can offer certain advantages, but it also means that your origin might receive many duplicate requests for the same content, each coming from different CDNs or different locations within the same CDN. These redundant requests might adversely affect the availability of your origin or cause additional operating costs for processes like just-in-time packaging or data transfer out (DTO) to the internet.</a:t>
            </a:r>
            <a:endParaRPr sz="1100">
              <a:solidFill>
                <a:srgbClr val="16191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solidFill>
                  <a:srgbClr val="16191F"/>
                </a:solidFill>
                <a:highlight>
                  <a:srgbClr val="FFFFFF"/>
                </a:highlight>
                <a:latin typeface="Arial"/>
                <a:ea typeface="Arial"/>
                <a:cs typeface="Arial"/>
                <a:sym typeface="Arial"/>
              </a:rPr>
              <a:t>When you combine Origin Shield with using your CloudFront</a:t>
            </a:r>
            <a:r>
              <a:rPr lang="en" sz="1100">
                <a:solidFill>
                  <a:srgbClr val="16191F"/>
                </a:solidFill>
                <a:highlight>
                  <a:srgbClr val="FFFFFF"/>
                </a:highlight>
                <a:latin typeface="Arial"/>
                <a:ea typeface="Arial"/>
                <a:cs typeface="Arial"/>
                <a:sym typeface="Arial"/>
              </a:rPr>
              <a:t> distribution as the origin for other CDNs, you can get the </a:t>
            </a:r>
            <a:r>
              <a:rPr b="1" lang="en" sz="1100">
                <a:solidFill>
                  <a:srgbClr val="16191F"/>
                </a:solidFill>
                <a:highlight>
                  <a:srgbClr val="FFFFFF"/>
                </a:highlight>
                <a:latin typeface="Arial"/>
                <a:ea typeface="Arial"/>
                <a:cs typeface="Arial"/>
                <a:sym typeface="Arial"/>
              </a:rPr>
              <a:t>following benefits:</a:t>
            </a:r>
            <a:endParaRPr b="1"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1200"/>
              </a:spcBef>
              <a:spcAft>
                <a:spcPts val="0"/>
              </a:spcAft>
              <a:buClr>
                <a:srgbClr val="16191F"/>
              </a:buClr>
              <a:buSzPts val="1100"/>
              <a:buFont typeface="Arial"/>
              <a:buAutoNum type="arabicPeriod"/>
            </a:pPr>
            <a:r>
              <a:rPr lang="en" sz="1100">
                <a:solidFill>
                  <a:srgbClr val="16191F"/>
                </a:solidFill>
                <a:highlight>
                  <a:srgbClr val="FFFFFF"/>
                </a:highlight>
                <a:latin typeface="Arial"/>
                <a:ea typeface="Arial"/>
                <a:cs typeface="Arial"/>
                <a:sym typeface="Arial"/>
              </a:rPr>
              <a:t>Fewer redundant requests received at your origin, which helps to reduce the negative effects of using multiple CDNs.</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6191F"/>
              </a:buClr>
              <a:buSzPts val="1100"/>
              <a:buFont typeface="Arial"/>
              <a:buAutoNum type="arabicPeriod"/>
            </a:pPr>
            <a:r>
              <a:rPr lang="en" sz="1100">
                <a:solidFill>
                  <a:srgbClr val="16191F"/>
                </a:solidFill>
                <a:highlight>
                  <a:srgbClr val="FFFFFF"/>
                </a:highlight>
                <a:latin typeface="Arial"/>
                <a:ea typeface="Arial"/>
                <a:cs typeface="Arial"/>
                <a:sym typeface="Arial"/>
              </a:rPr>
              <a:t>A common cache key across CDNs, and centralized management for origin-facing features.</a:t>
            </a:r>
            <a:endParaRPr sz="1100">
              <a:solidFill>
                <a:srgbClr val="16191F"/>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Clr>
                <a:srgbClr val="16191F"/>
              </a:buClr>
              <a:buSzPts val="1100"/>
              <a:buFont typeface="Arial"/>
              <a:buAutoNum type="arabicPeriod"/>
            </a:pPr>
            <a:r>
              <a:rPr lang="en" sz="1100">
                <a:solidFill>
                  <a:srgbClr val="16191F"/>
                </a:solidFill>
                <a:highlight>
                  <a:srgbClr val="FFFFFF"/>
                </a:highlight>
                <a:latin typeface="Arial"/>
                <a:ea typeface="Arial"/>
                <a:cs typeface="Arial"/>
                <a:sym typeface="Arial"/>
              </a:rPr>
              <a:t>Improved network performance. Network traffic from other CDNs is terminated at a nearby CloudFront edge location, which might provide a hit from the local cache. If the requested object is not in the edge location cache, the request to the origin remains on the CloudFront network all the way to Origin Shield, which provides high throughput and low latency to the origin. If the requested object is in Origin Shield’s cache, the request to your origin is avoided entirely.</a:t>
            </a:r>
            <a:endParaRPr sz="1100">
              <a:solidFill>
                <a:srgbClr val="16191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None/>
            </a:pPr>
            <a:r>
              <a:t/>
            </a:r>
            <a:endParaRPr sz="1100">
              <a:solidFill>
                <a:srgbClr val="16191F"/>
              </a:solidFill>
              <a:highlight>
                <a:srgbClr val="FFFFFF"/>
              </a:highlight>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0"/>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Origin Shield</a:t>
            </a:r>
            <a:endParaRPr sz="1800"/>
          </a:p>
        </p:txBody>
      </p:sp>
      <p:sp>
        <p:nvSpPr>
          <p:cNvPr id="340" name="Google Shape;340;p60"/>
          <p:cNvSpPr txBox="1"/>
          <p:nvPr>
            <p:ph idx="1" type="body"/>
          </p:nvPr>
        </p:nvSpPr>
        <p:spPr>
          <a:xfrm>
            <a:off x="212375" y="1018750"/>
            <a:ext cx="79332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1200"/>
              </a:spcAft>
              <a:buNone/>
            </a:pPr>
            <a:r>
              <a:rPr b="1" lang="en" sz="1100">
                <a:latin typeface="Arial"/>
                <a:ea typeface="Arial"/>
                <a:cs typeface="Arial"/>
                <a:sym typeface="Arial"/>
              </a:rPr>
              <a:t>Without Origin Shield</a:t>
            </a:r>
            <a:r>
              <a:rPr lang="en" sz="1100">
                <a:latin typeface="Arial"/>
                <a:ea typeface="Arial"/>
                <a:cs typeface="Arial"/>
                <a:sym typeface="Arial"/>
              </a:rPr>
              <a:t>, your origin might receive many duplicate requests for the same content, each coming from a different CDN, as shown in the following diagram.</a:t>
            </a:r>
            <a:endParaRPr sz="1100">
              <a:latin typeface="Arial"/>
              <a:ea typeface="Arial"/>
              <a:cs typeface="Arial"/>
              <a:sym typeface="Arial"/>
            </a:endParaRPr>
          </a:p>
        </p:txBody>
      </p:sp>
      <p:pic>
        <p:nvPicPr>
          <p:cNvPr id="341" name="Google Shape;341;p60"/>
          <p:cNvPicPr preferRelativeResize="0"/>
          <p:nvPr/>
        </p:nvPicPr>
        <p:blipFill>
          <a:blip r:embed="rId3">
            <a:alphaModFix/>
          </a:blip>
          <a:stretch>
            <a:fillRect/>
          </a:stretch>
        </p:blipFill>
        <p:spPr>
          <a:xfrm>
            <a:off x="2065712" y="1623125"/>
            <a:ext cx="5012576" cy="3228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1"/>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Origin Shield</a:t>
            </a:r>
            <a:endParaRPr sz="1800"/>
          </a:p>
        </p:txBody>
      </p:sp>
      <p:sp>
        <p:nvSpPr>
          <p:cNvPr id="347" name="Google Shape;347;p61"/>
          <p:cNvSpPr txBox="1"/>
          <p:nvPr>
            <p:ph idx="1" type="body"/>
          </p:nvPr>
        </p:nvSpPr>
        <p:spPr>
          <a:xfrm>
            <a:off x="229050" y="1018750"/>
            <a:ext cx="79332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1200"/>
              </a:spcAft>
              <a:buNone/>
            </a:pPr>
            <a:r>
              <a:rPr b="1" lang="en" sz="1100">
                <a:latin typeface="Arial"/>
                <a:ea typeface="Arial"/>
                <a:cs typeface="Arial"/>
                <a:sym typeface="Arial"/>
              </a:rPr>
              <a:t>Using Origin Shield</a:t>
            </a:r>
            <a:r>
              <a:rPr lang="en" sz="1100">
                <a:latin typeface="Arial"/>
                <a:ea typeface="Arial"/>
                <a:cs typeface="Arial"/>
                <a:sym typeface="Arial"/>
              </a:rPr>
              <a:t>, with CloudFront as the origin for your other CDNs, can help reduce the load on your origin, as shown in the following diagram.</a:t>
            </a:r>
            <a:endParaRPr sz="1100">
              <a:latin typeface="Arial"/>
              <a:ea typeface="Arial"/>
              <a:cs typeface="Arial"/>
              <a:sym typeface="Arial"/>
            </a:endParaRPr>
          </a:p>
        </p:txBody>
      </p:sp>
      <p:pic>
        <p:nvPicPr>
          <p:cNvPr id="348" name="Google Shape;348;p61"/>
          <p:cNvPicPr preferRelativeResize="0"/>
          <p:nvPr/>
        </p:nvPicPr>
        <p:blipFill>
          <a:blip r:embed="rId3">
            <a:alphaModFix/>
          </a:blip>
          <a:stretch>
            <a:fillRect/>
          </a:stretch>
        </p:blipFill>
        <p:spPr>
          <a:xfrm>
            <a:off x="515687" y="1605450"/>
            <a:ext cx="7359925" cy="3198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2"/>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Security Savings Bundle</a:t>
            </a:r>
            <a:endParaRPr sz="1800"/>
          </a:p>
        </p:txBody>
      </p:sp>
      <p:sp>
        <p:nvSpPr>
          <p:cNvPr id="354" name="Google Shape;354;p62"/>
          <p:cNvSpPr txBox="1"/>
          <p:nvPr>
            <p:ph idx="1" type="body"/>
          </p:nvPr>
        </p:nvSpPr>
        <p:spPr>
          <a:xfrm>
            <a:off x="59275" y="1018750"/>
            <a:ext cx="46017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b="1" lang="en" sz="1100">
                <a:latin typeface="Arial"/>
                <a:ea typeface="Arial"/>
                <a:cs typeface="Arial"/>
                <a:sym typeface="Arial"/>
              </a:rPr>
              <a:t>The CloudFront Security Savings Bundle</a:t>
            </a:r>
            <a:r>
              <a:rPr lang="en" sz="1100">
                <a:latin typeface="Arial"/>
                <a:ea typeface="Arial"/>
                <a:cs typeface="Arial"/>
                <a:sym typeface="Arial"/>
              </a:rPr>
              <a:t> is a flexible self-service pricing plan that </a:t>
            </a:r>
            <a:r>
              <a:rPr lang="en" sz="1100" u="sng">
                <a:latin typeface="Arial"/>
                <a:ea typeface="Arial"/>
                <a:cs typeface="Arial"/>
                <a:sym typeface="Arial"/>
              </a:rPr>
              <a:t>helps you save up to 30%</a:t>
            </a:r>
            <a:r>
              <a:rPr lang="en" sz="1100">
                <a:latin typeface="Arial"/>
                <a:ea typeface="Arial"/>
                <a:cs typeface="Arial"/>
                <a:sym typeface="Arial"/>
              </a:rPr>
              <a:t> on your CloudFront bill in exchange for a monthly spend commitment </a:t>
            </a:r>
            <a:r>
              <a:rPr lang="en" sz="1100" u="sng">
                <a:latin typeface="Arial"/>
                <a:ea typeface="Arial"/>
                <a:cs typeface="Arial"/>
                <a:sym typeface="Arial"/>
              </a:rPr>
              <a:t>for a 1 year term</a:t>
            </a:r>
            <a:r>
              <a:rPr lang="en" sz="1100">
                <a:latin typeface="Arial"/>
                <a:ea typeface="Arial"/>
                <a:cs typeface="Arial"/>
                <a:sym typeface="Arial"/>
              </a:rPr>
              <a:t>. This savings is </a:t>
            </a:r>
            <a:r>
              <a:rPr lang="en" sz="1100" u="sng">
                <a:latin typeface="Arial"/>
                <a:ea typeface="Arial"/>
                <a:cs typeface="Arial"/>
                <a:sym typeface="Arial"/>
              </a:rPr>
              <a:t>not limited to data delivered</a:t>
            </a:r>
            <a:r>
              <a:rPr lang="en" sz="1100">
                <a:latin typeface="Arial"/>
                <a:ea typeface="Arial"/>
                <a:cs typeface="Arial"/>
                <a:sym typeface="Arial"/>
              </a:rPr>
              <a:t> by CloudFront, but applies to all CloudFront usage types </a:t>
            </a:r>
            <a:r>
              <a:rPr lang="en" sz="1100" u="sng">
                <a:latin typeface="Arial"/>
                <a:ea typeface="Arial"/>
                <a:cs typeface="Arial"/>
                <a:sym typeface="Arial"/>
              </a:rPr>
              <a:t>including Lambda@Edge</a:t>
            </a:r>
            <a:r>
              <a:rPr lang="en" sz="1100">
                <a:latin typeface="Arial"/>
                <a:ea typeface="Arial"/>
                <a:cs typeface="Arial"/>
                <a:sym typeface="Arial"/>
              </a:rPr>
              <a:t>. The CloudFront Security Savings Bundle </a:t>
            </a:r>
            <a:r>
              <a:rPr lang="en" sz="1100" u="sng">
                <a:latin typeface="Arial"/>
                <a:ea typeface="Arial"/>
                <a:cs typeface="Arial"/>
                <a:sym typeface="Arial"/>
              </a:rPr>
              <a:t>also includes free AWS WAF</a:t>
            </a:r>
            <a:r>
              <a:rPr lang="en" sz="1100">
                <a:latin typeface="Arial"/>
                <a:ea typeface="Arial"/>
                <a:cs typeface="Arial"/>
                <a:sym typeface="Arial"/>
              </a:rPr>
              <a:t> (Web Application Firewall) </a:t>
            </a:r>
            <a:r>
              <a:rPr lang="en" sz="1100" u="sng">
                <a:latin typeface="Arial"/>
                <a:ea typeface="Arial"/>
                <a:cs typeface="Arial"/>
                <a:sym typeface="Arial"/>
              </a:rPr>
              <a:t>usage up to 10%</a:t>
            </a:r>
            <a:r>
              <a:rPr lang="en" sz="1100">
                <a:latin typeface="Arial"/>
                <a:ea typeface="Arial"/>
                <a:cs typeface="Arial"/>
                <a:sym typeface="Arial"/>
              </a:rPr>
              <a:t> of your committed amount.</a:t>
            </a:r>
            <a:endParaRPr sz="1100">
              <a:latin typeface="Arial"/>
              <a:ea typeface="Arial"/>
              <a:cs typeface="Arial"/>
              <a:sym typeface="Arial"/>
            </a:endParaRPr>
          </a:p>
          <a:p>
            <a:pPr indent="0" lvl="0" marL="0" rtl="0" algn="l">
              <a:lnSpc>
                <a:spcPct val="115000"/>
              </a:lnSpc>
              <a:spcBef>
                <a:spcPts val="1200"/>
              </a:spcBef>
              <a:spcAft>
                <a:spcPts val="1200"/>
              </a:spcAft>
              <a:buNone/>
            </a:pPr>
            <a:r>
              <a:rPr lang="en" sz="1100">
                <a:solidFill>
                  <a:srgbClr val="292929"/>
                </a:solidFill>
                <a:highlight>
                  <a:srgbClr val="FFFFFF"/>
                </a:highlight>
                <a:latin typeface="Arial"/>
                <a:ea typeface="Arial"/>
                <a:cs typeface="Arial"/>
                <a:sym typeface="Arial"/>
              </a:rPr>
              <a:t>Below you can see the suggestion and the actual cost from Cost Explorer.</a:t>
            </a:r>
            <a:endParaRPr sz="1100">
              <a:latin typeface="Arial"/>
              <a:ea typeface="Arial"/>
              <a:cs typeface="Arial"/>
              <a:sym typeface="Arial"/>
            </a:endParaRPr>
          </a:p>
        </p:txBody>
      </p:sp>
      <p:pic>
        <p:nvPicPr>
          <p:cNvPr id="355" name="Google Shape;355;p62"/>
          <p:cNvPicPr preferRelativeResize="0"/>
          <p:nvPr/>
        </p:nvPicPr>
        <p:blipFill>
          <a:blip r:embed="rId3">
            <a:alphaModFix/>
          </a:blip>
          <a:stretch>
            <a:fillRect/>
          </a:stretch>
        </p:blipFill>
        <p:spPr>
          <a:xfrm>
            <a:off x="4606361" y="1018750"/>
            <a:ext cx="4426014" cy="3613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3"/>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and WAF usage</a:t>
            </a:r>
            <a:endParaRPr sz="1800"/>
          </a:p>
        </p:txBody>
      </p:sp>
      <p:pic>
        <p:nvPicPr>
          <p:cNvPr id="361" name="Google Shape;361;p63"/>
          <p:cNvPicPr preferRelativeResize="0"/>
          <p:nvPr/>
        </p:nvPicPr>
        <p:blipFill>
          <a:blip r:embed="rId3">
            <a:alphaModFix/>
          </a:blip>
          <a:stretch>
            <a:fillRect/>
          </a:stretch>
        </p:blipFill>
        <p:spPr>
          <a:xfrm>
            <a:off x="1503188" y="1018750"/>
            <a:ext cx="6137624" cy="3540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4"/>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Savings calculator</a:t>
            </a:r>
            <a:endParaRPr sz="1800"/>
          </a:p>
        </p:txBody>
      </p:sp>
      <p:sp>
        <p:nvSpPr>
          <p:cNvPr id="367" name="Google Shape;367;p64"/>
          <p:cNvSpPr txBox="1"/>
          <p:nvPr>
            <p:ph idx="1" type="body"/>
          </p:nvPr>
        </p:nvSpPr>
        <p:spPr>
          <a:xfrm>
            <a:off x="94025" y="960400"/>
            <a:ext cx="44781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1200"/>
              </a:spcAft>
              <a:buNone/>
            </a:pPr>
            <a:r>
              <a:rPr lang="en" sz="1100">
                <a:latin typeface="Arial"/>
                <a:ea typeface="Arial"/>
                <a:cs typeface="Arial"/>
                <a:sym typeface="Arial"/>
              </a:rPr>
              <a:t>There is </a:t>
            </a:r>
            <a:r>
              <a:rPr b="1" lang="en" sz="1100">
                <a:latin typeface="Arial"/>
                <a:ea typeface="Arial"/>
                <a:cs typeface="Arial"/>
                <a:sym typeface="Arial"/>
              </a:rPr>
              <a:t>a calculator in the savings tool</a:t>
            </a:r>
            <a:r>
              <a:rPr lang="en" sz="1100">
                <a:latin typeface="Arial"/>
                <a:ea typeface="Arial"/>
                <a:cs typeface="Arial"/>
                <a:sym typeface="Arial"/>
              </a:rPr>
              <a:t>, where you enter the expected size in GB pr month and average size of the requests. Be aware that you are paying for the requests going through CloudFront so you would need to enter the average size carefully as it is used to calculate the number of requests. If you set the object-size to large, your cost will likely be too low.</a:t>
            </a:r>
            <a:endParaRPr sz="1100">
              <a:latin typeface="Arial"/>
              <a:ea typeface="Arial"/>
              <a:cs typeface="Arial"/>
              <a:sym typeface="Arial"/>
            </a:endParaRPr>
          </a:p>
        </p:txBody>
      </p:sp>
      <p:pic>
        <p:nvPicPr>
          <p:cNvPr id="368" name="Google Shape;368;p64"/>
          <p:cNvPicPr preferRelativeResize="0"/>
          <p:nvPr/>
        </p:nvPicPr>
        <p:blipFill>
          <a:blip r:embed="rId3">
            <a:alphaModFix/>
          </a:blip>
          <a:stretch>
            <a:fillRect/>
          </a:stretch>
        </p:blipFill>
        <p:spPr>
          <a:xfrm>
            <a:off x="4624350" y="273850"/>
            <a:ext cx="4477975" cy="471524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5"/>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field level encryption</a:t>
            </a:r>
            <a:endParaRPr sz="1800"/>
          </a:p>
        </p:txBody>
      </p:sp>
      <p:sp>
        <p:nvSpPr>
          <p:cNvPr id="374" name="Google Shape;374;p65"/>
          <p:cNvSpPr txBox="1"/>
          <p:nvPr>
            <p:ph idx="1" type="body"/>
          </p:nvPr>
        </p:nvSpPr>
        <p:spPr>
          <a:xfrm>
            <a:off x="212375" y="1018750"/>
            <a:ext cx="79332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lang="en" sz="1100">
                <a:latin typeface="Arial"/>
                <a:ea typeface="Arial"/>
                <a:cs typeface="Arial"/>
                <a:sym typeface="Arial"/>
              </a:rPr>
              <a:t>With Amazon CloudFront, you can enforce secure end-to-end connections to origin servers by using HTTPS. Field-level encryption adds an additional layer of security that lets you protect specific data throughout system processing so that only certain applications can see it.</a:t>
            </a:r>
            <a:endParaRPr sz="1100">
              <a:latin typeface="Arial"/>
              <a:ea typeface="Arial"/>
              <a:cs typeface="Arial"/>
              <a:sym typeface="Arial"/>
            </a:endParaRPr>
          </a:p>
          <a:p>
            <a:pPr indent="0" lvl="0" marL="0" rtl="0" algn="l">
              <a:lnSpc>
                <a:spcPct val="115000"/>
              </a:lnSpc>
              <a:spcBef>
                <a:spcPts val="1200"/>
              </a:spcBef>
              <a:spcAft>
                <a:spcPts val="1200"/>
              </a:spcAft>
              <a:buNone/>
            </a:pPr>
            <a:r>
              <a:rPr b="1" lang="en" sz="1100">
                <a:latin typeface="Arial"/>
                <a:ea typeface="Arial"/>
                <a:cs typeface="Arial"/>
                <a:sym typeface="Arial"/>
              </a:rPr>
              <a:t>Field-level encryption allows you</a:t>
            </a:r>
            <a:r>
              <a:rPr lang="en" sz="1100">
                <a:latin typeface="Arial"/>
                <a:ea typeface="Arial"/>
                <a:cs typeface="Arial"/>
                <a:sym typeface="Arial"/>
              </a:rPr>
              <a:t> to enable your users to securely upload sensitive information to your web servers. The sensitive information provided by your users is encrypted at the edge, close to the user, and remains encrypted throughout your entire application stack. This encryption ensures that only applications that need the data—and have the credentials to decrypt it—are able to do so.</a:t>
            </a:r>
            <a:endParaRPr sz="1100">
              <a:latin typeface="Arial"/>
              <a:ea typeface="Arial"/>
              <a:cs typeface="Arial"/>
              <a:sym typeface="Arial"/>
            </a:endParaRPr>
          </a:p>
        </p:txBody>
      </p:sp>
      <p:pic>
        <p:nvPicPr>
          <p:cNvPr id="375" name="Google Shape;375;p65"/>
          <p:cNvPicPr preferRelativeResize="0"/>
          <p:nvPr/>
        </p:nvPicPr>
        <p:blipFill>
          <a:blip r:embed="rId3">
            <a:alphaModFix/>
          </a:blip>
          <a:stretch>
            <a:fillRect/>
          </a:stretch>
        </p:blipFill>
        <p:spPr>
          <a:xfrm>
            <a:off x="3343775" y="2441496"/>
            <a:ext cx="5733526" cy="2659125"/>
          </a:xfrm>
          <a:prstGeom prst="rect">
            <a:avLst/>
          </a:prstGeom>
          <a:noFill/>
          <a:ln>
            <a:noFill/>
          </a:ln>
        </p:spPr>
      </p:pic>
      <p:sp>
        <p:nvSpPr>
          <p:cNvPr id="376" name="Google Shape;376;p65"/>
          <p:cNvSpPr txBox="1"/>
          <p:nvPr/>
        </p:nvSpPr>
        <p:spPr>
          <a:xfrm>
            <a:off x="159325" y="3044600"/>
            <a:ext cx="2742600" cy="21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t>To </a:t>
            </a:r>
            <a:r>
              <a:rPr b="1" lang="en" sz="1100"/>
              <a:t>use field-level encryption</a:t>
            </a:r>
            <a:r>
              <a:rPr lang="en" sz="1100"/>
              <a:t>, when you configure your CloudFront distribution, specify the set of fields in POST requests that you want to be encrypted, and the public key to use to encrypt them. You can encrypt up to 10 data fields in a request. (You can’t encrypt all of the data in a request with field-level encryption; you must specify individual fields to encrypt.)</a:t>
            </a:r>
            <a:endParaRPr sz="1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6"/>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field level encryption</a:t>
            </a:r>
            <a:endParaRPr sz="1800"/>
          </a:p>
        </p:txBody>
      </p:sp>
      <p:sp>
        <p:nvSpPr>
          <p:cNvPr id="382" name="Google Shape;382;p66"/>
          <p:cNvSpPr txBox="1"/>
          <p:nvPr>
            <p:ph idx="1" type="body"/>
          </p:nvPr>
        </p:nvSpPr>
        <p:spPr>
          <a:xfrm>
            <a:off x="212375" y="1018750"/>
            <a:ext cx="79332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1200"/>
              </a:spcAft>
              <a:buNone/>
            </a:pPr>
            <a:r>
              <a:rPr lang="en" sz="1100">
                <a:latin typeface="Arial"/>
                <a:ea typeface="Arial"/>
                <a:cs typeface="Arial"/>
                <a:sym typeface="Arial"/>
              </a:rPr>
              <a:t>CloudFront field-level encryption uses asymmetric encryption, also known as public key encryption. You provide a public key to CloudFront, and all sensitive data that you specify is encrypted automatically. The key you provide to CloudFront cannot be used to decrypt the encrypted values; only your private key can do that.</a:t>
            </a:r>
            <a:endParaRPr sz="1100">
              <a:latin typeface="Arial"/>
              <a:ea typeface="Arial"/>
              <a:cs typeface="Arial"/>
              <a:sym typeface="Arial"/>
            </a:endParaRPr>
          </a:p>
        </p:txBody>
      </p:sp>
      <p:pic>
        <p:nvPicPr>
          <p:cNvPr id="383" name="Google Shape;383;p66"/>
          <p:cNvPicPr preferRelativeResize="0"/>
          <p:nvPr/>
        </p:nvPicPr>
        <p:blipFill>
          <a:blip r:embed="rId3">
            <a:alphaModFix/>
          </a:blip>
          <a:stretch>
            <a:fillRect/>
          </a:stretch>
        </p:blipFill>
        <p:spPr>
          <a:xfrm>
            <a:off x="825763" y="2002151"/>
            <a:ext cx="7492475" cy="272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15000"/>
              </a:lnSpc>
              <a:spcBef>
                <a:spcPts val="800"/>
              </a:spcBef>
              <a:spcAft>
                <a:spcPts val="1200"/>
              </a:spcAft>
              <a:buNone/>
            </a:pPr>
            <a:r>
              <a:rPr lang="en" sz="1800"/>
              <a:t>Edge Locations and Regional Edge Caches</a:t>
            </a:r>
            <a:endParaRPr sz="1800"/>
          </a:p>
        </p:txBody>
      </p:sp>
      <p:sp>
        <p:nvSpPr>
          <p:cNvPr id="149" name="Google Shape;149;p31"/>
          <p:cNvSpPr txBox="1"/>
          <p:nvPr>
            <p:ph idx="1" type="body"/>
          </p:nvPr>
        </p:nvSpPr>
        <p:spPr>
          <a:xfrm>
            <a:off x="142650" y="1369225"/>
            <a:ext cx="4106100" cy="3517800"/>
          </a:xfrm>
          <a:prstGeom prst="rect">
            <a:avLst/>
          </a:prstGeom>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An </a:t>
            </a:r>
            <a:r>
              <a:rPr b="1" lang="en" sz="1100">
                <a:latin typeface="Arial"/>
                <a:ea typeface="Arial"/>
                <a:cs typeface="Arial"/>
                <a:sym typeface="Arial"/>
              </a:rPr>
              <a:t>edge location</a:t>
            </a:r>
            <a:r>
              <a:rPr lang="en" sz="1100">
                <a:latin typeface="Arial"/>
                <a:ea typeface="Arial"/>
                <a:cs typeface="Arial"/>
                <a:sym typeface="Arial"/>
              </a:rPr>
              <a:t> is the location where content is cached (separate to AWS regions/AZs).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Requests are automatically routed to the nearest edge location.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Edge locations are not tied</a:t>
            </a:r>
            <a:r>
              <a:rPr lang="en" sz="1100">
                <a:latin typeface="Arial"/>
                <a:ea typeface="Arial"/>
                <a:cs typeface="Arial"/>
                <a:sym typeface="Arial"/>
              </a:rPr>
              <a:t> to </a:t>
            </a:r>
            <a:r>
              <a:rPr lang="en" sz="1100" u="sng">
                <a:latin typeface="Arial"/>
                <a:ea typeface="Arial"/>
                <a:cs typeface="Arial"/>
                <a:sym typeface="Arial"/>
              </a:rPr>
              <a:t>Availability Zones</a:t>
            </a:r>
            <a:r>
              <a:rPr lang="en" sz="1100">
                <a:latin typeface="Arial"/>
                <a:ea typeface="Arial"/>
                <a:cs typeface="Arial"/>
                <a:sym typeface="Arial"/>
              </a:rPr>
              <a:t> or </a:t>
            </a:r>
            <a:r>
              <a:rPr lang="en" sz="1100" u="sng">
                <a:latin typeface="Arial"/>
                <a:ea typeface="Arial"/>
                <a:cs typeface="Arial"/>
                <a:sym typeface="Arial"/>
              </a:rPr>
              <a:t>regions</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Regional Edge Caches</a:t>
            </a:r>
            <a:r>
              <a:rPr lang="en" sz="1100">
                <a:latin typeface="Arial"/>
                <a:ea typeface="Arial"/>
                <a:cs typeface="Arial"/>
                <a:sym typeface="Arial"/>
              </a:rPr>
              <a:t> are located between origin web servers and global edge locations and have a larger cache.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Regional Edge caches aim to get content closer to users.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Proxy methods PUT/POST/PATCH/OPTIONS/DELETE go directly to the origin from the edge locations and do not proxy through Regional Edge caches.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Dynamic content goes straight to the origin</a:t>
            </a:r>
            <a:r>
              <a:rPr lang="en" sz="1100">
                <a:latin typeface="Arial"/>
                <a:ea typeface="Arial"/>
                <a:cs typeface="Arial"/>
                <a:sym typeface="Arial"/>
              </a:rPr>
              <a:t> and does not flow through Regional Edge caches.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Edge locations are not just read only, you can write to them too.</a:t>
            </a:r>
            <a:endParaRPr sz="1100">
              <a:latin typeface="Arial"/>
              <a:ea typeface="Arial"/>
              <a:cs typeface="Arial"/>
              <a:sym typeface="Arial"/>
            </a:endParaRPr>
          </a:p>
        </p:txBody>
      </p:sp>
      <p:pic>
        <p:nvPicPr>
          <p:cNvPr id="150" name="Google Shape;150;p31"/>
          <p:cNvPicPr preferRelativeResize="0"/>
          <p:nvPr/>
        </p:nvPicPr>
        <p:blipFill>
          <a:blip r:embed="rId3">
            <a:alphaModFix/>
          </a:blip>
          <a:stretch>
            <a:fillRect/>
          </a:stretch>
        </p:blipFill>
        <p:spPr>
          <a:xfrm>
            <a:off x="4248800" y="1078644"/>
            <a:ext cx="4895200" cy="2421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7"/>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Functions</a:t>
            </a:r>
            <a:endParaRPr sz="1800"/>
          </a:p>
        </p:txBody>
      </p:sp>
      <p:sp>
        <p:nvSpPr>
          <p:cNvPr id="389" name="Google Shape;389;p67"/>
          <p:cNvSpPr txBox="1"/>
          <p:nvPr>
            <p:ph idx="1" type="body"/>
          </p:nvPr>
        </p:nvSpPr>
        <p:spPr>
          <a:xfrm>
            <a:off x="212375" y="1018750"/>
            <a:ext cx="7933200" cy="3613800"/>
          </a:xfrm>
          <a:prstGeom prst="rect">
            <a:avLst/>
          </a:prstGeom>
        </p:spPr>
        <p:txBody>
          <a:bodyPr anchorCtr="0" anchor="t" bIns="34275" lIns="68575" spcFirstLastPara="1" rIns="68575" wrap="square" tIns="34275">
            <a:normAutofit lnSpcReduction="10000"/>
          </a:bodyPr>
          <a:lstStyle/>
          <a:p>
            <a:pPr indent="0" lvl="0" marL="0" rtl="0" algn="l">
              <a:lnSpc>
                <a:spcPct val="115000"/>
              </a:lnSpc>
              <a:spcBef>
                <a:spcPts val="800"/>
              </a:spcBef>
              <a:spcAft>
                <a:spcPts val="0"/>
              </a:spcAft>
              <a:buNone/>
            </a:pPr>
            <a:r>
              <a:rPr lang="en" sz="1100">
                <a:latin typeface="Arial"/>
                <a:ea typeface="Arial"/>
                <a:cs typeface="Arial"/>
                <a:sym typeface="Arial"/>
              </a:rPr>
              <a:t>With CloudFront Functions in Amazon CloudFront, you can write lightweight functions in JavaScript for high-scale, latency-sensitive CDN customizations. Your functions can manipulate the requests and responses that flow through CloudFront, perform basic authentication and authorization, generate HTTP responses at the edge, and more. The CloudFront Functions runtime environment offers submillisecond startup times, scales immediately to handle millions of requests per second, and is highly secure. CloudFront Functions is a native feature of CloudFront, which means you can build, test, and deploy your code entirely within CloudFront.</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CloudFront Functions is ideal for</a:t>
            </a:r>
            <a:r>
              <a:rPr lang="en" sz="1100">
                <a:latin typeface="Arial"/>
                <a:ea typeface="Arial"/>
                <a:cs typeface="Arial"/>
                <a:sym typeface="Arial"/>
              </a:rPr>
              <a:t> </a:t>
            </a:r>
            <a:r>
              <a:rPr lang="en" sz="1100" u="sng">
                <a:latin typeface="Arial"/>
                <a:ea typeface="Arial"/>
                <a:cs typeface="Arial"/>
                <a:sym typeface="Arial"/>
              </a:rPr>
              <a:t>lightweight, short-running functions for use cases like the following</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Cache key normalization</a:t>
            </a:r>
            <a:r>
              <a:rPr lang="en" sz="1100">
                <a:latin typeface="Arial"/>
                <a:ea typeface="Arial"/>
                <a:cs typeface="Arial"/>
                <a:sym typeface="Arial"/>
              </a:rPr>
              <a:t> – You can transform HTTP request attributes (headers, query strings, cookies, even the URL path) to create an optimal cache key, which can improve your cache hit ratio.</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Header manipulation</a:t>
            </a:r>
            <a:r>
              <a:rPr lang="en" sz="1100">
                <a:latin typeface="Arial"/>
                <a:ea typeface="Arial"/>
                <a:cs typeface="Arial"/>
                <a:sym typeface="Arial"/>
              </a:rPr>
              <a:t> – You can insert, modify, or delete HTTP headers in the request or response. For example, you can add a True-Client-IP header to every request.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Status code modification and body generation</a:t>
            </a:r>
            <a:r>
              <a:rPr lang="en" sz="1100">
                <a:latin typeface="Arial"/>
                <a:ea typeface="Arial"/>
                <a:cs typeface="Arial"/>
                <a:sym typeface="Arial"/>
              </a:rPr>
              <a:t> – You can evaluate headers and respond back to viewers with customized content.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URL redirects or rewrites</a:t>
            </a:r>
            <a:r>
              <a:rPr lang="en" sz="1100">
                <a:latin typeface="Arial"/>
                <a:ea typeface="Arial"/>
                <a:cs typeface="Arial"/>
                <a:sym typeface="Arial"/>
              </a:rPr>
              <a:t> – You can redirect viewers to other pages based on information in the request, or rewrite all requests from one path to another.</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Request authorization</a:t>
            </a:r>
            <a:r>
              <a:rPr lang="en" sz="1100">
                <a:latin typeface="Arial"/>
                <a:ea typeface="Arial"/>
                <a:cs typeface="Arial"/>
                <a:sym typeface="Arial"/>
              </a:rPr>
              <a:t> – You can validate hashed authorization tokens, such as JSON web tokens (JWT), by inspecting authorization headers or other request metadata.</a:t>
            </a:r>
            <a:endParaRPr sz="11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8"/>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Functions</a:t>
            </a:r>
            <a:endParaRPr sz="1800"/>
          </a:p>
        </p:txBody>
      </p:sp>
      <p:sp>
        <p:nvSpPr>
          <p:cNvPr id="395" name="Google Shape;395;p68"/>
          <p:cNvSpPr txBox="1"/>
          <p:nvPr>
            <p:ph idx="1" type="body"/>
          </p:nvPr>
        </p:nvSpPr>
        <p:spPr>
          <a:xfrm>
            <a:off x="212375" y="1018750"/>
            <a:ext cx="79332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1100"/>
              </a:spcBef>
              <a:spcAft>
                <a:spcPts val="0"/>
              </a:spcAft>
              <a:buClr>
                <a:schemeClr val="dk1"/>
              </a:buClr>
              <a:buSzPts val="1100"/>
              <a:buFont typeface="Arial"/>
              <a:buNone/>
            </a:pPr>
            <a:r>
              <a:rPr lang="en" sz="1100">
                <a:latin typeface="Arial"/>
                <a:ea typeface="Arial"/>
                <a:cs typeface="Arial"/>
                <a:sym typeface="Arial"/>
              </a:rPr>
              <a:t>Similar to Lambda@Edge, CloudFront Functions runs your code in response to events generated by CloudFront. More specifically, CloudFront Functions can be triggered after CloudFront receives a request from a viewer (</a:t>
            </a:r>
            <a:r>
              <a:rPr b="1" lang="en" sz="1100">
                <a:latin typeface="Arial"/>
                <a:ea typeface="Arial"/>
                <a:cs typeface="Arial"/>
                <a:sym typeface="Arial"/>
              </a:rPr>
              <a:t>viewer request</a:t>
            </a:r>
            <a:r>
              <a:rPr lang="en" sz="1100">
                <a:latin typeface="Arial"/>
                <a:ea typeface="Arial"/>
                <a:cs typeface="Arial"/>
                <a:sym typeface="Arial"/>
              </a:rPr>
              <a:t>) and before CloudFront forwards the response to the viewer (</a:t>
            </a:r>
            <a:r>
              <a:rPr b="1" lang="en" sz="1100">
                <a:latin typeface="Arial"/>
                <a:ea typeface="Arial"/>
                <a:cs typeface="Arial"/>
                <a:sym typeface="Arial"/>
              </a:rPr>
              <a:t>viewer response</a:t>
            </a:r>
            <a:r>
              <a:rPr lang="en"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100"/>
              </a:spcBef>
              <a:spcAft>
                <a:spcPts val="1100"/>
              </a:spcAft>
              <a:buNone/>
            </a:pPr>
            <a:r>
              <a:rPr lang="en" sz="1100">
                <a:latin typeface="Arial"/>
                <a:ea typeface="Arial"/>
                <a:cs typeface="Arial"/>
                <a:sym typeface="Arial"/>
              </a:rPr>
              <a:t>Lambda@Edge can also be triggered before CloudFront forwards the request to the origin (</a:t>
            </a:r>
            <a:r>
              <a:rPr b="1" lang="en" sz="1100">
                <a:latin typeface="Arial"/>
                <a:ea typeface="Arial"/>
                <a:cs typeface="Arial"/>
                <a:sym typeface="Arial"/>
              </a:rPr>
              <a:t>origin request</a:t>
            </a:r>
            <a:r>
              <a:rPr lang="en" sz="1100">
                <a:latin typeface="Arial"/>
                <a:ea typeface="Arial"/>
                <a:cs typeface="Arial"/>
                <a:sym typeface="Arial"/>
              </a:rPr>
              <a:t>) and after CloudFront receives the response from the origin (</a:t>
            </a:r>
            <a:r>
              <a:rPr b="1" lang="en" sz="1100">
                <a:latin typeface="Arial"/>
                <a:ea typeface="Arial"/>
                <a:cs typeface="Arial"/>
                <a:sym typeface="Arial"/>
              </a:rPr>
              <a:t>origin response</a:t>
            </a:r>
            <a:r>
              <a:rPr lang="en" sz="1100">
                <a:latin typeface="Arial"/>
                <a:ea typeface="Arial"/>
                <a:cs typeface="Arial"/>
                <a:sym typeface="Arial"/>
              </a:rPr>
              <a:t>). You can use CloudFront Functions and Lambda@Edge together, depending on whether you need to manipulate content before, or after, being cached.</a:t>
            </a:r>
            <a:endParaRPr sz="1100">
              <a:latin typeface="Arial"/>
              <a:ea typeface="Arial"/>
              <a:cs typeface="Arial"/>
              <a:sym typeface="Arial"/>
            </a:endParaRPr>
          </a:p>
        </p:txBody>
      </p:sp>
      <p:pic>
        <p:nvPicPr>
          <p:cNvPr id="396" name="Google Shape;396;p68"/>
          <p:cNvPicPr preferRelativeResize="0"/>
          <p:nvPr/>
        </p:nvPicPr>
        <p:blipFill>
          <a:blip r:embed="rId3">
            <a:alphaModFix/>
          </a:blip>
          <a:stretch>
            <a:fillRect/>
          </a:stretch>
        </p:blipFill>
        <p:spPr>
          <a:xfrm>
            <a:off x="1393125" y="2437450"/>
            <a:ext cx="6357726" cy="26133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9"/>
          <p:cNvSpPr txBox="1"/>
          <p:nvPr>
            <p:ph type="title"/>
          </p:nvPr>
        </p:nvSpPr>
        <p:spPr>
          <a:xfrm>
            <a:off x="628650" y="273848"/>
            <a:ext cx="7886700" cy="74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Functions</a:t>
            </a:r>
            <a:endParaRPr sz="1800"/>
          </a:p>
        </p:txBody>
      </p:sp>
      <p:sp>
        <p:nvSpPr>
          <p:cNvPr id="402" name="Google Shape;402;p69"/>
          <p:cNvSpPr txBox="1"/>
          <p:nvPr>
            <p:ph idx="1" type="body"/>
          </p:nvPr>
        </p:nvSpPr>
        <p:spPr>
          <a:xfrm>
            <a:off x="212375" y="1018750"/>
            <a:ext cx="7933200" cy="3613800"/>
          </a:xfrm>
          <a:prstGeom prst="rect">
            <a:avLst/>
          </a:prstGeom>
        </p:spPr>
        <p:txBody>
          <a:bodyPr anchorCtr="0" anchor="t" bIns="34275" lIns="68575" spcFirstLastPara="1" rIns="68575" wrap="square" tIns="34275">
            <a:normAutofit/>
          </a:bodyPr>
          <a:lstStyle/>
          <a:p>
            <a:pPr indent="0" lvl="0" marL="0" rtl="0" algn="l">
              <a:lnSpc>
                <a:spcPct val="115000"/>
              </a:lnSpc>
              <a:spcBef>
                <a:spcPts val="1100"/>
              </a:spcBef>
              <a:spcAft>
                <a:spcPts val="1100"/>
              </a:spcAft>
              <a:buNone/>
            </a:pPr>
            <a:r>
              <a:rPr lang="en" sz="1100">
                <a:latin typeface="Arial"/>
                <a:ea typeface="Arial"/>
                <a:cs typeface="Arial"/>
                <a:sym typeface="Arial"/>
              </a:rPr>
              <a:t>If you need some of the capabilities of Lambda@Edge that are not available with CloudFront Functions, such as network access or a longer execution time, you can still use Lambda@Edge before and after content is cached by CloudFront.</a:t>
            </a:r>
            <a:endParaRPr sz="1100">
              <a:latin typeface="Arial"/>
              <a:ea typeface="Arial"/>
              <a:cs typeface="Arial"/>
              <a:sym typeface="Arial"/>
            </a:endParaRPr>
          </a:p>
        </p:txBody>
      </p:sp>
      <p:pic>
        <p:nvPicPr>
          <p:cNvPr id="403" name="Google Shape;403;p69"/>
          <p:cNvPicPr preferRelativeResize="0"/>
          <p:nvPr/>
        </p:nvPicPr>
        <p:blipFill>
          <a:blip r:embed="rId3">
            <a:alphaModFix/>
          </a:blip>
          <a:stretch>
            <a:fillRect/>
          </a:stretch>
        </p:blipFill>
        <p:spPr>
          <a:xfrm>
            <a:off x="1040050" y="2022423"/>
            <a:ext cx="7063900" cy="2686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0"/>
          <p:cNvSpPr txBox="1"/>
          <p:nvPr>
            <p:ph type="title"/>
          </p:nvPr>
        </p:nvSpPr>
        <p:spPr>
          <a:xfrm>
            <a:off x="628650" y="273850"/>
            <a:ext cx="7886700" cy="561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Difference between CloudFront Functions and Lambda@Edge</a:t>
            </a:r>
            <a:endParaRPr sz="1800"/>
          </a:p>
        </p:txBody>
      </p:sp>
      <p:pic>
        <p:nvPicPr>
          <p:cNvPr id="409" name="Google Shape;409;p70"/>
          <p:cNvPicPr preferRelativeResize="0"/>
          <p:nvPr/>
        </p:nvPicPr>
        <p:blipFill>
          <a:blip r:embed="rId3">
            <a:alphaModFix/>
          </a:blip>
          <a:stretch>
            <a:fillRect/>
          </a:stretch>
        </p:blipFill>
        <p:spPr>
          <a:xfrm>
            <a:off x="2003025" y="835450"/>
            <a:ext cx="4600225" cy="41911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1"/>
          <p:cNvSpPr txBox="1"/>
          <p:nvPr>
            <p:ph type="title"/>
          </p:nvPr>
        </p:nvSpPr>
        <p:spPr>
          <a:xfrm>
            <a:off x="628650" y="273848"/>
            <a:ext cx="7886700" cy="736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Prices</a:t>
            </a:r>
            <a:endParaRPr sz="1800"/>
          </a:p>
        </p:txBody>
      </p:sp>
      <p:sp>
        <p:nvSpPr>
          <p:cNvPr id="415" name="Google Shape;415;p71"/>
          <p:cNvSpPr txBox="1"/>
          <p:nvPr>
            <p:ph idx="1" type="body"/>
          </p:nvPr>
        </p:nvSpPr>
        <p:spPr>
          <a:xfrm>
            <a:off x="209325" y="1152250"/>
            <a:ext cx="8306100" cy="37347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Clr>
                <a:schemeClr val="dk1"/>
              </a:buClr>
              <a:buSzPts val="1100"/>
              <a:buFont typeface="Arial"/>
              <a:buNone/>
            </a:pPr>
            <a:r>
              <a:rPr lang="en" sz="1100">
                <a:latin typeface="Arial"/>
                <a:ea typeface="Arial"/>
                <a:cs typeface="Arial"/>
                <a:sym typeface="Arial"/>
              </a:rPr>
              <a:t>There is an option for reserved capacity over 12 months or longer (starts at 10TB of data transfer in a single region).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You pay for:</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Data Transfer Out to Internet.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Data Transfer Out to Origin.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Number of HTTP/HTTPS Requests.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Invalidation Requests.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Dedicated IP Custom SSL.</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Field level encryption requests.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You do not pay for:</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Data transfer between AWS regions and CloudFront.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Regional edge cache.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AWS ACM SSL/TLS certificates.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Shared CloudFront certificates.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2"/>
          <p:cNvSpPr txBox="1"/>
          <p:nvPr>
            <p:ph type="title"/>
          </p:nvPr>
        </p:nvSpPr>
        <p:spPr>
          <a:xfrm>
            <a:off x="628650" y="273848"/>
            <a:ext cx="7886700" cy="736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Amazon CloudFront Best Practices</a:t>
            </a:r>
            <a:endParaRPr sz="1800"/>
          </a:p>
        </p:txBody>
      </p:sp>
      <p:sp>
        <p:nvSpPr>
          <p:cNvPr id="421" name="Google Shape;421;p72"/>
          <p:cNvSpPr txBox="1"/>
          <p:nvPr>
            <p:ph idx="1" type="body"/>
          </p:nvPr>
        </p:nvSpPr>
        <p:spPr>
          <a:xfrm>
            <a:off x="209325" y="1152250"/>
            <a:ext cx="8306100" cy="3734700"/>
          </a:xfrm>
          <a:prstGeom prst="rect">
            <a:avLst/>
          </a:prstGeom>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Use HTTP/2 for improved performance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Configure caching behavior to optimize delivery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Use AWS WAF for enhanced security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Utilize signed URLs and cookies for secure content delivery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Minimize origin latency by using regional edge locations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Leverage CloudFront’s custom error pages feature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Monitor your usage with Amazon CloudWatch metrics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Take advantage of Lambda@Edge functions for dynamic content delivery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Create multiple origins for failover scenarios</a:t>
            </a:r>
            <a:endParaRPr sz="11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3"/>
          <p:cNvSpPr txBox="1"/>
          <p:nvPr>
            <p:ph type="title"/>
          </p:nvPr>
        </p:nvSpPr>
        <p:spPr>
          <a:xfrm>
            <a:off x="628650" y="116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AWS Exam take away</a:t>
            </a:r>
            <a:endParaRPr sz="1800"/>
          </a:p>
        </p:txBody>
      </p:sp>
      <p:sp>
        <p:nvSpPr>
          <p:cNvPr id="427" name="Google Shape;427;p73"/>
          <p:cNvSpPr txBox="1"/>
          <p:nvPr>
            <p:ph idx="1" type="body"/>
          </p:nvPr>
        </p:nvSpPr>
        <p:spPr>
          <a:xfrm>
            <a:off x="212375" y="1154800"/>
            <a:ext cx="8052600" cy="3893700"/>
          </a:xfrm>
          <a:prstGeom prst="rect">
            <a:avLst/>
          </a:prstGeom>
        </p:spPr>
        <p:txBody>
          <a:bodyPr anchorCtr="0" anchor="t" bIns="34275" lIns="68575" spcFirstLastPara="1" rIns="68575" wrap="square" tIns="34275">
            <a:norm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Edge Locations and Regional Edge Caches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Origins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CloudFront - Cache Behavior</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Lambda@Edge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CloudFront - Restrictions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CloudFront - Signed URLs and Signed Cookies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CloudFront - Origin Access Identity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CloudFront - Origin Shield</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CloudFront - field level encryption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CloudFront - Functions</a:t>
            </a:r>
            <a:endParaRPr sz="11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15000"/>
              </a:lnSpc>
              <a:spcBef>
                <a:spcPts val="800"/>
              </a:spcBef>
              <a:spcAft>
                <a:spcPts val="1200"/>
              </a:spcAft>
              <a:buNone/>
            </a:pPr>
            <a:r>
              <a:rPr lang="en" sz="1800"/>
              <a:t>Origins</a:t>
            </a:r>
            <a:endParaRPr sz="1800"/>
          </a:p>
        </p:txBody>
      </p:sp>
      <p:sp>
        <p:nvSpPr>
          <p:cNvPr id="156" name="Google Shape;156;p32"/>
          <p:cNvSpPr txBox="1"/>
          <p:nvPr>
            <p:ph idx="1" type="body"/>
          </p:nvPr>
        </p:nvSpPr>
        <p:spPr>
          <a:xfrm>
            <a:off x="42600" y="1369225"/>
            <a:ext cx="4768500" cy="3517800"/>
          </a:xfrm>
          <a:prstGeom prst="rect">
            <a:avLst/>
          </a:prstGeom>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b="1" lang="en" sz="1100">
                <a:latin typeface="Arial"/>
                <a:ea typeface="Arial"/>
                <a:cs typeface="Arial"/>
                <a:sym typeface="Arial"/>
              </a:rPr>
              <a:t>An origin</a:t>
            </a:r>
            <a:r>
              <a:rPr lang="en" sz="1100">
                <a:latin typeface="Arial"/>
                <a:ea typeface="Arial"/>
                <a:cs typeface="Arial"/>
                <a:sym typeface="Arial"/>
              </a:rPr>
              <a:t> is the origin of the files that the CDN will distribute.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Origins can be either an S3 bucket, an EC2 instance, an Elastic Load Balancer, or Route 53 – can also be external (non-AWS).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When using Amazon S3 as an origin you place all your objects within the bucket.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You can use an existing bucket and the bucket is not modified in any way.</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By default all newly created buckets are private.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You can setup access control to your buckets using:</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Bucket policies.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Access Control Lists.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You can make objects publicly available or use CloudFront signed URLs.</a:t>
            </a:r>
            <a:endParaRPr sz="1100">
              <a:latin typeface="Arial"/>
              <a:ea typeface="Arial"/>
              <a:cs typeface="Arial"/>
              <a:sym typeface="Arial"/>
            </a:endParaRPr>
          </a:p>
        </p:txBody>
      </p:sp>
      <p:sp>
        <p:nvSpPr>
          <p:cNvPr id="157" name="Google Shape;157;p32"/>
          <p:cNvSpPr txBox="1"/>
          <p:nvPr/>
        </p:nvSpPr>
        <p:spPr>
          <a:xfrm>
            <a:off x="4950600" y="1320450"/>
            <a:ext cx="4193400" cy="269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100"/>
              <a:t>Custom Origin (HTTP) </a:t>
            </a:r>
            <a:endParaRPr b="1" sz="1100"/>
          </a:p>
          <a:p>
            <a:pPr indent="-298450" lvl="0" marL="457200" rtl="0" algn="l">
              <a:lnSpc>
                <a:spcPct val="115000"/>
              </a:lnSpc>
              <a:spcBef>
                <a:spcPts val="0"/>
              </a:spcBef>
              <a:spcAft>
                <a:spcPts val="0"/>
              </a:spcAft>
              <a:buSzPts val="1100"/>
              <a:buChar char="●"/>
            </a:pPr>
            <a:r>
              <a:rPr lang="en" sz="1100"/>
              <a:t>Application Load Balancer </a:t>
            </a:r>
            <a:endParaRPr sz="1100"/>
          </a:p>
          <a:p>
            <a:pPr indent="-298450" lvl="0" marL="457200" rtl="0" algn="l">
              <a:lnSpc>
                <a:spcPct val="115000"/>
              </a:lnSpc>
              <a:spcBef>
                <a:spcPts val="0"/>
              </a:spcBef>
              <a:spcAft>
                <a:spcPts val="0"/>
              </a:spcAft>
              <a:buSzPts val="1100"/>
              <a:buChar char="●"/>
            </a:pPr>
            <a:r>
              <a:rPr lang="en" sz="1100"/>
              <a:t>EC2 instance </a:t>
            </a:r>
            <a:endParaRPr sz="1100"/>
          </a:p>
          <a:p>
            <a:pPr indent="-298450" lvl="0" marL="457200" rtl="0" algn="l">
              <a:lnSpc>
                <a:spcPct val="115000"/>
              </a:lnSpc>
              <a:spcBef>
                <a:spcPts val="0"/>
              </a:spcBef>
              <a:spcAft>
                <a:spcPts val="0"/>
              </a:spcAft>
              <a:buSzPts val="1100"/>
              <a:buChar char="●"/>
            </a:pPr>
            <a:r>
              <a:rPr lang="en" sz="1100"/>
              <a:t>S3 website (must first enable the bucket as a static S3 website) </a:t>
            </a:r>
            <a:endParaRPr sz="1100"/>
          </a:p>
          <a:p>
            <a:pPr indent="-298450" lvl="0" marL="457200" rtl="0" algn="l">
              <a:lnSpc>
                <a:spcPct val="115000"/>
              </a:lnSpc>
              <a:spcBef>
                <a:spcPts val="0"/>
              </a:spcBef>
              <a:spcAft>
                <a:spcPts val="0"/>
              </a:spcAft>
              <a:buSzPts val="1100"/>
              <a:buChar char="●"/>
            </a:pPr>
            <a:r>
              <a:rPr lang="en" sz="1100"/>
              <a:t>Any HTTP backend you want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Objects are cached for 24 hours by default.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The expiration time is controlled through the TTL.</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The minimum expiration time is 0.</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at a high level</a:t>
            </a:r>
            <a:endParaRPr sz="1800"/>
          </a:p>
        </p:txBody>
      </p:sp>
      <p:pic>
        <p:nvPicPr>
          <p:cNvPr id="163" name="Google Shape;163;p33"/>
          <p:cNvPicPr preferRelativeResize="0"/>
          <p:nvPr/>
        </p:nvPicPr>
        <p:blipFill>
          <a:blip r:embed="rId3">
            <a:alphaModFix/>
          </a:blip>
          <a:stretch>
            <a:fillRect/>
          </a:stretch>
        </p:blipFill>
        <p:spPr>
          <a:xfrm>
            <a:off x="1428750" y="1669350"/>
            <a:ext cx="6286500" cy="270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S3 as an Origin</a:t>
            </a:r>
            <a:endParaRPr sz="1800"/>
          </a:p>
        </p:txBody>
      </p:sp>
      <p:pic>
        <p:nvPicPr>
          <p:cNvPr id="169" name="Google Shape;169;p34"/>
          <p:cNvPicPr preferRelativeResize="0"/>
          <p:nvPr/>
        </p:nvPicPr>
        <p:blipFill>
          <a:blip r:embed="rId3">
            <a:alphaModFix/>
          </a:blip>
          <a:stretch>
            <a:fillRect/>
          </a:stretch>
        </p:blipFill>
        <p:spPr>
          <a:xfrm>
            <a:off x="1800138" y="1268050"/>
            <a:ext cx="5543725" cy="336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ALB or EC2 as an origin</a:t>
            </a:r>
            <a:endParaRPr sz="1800"/>
          </a:p>
        </p:txBody>
      </p:sp>
      <p:pic>
        <p:nvPicPr>
          <p:cNvPr id="175" name="Google Shape;175;p35"/>
          <p:cNvPicPr preferRelativeResize="0"/>
          <p:nvPr/>
        </p:nvPicPr>
        <p:blipFill>
          <a:blip r:embed="rId3">
            <a:alphaModFix/>
          </a:blip>
          <a:stretch>
            <a:fillRect/>
          </a:stretch>
        </p:blipFill>
        <p:spPr>
          <a:xfrm>
            <a:off x="1257300" y="1628844"/>
            <a:ext cx="6629400" cy="279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1800"/>
              <a:t>CloudFront - Distributions</a:t>
            </a:r>
            <a:endParaRPr sz="1800"/>
          </a:p>
        </p:txBody>
      </p:sp>
      <p:sp>
        <p:nvSpPr>
          <p:cNvPr id="181" name="Google Shape;181;p36"/>
          <p:cNvSpPr txBox="1"/>
          <p:nvPr>
            <p:ph idx="1" type="body"/>
          </p:nvPr>
        </p:nvSpPr>
        <p:spPr>
          <a:xfrm>
            <a:off x="628650" y="1369225"/>
            <a:ext cx="7886700" cy="35178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To distribute content with CloudFront you need to create a distribution.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100">
                <a:latin typeface="Arial"/>
                <a:ea typeface="Arial"/>
                <a:cs typeface="Arial"/>
                <a:sym typeface="Arial"/>
              </a:rPr>
              <a:t>There are </a:t>
            </a:r>
            <a:r>
              <a:rPr b="1" lang="en" sz="1100">
                <a:latin typeface="Arial"/>
                <a:ea typeface="Arial"/>
                <a:cs typeface="Arial"/>
                <a:sym typeface="Arial"/>
              </a:rPr>
              <a:t>two types of distribution</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Web Distribution:</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Static and dynamic content including .html, .css, .php, and graphics files.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Distributes files over HTTP and HTTPS.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Add, update, or delete objects, and submit data from web forms.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Use live streaming to stream an event in real time.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RTMP:</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Distribute streaming media files using Adobe Flash Media Server’s RTMP protocol.</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Allows an end user to begin playing a media file before the file has finished downloading from a CloudFront edge location.</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Files must be stored in an S3 bucket.</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