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71" r:id="rId2"/>
    <p:sldId id="256" r:id="rId3"/>
    <p:sldId id="257" r:id="rId4"/>
    <p:sldId id="258" r:id="rId5"/>
    <p:sldId id="259" r:id="rId6"/>
    <p:sldId id="272" r:id="rId7"/>
    <p:sldId id="260" r:id="rId8"/>
    <p:sldId id="261" r:id="rId9"/>
    <p:sldId id="270" r:id="rId10"/>
    <p:sldId id="262" r:id="rId11"/>
    <p:sldId id="274" r:id="rId12"/>
    <p:sldId id="263" r:id="rId13"/>
    <p:sldId id="264" r:id="rId14"/>
    <p:sldId id="265" r:id="rId15"/>
    <p:sldId id="267" r:id="rId16"/>
    <p:sldId id="26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46A69-397D-4D5B-A01E-685236040B15}"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en-US"/>
        </a:p>
      </dgm:t>
    </dgm:pt>
    <dgm:pt modelId="{DCD7D8DE-B865-4383-96CC-EAD03B270E63}">
      <dgm:prSet/>
      <dgm:spPr/>
      <dgm:t>
        <a:bodyPr/>
        <a:lstStyle/>
        <a:p>
          <a:r>
            <a:rPr lang="en-US" b="1"/>
            <a:t>IAM features</a:t>
          </a:r>
          <a:endParaRPr lang="en-US"/>
        </a:p>
      </dgm:t>
    </dgm:pt>
    <dgm:pt modelId="{E82E3A28-0552-4BB0-A19F-ABF64F12A44D}" type="parTrans" cxnId="{1D0DFBD2-93E5-49F3-934B-B89BCC9F3BB8}">
      <dgm:prSet/>
      <dgm:spPr/>
      <dgm:t>
        <a:bodyPr/>
        <a:lstStyle/>
        <a:p>
          <a:endParaRPr lang="en-US"/>
        </a:p>
      </dgm:t>
    </dgm:pt>
    <dgm:pt modelId="{D79B1CD6-C600-4CFB-B783-0D07A97E7068}" type="sibTrans" cxnId="{1D0DFBD2-93E5-49F3-934B-B89BCC9F3BB8}">
      <dgm:prSet/>
      <dgm:spPr/>
      <dgm:t>
        <a:bodyPr/>
        <a:lstStyle/>
        <a:p>
          <a:endParaRPr lang="en-US"/>
        </a:p>
      </dgm:t>
    </dgm:pt>
    <dgm:pt modelId="{E3FE5664-58DC-4253-97A9-63B401A75726}">
      <dgm:prSet/>
      <dgm:spPr/>
      <dgm:t>
        <a:bodyPr/>
        <a:lstStyle/>
        <a:p>
          <a:r>
            <a:rPr lang="en-US"/>
            <a:t>Shared access to your Amazon account</a:t>
          </a:r>
        </a:p>
      </dgm:t>
    </dgm:pt>
    <dgm:pt modelId="{479F8FF2-CC9D-422A-9F92-8C4DD002FF6C}" type="parTrans" cxnId="{C2F670A0-29E6-4155-AE39-C3657F3D9D06}">
      <dgm:prSet/>
      <dgm:spPr/>
      <dgm:t>
        <a:bodyPr/>
        <a:lstStyle/>
        <a:p>
          <a:endParaRPr lang="en-US"/>
        </a:p>
      </dgm:t>
    </dgm:pt>
    <dgm:pt modelId="{41208A74-D8BE-46F9-AF23-B70289059533}" type="sibTrans" cxnId="{C2F670A0-29E6-4155-AE39-C3657F3D9D06}">
      <dgm:prSet/>
      <dgm:spPr/>
      <dgm:t>
        <a:bodyPr/>
        <a:lstStyle/>
        <a:p>
          <a:endParaRPr lang="en-US"/>
        </a:p>
      </dgm:t>
    </dgm:pt>
    <dgm:pt modelId="{96EDEA58-D0B8-425A-BEB3-F846E8B87751}">
      <dgm:prSet/>
      <dgm:spPr/>
      <dgm:t>
        <a:bodyPr/>
        <a:lstStyle/>
        <a:p>
          <a:r>
            <a:rPr lang="en-US"/>
            <a:t>Granular permissions</a:t>
          </a:r>
        </a:p>
      </dgm:t>
    </dgm:pt>
    <dgm:pt modelId="{F893E569-031E-461D-92BB-D3AD7320A101}" type="parTrans" cxnId="{30ACF0FC-6CFA-4A5C-BAF5-97C6C675185F}">
      <dgm:prSet/>
      <dgm:spPr/>
      <dgm:t>
        <a:bodyPr/>
        <a:lstStyle/>
        <a:p>
          <a:endParaRPr lang="en-US"/>
        </a:p>
      </dgm:t>
    </dgm:pt>
    <dgm:pt modelId="{3E228F88-9DF8-406F-9202-BD2F62C11049}" type="sibTrans" cxnId="{30ACF0FC-6CFA-4A5C-BAF5-97C6C675185F}">
      <dgm:prSet/>
      <dgm:spPr/>
      <dgm:t>
        <a:bodyPr/>
        <a:lstStyle/>
        <a:p>
          <a:endParaRPr lang="en-US"/>
        </a:p>
      </dgm:t>
    </dgm:pt>
    <dgm:pt modelId="{51D08566-A1A8-4638-80D2-0B83D04E4609}">
      <dgm:prSet/>
      <dgm:spPr/>
      <dgm:t>
        <a:bodyPr/>
        <a:lstStyle/>
        <a:p>
          <a:r>
            <a:rPr lang="en-US"/>
            <a:t>Secure access to Amazon resources for applications that run on Amazon EC2</a:t>
          </a:r>
        </a:p>
      </dgm:t>
    </dgm:pt>
    <dgm:pt modelId="{60EDE377-3368-43EC-B730-C82CFEA583C1}" type="parTrans" cxnId="{D7E17555-695F-433D-AAEE-AA4F163F3EB6}">
      <dgm:prSet/>
      <dgm:spPr/>
      <dgm:t>
        <a:bodyPr/>
        <a:lstStyle/>
        <a:p>
          <a:endParaRPr lang="en-US"/>
        </a:p>
      </dgm:t>
    </dgm:pt>
    <dgm:pt modelId="{7C30EF25-E1AB-4E35-93F5-40176C8F18EE}" type="sibTrans" cxnId="{D7E17555-695F-433D-AAEE-AA4F163F3EB6}">
      <dgm:prSet/>
      <dgm:spPr/>
      <dgm:t>
        <a:bodyPr/>
        <a:lstStyle/>
        <a:p>
          <a:endParaRPr lang="en-US"/>
        </a:p>
      </dgm:t>
    </dgm:pt>
    <dgm:pt modelId="{D9ACD812-415F-4791-88FB-F71A5E1F06D4}">
      <dgm:prSet/>
      <dgm:spPr/>
      <dgm:t>
        <a:bodyPr/>
        <a:lstStyle/>
        <a:p>
          <a:r>
            <a:rPr lang="en-US" dirty="0"/>
            <a:t>Multi-factor authentication (MFA)</a:t>
          </a:r>
        </a:p>
      </dgm:t>
    </dgm:pt>
    <dgm:pt modelId="{32D2B264-0E65-43B9-A4A7-0C31EEACE82D}" type="parTrans" cxnId="{0330C0D4-0694-4E35-89D2-43A63E97C483}">
      <dgm:prSet/>
      <dgm:spPr/>
      <dgm:t>
        <a:bodyPr/>
        <a:lstStyle/>
        <a:p>
          <a:endParaRPr lang="en-US"/>
        </a:p>
      </dgm:t>
    </dgm:pt>
    <dgm:pt modelId="{3423E25D-94F2-43A9-B785-E857D3116271}" type="sibTrans" cxnId="{0330C0D4-0694-4E35-89D2-43A63E97C483}">
      <dgm:prSet/>
      <dgm:spPr/>
      <dgm:t>
        <a:bodyPr/>
        <a:lstStyle/>
        <a:p>
          <a:endParaRPr lang="en-US"/>
        </a:p>
      </dgm:t>
    </dgm:pt>
    <dgm:pt modelId="{25CD4104-24A5-42A0-8B28-CB60986A170F}">
      <dgm:prSet/>
      <dgm:spPr/>
      <dgm:t>
        <a:bodyPr/>
        <a:lstStyle/>
        <a:p>
          <a:r>
            <a:rPr lang="en-US"/>
            <a:t>Identity federation</a:t>
          </a:r>
        </a:p>
      </dgm:t>
    </dgm:pt>
    <dgm:pt modelId="{539255FE-C648-4C15-B6C0-C3812BC4793B}" type="parTrans" cxnId="{FE50DEAD-46DF-4416-904F-B5FA78DDE001}">
      <dgm:prSet/>
      <dgm:spPr/>
      <dgm:t>
        <a:bodyPr/>
        <a:lstStyle/>
        <a:p>
          <a:endParaRPr lang="en-US"/>
        </a:p>
      </dgm:t>
    </dgm:pt>
    <dgm:pt modelId="{D119DAD0-5411-48D4-87D2-1EDD80DE1E83}" type="sibTrans" cxnId="{FE50DEAD-46DF-4416-904F-B5FA78DDE001}">
      <dgm:prSet/>
      <dgm:spPr/>
      <dgm:t>
        <a:bodyPr/>
        <a:lstStyle/>
        <a:p>
          <a:endParaRPr lang="en-US"/>
        </a:p>
      </dgm:t>
    </dgm:pt>
    <dgm:pt modelId="{AB423392-410E-4A27-B933-50EE2B97C501}">
      <dgm:prSet/>
      <dgm:spPr/>
      <dgm:t>
        <a:bodyPr/>
        <a:lstStyle/>
        <a:p>
          <a:r>
            <a:rPr lang="en-US"/>
            <a:t>Identity information for assurance</a:t>
          </a:r>
        </a:p>
      </dgm:t>
    </dgm:pt>
    <dgm:pt modelId="{6F65E4E4-9C2B-4E02-92A5-BD6F441F1FAA}" type="parTrans" cxnId="{13CDD4B9-6C0B-48B0-AD2A-FF9E578BA435}">
      <dgm:prSet/>
      <dgm:spPr/>
      <dgm:t>
        <a:bodyPr/>
        <a:lstStyle/>
        <a:p>
          <a:endParaRPr lang="en-US"/>
        </a:p>
      </dgm:t>
    </dgm:pt>
    <dgm:pt modelId="{16ADA53A-C6AC-4042-8164-BF6905CDAEA3}" type="sibTrans" cxnId="{13CDD4B9-6C0B-48B0-AD2A-FF9E578BA435}">
      <dgm:prSet/>
      <dgm:spPr/>
      <dgm:t>
        <a:bodyPr/>
        <a:lstStyle/>
        <a:p>
          <a:endParaRPr lang="en-US"/>
        </a:p>
      </dgm:t>
    </dgm:pt>
    <dgm:pt modelId="{05D3EE2D-627D-44F6-AE29-94A2D6DE4F09}">
      <dgm:prSet/>
      <dgm:spPr/>
      <dgm:t>
        <a:bodyPr/>
        <a:lstStyle/>
        <a:p>
          <a:r>
            <a:rPr lang="en-US"/>
            <a:t>PCI DSS Compliance</a:t>
          </a:r>
        </a:p>
      </dgm:t>
    </dgm:pt>
    <dgm:pt modelId="{FFFEA068-EA59-4932-8815-3BBEBB6512D1}" type="parTrans" cxnId="{5F5EA7C2-4CF4-4969-9A88-3711D6D7BD75}">
      <dgm:prSet/>
      <dgm:spPr/>
      <dgm:t>
        <a:bodyPr/>
        <a:lstStyle/>
        <a:p>
          <a:endParaRPr lang="en-US"/>
        </a:p>
      </dgm:t>
    </dgm:pt>
    <dgm:pt modelId="{6890951F-008F-4193-9891-2FAEFE556FF2}" type="sibTrans" cxnId="{5F5EA7C2-4CF4-4969-9A88-3711D6D7BD75}">
      <dgm:prSet/>
      <dgm:spPr/>
      <dgm:t>
        <a:bodyPr/>
        <a:lstStyle/>
        <a:p>
          <a:endParaRPr lang="en-US"/>
        </a:p>
      </dgm:t>
    </dgm:pt>
    <dgm:pt modelId="{6F5F5C2D-5C3B-45BA-9ED3-C4F40FDA4DC4}">
      <dgm:prSet/>
      <dgm:spPr/>
      <dgm:t>
        <a:bodyPr/>
        <a:lstStyle/>
        <a:p>
          <a:r>
            <a:rPr lang="en-US"/>
            <a:t>Integrated with many Amazon services</a:t>
          </a:r>
        </a:p>
      </dgm:t>
    </dgm:pt>
    <dgm:pt modelId="{61CD3BB1-A6D6-4577-8988-6563D81DBAF3}" type="parTrans" cxnId="{DD52EFEA-3EE1-4327-954C-D4ED6D720A5B}">
      <dgm:prSet/>
      <dgm:spPr/>
      <dgm:t>
        <a:bodyPr/>
        <a:lstStyle/>
        <a:p>
          <a:endParaRPr lang="en-US"/>
        </a:p>
      </dgm:t>
    </dgm:pt>
    <dgm:pt modelId="{F05553C2-9C8A-4A87-A588-D74CB1515144}" type="sibTrans" cxnId="{DD52EFEA-3EE1-4327-954C-D4ED6D720A5B}">
      <dgm:prSet/>
      <dgm:spPr/>
      <dgm:t>
        <a:bodyPr/>
        <a:lstStyle/>
        <a:p>
          <a:endParaRPr lang="en-US"/>
        </a:p>
      </dgm:t>
    </dgm:pt>
    <dgm:pt modelId="{56095BBA-8383-45EE-9ED8-F2C2D2865425}">
      <dgm:prSet/>
      <dgm:spPr/>
      <dgm:t>
        <a:bodyPr/>
        <a:lstStyle/>
        <a:p>
          <a:r>
            <a:rPr lang="en-US"/>
            <a:t>Eventually Consistent</a:t>
          </a:r>
        </a:p>
      </dgm:t>
    </dgm:pt>
    <dgm:pt modelId="{92198656-3F9A-4E8B-9CE6-2011DB35EECC}" type="parTrans" cxnId="{CB002671-C4B3-4E0A-BE4D-BE106B6E32F6}">
      <dgm:prSet/>
      <dgm:spPr/>
      <dgm:t>
        <a:bodyPr/>
        <a:lstStyle/>
        <a:p>
          <a:endParaRPr lang="en-US"/>
        </a:p>
      </dgm:t>
    </dgm:pt>
    <dgm:pt modelId="{0874FDE9-8491-431E-9594-A664DEBB6263}" type="sibTrans" cxnId="{CB002671-C4B3-4E0A-BE4D-BE106B6E32F6}">
      <dgm:prSet/>
      <dgm:spPr/>
      <dgm:t>
        <a:bodyPr/>
        <a:lstStyle/>
        <a:p>
          <a:endParaRPr lang="en-US"/>
        </a:p>
      </dgm:t>
    </dgm:pt>
    <dgm:pt modelId="{C88EAF41-A5C2-444F-A895-D2008C7FE519}" type="pres">
      <dgm:prSet presAssocID="{82E46A69-397D-4D5B-A01E-685236040B15}" presName="cycle" presStyleCnt="0">
        <dgm:presLayoutVars>
          <dgm:dir/>
          <dgm:resizeHandles val="exact"/>
        </dgm:presLayoutVars>
      </dgm:prSet>
      <dgm:spPr/>
    </dgm:pt>
    <dgm:pt modelId="{541821DB-D520-CC43-9D11-0A4A9BD0120C}" type="pres">
      <dgm:prSet presAssocID="{DCD7D8DE-B865-4383-96CC-EAD03B270E63}" presName="node" presStyleLbl="node1" presStyleIdx="0" presStyleCnt="1">
        <dgm:presLayoutVars>
          <dgm:bulletEnabled val="1"/>
        </dgm:presLayoutVars>
      </dgm:prSet>
      <dgm:spPr/>
    </dgm:pt>
  </dgm:ptLst>
  <dgm:cxnLst>
    <dgm:cxn modelId="{9D66FE1E-F70B-5E4C-A6E3-2B685D55CAC8}" type="presOf" srcId="{82E46A69-397D-4D5B-A01E-685236040B15}" destId="{C88EAF41-A5C2-444F-A895-D2008C7FE519}" srcOrd="0" destOrd="0" presId="urn:microsoft.com/office/officeart/2005/8/layout/cycle6"/>
    <dgm:cxn modelId="{81BB0C3C-AD45-284E-8BBF-E59C01C27538}" type="presOf" srcId="{6F5F5C2D-5C3B-45BA-9ED3-C4F40FDA4DC4}" destId="{541821DB-D520-CC43-9D11-0A4A9BD0120C}" srcOrd="0" destOrd="8" presId="urn:microsoft.com/office/officeart/2005/8/layout/cycle6"/>
    <dgm:cxn modelId="{9E874745-D830-824F-B200-F0A9DC043EDC}" type="presOf" srcId="{AB423392-410E-4A27-B933-50EE2B97C501}" destId="{541821DB-D520-CC43-9D11-0A4A9BD0120C}" srcOrd="0" destOrd="6" presId="urn:microsoft.com/office/officeart/2005/8/layout/cycle6"/>
    <dgm:cxn modelId="{D7E17555-695F-433D-AAEE-AA4F163F3EB6}" srcId="{DCD7D8DE-B865-4383-96CC-EAD03B270E63}" destId="{51D08566-A1A8-4638-80D2-0B83D04E4609}" srcOrd="2" destOrd="0" parTransId="{60EDE377-3368-43EC-B730-C82CFEA583C1}" sibTransId="{7C30EF25-E1AB-4E35-93F5-40176C8F18EE}"/>
    <dgm:cxn modelId="{579B525F-95B0-3446-BDB8-7B7AB670A43C}" type="presOf" srcId="{56095BBA-8383-45EE-9ED8-F2C2D2865425}" destId="{541821DB-D520-CC43-9D11-0A4A9BD0120C}" srcOrd="0" destOrd="9" presId="urn:microsoft.com/office/officeart/2005/8/layout/cycle6"/>
    <dgm:cxn modelId="{CB002671-C4B3-4E0A-BE4D-BE106B6E32F6}" srcId="{DCD7D8DE-B865-4383-96CC-EAD03B270E63}" destId="{56095BBA-8383-45EE-9ED8-F2C2D2865425}" srcOrd="8" destOrd="0" parTransId="{92198656-3F9A-4E8B-9CE6-2011DB35EECC}" sibTransId="{0874FDE9-8491-431E-9594-A664DEBB6263}"/>
    <dgm:cxn modelId="{DA2B2A88-7CA2-A043-835F-A539FC2B3658}" type="presOf" srcId="{96EDEA58-D0B8-425A-BEB3-F846E8B87751}" destId="{541821DB-D520-CC43-9D11-0A4A9BD0120C}" srcOrd="0" destOrd="2" presId="urn:microsoft.com/office/officeart/2005/8/layout/cycle6"/>
    <dgm:cxn modelId="{EAD3A99D-787F-CF4B-B5DD-14827BC81E25}" type="presOf" srcId="{51D08566-A1A8-4638-80D2-0B83D04E4609}" destId="{541821DB-D520-CC43-9D11-0A4A9BD0120C}" srcOrd="0" destOrd="3" presId="urn:microsoft.com/office/officeart/2005/8/layout/cycle6"/>
    <dgm:cxn modelId="{C2F670A0-29E6-4155-AE39-C3657F3D9D06}" srcId="{DCD7D8DE-B865-4383-96CC-EAD03B270E63}" destId="{E3FE5664-58DC-4253-97A9-63B401A75726}" srcOrd="0" destOrd="0" parTransId="{479F8FF2-CC9D-422A-9F92-8C4DD002FF6C}" sibTransId="{41208A74-D8BE-46F9-AF23-B70289059533}"/>
    <dgm:cxn modelId="{FE50DEAD-46DF-4416-904F-B5FA78DDE001}" srcId="{DCD7D8DE-B865-4383-96CC-EAD03B270E63}" destId="{25CD4104-24A5-42A0-8B28-CB60986A170F}" srcOrd="4" destOrd="0" parTransId="{539255FE-C648-4C15-B6C0-C3812BC4793B}" sibTransId="{D119DAD0-5411-48D4-87D2-1EDD80DE1E83}"/>
    <dgm:cxn modelId="{13CDD4B9-6C0B-48B0-AD2A-FF9E578BA435}" srcId="{DCD7D8DE-B865-4383-96CC-EAD03B270E63}" destId="{AB423392-410E-4A27-B933-50EE2B97C501}" srcOrd="5" destOrd="0" parTransId="{6F65E4E4-9C2B-4E02-92A5-BD6F441F1FAA}" sibTransId="{16ADA53A-C6AC-4042-8164-BF6905CDAEA3}"/>
    <dgm:cxn modelId="{5F5EA7C2-4CF4-4969-9A88-3711D6D7BD75}" srcId="{DCD7D8DE-B865-4383-96CC-EAD03B270E63}" destId="{05D3EE2D-627D-44F6-AE29-94A2D6DE4F09}" srcOrd="6" destOrd="0" parTransId="{FFFEA068-EA59-4932-8815-3BBEBB6512D1}" sibTransId="{6890951F-008F-4193-9891-2FAEFE556FF2}"/>
    <dgm:cxn modelId="{BADE9AC7-B3B2-B44D-9951-774B8EB82F83}" type="presOf" srcId="{05D3EE2D-627D-44F6-AE29-94A2D6DE4F09}" destId="{541821DB-D520-CC43-9D11-0A4A9BD0120C}" srcOrd="0" destOrd="7" presId="urn:microsoft.com/office/officeart/2005/8/layout/cycle6"/>
    <dgm:cxn modelId="{2CA68DCB-7EE8-FC49-91CE-13A351A86BEF}" type="presOf" srcId="{D9ACD812-415F-4791-88FB-F71A5E1F06D4}" destId="{541821DB-D520-CC43-9D11-0A4A9BD0120C}" srcOrd="0" destOrd="4" presId="urn:microsoft.com/office/officeart/2005/8/layout/cycle6"/>
    <dgm:cxn modelId="{1D0DFBD2-93E5-49F3-934B-B89BCC9F3BB8}" srcId="{82E46A69-397D-4D5B-A01E-685236040B15}" destId="{DCD7D8DE-B865-4383-96CC-EAD03B270E63}" srcOrd="0" destOrd="0" parTransId="{E82E3A28-0552-4BB0-A19F-ABF64F12A44D}" sibTransId="{D79B1CD6-C600-4CFB-B783-0D07A97E7068}"/>
    <dgm:cxn modelId="{0330C0D4-0694-4E35-89D2-43A63E97C483}" srcId="{DCD7D8DE-B865-4383-96CC-EAD03B270E63}" destId="{D9ACD812-415F-4791-88FB-F71A5E1F06D4}" srcOrd="3" destOrd="0" parTransId="{32D2B264-0E65-43B9-A4A7-0C31EEACE82D}" sibTransId="{3423E25D-94F2-43A9-B785-E857D3116271}"/>
    <dgm:cxn modelId="{2BDFDBDD-58A6-934E-8D00-676ED9E7DF65}" type="presOf" srcId="{DCD7D8DE-B865-4383-96CC-EAD03B270E63}" destId="{541821DB-D520-CC43-9D11-0A4A9BD0120C}" srcOrd="0" destOrd="0" presId="urn:microsoft.com/office/officeart/2005/8/layout/cycle6"/>
    <dgm:cxn modelId="{DD52EFEA-3EE1-4327-954C-D4ED6D720A5B}" srcId="{DCD7D8DE-B865-4383-96CC-EAD03B270E63}" destId="{6F5F5C2D-5C3B-45BA-9ED3-C4F40FDA4DC4}" srcOrd="7" destOrd="0" parTransId="{61CD3BB1-A6D6-4577-8988-6563D81DBAF3}" sibTransId="{F05553C2-9C8A-4A87-A588-D74CB1515144}"/>
    <dgm:cxn modelId="{6101C4EC-D9D1-CE44-9B49-2D2996193622}" type="presOf" srcId="{25CD4104-24A5-42A0-8B28-CB60986A170F}" destId="{541821DB-D520-CC43-9D11-0A4A9BD0120C}" srcOrd="0" destOrd="5" presId="urn:microsoft.com/office/officeart/2005/8/layout/cycle6"/>
    <dgm:cxn modelId="{BFC751FC-58EF-BE4E-A72B-F338CB21370D}" type="presOf" srcId="{E3FE5664-58DC-4253-97A9-63B401A75726}" destId="{541821DB-D520-CC43-9D11-0A4A9BD0120C}" srcOrd="0" destOrd="1" presId="urn:microsoft.com/office/officeart/2005/8/layout/cycle6"/>
    <dgm:cxn modelId="{30ACF0FC-6CFA-4A5C-BAF5-97C6C675185F}" srcId="{DCD7D8DE-B865-4383-96CC-EAD03B270E63}" destId="{96EDEA58-D0B8-425A-BEB3-F846E8B87751}" srcOrd="1" destOrd="0" parTransId="{F893E569-031E-461D-92BB-D3AD7320A101}" sibTransId="{3E228F88-9DF8-406F-9202-BD2F62C11049}"/>
    <dgm:cxn modelId="{12D266DF-C518-724A-B71A-F94EAE5442A4}" type="presParOf" srcId="{C88EAF41-A5C2-444F-A895-D2008C7FE519}" destId="{541821DB-D520-CC43-9D11-0A4A9BD0120C}" srcOrd="0"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821DB-D520-CC43-9D11-0A4A9BD0120C}">
      <dsp:nvSpPr>
        <dsp:cNvPr id="0" name=""/>
        <dsp:cNvSpPr/>
      </dsp:nvSpPr>
      <dsp:spPr>
        <a:xfrm>
          <a:off x="0" y="130252"/>
          <a:ext cx="4260300" cy="276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IAM features</a:t>
          </a:r>
          <a:endParaRPr lang="en-US" sz="1600" kern="1200"/>
        </a:p>
        <a:p>
          <a:pPr marL="114300" lvl="1" indent="-114300" algn="l" defTabSz="533400">
            <a:lnSpc>
              <a:spcPct val="90000"/>
            </a:lnSpc>
            <a:spcBef>
              <a:spcPct val="0"/>
            </a:spcBef>
            <a:spcAft>
              <a:spcPct val="15000"/>
            </a:spcAft>
            <a:buChar char="•"/>
          </a:pPr>
          <a:r>
            <a:rPr lang="en-US" sz="1200" kern="1200"/>
            <a:t>Shared access to your Amazon account</a:t>
          </a:r>
        </a:p>
        <a:p>
          <a:pPr marL="114300" lvl="1" indent="-114300" algn="l" defTabSz="533400">
            <a:lnSpc>
              <a:spcPct val="90000"/>
            </a:lnSpc>
            <a:spcBef>
              <a:spcPct val="0"/>
            </a:spcBef>
            <a:spcAft>
              <a:spcPct val="15000"/>
            </a:spcAft>
            <a:buChar char="•"/>
          </a:pPr>
          <a:r>
            <a:rPr lang="en-US" sz="1200" kern="1200"/>
            <a:t>Granular permissions</a:t>
          </a:r>
        </a:p>
        <a:p>
          <a:pPr marL="114300" lvl="1" indent="-114300" algn="l" defTabSz="533400">
            <a:lnSpc>
              <a:spcPct val="90000"/>
            </a:lnSpc>
            <a:spcBef>
              <a:spcPct val="0"/>
            </a:spcBef>
            <a:spcAft>
              <a:spcPct val="15000"/>
            </a:spcAft>
            <a:buChar char="•"/>
          </a:pPr>
          <a:r>
            <a:rPr lang="en-US" sz="1200" kern="1200"/>
            <a:t>Secure access to Amazon resources for applications that run on Amazon EC2</a:t>
          </a:r>
        </a:p>
        <a:p>
          <a:pPr marL="114300" lvl="1" indent="-114300" algn="l" defTabSz="533400">
            <a:lnSpc>
              <a:spcPct val="90000"/>
            </a:lnSpc>
            <a:spcBef>
              <a:spcPct val="0"/>
            </a:spcBef>
            <a:spcAft>
              <a:spcPct val="15000"/>
            </a:spcAft>
            <a:buChar char="•"/>
          </a:pPr>
          <a:r>
            <a:rPr lang="en-US" sz="1200" kern="1200" dirty="0"/>
            <a:t>Multi-factor authentication (MFA)</a:t>
          </a:r>
        </a:p>
        <a:p>
          <a:pPr marL="114300" lvl="1" indent="-114300" algn="l" defTabSz="533400">
            <a:lnSpc>
              <a:spcPct val="90000"/>
            </a:lnSpc>
            <a:spcBef>
              <a:spcPct val="0"/>
            </a:spcBef>
            <a:spcAft>
              <a:spcPct val="15000"/>
            </a:spcAft>
            <a:buChar char="•"/>
          </a:pPr>
          <a:r>
            <a:rPr lang="en-US" sz="1200" kern="1200"/>
            <a:t>Identity federation</a:t>
          </a:r>
        </a:p>
        <a:p>
          <a:pPr marL="114300" lvl="1" indent="-114300" algn="l" defTabSz="533400">
            <a:lnSpc>
              <a:spcPct val="90000"/>
            </a:lnSpc>
            <a:spcBef>
              <a:spcPct val="0"/>
            </a:spcBef>
            <a:spcAft>
              <a:spcPct val="15000"/>
            </a:spcAft>
            <a:buChar char="•"/>
          </a:pPr>
          <a:r>
            <a:rPr lang="en-US" sz="1200" kern="1200"/>
            <a:t>Identity information for assurance</a:t>
          </a:r>
        </a:p>
        <a:p>
          <a:pPr marL="114300" lvl="1" indent="-114300" algn="l" defTabSz="533400">
            <a:lnSpc>
              <a:spcPct val="90000"/>
            </a:lnSpc>
            <a:spcBef>
              <a:spcPct val="0"/>
            </a:spcBef>
            <a:spcAft>
              <a:spcPct val="15000"/>
            </a:spcAft>
            <a:buChar char="•"/>
          </a:pPr>
          <a:r>
            <a:rPr lang="en-US" sz="1200" kern="1200"/>
            <a:t>PCI DSS Compliance</a:t>
          </a:r>
        </a:p>
        <a:p>
          <a:pPr marL="114300" lvl="1" indent="-114300" algn="l" defTabSz="533400">
            <a:lnSpc>
              <a:spcPct val="90000"/>
            </a:lnSpc>
            <a:spcBef>
              <a:spcPct val="0"/>
            </a:spcBef>
            <a:spcAft>
              <a:spcPct val="15000"/>
            </a:spcAft>
            <a:buChar char="•"/>
          </a:pPr>
          <a:r>
            <a:rPr lang="en-US" sz="1200" kern="1200"/>
            <a:t>Integrated with many Amazon services</a:t>
          </a:r>
        </a:p>
        <a:p>
          <a:pPr marL="114300" lvl="1" indent="-114300" algn="l" defTabSz="533400">
            <a:lnSpc>
              <a:spcPct val="90000"/>
            </a:lnSpc>
            <a:spcBef>
              <a:spcPct val="0"/>
            </a:spcBef>
            <a:spcAft>
              <a:spcPct val="15000"/>
            </a:spcAft>
            <a:buChar char="•"/>
          </a:pPr>
          <a:r>
            <a:rPr lang="en-US" sz="1200" kern="1200"/>
            <a:t>Eventually Consistent</a:t>
          </a:r>
        </a:p>
      </dsp:txBody>
      <dsp:txXfrm>
        <a:off x="135181" y="265433"/>
        <a:ext cx="3989938" cy="249883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555df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555d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470ece8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470ece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555df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3555df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555dfe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555df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3555df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3555df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555df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3555df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555dfe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3555df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555dfe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555df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f3555df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f3555df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470ece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470ec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555df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555df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555dfe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555df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090-B396-74DC-A9DC-110A25F2D69B}"/>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5B689006-1704-AFA0-26F7-96294279E57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CH" dirty="0"/>
          </a:p>
        </p:txBody>
      </p:sp>
      <p:sp>
        <p:nvSpPr>
          <p:cNvPr id="4" name="Date Placeholder 3">
            <a:extLst>
              <a:ext uri="{FF2B5EF4-FFF2-40B4-BE49-F238E27FC236}">
                <a16:creationId xmlns:a16="http://schemas.microsoft.com/office/drawing/2014/main" id="{9CF5AEB4-61A8-FF74-2ACA-FA038E7DFA2F}"/>
              </a:ext>
            </a:extLst>
          </p:cNvPr>
          <p:cNvSpPr>
            <a:spLocks noGrp="1"/>
          </p:cNvSpPr>
          <p:nvPr>
            <p:ph type="dt" sz="half" idx="10"/>
          </p:nvPr>
        </p:nvSpPr>
        <p:spPr/>
        <p:txBody>
          <a:bodyPr/>
          <a:lstStyle/>
          <a:p>
            <a:fld id="{F3434140-9EE0-4049-AB8F-ABB8CCD1ED48}" type="datetimeFigureOut">
              <a:rPr lang="en-CH" smtClean="0"/>
              <a:t>04.12.2023</a:t>
            </a:fld>
            <a:endParaRPr lang="en-CH" dirty="0"/>
          </a:p>
        </p:txBody>
      </p:sp>
      <p:sp>
        <p:nvSpPr>
          <p:cNvPr id="5" name="Footer Placeholder 4">
            <a:extLst>
              <a:ext uri="{FF2B5EF4-FFF2-40B4-BE49-F238E27FC236}">
                <a16:creationId xmlns:a16="http://schemas.microsoft.com/office/drawing/2014/main" id="{3DC480B6-A62C-2741-ED81-D99627C320CA}"/>
              </a:ext>
            </a:extLst>
          </p:cNvPr>
          <p:cNvSpPr>
            <a:spLocks noGrp="1"/>
          </p:cNvSpPr>
          <p:nvPr>
            <p:ph type="ftr" sz="quarter" idx="11"/>
          </p:nvPr>
        </p:nvSpPr>
        <p:spPr/>
        <p:txBody>
          <a:bodyPr/>
          <a:lstStyle/>
          <a:p>
            <a:r>
              <a:rPr lang="en-CH" dirty="0"/>
              <a:t>IBA GROUP</a:t>
            </a:r>
          </a:p>
        </p:txBody>
      </p:sp>
      <p:sp>
        <p:nvSpPr>
          <p:cNvPr id="6" name="Slide Number Placeholder 5">
            <a:extLst>
              <a:ext uri="{FF2B5EF4-FFF2-40B4-BE49-F238E27FC236}">
                <a16:creationId xmlns:a16="http://schemas.microsoft.com/office/drawing/2014/main" id="{C0D5AE14-AEA9-9910-C98F-AB89357C7DDE}"/>
              </a:ext>
            </a:extLst>
          </p:cNvPr>
          <p:cNvSpPr>
            <a:spLocks noGrp="1"/>
          </p:cNvSpPr>
          <p:nvPr>
            <p:ph type="sldNum" sz="quarter" idx="12"/>
          </p:nvPr>
        </p:nvSpPr>
        <p:spPr/>
        <p:txBody>
          <a:bodyPr/>
          <a:lstStyle/>
          <a:p>
            <a:pPr marL="0" lvl="0" indent="0" algn="r" rtl="0">
              <a:spcBef>
                <a:spcPts val="0"/>
              </a:spcBef>
              <a:spcAft>
                <a:spcPts val="0"/>
              </a:spcAft>
              <a:buNone/>
            </a:pPr>
            <a:r>
              <a:rPr lang="en" dirty="0"/>
              <a:t>AWS Certification</a:t>
            </a:r>
            <a:fld id="{00000000-1234-1234-1234-123412341234}" type="slidenum">
              <a:rPr lang="en" smtClean="0"/>
              <a:t>‹#›</a:t>
            </a:fld>
            <a:endParaRPr lang="en" dirty="0"/>
          </a:p>
        </p:txBody>
      </p:sp>
    </p:spTree>
    <p:extLst>
      <p:ext uri="{BB962C8B-B14F-4D97-AF65-F5344CB8AC3E}">
        <p14:creationId xmlns:p14="http://schemas.microsoft.com/office/powerpoint/2010/main" val="423600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2501-CA40-5CA7-E3CB-A87467943A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245D44-EC92-633F-E51D-5D35568D2F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6B97617-BB0A-5DBB-4A6C-B0E97A034A43}"/>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5" name="Footer Placeholder 4">
            <a:extLst>
              <a:ext uri="{FF2B5EF4-FFF2-40B4-BE49-F238E27FC236}">
                <a16:creationId xmlns:a16="http://schemas.microsoft.com/office/drawing/2014/main" id="{757C4315-FF8F-6708-DF62-535A9C6780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BFDAD1E-C8BB-6451-4A5A-8598453239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570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B8C3B-6A59-D58E-90E2-D7AD239FF05B}"/>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5C44158-C966-A2D4-CEC5-B51253963892}"/>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EDE786-122F-7CAB-3710-BB09D4817564}"/>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5" name="Footer Placeholder 4">
            <a:extLst>
              <a:ext uri="{FF2B5EF4-FFF2-40B4-BE49-F238E27FC236}">
                <a16:creationId xmlns:a16="http://schemas.microsoft.com/office/drawing/2014/main" id="{73ED48EB-465B-B42E-1E5C-A20D3E740F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23C8E38-9D63-6242-035F-21B6069F36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130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4774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A950-4589-B4C9-5661-CF4B6938D90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6AE24EA-FF12-A1CC-2849-F3F40A035D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EE7935-7180-3AF1-C214-9EFB5F5BFDCB}"/>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5" name="Footer Placeholder 4">
            <a:extLst>
              <a:ext uri="{FF2B5EF4-FFF2-40B4-BE49-F238E27FC236}">
                <a16:creationId xmlns:a16="http://schemas.microsoft.com/office/drawing/2014/main" id="{CDD747AE-69C4-ADE6-148E-CCBAA5F770C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0139FB-7070-ED90-E2A3-1E57FB103F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87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91C-B32B-8CD1-FBC8-9448E5644D20}"/>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84928FD-46FD-9BC2-09AC-024F00B0E2BB}"/>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CBDF66-F57F-9985-64C4-487190645DE6}"/>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5" name="Footer Placeholder 4">
            <a:extLst>
              <a:ext uri="{FF2B5EF4-FFF2-40B4-BE49-F238E27FC236}">
                <a16:creationId xmlns:a16="http://schemas.microsoft.com/office/drawing/2014/main" id="{08784F2C-6622-30B0-7F3D-6221D546863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CC974D-DDEE-96D3-B200-7EEC2996A8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8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80BD-94B5-43D8-3952-AC911451C63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EA5B3BB-A1F1-0097-1624-341E9B0FCA28}"/>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85829CC-A0F7-2B6C-8796-BD7CC64D7F44}"/>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E334CDE-12A6-200F-6117-308FEB35318F}"/>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6" name="Footer Placeholder 5">
            <a:extLst>
              <a:ext uri="{FF2B5EF4-FFF2-40B4-BE49-F238E27FC236}">
                <a16:creationId xmlns:a16="http://schemas.microsoft.com/office/drawing/2014/main" id="{714C2447-79EB-5566-6086-5EC92AAA67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68A67EE-E957-449F-9DF1-88ECB9688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041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B200-3495-886F-6212-010F05358633}"/>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D6E69A2-9AAD-5D88-07DB-2A70FC33518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92CE7A3-F317-327C-FC53-001FE4E07578}"/>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7AA1FA3-61CD-F1EF-999E-256FB6D61B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E2E32B-09CA-1EF7-8863-ECD7961339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03A533C-DC56-8F95-5789-915176690EEC}"/>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8" name="Footer Placeholder 7">
            <a:extLst>
              <a:ext uri="{FF2B5EF4-FFF2-40B4-BE49-F238E27FC236}">
                <a16:creationId xmlns:a16="http://schemas.microsoft.com/office/drawing/2014/main" id="{CF05FE0C-341D-2CDC-9107-673609B0F3F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89DBC48-6BD9-7BD7-A67C-FED0CD3EED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3458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B8-195B-6FE7-B704-D983A3FE0042}"/>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2DE950F-287A-8E41-2C48-0C5EBB267E78}"/>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4" name="Footer Placeholder 3">
            <a:extLst>
              <a:ext uri="{FF2B5EF4-FFF2-40B4-BE49-F238E27FC236}">
                <a16:creationId xmlns:a16="http://schemas.microsoft.com/office/drawing/2014/main" id="{7835566F-80E3-1BE8-E66C-04B53141A58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5F68DA6-4808-B050-AF98-405542AD8B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955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CA7D0-A867-FE4E-9BB5-3DF5411B3CE9}"/>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3" name="Footer Placeholder 2">
            <a:extLst>
              <a:ext uri="{FF2B5EF4-FFF2-40B4-BE49-F238E27FC236}">
                <a16:creationId xmlns:a16="http://schemas.microsoft.com/office/drawing/2014/main" id="{F78F1688-31DD-5FA1-77E7-EF2C2D51D0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7FE36C1-D591-D93D-C956-92E32105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23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E32D-FEF7-883D-41B5-982B9F0785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1C1FABB-2109-A76A-C914-73ED71E2C47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6BFCD60-64E1-DFD2-52A0-5B4314AD4C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1D6A4C1-B6FF-9113-CE89-D161ADBC7F47}"/>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6" name="Footer Placeholder 5">
            <a:extLst>
              <a:ext uri="{FF2B5EF4-FFF2-40B4-BE49-F238E27FC236}">
                <a16:creationId xmlns:a16="http://schemas.microsoft.com/office/drawing/2014/main" id="{3EDD7C76-AED5-C3AB-9B00-0E38962D71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F5EDBE1-F61C-F34F-580D-EA82979BD9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6633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CC21-0042-3B87-24CB-B0047626D5D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7E7C750-7A69-B85B-1025-10FE3AE1A7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5F9B1E7C-5C50-FB8C-1D1E-83C085C9274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5C35383-6A7D-83BB-C33F-F4BAAB2E8259}"/>
              </a:ext>
            </a:extLst>
          </p:cNvPr>
          <p:cNvSpPr>
            <a:spLocks noGrp="1"/>
          </p:cNvSpPr>
          <p:nvPr>
            <p:ph type="dt" sz="half" idx="10"/>
          </p:nvPr>
        </p:nvSpPr>
        <p:spPr/>
        <p:txBody>
          <a:bodyPr/>
          <a:lstStyle/>
          <a:p>
            <a:fld id="{F3434140-9EE0-4049-AB8F-ABB8CCD1ED48}" type="datetimeFigureOut">
              <a:rPr lang="en-CH" smtClean="0"/>
              <a:t>04.12.2023</a:t>
            </a:fld>
            <a:endParaRPr lang="en-CH"/>
          </a:p>
        </p:txBody>
      </p:sp>
      <p:sp>
        <p:nvSpPr>
          <p:cNvPr id="6" name="Footer Placeholder 5">
            <a:extLst>
              <a:ext uri="{FF2B5EF4-FFF2-40B4-BE49-F238E27FC236}">
                <a16:creationId xmlns:a16="http://schemas.microsoft.com/office/drawing/2014/main" id="{4F13D1EA-6482-2645-7592-F3FA356ECE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26C15B-2D90-2C77-965C-91EDAA7BBE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3270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4B0C-959F-0F2C-428D-C1547D1FD87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43BECEB-0EEE-3BBE-D57B-EAE2ADD879D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EA15374-2AD8-8791-3860-41C15280618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434140-9EE0-4049-AB8F-ABB8CCD1ED48}" type="datetimeFigureOut">
              <a:rPr lang="en-CH" smtClean="0"/>
              <a:t>04.12.2023</a:t>
            </a:fld>
            <a:endParaRPr lang="en-CH"/>
          </a:p>
        </p:txBody>
      </p:sp>
      <p:sp>
        <p:nvSpPr>
          <p:cNvPr id="5" name="Footer Placeholder 4">
            <a:extLst>
              <a:ext uri="{FF2B5EF4-FFF2-40B4-BE49-F238E27FC236}">
                <a16:creationId xmlns:a16="http://schemas.microsoft.com/office/drawing/2014/main" id="{150F7832-BCB6-F33A-E2C2-A787FF32DC1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CH" dirty="0"/>
              <a:t>IBA GROUP</a:t>
            </a:r>
          </a:p>
        </p:txBody>
      </p:sp>
      <p:sp>
        <p:nvSpPr>
          <p:cNvPr id="6" name="Slide Number Placeholder 5">
            <a:extLst>
              <a:ext uri="{FF2B5EF4-FFF2-40B4-BE49-F238E27FC236}">
                <a16:creationId xmlns:a16="http://schemas.microsoft.com/office/drawing/2014/main" id="{BBF101D5-6458-AC53-E767-B0F7B2A4BB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 dirty="0"/>
              <a:t>AWS Certification, Ilya </a:t>
            </a:r>
            <a:r>
              <a:rPr lang="en" dirty="0" err="1"/>
              <a:t>Chakun</a:t>
            </a:r>
            <a:fld id="{00000000-1234-1234-1234-123412341234}" type="slidenum">
              <a:rPr lang="en" smtClean="0"/>
              <a:pPr/>
              <a:t>‹#›</a:t>
            </a:fld>
            <a:endParaRPr lang="en" dirty="0"/>
          </a:p>
        </p:txBody>
      </p:sp>
    </p:spTree>
    <p:extLst>
      <p:ext uri="{BB962C8B-B14F-4D97-AF65-F5344CB8AC3E}">
        <p14:creationId xmlns:p14="http://schemas.microsoft.com/office/powerpoint/2010/main" val="3596257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ws.amazon.com/IAM/latest/UserGuide/tutorial_cross-account-with-roles.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docs.amazonaws.cn/en_us/IAM/latest/UserGuide/best-practices.html#grant-least-privileg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IAM/latest/UserGuide/best-practices.html#enable-mfa-for-privileged-user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mazonaws.cn/en_us/IAM/latest/UserGuide/access_policies_create.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docs.amazonaws.cn/en_us/IAM/latest/UserGuide/access_policies_manage-edit.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C71E3E-8FA2-1793-2CB7-75221601FB96}"/>
              </a:ext>
            </a:extLst>
          </p:cNvPr>
          <p:cNvSpPr>
            <a:spLocks noGrp="1"/>
          </p:cNvSpPr>
          <p:nvPr>
            <p:ph type="ctrTitle"/>
          </p:nvPr>
        </p:nvSpPr>
        <p:spPr>
          <a:xfrm>
            <a:off x="1143002" y="1499711"/>
            <a:ext cx="6858000" cy="2073021"/>
          </a:xfrm>
        </p:spPr>
        <p:txBody>
          <a:bodyPr anchor="ctr">
            <a:normAutofit/>
          </a:bodyPr>
          <a:lstStyle/>
          <a:p>
            <a:r>
              <a:rPr lang="en-CH" sz="5400"/>
              <a:t>AWS IAM</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11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Google Shape;181;p34"/>
          <p:cNvSpPr txBox="1">
            <a:spLocks noGrp="1"/>
          </p:cNvSpPr>
          <p:nvPr>
            <p:ph type="title"/>
          </p:nvPr>
        </p:nvSpPr>
        <p:spPr>
          <a:xfrm>
            <a:off x="628648" y="410861"/>
            <a:ext cx="3875389" cy="126038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AWS IAM: Roles. Assume Role</a:t>
            </a:r>
          </a:p>
        </p:txBody>
      </p:sp>
      <p:sp>
        <p:nvSpPr>
          <p:cNvPr id="182" name="Google Shape;182;p34"/>
          <p:cNvSpPr txBox="1">
            <a:spLocks noGrp="1"/>
          </p:cNvSpPr>
          <p:nvPr>
            <p:ph type="body" idx="1"/>
          </p:nvPr>
        </p:nvSpPr>
        <p:spPr>
          <a:xfrm>
            <a:off x="4639964" y="410861"/>
            <a:ext cx="3884220" cy="1260389"/>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Font typeface="Arial" panose="020B0604020202020204" pitchFamily="34" charset="0"/>
              <a:buChar char="•"/>
            </a:pPr>
            <a:r>
              <a:rPr lang="en-US" sz="1100">
                <a:highlight>
                  <a:srgbClr val="FFFFFF"/>
                </a:highlight>
              </a:rPr>
              <a:t>Returns a set of temporary security credentials that you can use to access AWS resources. </a:t>
            </a:r>
          </a:p>
          <a:p>
            <a:pPr marL="0" lvl="0" indent="-228600" defTabSz="914400">
              <a:spcBef>
                <a:spcPts val="1200"/>
              </a:spcBef>
              <a:spcAft>
                <a:spcPts val="1200"/>
              </a:spcAft>
              <a:buFont typeface="Arial" panose="020B0604020202020204" pitchFamily="34" charset="0"/>
              <a:buChar char="•"/>
            </a:pPr>
            <a:r>
              <a:rPr lang="en-US" sz="1100">
                <a:highlight>
                  <a:srgbClr val="FFFFFF"/>
                </a:highlight>
              </a:rPr>
              <a:t>These temporary credentials consist of an access key ID, a secret access key, and a security token. Typically, you use </a:t>
            </a:r>
            <a:r>
              <a:rPr lang="en-US" sz="1100">
                <a:sym typeface="Courier New"/>
              </a:rPr>
              <a:t>AssumeRole</a:t>
            </a:r>
            <a:r>
              <a:rPr lang="en-US" sz="1100">
                <a:highlight>
                  <a:srgbClr val="FFFFFF"/>
                </a:highlight>
              </a:rPr>
              <a:t> within your account or for cross-account access</a:t>
            </a:r>
            <a:endParaRPr lang="en-US" sz="1100"/>
          </a:p>
        </p:txBody>
      </p:sp>
      <p:pic>
        <p:nvPicPr>
          <p:cNvPr id="184" name="Google Shape;184;p34" descr="A diagram of a product&#10;&#10;Description automatically generated"/>
          <p:cNvPicPr preferRelativeResize="0"/>
          <p:nvPr/>
        </p:nvPicPr>
        <p:blipFill>
          <a:blip r:embed="rId3"/>
          <a:stretch>
            <a:fillRect/>
          </a:stretch>
        </p:blipFill>
        <p:spPr>
          <a:xfrm>
            <a:off x="628648" y="2278029"/>
            <a:ext cx="3875389" cy="1860186"/>
          </a:xfrm>
          <a:prstGeom prst="rect">
            <a:avLst/>
          </a:prstGeom>
          <a:noFill/>
        </p:spPr>
      </p:pic>
      <p:pic>
        <p:nvPicPr>
          <p:cNvPr id="183" name="Google Shape;183;p34" descr="A green helmet on a black background&#10;&#10;Description automatically generated"/>
          <p:cNvPicPr preferRelativeResize="0"/>
          <p:nvPr/>
        </p:nvPicPr>
        <p:blipFill>
          <a:blip r:embed="rId4"/>
          <a:stretch>
            <a:fillRect/>
          </a:stretch>
        </p:blipFill>
        <p:spPr>
          <a:xfrm>
            <a:off x="4648795" y="2365225"/>
            <a:ext cx="3875389" cy="168579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D62EA-2B7B-0FC8-0096-F389B8243472}"/>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defTabSz="914400">
              <a:spcBef>
                <a:spcPct val="0"/>
              </a:spcBef>
            </a:pPr>
            <a:r>
              <a:rPr lang="en-US" sz="2400" b="0" i="0" kern="1200">
                <a:solidFill>
                  <a:schemeClr val="tx1"/>
                </a:solidFill>
                <a:effectLst/>
                <a:latin typeface="+mj-lt"/>
                <a:ea typeface="+mj-ea"/>
                <a:cs typeface="+mj-cs"/>
              </a:rPr>
              <a:t>Delegate access across AWS accounts using IAM roles</a:t>
            </a:r>
          </a:p>
        </p:txBody>
      </p:sp>
      <p:sp>
        <p:nvSpPr>
          <p:cNvPr id="9" name="TextBox 8">
            <a:extLst>
              <a:ext uri="{FF2B5EF4-FFF2-40B4-BE49-F238E27FC236}">
                <a16:creationId xmlns:a16="http://schemas.microsoft.com/office/drawing/2014/main" id="{F6C93FFD-AC85-4C4C-BBA3-5145AA6B108C}"/>
              </a:ext>
            </a:extLst>
          </p:cNvPr>
          <p:cNvSpPr txBox="1"/>
          <p:nvPr/>
        </p:nvSpPr>
        <p:spPr>
          <a:xfrm>
            <a:off x="628650" y="1967535"/>
            <a:ext cx="2916396" cy="2665186"/>
          </a:xfrm>
          <a:prstGeom prst="rect">
            <a:avLst/>
          </a:prstGeom>
        </p:spPr>
        <p:txBody>
          <a:bodyPr vert="horz" lIns="91440" tIns="45720" rIns="91440" bIns="45720" rtlCol="0">
            <a:normAutofit/>
          </a:bodyPr>
          <a:lstStyle/>
          <a:p>
            <a:pPr marL="171450" indent="-228600">
              <a:lnSpc>
                <a:spcPct val="90000"/>
              </a:lnSpc>
              <a:spcAft>
                <a:spcPts val="600"/>
              </a:spcAft>
              <a:buFont typeface="Arial" panose="020B0604020202020204" pitchFamily="34" charset="0"/>
              <a:buChar char="•"/>
            </a:pPr>
            <a:r>
              <a:rPr lang="en-US" sz="1100" i="0">
                <a:effectLst/>
              </a:rPr>
              <a:t>To create a role in the production account that can be used by the Development account</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rPr>
              <a:t>To modify the Developers user group to allow them to switch to the UpdateApp role</a:t>
            </a:r>
          </a:p>
          <a:p>
            <a:pPr indent="-228600">
              <a:lnSpc>
                <a:spcPct val="90000"/>
              </a:lnSpc>
              <a:spcAft>
                <a:spcPts val="600"/>
              </a:spcAft>
              <a:buFont typeface="Arial" panose="020B0604020202020204" pitchFamily="34" charset="0"/>
              <a:buChar char="•"/>
            </a:pPr>
            <a:endParaRPr lang="en-US" sz="1100"/>
          </a:p>
          <a:p>
            <a:pPr marL="171450" indent="-228600">
              <a:lnSpc>
                <a:spcPct val="90000"/>
              </a:lnSpc>
              <a:spcAft>
                <a:spcPts val="600"/>
              </a:spcAft>
              <a:buFont typeface="Arial" panose="020B0604020202020204" pitchFamily="34" charset="0"/>
              <a:buChar char="•"/>
            </a:pPr>
            <a:r>
              <a:rPr lang="en-US" sz="1100" i="0">
                <a:effectLst/>
              </a:rPr>
              <a:t>To modify the testers user group to deny permission to assume the </a:t>
            </a:r>
            <a:r>
              <a:rPr lang="en-US" sz="1100"/>
              <a:t>UpdateApp</a:t>
            </a:r>
            <a:r>
              <a:rPr lang="en-US" sz="1100" i="0">
                <a:effectLst/>
              </a:rPr>
              <a:t> role</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hlinkClick r:id="rId2"/>
              </a:rPr>
              <a:t>https://docs.aws.amazon.com/IAM/latest/UserGuide/tutorial_cross-account-with-roles.html</a:t>
            </a:r>
            <a:endParaRPr lang="en-US" sz="1100"/>
          </a:p>
        </p:txBody>
      </p:sp>
      <p:pic>
        <p:nvPicPr>
          <p:cNvPr id="1026" name="Picture 2">
            <a:extLst>
              <a:ext uri="{FF2B5EF4-FFF2-40B4-BE49-F238E27FC236}">
                <a16:creationId xmlns:a16="http://schemas.microsoft.com/office/drawing/2014/main" id="{17529A1E-EE4E-06A1-0307-2A7018D00B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0739" y="1825738"/>
            <a:ext cx="3560660" cy="151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6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516BFF-5F8E-707B-6693-03B1C24C0B76}"/>
              </a:ext>
            </a:extLst>
          </p:cNvPr>
          <p:cNvSpPr txBox="1"/>
          <p:nvPr/>
        </p:nvSpPr>
        <p:spPr>
          <a:xfrm>
            <a:off x="473202" y="377190"/>
            <a:ext cx="2564892" cy="1097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a:solidFill>
                  <a:schemeClr val="tx1"/>
                </a:solidFill>
                <a:latin typeface="+mj-lt"/>
                <a:ea typeface="+mj-ea"/>
                <a:cs typeface="+mj-cs"/>
              </a:rPr>
              <a:t>What is ABAC for Amazon ?</a:t>
            </a:r>
          </a:p>
        </p:txBody>
      </p:sp>
      <p:sp>
        <p:nvSpPr>
          <p:cNvPr id="1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35"/>
          <p:cNvSpPr txBox="1">
            <a:spLocks noGrp="1"/>
          </p:cNvSpPr>
          <p:nvPr>
            <p:ph type="body" idx="1"/>
          </p:nvPr>
        </p:nvSpPr>
        <p:spPr>
          <a:xfrm>
            <a:off x="3490721" y="256753"/>
            <a:ext cx="5170932" cy="1217717"/>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0"/>
              </a:spcBef>
              <a:spcAft>
                <a:spcPts val="1200"/>
              </a:spcAft>
              <a:buFont typeface="Arial" panose="020B0604020202020204" pitchFamily="34" charset="0"/>
              <a:buChar char="•"/>
            </a:pPr>
            <a:r>
              <a:rPr lang="en-US" sz="900" dirty="0">
                <a:highlight>
                  <a:srgbClr val="FFFF00"/>
                </a:highlight>
              </a:rPr>
              <a:t>Attribute-based access control (ABAC) </a:t>
            </a:r>
            <a:r>
              <a:rPr lang="en-US" sz="900" dirty="0"/>
              <a:t>is an authorization strategy that defines permissions based on attributes. In Amazon, these attributes are called </a:t>
            </a:r>
            <a:r>
              <a:rPr lang="en-US" sz="900" i="1" dirty="0"/>
              <a:t>tags</a:t>
            </a:r>
            <a:r>
              <a:rPr lang="en-US" sz="900" dirty="0"/>
              <a:t>.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attach tags to IAM resources, including IAM entities (users or roles) and to Amazon resources.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create a single ABAC policy or small set of policies for your IAM principals. </a:t>
            </a:r>
            <a:endParaRPr lang="ru-RU" sz="900" dirty="0"/>
          </a:p>
          <a:p>
            <a:pPr marL="0" lvl="0" indent="-228600" defTabSz="914400">
              <a:spcBef>
                <a:spcPts val="0"/>
              </a:spcBef>
              <a:spcAft>
                <a:spcPts val="1200"/>
              </a:spcAft>
              <a:buFont typeface="Arial" panose="020B0604020202020204" pitchFamily="34" charset="0"/>
              <a:buChar char="•"/>
            </a:pPr>
            <a:r>
              <a:rPr lang="en-US" sz="900" dirty="0"/>
              <a:t>These ABAC policies can be designed to allow operations when the principal's tag matches the resource tag.</a:t>
            </a:r>
          </a:p>
        </p:txBody>
      </p:sp>
      <p:pic>
        <p:nvPicPr>
          <p:cNvPr id="191" name="Google Shape;191;p35" descr="A diagram of a diagram&#10;&#10;Description automatically generated"/>
          <p:cNvPicPr preferRelativeResize="0"/>
          <p:nvPr/>
        </p:nvPicPr>
        <p:blipFill>
          <a:blip r:embed="rId3"/>
          <a:stretch>
            <a:fillRect/>
          </a:stretch>
        </p:blipFill>
        <p:spPr>
          <a:xfrm>
            <a:off x="1425085" y="1718202"/>
            <a:ext cx="6284685" cy="29695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0"/>
            <a:ext cx="9144000" cy="5149390"/>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6"/>
          <p:cNvSpPr txBox="1">
            <a:spLocks noGrp="1"/>
          </p:cNvSpPr>
          <p:nvPr>
            <p:ph type="title"/>
          </p:nvPr>
        </p:nvSpPr>
        <p:spPr>
          <a:xfrm>
            <a:off x="3436859" y="68000"/>
            <a:ext cx="5086350" cy="45902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3200" dirty="0"/>
              <a:t>ABAC vs RBAC</a:t>
            </a:r>
          </a:p>
        </p:txBody>
      </p:sp>
      <p:pic>
        <p:nvPicPr>
          <p:cNvPr id="199" name="Picture 198" descr="A digital balance scale using circles">
            <a:extLst>
              <a:ext uri="{FF2B5EF4-FFF2-40B4-BE49-F238E27FC236}">
                <a16:creationId xmlns:a16="http://schemas.microsoft.com/office/drawing/2014/main" id="{916741E5-C656-5116-E015-7365089AC2AC}"/>
              </a:ext>
            </a:extLst>
          </p:cNvPr>
          <p:cNvPicPr>
            <a:picLocks noChangeAspect="1"/>
          </p:cNvPicPr>
          <p:nvPr/>
        </p:nvPicPr>
        <p:blipFill rotWithShape="1">
          <a:blip r:embed="rId3"/>
          <a:srcRect l="34748" r="32129"/>
          <a:stretch/>
        </p:blipFill>
        <p:spPr>
          <a:xfrm>
            <a:off x="20" y="10"/>
            <a:ext cx="2816049" cy="51434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TextBox 2">
            <a:extLst>
              <a:ext uri="{FF2B5EF4-FFF2-40B4-BE49-F238E27FC236}">
                <a16:creationId xmlns:a16="http://schemas.microsoft.com/office/drawing/2014/main" id="{5A4A6D50-401E-4255-62E6-D38F7BCD86DB}"/>
              </a:ext>
            </a:extLst>
          </p:cNvPr>
          <p:cNvSpPr txBox="1"/>
          <p:nvPr/>
        </p:nvSpPr>
        <p:spPr>
          <a:xfrm>
            <a:off x="3094944" y="567972"/>
            <a:ext cx="5770179" cy="4190891"/>
          </a:xfrm>
          <a:prstGeom prst="rect">
            <a:avLst/>
          </a:prstGeom>
          <a:noFill/>
        </p:spPr>
        <p:txBody>
          <a:bodyPr wrap="square">
            <a:spAutoFit/>
          </a:bodyPr>
          <a:lstStyle/>
          <a:p>
            <a:pPr marL="0" lvl="0" indent="0" defTabSz="914400">
              <a:spcBef>
                <a:spcPts val="0"/>
              </a:spcBef>
              <a:spcAft>
                <a:spcPts val="0"/>
              </a:spcAft>
              <a:buNone/>
            </a:pPr>
            <a:r>
              <a:rPr lang="en-US" sz="800" dirty="0"/>
              <a:t>ABAC provides the following advantages over the traditional RBAC model:</a:t>
            </a:r>
          </a:p>
          <a:p>
            <a:pPr marL="457200" lvl="0" indent="-228600" defTabSz="914400">
              <a:spcBef>
                <a:spcPts val="1200"/>
              </a:spcBef>
              <a:spcAft>
                <a:spcPts val="0"/>
              </a:spcAft>
              <a:buClr>
                <a:schemeClr val="dk1"/>
              </a:buClr>
              <a:buSzPts val="1100"/>
              <a:buFont typeface="Arial" panose="020B0604020202020204" pitchFamily="34" charset="0"/>
              <a:buChar char="•"/>
            </a:pPr>
            <a:r>
              <a:rPr lang="en-US" sz="800" dirty="0">
                <a:highlight>
                  <a:srgbClr val="FFFF00"/>
                </a:highlight>
              </a:rPr>
              <a:t>ABAC permissions can scale</a:t>
            </a:r>
            <a:r>
              <a:rPr lang="en-US" sz="800" dirty="0"/>
              <a:t>. </a:t>
            </a:r>
          </a:p>
          <a:p>
            <a:pPr lvl="2" indent="-228600">
              <a:spcBef>
                <a:spcPts val="200"/>
              </a:spcBef>
              <a:buClr>
                <a:schemeClr val="dk1"/>
              </a:buClr>
              <a:buSzPts val="1100"/>
              <a:buFont typeface="Arial" panose="020B0604020202020204" pitchFamily="34" charset="0"/>
              <a:buChar char="•"/>
            </a:pPr>
            <a:r>
              <a:rPr lang="en-US" sz="800" dirty="0"/>
              <a:t>It's no longer necessary for an administrator to update existing policies to allow access to new resources. </a:t>
            </a:r>
          </a:p>
          <a:p>
            <a:pPr lvl="2" indent="-228600">
              <a:spcBef>
                <a:spcPts val="200"/>
              </a:spcBef>
              <a:buClr>
                <a:schemeClr val="dk1"/>
              </a:buClr>
              <a:buSzPts val="1100"/>
              <a:buFont typeface="Arial" panose="020B0604020202020204" pitchFamily="34" charset="0"/>
              <a:buChar char="•"/>
            </a:pPr>
            <a:r>
              <a:rPr lang="en-US" sz="800" dirty="0"/>
              <a:t>For example, assume that you designed your ABAC strategy with the </a:t>
            </a:r>
            <a:r>
              <a:rPr lang="en-US" sz="800" dirty="0">
                <a:sym typeface="Courier New"/>
              </a:rPr>
              <a:t>access-project</a:t>
            </a:r>
            <a:r>
              <a:rPr lang="en-US" sz="800" dirty="0"/>
              <a:t> tag.</a:t>
            </a:r>
          </a:p>
          <a:p>
            <a:pPr lvl="3" indent="-228600">
              <a:spcBef>
                <a:spcPts val="200"/>
              </a:spcBef>
              <a:buClr>
                <a:schemeClr val="dk1"/>
              </a:buClr>
              <a:buSzPts val="1100"/>
              <a:buFont typeface="Arial" panose="020B0604020202020204" pitchFamily="34" charset="0"/>
              <a:buChar char="•"/>
            </a:pPr>
            <a:r>
              <a:rPr lang="en-US" sz="800" dirty="0"/>
              <a:t>A developer uses the role with the </a:t>
            </a:r>
            <a:r>
              <a:rPr lang="en-US" sz="800" dirty="0">
                <a:sym typeface="Courier New"/>
              </a:rPr>
              <a:t>access-project</a:t>
            </a:r>
            <a:r>
              <a:rPr lang="en-US" sz="800" dirty="0"/>
              <a:t> = </a:t>
            </a:r>
            <a:r>
              <a:rPr lang="en-US" sz="800" dirty="0">
                <a:sym typeface="Courier New"/>
              </a:rPr>
              <a:t>Heart</a:t>
            </a:r>
            <a:r>
              <a:rPr lang="en-US" sz="800" dirty="0"/>
              <a:t> tag. </a:t>
            </a:r>
          </a:p>
          <a:p>
            <a:pPr lvl="3" indent="-228600">
              <a:spcBef>
                <a:spcPts val="200"/>
              </a:spcBef>
              <a:buClr>
                <a:schemeClr val="dk1"/>
              </a:buClr>
              <a:buSzPts val="1100"/>
              <a:buFont typeface="Arial" panose="020B0604020202020204" pitchFamily="34" charset="0"/>
              <a:buChar char="•"/>
            </a:pPr>
            <a:r>
              <a:rPr lang="en-US" sz="800" dirty="0"/>
              <a:t>When people on the </a:t>
            </a:r>
            <a:r>
              <a:rPr lang="en-US" sz="800" dirty="0">
                <a:sym typeface="Courier New"/>
              </a:rPr>
              <a:t>Heart</a:t>
            </a:r>
            <a:r>
              <a:rPr lang="en-US" sz="800" dirty="0"/>
              <a:t> project need additional Amazon EC2 resources, the developer can create new Amazon EC2 instances with the </a:t>
            </a:r>
            <a:r>
              <a:rPr lang="en-US" sz="800" dirty="0">
                <a:sym typeface="Courier New"/>
              </a:rPr>
              <a:t>access-project</a:t>
            </a:r>
            <a:r>
              <a:rPr lang="en-US" sz="800" dirty="0"/>
              <a:t> = </a:t>
            </a:r>
            <a:r>
              <a:rPr lang="en-US" sz="800" dirty="0">
                <a:sym typeface="Courier New"/>
              </a:rPr>
              <a:t>Heart</a:t>
            </a:r>
            <a:r>
              <a:rPr lang="en-US" sz="800" dirty="0"/>
              <a:t> tag. T</a:t>
            </a:r>
          </a:p>
          <a:p>
            <a:pPr lvl="3" indent="-228600">
              <a:spcBef>
                <a:spcPts val="200"/>
              </a:spcBef>
              <a:buClr>
                <a:schemeClr val="dk1"/>
              </a:buClr>
              <a:buSzPts val="1100"/>
              <a:buFont typeface="Arial" panose="020B0604020202020204" pitchFamily="34" charset="0"/>
              <a:buChar char="•"/>
            </a:pPr>
            <a:r>
              <a:rPr lang="en-US" sz="800" dirty="0"/>
              <a:t>hen anyone on the </a:t>
            </a:r>
            <a:r>
              <a:rPr lang="en-US" sz="800" dirty="0">
                <a:sym typeface="Courier New"/>
              </a:rPr>
              <a:t>Heart</a:t>
            </a:r>
            <a:r>
              <a:rPr lang="en-US" sz="800" dirty="0"/>
              <a:t> project can start and stop those instances because their tag values match.</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ABAC requires fewer policies</a:t>
            </a:r>
            <a:r>
              <a:rPr lang="en-US" sz="800" dirty="0"/>
              <a:t>. </a:t>
            </a:r>
          </a:p>
          <a:p>
            <a:pPr marL="914400" lvl="1" indent="-228600">
              <a:buClr>
                <a:schemeClr val="dk1"/>
              </a:buClr>
              <a:buSzPts val="1100"/>
              <a:buFont typeface="Arial" panose="020B0604020202020204" pitchFamily="34" charset="0"/>
              <a:buChar char="•"/>
            </a:pPr>
            <a:r>
              <a:rPr lang="en-US" sz="800" dirty="0"/>
              <a:t>Because you don't have to create different policies for different job functions, you create fewer policies. Those policies are easier to manage.</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Using ABAC, teams can change and grow quickly</a:t>
            </a:r>
            <a:r>
              <a:rPr lang="en-US" sz="800" dirty="0"/>
              <a:t>. </a:t>
            </a:r>
          </a:p>
          <a:p>
            <a:pPr marL="914400" lvl="1" indent="-228600">
              <a:buClr>
                <a:schemeClr val="dk1"/>
              </a:buClr>
              <a:buSzPts val="1100"/>
              <a:buFont typeface="Arial" panose="020B0604020202020204" pitchFamily="34" charset="0"/>
              <a:buChar char="•"/>
            </a:pPr>
            <a:r>
              <a:rPr lang="en-US" sz="800" dirty="0"/>
              <a:t>This is because permissions for new resources are automatically granted based on attributes. </a:t>
            </a:r>
          </a:p>
          <a:p>
            <a:pPr marL="914400" lvl="1" indent="-228600">
              <a:buClr>
                <a:schemeClr val="dk1"/>
              </a:buClr>
              <a:buSzPts val="1100"/>
              <a:buFont typeface="Arial" panose="020B0604020202020204" pitchFamily="34" charset="0"/>
              <a:buChar char="•"/>
            </a:pPr>
            <a:r>
              <a:rPr lang="en-US" sz="800" dirty="0"/>
              <a:t>For example, if your company already supports the </a:t>
            </a:r>
            <a:r>
              <a:rPr lang="en-US" sz="800" dirty="0">
                <a:sym typeface="Courier New"/>
              </a:rPr>
              <a:t>Heart</a:t>
            </a:r>
            <a:r>
              <a:rPr lang="en-US" sz="800" dirty="0"/>
              <a:t> and </a:t>
            </a:r>
            <a:r>
              <a:rPr lang="en-US" sz="800" dirty="0">
                <a:sym typeface="Courier New"/>
              </a:rPr>
              <a:t>Sun</a:t>
            </a:r>
            <a:r>
              <a:rPr lang="en-US" sz="800" dirty="0"/>
              <a:t> projects using ABAC, it's easy to add a new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An IAM administrator creates a new role with the </a:t>
            </a:r>
            <a:r>
              <a:rPr lang="en-US" sz="800" dirty="0">
                <a:sym typeface="Courier New"/>
              </a:rPr>
              <a:t>access-project</a:t>
            </a:r>
            <a:r>
              <a:rPr lang="en-US" sz="800" dirty="0"/>
              <a:t> = </a:t>
            </a:r>
            <a:r>
              <a:rPr lang="en-US" sz="800" dirty="0">
                <a:sym typeface="Courier New"/>
              </a:rPr>
              <a:t>Lightning</a:t>
            </a:r>
            <a:r>
              <a:rPr lang="en-US" sz="800" dirty="0"/>
              <a:t> tag. It's not necessary to change the policy to support a new project. </a:t>
            </a:r>
          </a:p>
          <a:p>
            <a:pPr marL="1371600" lvl="2" indent="-228600">
              <a:buClr>
                <a:schemeClr val="dk1"/>
              </a:buClr>
              <a:buSzPts val="1100"/>
              <a:buFont typeface="Arial" panose="020B0604020202020204" pitchFamily="34" charset="0"/>
              <a:buChar char="•"/>
            </a:pPr>
            <a:r>
              <a:rPr lang="en-US" sz="800" dirty="0"/>
              <a:t>Anyone that has permissions to assume the role can create and view instances tagged with </a:t>
            </a:r>
            <a:r>
              <a:rPr lang="en-US" sz="800" dirty="0">
                <a:sym typeface="Courier New"/>
              </a:rPr>
              <a:t>access-project</a:t>
            </a:r>
            <a:r>
              <a:rPr lang="en-US" sz="800" dirty="0"/>
              <a:t> = </a:t>
            </a:r>
            <a:r>
              <a:rPr lang="en-US" sz="800" dirty="0">
                <a:sym typeface="Courier New"/>
              </a:rPr>
              <a:t>Lightning</a:t>
            </a:r>
            <a:r>
              <a:rPr lang="en-US" sz="800" dirty="0"/>
              <a:t>. </a:t>
            </a:r>
          </a:p>
          <a:p>
            <a:pPr marL="1371600" lvl="2" indent="-228600">
              <a:buClr>
                <a:schemeClr val="dk1"/>
              </a:buClr>
              <a:buSzPts val="1100"/>
              <a:buFont typeface="Arial" panose="020B0604020202020204" pitchFamily="34" charset="0"/>
              <a:buChar char="•"/>
            </a:pPr>
            <a:r>
              <a:rPr lang="en-US" sz="800" dirty="0"/>
              <a:t>Additionally, a team member might move from the </a:t>
            </a:r>
            <a:r>
              <a:rPr lang="en-US" sz="800" dirty="0">
                <a:sym typeface="Courier New"/>
              </a:rPr>
              <a:t>Heart</a:t>
            </a:r>
            <a:r>
              <a:rPr lang="en-US" sz="800" dirty="0"/>
              <a:t> project to the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The IAM administrator assigns the user to a different IAM role. </a:t>
            </a:r>
          </a:p>
          <a:p>
            <a:pPr marL="1371600" lvl="2" indent="-228600">
              <a:buClr>
                <a:schemeClr val="dk1"/>
              </a:buClr>
              <a:buSzPts val="1100"/>
              <a:buFont typeface="Arial" panose="020B0604020202020204" pitchFamily="34" charset="0"/>
              <a:buChar char="•"/>
            </a:pPr>
            <a:r>
              <a:rPr lang="en-US" sz="800" dirty="0"/>
              <a:t>It's not necessary to change the permissions policies.</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Granular permissions are possible using ABAC</a:t>
            </a:r>
            <a:r>
              <a:rPr lang="en-US" sz="800" dirty="0"/>
              <a:t>. </a:t>
            </a:r>
          </a:p>
          <a:p>
            <a:pPr marL="914400" lvl="1" indent="-228600">
              <a:buClr>
                <a:schemeClr val="dk1"/>
              </a:buClr>
              <a:buSzPts val="1100"/>
              <a:buFont typeface="Arial" panose="020B0604020202020204" pitchFamily="34" charset="0"/>
              <a:buChar char="•"/>
            </a:pPr>
            <a:r>
              <a:rPr lang="en-US" sz="800" dirty="0"/>
              <a:t>When you create policies, it's a best practice to </a:t>
            </a:r>
            <a:r>
              <a:rPr lang="en-US" sz="800" dirty="0">
                <a:hlinkClick r:id="rId4">
                  <a:extLst>
                    <a:ext uri="{A12FA001-AC4F-418D-AE19-62706E023703}">
                      <ahyp:hlinkClr xmlns:ahyp="http://schemas.microsoft.com/office/drawing/2018/hyperlinkcolor" val="tx"/>
                    </a:ext>
                  </a:extLst>
                </a:hlinkClick>
              </a:rPr>
              <a:t>grant least privilege</a:t>
            </a:r>
            <a:r>
              <a:rPr lang="en-US" sz="800" dirty="0"/>
              <a:t>. </a:t>
            </a:r>
          </a:p>
          <a:p>
            <a:pPr marL="914400" lvl="1" indent="-228600">
              <a:buClr>
                <a:schemeClr val="dk1"/>
              </a:buClr>
              <a:buSzPts val="1100"/>
              <a:buFont typeface="Arial" panose="020B0604020202020204" pitchFamily="34" charset="0"/>
              <a:buChar char="•"/>
            </a:pPr>
            <a:r>
              <a:rPr lang="en-US" sz="800" dirty="0"/>
              <a:t>Using traditional RBAC, you must write a policy that allows access to only specific resources.</a:t>
            </a:r>
          </a:p>
          <a:p>
            <a:pPr marL="914400" lvl="1" indent="-228600">
              <a:buClr>
                <a:schemeClr val="dk1"/>
              </a:buClr>
              <a:buSzPts val="1100"/>
              <a:buFont typeface="Arial" panose="020B0604020202020204" pitchFamily="34" charset="0"/>
              <a:buChar char="•"/>
            </a:pPr>
            <a:r>
              <a:rPr lang="en-US" sz="800" dirty="0"/>
              <a:t>However, when you use ABAC, you can allow actions on all resources, but only if the resource tag matches the principal's tag.</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Use employee attributes from your corporate directory with ABAC</a:t>
            </a:r>
            <a:r>
              <a:rPr lang="en-US" sz="800" dirty="0"/>
              <a:t>. </a:t>
            </a:r>
          </a:p>
          <a:p>
            <a:pPr marL="914400" lvl="1" indent="-228600">
              <a:buClr>
                <a:schemeClr val="dk1"/>
              </a:buClr>
              <a:buSzPts val="1100"/>
              <a:buFont typeface="Arial" panose="020B0604020202020204" pitchFamily="34" charset="0"/>
              <a:buChar char="•"/>
            </a:pPr>
            <a:r>
              <a:rPr lang="en-US" sz="800" dirty="0"/>
              <a:t>You can configure your SAML-based or web identity provider to pass session tags to Amazon. </a:t>
            </a:r>
          </a:p>
          <a:p>
            <a:pPr marL="914400" lvl="1" indent="-228600">
              <a:buClr>
                <a:schemeClr val="dk1"/>
              </a:buClr>
              <a:buSzPts val="1100"/>
              <a:buFont typeface="Arial" panose="020B0604020202020204" pitchFamily="34" charset="0"/>
              <a:buChar char="•"/>
            </a:pPr>
            <a:r>
              <a:rPr lang="en-US" sz="800" dirty="0"/>
              <a:t>When your employees federate into Amazon, their attributes are applied to their resulting principal in Amazon. </a:t>
            </a:r>
          </a:p>
          <a:p>
            <a:pPr marL="914400" lvl="1" indent="-228600">
              <a:buClr>
                <a:schemeClr val="dk1"/>
              </a:buClr>
              <a:buSzPts val="1100"/>
              <a:buFont typeface="Arial" panose="020B0604020202020204" pitchFamily="34" charset="0"/>
              <a:buChar char="•"/>
            </a:pPr>
            <a:r>
              <a:rPr lang="en-US" sz="800" dirty="0"/>
              <a:t>You can then use ABAC to allow or deny permissions based on those attributes.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37"/>
          <p:cNvSpPr txBox="1">
            <a:spLocks noGrp="1"/>
          </p:cNvSpPr>
          <p:nvPr>
            <p:ph type="title"/>
          </p:nvPr>
        </p:nvSpPr>
        <p:spPr>
          <a:xfrm>
            <a:off x="473202" y="396030"/>
            <a:ext cx="3103318" cy="1195026"/>
          </a:xfrm>
          <a:prstGeom prst="rect">
            <a:avLst/>
          </a:prstGeom>
        </p:spPr>
        <p:txBody>
          <a:bodyPr spcFirstLastPara="1" vert="horz" lIns="91440" tIns="45720" rIns="91440" bIns="45720" rtlCol="0" anchor="b" anchorCtr="0">
            <a:noAutofit/>
          </a:bodyPr>
          <a:lstStyle/>
          <a:p>
            <a:pPr marL="0" lvl="0" indent="0" defTabSz="914400">
              <a:spcBef>
                <a:spcPct val="0"/>
              </a:spcBef>
              <a:spcAft>
                <a:spcPts val="1200"/>
              </a:spcAft>
            </a:pPr>
            <a:r>
              <a:rPr lang="en-US" sz="2800" kern="1200" dirty="0">
                <a:solidFill>
                  <a:schemeClr val="tx1"/>
                </a:solidFill>
                <a:latin typeface="+mj-lt"/>
                <a:ea typeface="+mj-ea"/>
                <a:cs typeface="+mj-cs"/>
              </a:rPr>
              <a:t>IAM MFA &amp;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Available Methods</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37"/>
          <p:cNvSpPr txBox="1">
            <a:spLocks/>
          </p:cNvSpPr>
          <p:nvPr/>
        </p:nvSpPr>
        <p:spPr>
          <a:xfrm>
            <a:off x="330080" y="1914588"/>
            <a:ext cx="3336529" cy="2832882"/>
          </a:xfrm>
          <a:prstGeom prst="rect">
            <a:avLst/>
          </a:prstGeom>
        </p:spPr>
        <p:txBody>
          <a:bodyPr spcFirstLastPara="1" wrap="square" lIns="91425" tIns="91425" rIns="91425" bIns="91425" anchor="t" anchorCtr="0">
            <a:noAutofit/>
          </a:bodyPr>
          <a:lstStyle/>
          <a:p>
            <a:pPr marL="52578" defTabSz="420624">
              <a:spcAft>
                <a:spcPts val="600"/>
              </a:spcAft>
            </a:pPr>
            <a:r>
              <a:rPr lang="en-GB" sz="1400" u="sng" kern="1200" dirty="0">
                <a:solidFill>
                  <a:srgbClr val="0972D3"/>
                </a:solidFill>
                <a:latin typeface="+mn-lt"/>
                <a:ea typeface="+mn-ea"/>
                <a:cs typeface="+mn-cs"/>
                <a:hlinkClick r:id="rId3"/>
              </a:rPr>
              <a:t>AWS multi-factor authentication</a:t>
            </a:r>
            <a:r>
              <a:rPr lang="en-GB" sz="1400" kern="1200" dirty="0">
                <a:solidFill>
                  <a:srgbClr val="333333"/>
                </a:solidFill>
                <a:latin typeface="+mn-lt"/>
                <a:ea typeface="+mn-ea"/>
                <a:cs typeface="+mn-cs"/>
              </a:rPr>
              <a:t> (MFA) is an IAM best practice that requires a second authentication factor in addition to username and password sign-in credentials. </a:t>
            </a:r>
          </a:p>
          <a:p>
            <a:pPr marL="52578" defTabSz="420624">
              <a:spcAft>
                <a:spcPts val="600"/>
              </a:spcAft>
            </a:pPr>
            <a:endParaRPr lang="en-GB" sz="1400" kern="1200" dirty="0">
              <a:solidFill>
                <a:srgbClr val="333333"/>
              </a:solidFill>
              <a:latin typeface="+mn-lt"/>
              <a:ea typeface="+mn-ea"/>
              <a:cs typeface="+mn-cs"/>
            </a:endParaRPr>
          </a:p>
          <a:p>
            <a:pPr marL="52578" defTabSz="420624">
              <a:spcAft>
                <a:spcPts val="600"/>
              </a:spcAft>
            </a:pPr>
            <a:r>
              <a:rPr lang="en-GB" sz="1400" kern="1200" dirty="0">
                <a:solidFill>
                  <a:srgbClr val="333333"/>
                </a:solidFill>
                <a:latin typeface="+mn-lt"/>
                <a:ea typeface="+mn-ea"/>
                <a:cs typeface="+mn-cs"/>
              </a:rPr>
              <a:t>You can enable MFA at the AWS account level and for root and IAM users you have created in your account.</a:t>
            </a:r>
            <a:endParaRPr lang="en-GB" sz="1400" b="0" i="0" dirty="0">
              <a:solidFill>
                <a:srgbClr val="333333"/>
              </a:solidFill>
              <a:effectLst/>
            </a:endParaRPr>
          </a:p>
        </p:txBody>
      </p:sp>
      <p:pic>
        <p:nvPicPr>
          <p:cNvPr id="3074" name="Picture 2" descr="Security key icon">
            <a:extLst>
              <a:ext uri="{FF2B5EF4-FFF2-40B4-BE49-F238E27FC236}">
                <a16:creationId xmlns:a16="http://schemas.microsoft.com/office/drawing/2014/main" id="{CD878EF2-B7AB-70D1-8D67-CE4222D57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812" y="936874"/>
            <a:ext cx="1441986" cy="476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6C258-8288-29F4-686B-5A3BEDBB1256}"/>
              </a:ext>
            </a:extLst>
          </p:cNvPr>
          <p:cNvSpPr txBox="1"/>
          <p:nvPr/>
        </p:nvSpPr>
        <p:spPr>
          <a:xfrm>
            <a:off x="4948611" y="1036500"/>
            <a:ext cx="1888496"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FIDO security keys</a:t>
            </a:r>
            <a:endParaRPr lang="en-GB" sz="1200" b="0" i="0" dirty="0">
              <a:solidFill>
                <a:srgbClr val="232F3E"/>
              </a:solidFill>
              <a:effectLst/>
              <a:highlight>
                <a:srgbClr val="FFFF00"/>
              </a:highlight>
            </a:endParaRPr>
          </a:p>
        </p:txBody>
      </p:sp>
      <p:pic>
        <p:nvPicPr>
          <p:cNvPr id="3076" name="Picture 4" descr="Virtual authenticator app icon">
            <a:extLst>
              <a:ext uri="{FF2B5EF4-FFF2-40B4-BE49-F238E27FC236}">
                <a16:creationId xmlns:a16="http://schemas.microsoft.com/office/drawing/2014/main" id="{C9E81C3A-FCA6-FEB6-5687-DA2CECB6F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288" y="1639440"/>
            <a:ext cx="779639" cy="1022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88257-58F1-F060-DF75-365A6D3359E0}"/>
              </a:ext>
            </a:extLst>
          </p:cNvPr>
          <p:cNvSpPr txBox="1"/>
          <p:nvPr/>
        </p:nvSpPr>
        <p:spPr>
          <a:xfrm>
            <a:off x="4948610" y="2012178"/>
            <a:ext cx="2086457"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Virtual authenticator apps</a:t>
            </a:r>
            <a:endParaRPr lang="en-GB" sz="1200" b="0" i="0" dirty="0">
              <a:solidFill>
                <a:srgbClr val="232F3E"/>
              </a:solidFill>
              <a:effectLst/>
              <a:highlight>
                <a:srgbClr val="FFFF00"/>
              </a:highlight>
            </a:endParaRPr>
          </a:p>
        </p:txBody>
      </p:sp>
      <p:pic>
        <p:nvPicPr>
          <p:cNvPr id="3078" name="Picture 6" descr="TOTP hardware token icon">
            <a:extLst>
              <a:ext uri="{FF2B5EF4-FFF2-40B4-BE49-F238E27FC236}">
                <a16:creationId xmlns:a16="http://schemas.microsoft.com/office/drawing/2014/main" id="{7ABC81F8-1A80-7DA2-3B84-8A72B29C8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4868" y="2990083"/>
            <a:ext cx="1252024" cy="8943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BF23CE-3597-0259-8307-4F9EB1A02CCB}"/>
              </a:ext>
            </a:extLst>
          </p:cNvPr>
          <p:cNvSpPr txBox="1"/>
          <p:nvPr/>
        </p:nvSpPr>
        <p:spPr>
          <a:xfrm>
            <a:off x="4948610" y="3161110"/>
            <a:ext cx="2181957" cy="723275"/>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Hardware TOTP tokens</a:t>
            </a:r>
          </a:p>
          <a:p>
            <a:pPr defTabSz="420624">
              <a:spcAft>
                <a:spcPts val="600"/>
              </a:spcAft>
            </a:pPr>
            <a:r>
              <a:rPr lang="en-GB" sz="1200" kern="1200" dirty="0">
                <a:solidFill>
                  <a:srgbClr val="232F3E"/>
                </a:solidFill>
                <a:latin typeface="+mn-lt"/>
                <a:ea typeface="+mn-ea"/>
                <a:cs typeface="+mn-cs"/>
              </a:rPr>
              <a:t>Hardware TOTP tokens for the AWS GovCloud (US) Regions</a:t>
            </a:r>
            <a:endParaRPr lang="en-GB" sz="1200" b="0" i="0" dirty="0">
              <a:solidFill>
                <a:srgbClr val="232F3E"/>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Google Shape;214;p39"/>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chemeClr val="tx1"/>
                </a:solidFill>
                <a:latin typeface="+mj-lt"/>
                <a:ea typeface="+mj-ea"/>
                <a:cs typeface="+mj-cs"/>
              </a:rPr>
              <a:t>AWS IAM Best practice</a:t>
            </a:r>
          </a:p>
        </p:txBody>
      </p:sp>
      <p:sp>
        <p:nvSpPr>
          <p:cNvPr id="215" name="Google Shape;215;p39"/>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workloads to use temporary credentials with IAM roles to access Amazon</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multi-factor authentication (MFA)</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Rotate access keys regularly for use cases that require long-term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Safeguard your root user credentials and don't use them for everyday tasks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Apply least-privilege permissions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Regularly review and remove unused users, roles, permissions, policies, and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IAM Access Analyzer to generate least-privilege policies based on access activity</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permissions boundaries to delegate permissions management within an account</a:t>
            </a:r>
            <a:endParaRPr lang="en-US" sz="1100"/>
          </a:p>
        </p:txBody>
      </p:sp>
      <p:pic>
        <p:nvPicPr>
          <p:cNvPr id="216" name="Google Shape;216;p39"/>
          <p:cNvPicPr preferRelativeResize="0"/>
          <p:nvPr/>
        </p:nvPicPr>
        <p:blipFill>
          <a:blip r:embed="rId3"/>
          <a:stretch>
            <a:fillRect/>
          </a:stretch>
        </p:blipFill>
        <p:spPr>
          <a:xfrm>
            <a:off x="5039525" y="1879955"/>
            <a:ext cx="3591379" cy="2334396"/>
          </a:xfrm>
          <a:prstGeom prst="rect">
            <a:avLst/>
          </a:prstGeom>
          <a:noFill/>
        </p:spPr>
      </p:pic>
      <p:sp>
        <p:nvSpPr>
          <p:cNvPr id="225" name="Freeform: Shape 2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Console: Login to account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211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a:t>
            </a:r>
            <a:endParaRPr/>
          </a:p>
        </p:txBody>
      </p:sp>
      <p:sp>
        <p:nvSpPr>
          <p:cNvPr id="130" name="Google Shape;130;p28"/>
          <p:cNvSpPr txBox="1">
            <a:spLocks noGrp="1"/>
          </p:cNvSpPr>
          <p:nvPr>
            <p:ph type="body" idx="1"/>
          </p:nvPr>
        </p:nvSpPr>
        <p:spPr>
          <a:xfrm>
            <a:off x="311700" y="784475"/>
            <a:ext cx="85206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dirty="0">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graphicFrame>
        <p:nvGraphicFramePr>
          <p:cNvPr id="135" name="Google Shape;131;p28">
            <a:extLst>
              <a:ext uri="{FF2B5EF4-FFF2-40B4-BE49-F238E27FC236}">
                <a16:creationId xmlns:a16="http://schemas.microsoft.com/office/drawing/2014/main" id="{9C4B210A-C0BB-CE19-7E9C-CD1B40D061BB}"/>
              </a:ext>
            </a:extLst>
          </p:cNvPr>
          <p:cNvGraphicFramePr/>
          <p:nvPr/>
        </p:nvGraphicFramePr>
        <p:xfrm>
          <a:off x="311700" y="1490375"/>
          <a:ext cx="4260300" cy="3029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714" y="0"/>
            <a:ext cx="5604286" cy="51435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138" name="Google Shape;138;p29"/>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AWS IAM: Users &amp; Groups</a:t>
            </a:r>
          </a:p>
        </p:txBody>
      </p:sp>
      <p:sp>
        <p:nvSpPr>
          <p:cNvPr id="139" name="Google Shape;139;p29"/>
          <p:cNvSpPr txBox="1">
            <a:spLocks noGrp="1"/>
          </p:cNvSpPr>
          <p:nvPr>
            <p:ph type="body" id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defTabSz="914400">
              <a:spcBef>
                <a:spcPts val="0"/>
              </a:spcBef>
              <a:spcAft>
                <a:spcPts val="1200"/>
              </a:spcAft>
              <a:buFont typeface="Arial" panose="020B0604020202020204" pitchFamily="34" charset="0"/>
              <a:buChar char="•"/>
            </a:pPr>
            <a:r>
              <a:rPr lang="en-US" sz="1500" dirty="0"/>
              <a:t>For greater security and organization, you can give access to your Amazon account to specific users — identities that you create with custom permissions.</a:t>
            </a:r>
          </a:p>
        </p:txBody>
      </p:sp>
      <p:pic>
        <p:nvPicPr>
          <p:cNvPr id="140" name="Google Shape;140;p29"/>
          <p:cNvPicPr preferRelativeResize="0"/>
          <p:nvPr/>
        </p:nvPicPr>
        <p:blipFill>
          <a:blip r:embed="rId3"/>
          <a:stretch>
            <a:fillRect/>
          </a:stretch>
        </p:blipFill>
        <p:spPr>
          <a:xfrm>
            <a:off x="5382874" y="482425"/>
            <a:ext cx="3188135" cy="1968674"/>
          </a:xfrm>
          <a:prstGeom prst="rect">
            <a:avLst/>
          </a:prstGeom>
          <a:noFill/>
        </p:spPr>
      </p:pic>
      <p:pic>
        <p:nvPicPr>
          <p:cNvPr id="141" name="Google Shape;141;p29"/>
          <p:cNvPicPr preferRelativeResize="0"/>
          <p:nvPr/>
        </p:nvPicPr>
        <p:blipFill>
          <a:blip r:embed="rId4"/>
          <a:stretch>
            <a:fillRect/>
          </a:stretch>
        </p:blipFill>
        <p:spPr>
          <a:xfrm>
            <a:off x="5292484" y="2967889"/>
            <a:ext cx="3368915" cy="138967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500" kern="1200" dirty="0">
                <a:solidFill>
                  <a:schemeClr val="tx1"/>
                </a:solidFill>
                <a:latin typeface="+mj-lt"/>
                <a:ea typeface="+mj-ea"/>
                <a:cs typeface="+mj-cs"/>
              </a:rPr>
              <a:t>AWS IAM </a:t>
            </a:r>
            <a:r>
              <a:rPr lang="en-GB" sz="3500" dirty="0"/>
              <a:t>Roles</a:t>
            </a:r>
            <a:r>
              <a:rPr lang="en-US" sz="3500" kern="1200" dirty="0">
                <a:solidFill>
                  <a:schemeClr val="tx1"/>
                </a:solidFill>
                <a:latin typeface="+mj-lt"/>
                <a:ea typeface="+mj-ea"/>
                <a:cs typeface="+mj-cs"/>
              </a:rPr>
              <a:t> Introduction</a:t>
            </a: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30"/>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300" dirty="0"/>
              <a:t>Role - An IAM identity that you can create in your account. Role has specific permissions. </a:t>
            </a:r>
          </a:p>
          <a:p>
            <a:pPr marL="0" lvl="0" indent="-228600" defTabSz="914400">
              <a:spcBef>
                <a:spcPts val="200"/>
              </a:spcBef>
              <a:spcAft>
                <a:spcPts val="0"/>
              </a:spcAft>
              <a:buFont typeface="Arial" panose="020B0604020202020204" pitchFamily="34" charset="0"/>
              <a:buChar char="•"/>
            </a:pPr>
            <a:r>
              <a:rPr lang="en-US" sz="1300" dirty="0"/>
              <a:t>You can use roles to delegate access to users, applications, or services that don't normally have access to your AWS resources. </a:t>
            </a:r>
          </a:p>
          <a:p>
            <a:pPr marL="0" lvl="0" indent="-228600" defTabSz="914400">
              <a:spcBef>
                <a:spcPts val="200"/>
              </a:spcBef>
              <a:spcAft>
                <a:spcPts val="0"/>
              </a:spcAft>
              <a:buFont typeface="Arial" panose="020B0604020202020204" pitchFamily="34" charset="0"/>
              <a:buChar char="•"/>
            </a:pPr>
            <a:r>
              <a:rPr lang="en-US" sz="1300" dirty="0"/>
              <a:t>For example, you might want to grant users in your AWS account access to resources they don't usually have, or grant users in one AWS account access to resources in another account. </a:t>
            </a:r>
          </a:p>
          <a:p>
            <a:pPr marL="0" lvl="0" indent="-228600" defTabSz="914400">
              <a:spcBef>
                <a:spcPts val="200"/>
              </a:spcBef>
              <a:spcAft>
                <a:spcPts val="0"/>
              </a:spcAft>
              <a:buFont typeface="Arial" panose="020B0604020202020204" pitchFamily="34" charset="0"/>
              <a:buChar char="•"/>
            </a:pPr>
            <a:r>
              <a:rPr lang="en-US" sz="1300" dirty="0"/>
              <a:t>Or you might want to allow a mobile app to use AWS resources, but not want to embed AWS keys within the app.</a:t>
            </a:r>
          </a:p>
          <a:p>
            <a:pPr marL="0" lvl="0" indent="-228600" defTabSz="914400">
              <a:spcBef>
                <a:spcPts val="200"/>
              </a:spcBef>
              <a:spcAft>
                <a:spcPts val="1200"/>
              </a:spcAft>
              <a:buFont typeface="Arial" panose="020B0604020202020204" pitchFamily="34" charset="0"/>
              <a:buChar char="•"/>
            </a:pPr>
            <a:endParaRPr lang="en-US" sz="1300" dirty="0"/>
          </a:p>
        </p:txBody>
      </p:sp>
      <p:pic>
        <p:nvPicPr>
          <p:cNvPr id="148" name="Google Shape;148;p30"/>
          <p:cNvPicPr preferRelativeResize="0"/>
          <p:nvPr/>
        </p:nvPicPr>
        <p:blipFill>
          <a:blip r:embed="rId3"/>
          <a:stretch>
            <a:fillRect/>
          </a:stretch>
        </p:blipFill>
        <p:spPr>
          <a:xfrm>
            <a:off x="4574286" y="1282069"/>
            <a:ext cx="4094226" cy="25793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60" name="Rectangle 15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1"/>
          <p:cNvSpPr txBox="1"/>
          <p:nvPr/>
        </p:nvSpPr>
        <p:spPr>
          <a:xfrm>
            <a:off x="482600" y="1709738"/>
            <a:ext cx="8177213" cy="1857375"/>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500">
                <a:solidFill>
                  <a:srgbClr val="DD5540"/>
                </a:solidFill>
              </a:rPr>
              <a:t>AWS service role</a:t>
            </a:r>
          </a:p>
          <a:p>
            <a:pPr marL="177800" marR="152400" lvl="0" indent="0" algn="l" rtl="0">
              <a:lnSpc>
                <a:spcPct val="90000"/>
              </a:lnSpc>
              <a:spcBef>
                <a:spcPts val="200"/>
              </a:spcBef>
              <a:spcAft>
                <a:spcPts val="1200"/>
              </a:spcAft>
              <a:buNone/>
            </a:pPr>
            <a:r>
              <a:rPr lang="en-GB" sz="150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p>
        </p:txBody>
      </p:sp>
      <p:sp>
        <p:nvSpPr>
          <p:cNvPr id="153" name="Google Shape;153;p31"/>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a:solidFill>
                  <a:schemeClr val="bg1"/>
                </a:solidFill>
                <a:latin typeface="+mj-lt"/>
                <a:ea typeface="+mj-ea"/>
                <a:cs typeface="+mj-cs"/>
              </a:rPr>
              <a:t>AWS IAM Roles</a:t>
            </a:r>
          </a:p>
        </p:txBody>
      </p:sp>
      <p:sp>
        <p:nvSpPr>
          <p:cNvPr id="154" name="Google Shape;154;p31"/>
          <p:cNvSpPr txBox="1">
            <a:spLocks noGrp="1"/>
          </p:cNvSpPr>
          <p:nvPr>
            <p:ph type="body" idx="1"/>
          </p:nvPr>
        </p:nvSpPr>
        <p:spPr>
          <a:xfrm>
            <a:off x="482600" y="273050"/>
            <a:ext cx="8177213" cy="138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DD5540"/>
                </a:solidFill>
              </a:rPr>
              <a:t>AWS service role for an EC2 instance</a:t>
            </a:r>
          </a:p>
          <a:p>
            <a:pPr marL="177800" marR="152400" lvl="0" indent="0" algn="l" rtl="0">
              <a:spcBef>
                <a:spcPts val="200"/>
              </a:spcBef>
              <a:spcAft>
                <a:spcPts val="0"/>
              </a:spcAft>
              <a:buNone/>
            </a:pPr>
            <a:r>
              <a:rPr lang="en-GB" sz="150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p>
          <a:p>
            <a:pPr marL="0" lvl="0" indent="0" algn="l" rtl="0">
              <a:spcBef>
                <a:spcPts val="1200"/>
              </a:spcBef>
              <a:spcAft>
                <a:spcPts val="1200"/>
              </a:spcAft>
              <a:buNone/>
            </a:pPr>
            <a:endParaRPr lang="en-GB"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56;p31">
            <a:extLst>
              <a:ext uri="{FF2B5EF4-FFF2-40B4-BE49-F238E27FC236}">
                <a16:creationId xmlns:a16="http://schemas.microsoft.com/office/drawing/2014/main" id="{9B163B0B-C869-C0EE-99C2-53510F02A937}"/>
              </a:ext>
            </a:extLst>
          </p:cNvPr>
          <p:cNvSpPr txBox="1"/>
          <p:nvPr/>
        </p:nvSpPr>
        <p:spPr>
          <a:xfrm>
            <a:off x="417398" y="279816"/>
            <a:ext cx="8177213" cy="1182688"/>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300" dirty="0">
                <a:solidFill>
                  <a:srgbClr val="DD5540"/>
                </a:solidFill>
              </a:rPr>
              <a:t>AWS service-linked role</a:t>
            </a:r>
          </a:p>
          <a:p>
            <a:pPr marL="0" lvl="0" indent="0" algn="l" rtl="0">
              <a:lnSpc>
                <a:spcPct val="90000"/>
              </a:lnSpc>
              <a:spcBef>
                <a:spcPts val="0"/>
              </a:spcBef>
              <a:spcAft>
                <a:spcPts val="0"/>
              </a:spcAft>
              <a:buNone/>
            </a:pPr>
            <a:endParaRPr lang="en-GB" sz="1300" dirty="0">
              <a:solidFill>
                <a:srgbClr val="DD5540"/>
              </a:solidFill>
            </a:endParaRPr>
          </a:p>
          <a:p>
            <a:pPr marL="0" lvl="0" indent="0" algn="l" rtl="0">
              <a:lnSpc>
                <a:spcPct val="90000"/>
              </a:lnSpc>
              <a:spcBef>
                <a:spcPts val="0"/>
              </a:spcBef>
              <a:spcAft>
                <a:spcPts val="0"/>
              </a:spcAft>
              <a:buNone/>
            </a:pPr>
            <a:r>
              <a:rPr lang="en-GB" sz="1300" dirty="0">
                <a:solidFill>
                  <a:schemeClr val="dk1"/>
                </a:solidFill>
              </a:rPr>
              <a:t>A unique type of service role that is linked directly to an AWS service. Service-linked roles are predefined by the service and include all the permissions that the service requires to call other AWS services on your behalf</a:t>
            </a:r>
          </a:p>
        </p:txBody>
      </p:sp>
      <p:sp>
        <p:nvSpPr>
          <p:cNvPr id="5" name="Google Shape;157;p31">
            <a:extLst>
              <a:ext uri="{FF2B5EF4-FFF2-40B4-BE49-F238E27FC236}">
                <a16:creationId xmlns:a16="http://schemas.microsoft.com/office/drawing/2014/main" id="{326169F9-53F1-6F13-F2DB-9264D5CCC8E7}"/>
              </a:ext>
            </a:extLst>
          </p:cNvPr>
          <p:cNvSpPr txBox="1"/>
          <p:nvPr/>
        </p:nvSpPr>
        <p:spPr>
          <a:xfrm>
            <a:off x="417399" y="1779333"/>
            <a:ext cx="8177213" cy="1584833"/>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90000"/>
              </a:lnSpc>
              <a:spcBef>
                <a:spcPts val="0"/>
              </a:spcBef>
              <a:spcAft>
                <a:spcPts val="600"/>
              </a:spcAft>
              <a:buNone/>
            </a:pPr>
            <a:r>
              <a:rPr lang="en-GB" sz="1500" b="1" dirty="0">
                <a:solidFill>
                  <a:srgbClr val="DD5540"/>
                </a:solidFill>
              </a:rPr>
              <a:t>Role chaining: Assume Role</a:t>
            </a:r>
          </a:p>
          <a:p>
            <a:pPr marL="0" lvl="0" indent="0" algn="l" rtl="0">
              <a:lnSpc>
                <a:spcPct val="90000"/>
              </a:lnSpc>
              <a:spcBef>
                <a:spcPts val="0"/>
              </a:spcBef>
              <a:spcAft>
                <a:spcPts val="600"/>
              </a:spcAft>
              <a:buNone/>
            </a:pPr>
            <a:endParaRPr lang="en-GB" sz="1500" dirty="0">
              <a:solidFill>
                <a:srgbClr val="DD5540"/>
              </a:solidFill>
            </a:endParaRPr>
          </a:p>
          <a:p>
            <a:pPr marL="0" lvl="0" indent="0" algn="l" rtl="0">
              <a:lnSpc>
                <a:spcPct val="90000"/>
              </a:lnSpc>
              <a:spcBef>
                <a:spcPts val="0"/>
              </a:spcBef>
              <a:spcAft>
                <a:spcPts val="600"/>
              </a:spcAft>
              <a:buNone/>
            </a:pPr>
            <a:r>
              <a:rPr lang="en-GB" sz="1500" dirty="0">
                <a:solidFill>
                  <a:schemeClr val="dk1"/>
                </a:solidFill>
              </a:rPr>
              <a:t>Role chaining is when you use a role to assume a second role through the AWS CLI or API. </a:t>
            </a:r>
          </a:p>
          <a:p>
            <a:pPr marL="0" lvl="0" indent="0" algn="l" rtl="0">
              <a:lnSpc>
                <a:spcPct val="90000"/>
              </a:lnSpc>
              <a:spcBef>
                <a:spcPts val="0"/>
              </a:spcBef>
              <a:spcAft>
                <a:spcPts val="600"/>
              </a:spcAft>
              <a:buNone/>
            </a:pPr>
            <a:r>
              <a:rPr lang="en-GB" sz="1500" dirty="0">
                <a:solidFill>
                  <a:schemeClr val="dk1"/>
                </a:solidFill>
              </a:rPr>
              <a:t>For example, </a:t>
            </a:r>
            <a:r>
              <a:rPr lang="en-GB" sz="1500" dirty="0" err="1">
                <a:solidFill>
                  <a:schemeClr val="dk1"/>
                </a:solidFill>
                <a:ea typeface="Courier New"/>
                <a:cs typeface="Courier New"/>
                <a:sym typeface="Courier New"/>
              </a:rPr>
              <a:t>RoleA</a:t>
            </a:r>
            <a:r>
              <a:rPr lang="en-GB" sz="1500" dirty="0">
                <a:solidFill>
                  <a:schemeClr val="dk1"/>
                </a:solidFill>
              </a:rPr>
              <a:t> has permission to assume </a:t>
            </a:r>
            <a:r>
              <a:rPr lang="en-GB" sz="1500" dirty="0" err="1">
                <a:solidFill>
                  <a:schemeClr val="dk1"/>
                </a:solidFill>
                <a:ea typeface="Courier New"/>
                <a:cs typeface="Courier New"/>
                <a:sym typeface="Courier New"/>
              </a:rPr>
              <a:t>RoleB</a:t>
            </a:r>
            <a:r>
              <a:rPr lang="en-GB" sz="1500" dirty="0">
                <a:solidFill>
                  <a:schemeClr val="dk1"/>
                </a:solidFill>
              </a:rPr>
              <a:t>. </a:t>
            </a:r>
          </a:p>
          <a:p>
            <a:pPr marL="0" lvl="0" indent="0" algn="l" rtl="0">
              <a:lnSpc>
                <a:spcPct val="90000"/>
              </a:lnSpc>
              <a:spcBef>
                <a:spcPts val="0"/>
              </a:spcBef>
              <a:spcAft>
                <a:spcPts val="600"/>
              </a:spcAft>
              <a:buNone/>
            </a:pPr>
            <a:r>
              <a:rPr lang="en-GB" sz="1500" dirty="0">
                <a:solidFill>
                  <a:schemeClr val="dk1"/>
                </a:solidFill>
              </a:rPr>
              <a:t>You can enable User1 to assume </a:t>
            </a:r>
            <a:r>
              <a:rPr lang="en-GB" sz="1500" dirty="0" err="1">
                <a:solidFill>
                  <a:schemeClr val="dk1"/>
                </a:solidFill>
                <a:ea typeface="Courier New"/>
                <a:cs typeface="Courier New"/>
                <a:sym typeface="Courier New"/>
              </a:rPr>
              <a:t>RoleA</a:t>
            </a:r>
            <a:r>
              <a:rPr lang="en-GB" sz="1500" dirty="0">
                <a:solidFill>
                  <a:schemeClr val="dk1"/>
                </a:solidFill>
              </a:rPr>
              <a:t> by using their long-term user credentials in the </a:t>
            </a:r>
            <a:r>
              <a:rPr lang="en-GB" sz="1500" dirty="0" err="1">
                <a:solidFill>
                  <a:schemeClr val="dk1"/>
                </a:solidFill>
              </a:rPr>
              <a:t>AssumeRole</a:t>
            </a:r>
            <a:r>
              <a:rPr lang="en-GB" sz="1500" dirty="0">
                <a:solidFill>
                  <a:schemeClr val="dk1"/>
                </a:solidFill>
              </a:rPr>
              <a:t> API operation. </a:t>
            </a:r>
          </a:p>
          <a:p>
            <a:pPr marL="0" lvl="0" indent="0" algn="l" rtl="0">
              <a:lnSpc>
                <a:spcPct val="90000"/>
              </a:lnSpc>
              <a:spcBef>
                <a:spcPts val="0"/>
              </a:spcBef>
              <a:spcAft>
                <a:spcPts val="600"/>
              </a:spcAft>
              <a:buNone/>
            </a:pPr>
            <a:r>
              <a:rPr lang="en-GB" sz="1500" dirty="0">
                <a:solidFill>
                  <a:schemeClr val="dk1"/>
                </a:solidFill>
              </a:rPr>
              <a:t>This returns </a:t>
            </a:r>
            <a:r>
              <a:rPr lang="en-GB" sz="1500" dirty="0" err="1">
                <a:solidFill>
                  <a:schemeClr val="dk1"/>
                </a:solidFill>
                <a:ea typeface="Courier New"/>
                <a:cs typeface="Courier New"/>
                <a:sym typeface="Courier New"/>
              </a:rPr>
              <a:t>RoleA</a:t>
            </a:r>
            <a:r>
              <a:rPr lang="en-GB" sz="1500" dirty="0">
                <a:solidFill>
                  <a:schemeClr val="dk1"/>
                </a:solidFill>
              </a:rPr>
              <a:t> short-term credentials. </a:t>
            </a:r>
          </a:p>
          <a:p>
            <a:pPr marL="0" lvl="0" indent="0" algn="l" rtl="0">
              <a:lnSpc>
                <a:spcPct val="90000"/>
              </a:lnSpc>
              <a:spcBef>
                <a:spcPts val="0"/>
              </a:spcBef>
              <a:spcAft>
                <a:spcPts val="600"/>
              </a:spcAft>
              <a:buNone/>
            </a:pPr>
            <a:r>
              <a:rPr lang="en-GB" sz="1500" dirty="0">
                <a:solidFill>
                  <a:schemeClr val="dk1"/>
                </a:solidFill>
              </a:rPr>
              <a:t>With role chaining, you can use </a:t>
            </a:r>
            <a:r>
              <a:rPr lang="en-GB" sz="1500" dirty="0" err="1">
                <a:solidFill>
                  <a:schemeClr val="dk1"/>
                </a:solidFill>
                <a:ea typeface="Courier New"/>
                <a:cs typeface="Courier New"/>
                <a:sym typeface="Courier New"/>
              </a:rPr>
              <a:t>RoleA</a:t>
            </a:r>
            <a:r>
              <a:rPr lang="en-GB" sz="1500" dirty="0" err="1">
                <a:solidFill>
                  <a:schemeClr val="dk1"/>
                </a:solidFill>
              </a:rPr>
              <a:t>'s</a:t>
            </a:r>
            <a:r>
              <a:rPr lang="en-GB" sz="1500" dirty="0">
                <a:solidFill>
                  <a:schemeClr val="dk1"/>
                </a:solidFill>
              </a:rPr>
              <a:t> short-term credentials to enable User1 to assume </a:t>
            </a:r>
            <a:r>
              <a:rPr lang="en-GB" sz="1500" dirty="0" err="1">
                <a:solidFill>
                  <a:schemeClr val="dk1"/>
                </a:solidFill>
                <a:ea typeface="Courier New"/>
                <a:cs typeface="Courier New"/>
                <a:sym typeface="Courier New"/>
              </a:rPr>
              <a:t>RoleB</a:t>
            </a:r>
            <a:r>
              <a:rPr lang="en-GB" sz="1500" dirty="0">
                <a:solidFill>
                  <a:schemeClr val="dk1"/>
                </a:solidFill>
              </a:rPr>
              <a:t>.</a:t>
            </a:r>
          </a:p>
        </p:txBody>
      </p:sp>
      <p:sp>
        <p:nvSpPr>
          <p:cNvPr id="2" name="Title 1">
            <a:extLst>
              <a:ext uri="{FF2B5EF4-FFF2-40B4-BE49-F238E27FC236}">
                <a16:creationId xmlns:a16="http://schemas.microsoft.com/office/drawing/2014/main" id="{A367A013-3BC2-E8D9-F85B-5D256EFC2F08}"/>
              </a:ext>
            </a:extLst>
          </p:cNvPr>
          <p:cNvSpPr>
            <a:spLocks noGrp="1"/>
          </p:cNvSpPr>
          <p:nvPr>
            <p:ph type="title"/>
          </p:nvPr>
        </p:nvSpPr>
        <p:spPr>
          <a:xfrm>
            <a:off x="417399" y="399161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AWS IAM Roles</a:t>
            </a:r>
          </a:p>
        </p:txBody>
      </p:sp>
    </p:spTree>
    <p:extLst>
      <p:ext uri="{BB962C8B-B14F-4D97-AF65-F5344CB8AC3E}">
        <p14:creationId xmlns:p14="http://schemas.microsoft.com/office/powerpoint/2010/main" val="5197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useBgFill="1">
        <p:nvSpPr>
          <p:cNvPr id="172"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5143500"/>
            <a:chOff x="651279" y="598259"/>
            <a:chExt cx="10889442" cy="5680742"/>
          </a:xfrm>
        </p:grpSpPr>
        <p:sp>
          <p:nvSpPr>
            <p:cNvPr id="175"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8"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3" y="448694"/>
            <a:ext cx="8167081" cy="4260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0" name="Group 17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5143498"/>
            <a:chOff x="0" y="0"/>
            <a:chExt cx="12188952" cy="6858000"/>
          </a:xfrm>
        </p:grpSpPr>
        <p:sp>
          <p:nvSpPr>
            <p:cNvPr id="181" name="Freeform: Shape 18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5" name="Freeform: Shape 18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6" name="Freeform: Shape 18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7" name="Freeform: Shape 18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62" name="Google Shape;162;p32"/>
          <p:cNvSpPr txBox="1">
            <a:spLocks noGrp="1"/>
          </p:cNvSpPr>
          <p:nvPr>
            <p:ph type="title"/>
          </p:nvPr>
        </p:nvSpPr>
        <p:spPr>
          <a:xfrm>
            <a:off x="589788" y="1878349"/>
            <a:ext cx="1302074" cy="101674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000" kern="1200" dirty="0">
                <a:solidFill>
                  <a:schemeClr val="tx2"/>
                </a:solidFill>
                <a:latin typeface="+mj-lt"/>
                <a:ea typeface="+mj-ea"/>
                <a:cs typeface="+mj-cs"/>
              </a:rPr>
              <a:t>AWS IAM: how it works?</a:t>
            </a:r>
          </a:p>
        </p:txBody>
      </p:sp>
      <p:sp>
        <p:nvSpPr>
          <p:cNvPr id="167" name="Google Shape;167;p32"/>
          <p:cNvSpPr txBox="1"/>
          <p:nvPr/>
        </p:nvSpPr>
        <p:spPr>
          <a:xfrm>
            <a:off x="3183011" y="917221"/>
            <a:ext cx="1619609" cy="3216235"/>
          </a:xfrm>
          <a:prstGeom prst="rect">
            <a:avLst/>
          </a:prstGeom>
          <a:noFill/>
          <a:ln>
            <a:noFill/>
          </a:ln>
        </p:spPr>
        <p:txBody>
          <a:bodyPr spcFirstLastPara="1" wrap="square" lIns="91425" tIns="91425" rIns="91425" bIns="91425" anchor="t" anchorCtr="0">
            <a:spAutoFit/>
          </a:bodyPr>
          <a:lstStyle/>
          <a:p>
            <a:pPr defTabSz="512064">
              <a:spcAft>
                <a:spcPts val="600"/>
              </a:spcAft>
            </a:pPr>
            <a:r>
              <a:rPr lang="en-GB" sz="800" b="1" kern="1200" dirty="0">
                <a:solidFill>
                  <a:srgbClr val="AB1300"/>
                </a:solidFill>
                <a:latin typeface="+mn-lt"/>
                <a:ea typeface="+mn-ea"/>
                <a:cs typeface="+mn-cs"/>
              </a:rPr>
              <a:t>Authorization</a:t>
            </a:r>
            <a:r>
              <a:rPr lang="en-GB" sz="800" kern="1200" dirty="0">
                <a:solidFill>
                  <a:schemeClr val="dk1"/>
                </a:solidFill>
                <a:latin typeface="+mn-lt"/>
                <a:ea typeface="+mn-ea"/>
                <a:cs typeface="+mn-cs"/>
              </a:rPr>
              <a: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You must also be authorized (allowed) to complete your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During authorization, Amazon uses values from the request context to check for policies that apply to the request.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It then uses the policies to determine whether to allow or deny the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Most policies are stored in Amazon as JSON documents and specify the permissions for principal entities</a:t>
            </a:r>
            <a:endParaRPr lang="en-GB" sz="800" dirty="0">
              <a:solidFill>
                <a:schemeClr val="dk1"/>
              </a:solidFill>
            </a:endParaRPr>
          </a:p>
        </p:txBody>
      </p:sp>
      <p:sp>
        <p:nvSpPr>
          <p:cNvPr id="3" name="TextBox 2">
            <a:extLst>
              <a:ext uri="{FF2B5EF4-FFF2-40B4-BE49-F238E27FC236}">
                <a16:creationId xmlns:a16="http://schemas.microsoft.com/office/drawing/2014/main" id="{6323DB24-6EC9-82B9-7BE1-5E28AB3AA7C8}"/>
              </a:ext>
            </a:extLst>
          </p:cNvPr>
          <p:cNvSpPr txBox="1"/>
          <p:nvPr/>
        </p:nvSpPr>
        <p:spPr>
          <a:xfrm>
            <a:off x="1921704" y="2195789"/>
            <a:ext cx="1022768" cy="1651734"/>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Authentication</a:t>
            </a:r>
          </a:p>
          <a:p>
            <a:pPr defTabSz="512064">
              <a:spcBef>
                <a:spcPts val="1568"/>
              </a:spcBef>
            </a:pPr>
            <a:r>
              <a:rPr lang="en-GB" sz="800" kern="1200" dirty="0">
                <a:solidFill>
                  <a:schemeClr val="dk1"/>
                </a:solidFill>
                <a:latin typeface="+mn-lt"/>
                <a:ea typeface="+mn-ea"/>
                <a:cs typeface="+mn-cs"/>
              </a:rPr>
              <a:t>A principal must be authenticated using their credentials to send a request to Amazon. Some services, such as Amazon S3 and Amazon STS, allow a few requests from anonymous users</a:t>
            </a:r>
            <a:endParaRPr lang="en-GB" sz="800" dirty="0">
              <a:solidFill>
                <a:schemeClr val="dk1"/>
              </a:solidFill>
            </a:endParaRPr>
          </a:p>
        </p:txBody>
      </p:sp>
      <p:sp>
        <p:nvSpPr>
          <p:cNvPr id="5" name="TextBox 4">
            <a:extLst>
              <a:ext uri="{FF2B5EF4-FFF2-40B4-BE49-F238E27FC236}">
                <a16:creationId xmlns:a16="http://schemas.microsoft.com/office/drawing/2014/main" id="{CE31AF4D-2DEF-76F8-FE0D-47EE4BCD3405}"/>
              </a:ext>
            </a:extLst>
          </p:cNvPr>
          <p:cNvSpPr txBox="1"/>
          <p:nvPr/>
        </p:nvSpPr>
        <p:spPr>
          <a:xfrm>
            <a:off x="5207821" y="2154959"/>
            <a:ext cx="1309707"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Actions or operations</a:t>
            </a:r>
          </a:p>
          <a:p>
            <a:pPr defTabSz="512064">
              <a:lnSpc>
                <a:spcPct val="150000"/>
              </a:lnSpc>
              <a:spcBef>
                <a:spcPts val="1176"/>
              </a:spcBef>
              <a:spcAft>
                <a:spcPts val="672"/>
              </a:spcAft>
            </a:pPr>
            <a:r>
              <a:rPr lang="en-GB" sz="800" kern="1200" dirty="0">
                <a:solidFill>
                  <a:schemeClr val="dk1"/>
                </a:solidFill>
                <a:latin typeface="+mn-lt"/>
                <a:ea typeface="+mn-ea"/>
                <a:cs typeface="+mn-cs"/>
              </a:rPr>
              <a:t>After your request has been authenticated and authorized, Amazon approves the actions or operations in your request</a:t>
            </a:r>
            <a:endParaRPr lang="en-GB" sz="800" dirty="0">
              <a:solidFill>
                <a:schemeClr val="dk1"/>
              </a:solidFill>
            </a:endParaRPr>
          </a:p>
        </p:txBody>
      </p:sp>
      <p:sp>
        <p:nvSpPr>
          <p:cNvPr id="7" name="TextBox 6">
            <a:extLst>
              <a:ext uri="{FF2B5EF4-FFF2-40B4-BE49-F238E27FC236}">
                <a16:creationId xmlns:a16="http://schemas.microsoft.com/office/drawing/2014/main" id="{80D9859E-407C-4D1A-C5D1-AAFFF06FF3C8}"/>
              </a:ext>
            </a:extLst>
          </p:cNvPr>
          <p:cNvSpPr txBox="1"/>
          <p:nvPr/>
        </p:nvSpPr>
        <p:spPr>
          <a:xfrm>
            <a:off x="6922729" y="2154959"/>
            <a:ext cx="1387949"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Resources</a:t>
            </a:r>
          </a:p>
          <a:p>
            <a:pPr defTabSz="512064">
              <a:lnSpc>
                <a:spcPct val="150000"/>
              </a:lnSpc>
              <a:spcBef>
                <a:spcPts val="1176"/>
              </a:spcBef>
              <a:spcAft>
                <a:spcPts val="672"/>
              </a:spcAft>
            </a:pPr>
            <a:r>
              <a:rPr lang="en-GB" sz="800" kern="1200" dirty="0">
                <a:solidFill>
                  <a:schemeClr val="dk1"/>
                </a:solidFill>
                <a:latin typeface="+mn-lt"/>
                <a:ea typeface="+mn-ea"/>
                <a:cs typeface="+mn-cs"/>
              </a:rPr>
              <a:t>After Amazon approves the operations in your request, they can be performed on the related resources within your account</a:t>
            </a:r>
            <a:endParaRPr lang="en-GB" sz="800" dirty="0">
              <a:solidFill>
                <a:schemeClr val="dk1"/>
              </a:solidFill>
            </a:endParaRPr>
          </a:p>
        </p:txBody>
      </p:sp>
      <p:sp>
        <p:nvSpPr>
          <p:cNvPr id="9" name="TextBox 8">
            <a:extLst>
              <a:ext uri="{FF2B5EF4-FFF2-40B4-BE49-F238E27FC236}">
                <a16:creationId xmlns:a16="http://schemas.microsoft.com/office/drawing/2014/main" id="{EDC5AE10-F50F-5572-BB6F-EB385F9C444F}"/>
              </a:ext>
            </a:extLst>
          </p:cNvPr>
          <p:cNvSpPr txBox="1"/>
          <p:nvPr/>
        </p:nvSpPr>
        <p:spPr>
          <a:xfrm>
            <a:off x="6944508" y="630007"/>
            <a:ext cx="13661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Request</a:t>
            </a:r>
            <a:r>
              <a:rPr lang="en-GB" sz="800" kern="1200" dirty="0">
                <a:solidFill>
                  <a:schemeClr val="dk1"/>
                </a:solidFill>
                <a:latin typeface="+mn-lt"/>
                <a:ea typeface="+mn-ea"/>
                <a:cs typeface="+mn-cs"/>
              </a:rPr>
              <a:t>:</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Actions or operations </a:t>
            </a:r>
          </a:p>
          <a:p>
            <a:pPr marL="256032" indent="-167132" defTabSz="512064">
              <a:buClr>
                <a:schemeClr val="dk1"/>
              </a:buClr>
              <a:buSzPts val="1100"/>
              <a:buChar char="●"/>
            </a:pPr>
            <a:r>
              <a:rPr lang="en-GB" sz="800" kern="1200" dirty="0">
                <a:solidFill>
                  <a:schemeClr val="dk1"/>
                </a:solidFill>
                <a:latin typeface="+mn-lt"/>
                <a:ea typeface="+mn-ea"/>
                <a:cs typeface="+mn-cs"/>
              </a:rPr>
              <a:t>Resources</a:t>
            </a:r>
          </a:p>
          <a:p>
            <a:pPr marL="256032" indent="-167132" defTabSz="512064">
              <a:buClr>
                <a:schemeClr val="dk1"/>
              </a:buClr>
              <a:buSzPts val="1100"/>
              <a:buChar char="●"/>
            </a:pPr>
            <a:r>
              <a:rPr lang="en-GB" sz="800" kern="1200" dirty="0">
                <a:solidFill>
                  <a:schemeClr val="dk1"/>
                </a:solidFill>
                <a:latin typeface="+mn-lt"/>
                <a:ea typeface="+mn-ea"/>
                <a:cs typeface="+mn-cs"/>
              </a:rPr>
              <a:t>Principal </a:t>
            </a:r>
          </a:p>
          <a:p>
            <a:pPr marL="256032" indent="-167132" defTabSz="512064">
              <a:buClr>
                <a:schemeClr val="dk1"/>
              </a:buClr>
              <a:buSzPts val="1100"/>
              <a:buChar char="●"/>
            </a:pPr>
            <a:r>
              <a:rPr lang="en-GB" sz="800" kern="1200" dirty="0">
                <a:solidFill>
                  <a:schemeClr val="dk1"/>
                </a:solidFill>
                <a:latin typeface="+mn-lt"/>
                <a:ea typeface="+mn-ea"/>
                <a:cs typeface="+mn-cs"/>
              </a:rPr>
              <a:t>Environment data </a:t>
            </a:r>
          </a:p>
          <a:p>
            <a:pPr marL="256032" indent="-167132" defTabSz="512064">
              <a:buClr>
                <a:schemeClr val="dk1"/>
              </a:buClr>
              <a:buSzPts val="1100"/>
              <a:buChar char="●"/>
            </a:pPr>
            <a:r>
              <a:rPr lang="en-GB" sz="800" kern="1200" dirty="0">
                <a:solidFill>
                  <a:schemeClr val="dk1"/>
                </a:solidFill>
                <a:latin typeface="+mn-lt"/>
                <a:ea typeface="+mn-ea"/>
                <a:cs typeface="+mn-cs"/>
              </a:rPr>
              <a:t>Resource data</a:t>
            </a:r>
            <a:endParaRPr lang="en-GB" sz="800" dirty="0">
              <a:solidFill>
                <a:schemeClr val="dk1"/>
              </a:solidFill>
            </a:endParaRPr>
          </a:p>
        </p:txBody>
      </p:sp>
      <p:sp>
        <p:nvSpPr>
          <p:cNvPr id="11" name="TextBox 10">
            <a:extLst>
              <a:ext uri="{FF2B5EF4-FFF2-40B4-BE49-F238E27FC236}">
                <a16:creationId xmlns:a16="http://schemas.microsoft.com/office/drawing/2014/main" id="{1C58DDB0-0C9B-F652-7BD9-2B428FD09FB7}"/>
              </a:ext>
            </a:extLst>
          </p:cNvPr>
          <p:cNvSpPr txBox="1"/>
          <p:nvPr/>
        </p:nvSpPr>
        <p:spPr>
          <a:xfrm>
            <a:off x="5160340" y="666459"/>
            <a:ext cx="14328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Principal</a:t>
            </a:r>
          </a:p>
          <a:p>
            <a:pPr defTabSz="512064">
              <a:spcBef>
                <a:spcPts val="1176"/>
              </a:spcBef>
              <a:spcAft>
                <a:spcPts val="672"/>
              </a:spcAft>
            </a:pPr>
            <a:r>
              <a:rPr lang="en-GB" sz="800" kern="1200" dirty="0">
                <a:solidFill>
                  <a:schemeClr val="dk1"/>
                </a:solidFill>
                <a:latin typeface="+mn-lt"/>
                <a:ea typeface="+mn-ea"/>
                <a:cs typeface="+mn-cs"/>
              </a:rPr>
              <a:t>A </a:t>
            </a:r>
            <a:r>
              <a:rPr lang="en-GB" sz="800" i="1" kern="1200" dirty="0">
                <a:solidFill>
                  <a:schemeClr val="dk1"/>
                </a:solidFill>
                <a:latin typeface="+mn-lt"/>
                <a:ea typeface="+mn-ea"/>
                <a:cs typeface="+mn-cs"/>
              </a:rPr>
              <a:t>principal</a:t>
            </a:r>
            <a:r>
              <a:rPr lang="en-GB" sz="800" kern="1200" dirty="0">
                <a:solidFill>
                  <a:schemeClr val="dk1"/>
                </a:solidFill>
                <a:latin typeface="+mn-lt"/>
                <a:ea typeface="+mn-ea"/>
                <a:cs typeface="+mn-cs"/>
              </a:rPr>
              <a:t> is a person or application that can make a request for an action or operation on an Amazon resource. </a:t>
            </a:r>
            <a:endParaRPr lang="en-GB" sz="800" dirty="0">
              <a:solidFill>
                <a:schemeClr val="dk1"/>
              </a:solidFill>
            </a:endParaRPr>
          </a:p>
        </p:txBody>
      </p:sp>
      <p:sp>
        <p:nvSpPr>
          <p:cNvPr id="13" name="TextBox 12">
            <a:extLst>
              <a:ext uri="{FF2B5EF4-FFF2-40B4-BE49-F238E27FC236}">
                <a16:creationId xmlns:a16="http://schemas.microsoft.com/office/drawing/2014/main" id="{CE6A76B4-BA09-FAD8-B2F8-23C6D257ABD7}"/>
              </a:ext>
            </a:extLst>
          </p:cNvPr>
          <p:cNvSpPr txBox="1"/>
          <p:nvPr/>
        </p:nvSpPr>
        <p:spPr>
          <a:xfrm>
            <a:off x="1941776" y="666459"/>
            <a:ext cx="982623" cy="1107996"/>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Terms</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IAM Resources</a:t>
            </a:r>
          </a:p>
          <a:p>
            <a:pPr marL="256032" indent="-167132" defTabSz="512064">
              <a:buClr>
                <a:schemeClr val="dk1"/>
              </a:buClr>
              <a:buSzPts val="1100"/>
              <a:buChar char="●"/>
            </a:pPr>
            <a:r>
              <a:rPr lang="en-GB" sz="800" kern="1200" dirty="0">
                <a:solidFill>
                  <a:schemeClr val="dk1"/>
                </a:solidFill>
                <a:latin typeface="+mn-lt"/>
                <a:ea typeface="+mn-ea"/>
                <a:cs typeface="+mn-cs"/>
              </a:rPr>
              <a:t>IAM Identities</a:t>
            </a:r>
          </a:p>
          <a:p>
            <a:pPr marL="256032" indent="-167132" defTabSz="512064">
              <a:buClr>
                <a:schemeClr val="dk1"/>
              </a:buClr>
              <a:buSzPts val="1100"/>
              <a:buChar char="●"/>
            </a:pPr>
            <a:r>
              <a:rPr lang="en-GB" sz="800" kern="1200" dirty="0">
                <a:solidFill>
                  <a:schemeClr val="dk1"/>
                </a:solidFill>
                <a:latin typeface="+mn-lt"/>
                <a:ea typeface="+mn-ea"/>
                <a:cs typeface="+mn-cs"/>
              </a:rPr>
              <a:t>IAM Entities</a:t>
            </a:r>
          </a:p>
          <a:p>
            <a:pPr marL="256032" indent="-167132" defTabSz="512064">
              <a:buClr>
                <a:schemeClr val="dk1"/>
              </a:buClr>
              <a:buSzPts val="1100"/>
              <a:buChar char="●"/>
            </a:pPr>
            <a:r>
              <a:rPr lang="en-GB" sz="800" kern="1200" dirty="0">
                <a:solidFill>
                  <a:schemeClr val="dk1"/>
                </a:solidFill>
                <a:latin typeface="+mn-lt"/>
                <a:ea typeface="+mn-ea"/>
                <a:cs typeface="+mn-cs"/>
              </a:rPr>
              <a:t>Principals</a:t>
            </a:r>
            <a:endParaRPr lang="en-GB" sz="8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33"/>
          <p:cNvSpPr txBox="1">
            <a:spLocks noGrp="1"/>
          </p:cNvSpPr>
          <p:nvPr>
            <p:ph type="title"/>
          </p:nvPr>
        </p:nvSpPr>
        <p:spPr>
          <a:xfrm>
            <a:off x="616724" y="1438132"/>
            <a:ext cx="2873998" cy="2267235"/>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200" kern="1200" dirty="0">
                <a:solidFill>
                  <a:schemeClr val="tx1">
                    <a:lumMod val="85000"/>
                    <a:lumOff val="15000"/>
                  </a:schemeClr>
                </a:solidFill>
                <a:latin typeface="+mj-lt"/>
                <a:ea typeface="+mj-ea"/>
                <a:cs typeface="+mj-cs"/>
              </a:rPr>
              <a:t>AWS IAM: Policies</a:t>
            </a:r>
          </a:p>
        </p:txBody>
      </p:sp>
      <p:sp>
        <p:nvSpPr>
          <p:cNvPr id="181" name="Freeform: Shape 180">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3" y="482600"/>
            <a:ext cx="4704078" cy="418226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2215" y="284435"/>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FDB2796-60F1-F9D4-E102-873ECC984BF7}"/>
              </a:ext>
            </a:extLst>
          </p:cNvPr>
          <p:cNvSpPr txBox="1"/>
          <p:nvPr/>
        </p:nvSpPr>
        <p:spPr>
          <a:xfrm>
            <a:off x="4365452" y="936266"/>
            <a:ext cx="3919819" cy="3220278"/>
          </a:xfrm>
          <a:prstGeom prst="rect">
            <a:avLst/>
          </a:prstGeom>
        </p:spPr>
        <p:txBody>
          <a:bodyPr vert="horz" lIns="91440" tIns="45720" rIns="91440" bIns="45720" rtlCol="0" anchor="ctr">
            <a:normAutofit fontScale="92500" lnSpcReduction="10000"/>
          </a:bodyPr>
          <a:lstStyle/>
          <a:p>
            <a:pPr marL="0" lvl="0" indent="-228600">
              <a:lnSpc>
                <a:spcPct val="90000"/>
              </a:lnSpc>
              <a:spcBef>
                <a:spcPts val="2800"/>
              </a:spcBef>
              <a:spcAft>
                <a:spcPts val="0"/>
              </a:spcAft>
              <a:buFont typeface="Arial" panose="020B0604020202020204" pitchFamily="34" charset="0"/>
              <a:buChar char="•"/>
            </a:pPr>
            <a:r>
              <a:rPr lang="en-US" sz="900" b="1" dirty="0">
                <a:solidFill>
                  <a:schemeClr val="tx1">
                    <a:lumMod val="85000"/>
                    <a:lumOff val="15000"/>
                  </a:schemeClr>
                </a:solidFill>
              </a:rPr>
              <a:t>Identity-based and resource-based policies</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Identity-based policies are permissions policies that you attach to an IAM identity</a:t>
            </a:r>
            <a:r>
              <a:rPr lang="en-US" sz="900" dirty="0">
                <a:solidFill>
                  <a:schemeClr val="tx1">
                    <a:lumMod val="85000"/>
                    <a:lumOff val="15000"/>
                  </a:schemeClr>
                </a:solidFill>
              </a:rPr>
              <a:t>, such as an IAM user, group, or role. </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Resource-based policies are permissions policies that you attach to a resource </a:t>
            </a:r>
            <a:r>
              <a:rPr lang="en-US" sz="900" dirty="0">
                <a:solidFill>
                  <a:schemeClr val="tx1">
                    <a:lumMod val="85000"/>
                    <a:lumOff val="15000"/>
                  </a:schemeClr>
                </a:solidFill>
              </a:rPr>
              <a:t>such as an Amazon S3 bucket or an IAM role trust policy.</a:t>
            </a:r>
          </a:p>
          <a:p>
            <a:pPr marL="0" lvl="0" indent="-228600">
              <a:lnSpc>
                <a:spcPct val="90000"/>
              </a:lnSpc>
              <a:spcBef>
                <a:spcPts val="1200"/>
              </a:spcBef>
              <a:spcAft>
                <a:spcPts val="0"/>
              </a:spcAft>
              <a:buFont typeface="Arial" panose="020B0604020202020204" pitchFamily="34" charset="0"/>
              <a:buChar char="•"/>
            </a:pPr>
            <a:r>
              <a:rPr lang="en-US" sz="900" i="1" dirty="0">
                <a:solidFill>
                  <a:schemeClr val="tx1">
                    <a:lumMod val="85000"/>
                    <a:lumOff val="15000"/>
                  </a:schemeClr>
                </a:solidFill>
                <a:highlight>
                  <a:srgbClr val="FFFF00"/>
                </a:highlight>
              </a:rPr>
              <a:t>Identity-based policies</a:t>
            </a:r>
            <a:r>
              <a:rPr lang="en-US" sz="900" dirty="0">
                <a:solidFill>
                  <a:schemeClr val="tx1">
                    <a:lumMod val="85000"/>
                    <a:lumOff val="15000"/>
                  </a:schemeClr>
                </a:solidFill>
                <a:highlight>
                  <a:srgbClr val="FFFF00"/>
                </a:highlight>
              </a:rPr>
              <a:t> </a:t>
            </a:r>
            <a:r>
              <a:rPr lang="en-US" sz="900" dirty="0">
                <a:solidFill>
                  <a:schemeClr val="tx1">
                    <a:lumMod val="85000"/>
                    <a:lumOff val="15000"/>
                  </a:schemeClr>
                </a:solidFill>
              </a:rPr>
              <a:t>control what actions the identity can perform, on which resources, and under what conditions. Identity-based policies can be further categorized:</a:t>
            </a:r>
          </a:p>
          <a:p>
            <a:pPr marL="457200" lvl="0" indent="-228600">
              <a:lnSpc>
                <a:spcPct val="90000"/>
              </a:lnSpc>
              <a:spcBef>
                <a:spcPts val="120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Managed policies </a:t>
            </a:r>
            <a:r>
              <a:rPr lang="en-US" sz="900" dirty="0">
                <a:solidFill>
                  <a:schemeClr val="tx1">
                    <a:lumMod val="85000"/>
                    <a:lumOff val="15000"/>
                  </a:schemeClr>
                </a:solidFill>
              </a:rPr>
              <a:t>– Standalone identity-based policies that you can attach to multiple users, groups, and roles in your Amazon account. You can use two types of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Amazon managed policies </a:t>
            </a:r>
            <a:r>
              <a:rPr lang="en-US" sz="900" dirty="0">
                <a:solidFill>
                  <a:schemeClr val="tx1">
                    <a:lumMod val="85000"/>
                    <a:lumOff val="15000"/>
                  </a:schemeClr>
                </a:solidFill>
              </a:rPr>
              <a:t>– Managed policies that are created and managed by Amazon. If you are new to using policies, we recommend that you start by using Amazon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Customer managed policies </a:t>
            </a:r>
            <a:r>
              <a:rPr lang="en-US" sz="900" dirty="0">
                <a:solidFill>
                  <a:schemeClr val="tx1">
                    <a:lumMod val="85000"/>
                    <a:lumOff val="15000"/>
                  </a:schemeClr>
                </a:solidFill>
              </a:rPr>
              <a:t>–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US" sz="900" dirty="0">
                <a:solidFill>
                  <a:schemeClr val="tx1">
                    <a:lumMod val="85000"/>
                    <a:lumOff val="15000"/>
                  </a:schemeClr>
                </a:solidFill>
                <a:uFill>
                  <a:noFill/>
                </a:uFill>
                <a:hlinkClick r:id="rId3">
                  <a:extLst>
                    <a:ext uri="{A12FA001-AC4F-418D-AE19-62706E023703}">
                      <ahyp:hlinkClr xmlns:ahyp="http://schemas.microsoft.com/office/drawing/2018/hyperlinkcolor" val="tx"/>
                    </a:ext>
                  </a:extLst>
                </a:hlinkClick>
              </a:rPr>
              <a:t>Creating IAM policies</a:t>
            </a:r>
            <a:r>
              <a:rPr lang="en-US" sz="900" dirty="0">
                <a:solidFill>
                  <a:schemeClr val="tx1">
                    <a:lumMod val="85000"/>
                    <a:lumOff val="15000"/>
                  </a:schemeClr>
                </a:solidFill>
              </a:rPr>
              <a:t> and </a:t>
            </a:r>
            <a:r>
              <a:rPr lang="en-US" sz="900" dirty="0">
                <a:solidFill>
                  <a:schemeClr val="tx1">
                    <a:lumMod val="85000"/>
                    <a:lumOff val="15000"/>
                  </a:schemeClr>
                </a:solidFill>
                <a:uFill>
                  <a:noFill/>
                </a:uFill>
                <a:hlinkClick r:id="rId4">
                  <a:extLst>
                    <a:ext uri="{A12FA001-AC4F-418D-AE19-62706E023703}">
                      <ahyp:hlinkClr xmlns:ahyp="http://schemas.microsoft.com/office/drawing/2018/hyperlinkcolor" val="tx"/>
                    </a:ext>
                  </a:extLst>
                </a:hlinkClick>
              </a:rPr>
              <a:t>Editing IAM policies</a:t>
            </a:r>
            <a:r>
              <a:rPr lang="en-US" sz="900" dirty="0">
                <a:solidFill>
                  <a:schemeClr val="tx1">
                    <a:lumMod val="85000"/>
                    <a:lumOff val="15000"/>
                  </a:schemeClr>
                </a:solidFill>
              </a:rPr>
              <a:t>.</a:t>
            </a: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Inline policies </a:t>
            </a:r>
            <a:r>
              <a:rPr lang="en-US" sz="900" dirty="0">
                <a:solidFill>
                  <a:schemeClr val="tx1">
                    <a:lumMod val="85000"/>
                    <a:lumOff val="15000"/>
                  </a:schemeClr>
                </a:solidFill>
              </a:rPr>
              <a:t>– Policies that you create and manage and that are embedded directly into a single user, group, or role. In most cases, we don't recommend using inline policies.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F948C-A86C-C108-5477-3FB47B82AC0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AWS IAM: Federated users</a:t>
            </a:r>
          </a:p>
        </p:txBody>
      </p:sp>
      <p:sp>
        <p:nvSpPr>
          <p:cNvPr id="4" name="Google Shape;175;p33">
            <a:extLst>
              <a:ext uri="{FF2B5EF4-FFF2-40B4-BE49-F238E27FC236}">
                <a16:creationId xmlns:a16="http://schemas.microsoft.com/office/drawing/2014/main" id="{B9209D5C-C874-6ACF-4088-2AB018FEF387}"/>
              </a:ext>
            </a:extLst>
          </p:cNvPr>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fontScale="85000" lnSpcReduction="20000"/>
          </a:bodyPr>
          <a:lstStyle/>
          <a:p>
            <a:pPr marL="0" lvl="0" indent="-228600" defTabSz="914400">
              <a:spcBef>
                <a:spcPts val="2800"/>
              </a:spcBef>
              <a:spcAft>
                <a:spcPts val="0"/>
              </a:spcAft>
              <a:buFont typeface="Arial" panose="020B0604020202020204" pitchFamily="34" charset="0"/>
              <a:buChar char="•"/>
            </a:pPr>
            <a:r>
              <a:rPr lang="en-US" sz="1500" b="1" dirty="0">
                <a:highlight>
                  <a:srgbClr val="FFFF00"/>
                </a:highlight>
              </a:rPr>
              <a:t>Federated users and roles</a:t>
            </a:r>
          </a:p>
          <a:p>
            <a:pPr marL="0" lvl="0" indent="0" defTabSz="914400">
              <a:spcBef>
                <a:spcPts val="2800"/>
              </a:spcBef>
              <a:spcAft>
                <a:spcPts val="0"/>
              </a:spcAft>
              <a:buNone/>
            </a:pPr>
            <a:r>
              <a:rPr lang="en-US" sz="1500" dirty="0"/>
              <a:t>Federated users don't have permanent identities in your Amazon account the way that IAM users do. </a:t>
            </a:r>
            <a:endParaRPr lang="ru-RU" sz="1500" dirty="0"/>
          </a:p>
          <a:p>
            <a:pPr marL="0" lvl="0" indent="0" defTabSz="914400">
              <a:spcBef>
                <a:spcPts val="2800"/>
              </a:spcBef>
              <a:spcAft>
                <a:spcPts val="0"/>
              </a:spcAft>
              <a:buNone/>
            </a:pPr>
            <a:r>
              <a:rPr lang="en-US" sz="1500" dirty="0"/>
              <a:t>To assign permissions to federated users, you can create an entity referred to as a </a:t>
            </a:r>
            <a:r>
              <a:rPr lang="en-US" sz="1500" i="1" dirty="0"/>
              <a:t>role</a:t>
            </a:r>
            <a:r>
              <a:rPr lang="en-US" sz="1500" dirty="0"/>
              <a:t> and define permissions for the role. </a:t>
            </a:r>
            <a:endParaRPr lang="ru-RU" sz="1500" dirty="0"/>
          </a:p>
          <a:p>
            <a:pPr marL="0" lvl="0" indent="0" defTabSz="914400">
              <a:spcBef>
                <a:spcPts val="2800"/>
              </a:spcBef>
              <a:spcAft>
                <a:spcPts val="0"/>
              </a:spcAft>
              <a:buNone/>
            </a:pPr>
            <a:r>
              <a:rPr lang="en-US" sz="1500" dirty="0"/>
              <a:t>When a federated user signs in to Amazon, the user is associated with the role and is granted the permissions that are defined in the role</a:t>
            </a:r>
            <a:endParaRPr lang="en-US" sz="1500" b="1" dirty="0"/>
          </a:p>
          <a:p>
            <a:pPr marL="0" lvl="0" indent="-228600" defTabSz="914400">
              <a:spcBef>
                <a:spcPts val="2100"/>
              </a:spcBef>
              <a:spcAft>
                <a:spcPts val="1200"/>
              </a:spcAft>
              <a:buFont typeface="Arial" panose="020B0604020202020204" pitchFamily="34" charset="0"/>
              <a:buChar char="•"/>
            </a:pPr>
            <a:endParaRPr lang="en-US" sz="1500" dirty="0"/>
          </a:p>
        </p:txBody>
      </p:sp>
      <p:pic>
        <p:nvPicPr>
          <p:cNvPr id="1026" name="Picture 2" descr="AWS Federated Authentication with Active Directory Federation Services (AD  FS) | AWS Security Blog">
            <a:extLst>
              <a:ext uri="{FF2B5EF4-FFF2-40B4-BE49-F238E27FC236}">
                <a16:creationId xmlns:a16="http://schemas.microsoft.com/office/drawing/2014/main" id="{665E39ED-1E9B-9453-8DA5-63ACD0756D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205" y="2003574"/>
            <a:ext cx="4173288" cy="2086642"/>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318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1798</Words>
  <Application>Microsoft Macintosh PowerPoint</Application>
  <PresentationFormat>On-screen Show (16:9)</PresentationFormat>
  <Paragraphs>139</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 Light</vt:lpstr>
      <vt:lpstr>Arial</vt:lpstr>
      <vt:lpstr>Calibri</vt:lpstr>
      <vt:lpstr>Office Theme</vt:lpstr>
      <vt:lpstr>AWS IAM</vt:lpstr>
      <vt:lpstr>AWS IAM</vt:lpstr>
      <vt:lpstr>AWS IAM: Users &amp; Groups</vt:lpstr>
      <vt:lpstr>AWS IAM Roles Introduction</vt:lpstr>
      <vt:lpstr>AWS IAM Roles</vt:lpstr>
      <vt:lpstr>AWS IAM Roles</vt:lpstr>
      <vt:lpstr>AWS IAM: how it works?</vt:lpstr>
      <vt:lpstr>AWS IAM: Policies</vt:lpstr>
      <vt:lpstr>AWS IAM: Federated users</vt:lpstr>
      <vt:lpstr>AWS IAM: Roles. Assume Role</vt:lpstr>
      <vt:lpstr>Delegate access across AWS accounts using IAM roles</vt:lpstr>
      <vt:lpstr>PowerPoint Presentation</vt:lpstr>
      <vt:lpstr>ABAC vs RBAC</vt:lpstr>
      <vt:lpstr>IAM MFA &amp;  Available Methods</vt:lpstr>
      <vt:lpstr>AWS IAM Best practice</vt:lpstr>
      <vt:lpstr>AWS Console: Login to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IAM</dc:title>
  <cp:lastModifiedBy>Ilya Chakun</cp:lastModifiedBy>
  <cp:revision>16</cp:revision>
  <dcterms:modified xsi:type="dcterms:W3CDTF">2023-12-04T14:13:25Z</dcterms:modified>
</cp:coreProperties>
</file>