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84" r:id="rId12"/>
    <p:sldId id="266" r:id="rId13"/>
    <p:sldId id="267" r:id="rId14"/>
    <p:sldId id="268" r:id="rId15"/>
    <p:sldId id="269" r:id="rId16"/>
    <p:sldId id="270" r:id="rId17"/>
    <p:sldId id="271" r:id="rId18"/>
    <p:sldId id="272" r:id="rId19"/>
    <p:sldId id="273" r:id="rId20"/>
    <p:sldId id="274" r:id="rId21"/>
    <p:sldId id="275" r:id="rId22"/>
    <p:sldId id="281" r:id="rId23"/>
    <p:sldId id="276" r:id="rId24"/>
    <p:sldId id="277" r:id="rId25"/>
    <p:sldId id="278" r:id="rId26"/>
    <p:sldId id="279" r:id="rId27"/>
    <p:sldId id="280" r:id="rId28"/>
    <p:sldId id="282" r:id="rId29"/>
    <p:sldId id="283" r:id="rId3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682"/>
    <p:restoredTop sz="94707"/>
  </p:normalViewPr>
  <p:slideViewPr>
    <p:cSldViewPr snapToGrid="0">
      <p:cViewPr varScale="1">
        <p:scale>
          <a:sx n="148" d="100"/>
          <a:sy n="148" d="100"/>
        </p:scale>
        <p:origin x="1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566DE-F674-2848-AF46-078F8F261F10}" type="datetimeFigureOut">
              <a:rPr lang="en-CH" smtClean="0"/>
              <a:t>24.01.2024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93BC1-C098-8B41-BE8E-89DBC2A4E8D3}" type="slidenum">
              <a:rPr lang="en-CH" smtClean="0"/>
              <a:t>‹#›</a:t>
            </a:fld>
            <a:endParaRPr lang="en-CH"/>
          </a:p>
        </p:txBody>
      </p:sp>
    </p:spTree>
    <p:extLst>
      <p:ext uri="{BB962C8B-B14F-4D97-AF65-F5344CB8AC3E}">
        <p14:creationId xmlns:p14="http://schemas.microsoft.com/office/powerpoint/2010/main" val="323146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f2f6988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f2f698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f2f6988d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f2f6988d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6D993BC1-C098-8B41-BE8E-89DBC2A4E8D3}" type="slidenum">
              <a:rPr lang="en-CH" smtClean="0"/>
              <a:t>11</a:t>
            </a:fld>
            <a:endParaRPr lang="en-CH"/>
          </a:p>
        </p:txBody>
      </p:sp>
    </p:spTree>
    <p:extLst>
      <p:ext uri="{BB962C8B-B14F-4D97-AF65-F5344CB8AC3E}">
        <p14:creationId xmlns:p14="http://schemas.microsoft.com/office/powerpoint/2010/main" val="168323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f2f6988d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f2f6988d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f2f6988d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f2f6988d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f2f6988d1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f2f6988d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5f2f6988d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5f2f6988d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f2f6988d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f2f6988d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f2f6988d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5f2f6988d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f2f6988d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25f2f6988d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f2f6988d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5f2f6988d1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f2f6988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5f2f6988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5f2f6988d1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25f2f6988d1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f2f6988d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f2f6988d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f2f6988d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f2f6988d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231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f2f6988d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f2f6988d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5f2f6988d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5f2f6988d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f2f6988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f2f6988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f2f6988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f2f6988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f2f6988d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25f2f6988d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f2f6988d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f2f6988d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f2f698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f2f698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2f6988d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f2f6988d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f2f6988d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f2f6988d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B3A0-D367-5AD7-3C17-D4B0C7D1C44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C5CB096D-442B-5BAF-AE07-C91096702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5BD51586-23CB-971D-8307-DC2B365A4ED8}"/>
              </a:ext>
            </a:extLst>
          </p:cNvPr>
          <p:cNvSpPr>
            <a:spLocks noGrp="1"/>
          </p:cNvSpPr>
          <p:nvPr>
            <p:ph type="dt" sz="half" idx="10"/>
          </p:nvPr>
        </p:nvSpPr>
        <p:spPr/>
        <p:txBody>
          <a:bodyPr/>
          <a:lstStyle/>
          <a:p>
            <a:fld id="{37EC9488-A37B-A540-B205-6C41C6FA528C}" type="datetimeFigureOut">
              <a:rPr lang="en-CH" smtClean="0"/>
              <a:t>24.01.2024</a:t>
            </a:fld>
            <a:endParaRPr lang="en-CH"/>
          </a:p>
        </p:txBody>
      </p:sp>
      <p:sp>
        <p:nvSpPr>
          <p:cNvPr id="5" name="Footer Placeholder 4">
            <a:extLst>
              <a:ext uri="{FF2B5EF4-FFF2-40B4-BE49-F238E27FC236}">
                <a16:creationId xmlns:a16="http://schemas.microsoft.com/office/drawing/2014/main" id="{43BF578C-982E-22E0-0286-671ED43F9F0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3C0FD55-0C04-CE85-55B6-90529762E484}"/>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51660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FAAC-CA8C-40F3-38A4-F3C7CD2F8C3D}"/>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0CEF7D6-F73D-D414-BAC4-CF8DB82BCA1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E1BBADE-106E-7843-7597-7B14C16E97B5}"/>
              </a:ext>
            </a:extLst>
          </p:cNvPr>
          <p:cNvSpPr>
            <a:spLocks noGrp="1"/>
          </p:cNvSpPr>
          <p:nvPr>
            <p:ph type="dt" sz="half" idx="10"/>
          </p:nvPr>
        </p:nvSpPr>
        <p:spPr/>
        <p:txBody>
          <a:bodyPr/>
          <a:lstStyle/>
          <a:p>
            <a:fld id="{37EC9488-A37B-A540-B205-6C41C6FA528C}" type="datetimeFigureOut">
              <a:rPr lang="en-CH" smtClean="0"/>
              <a:t>24.01.2024</a:t>
            </a:fld>
            <a:endParaRPr lang="en-CH"/>
          </a:p>
        </p:txBody>
      </p:sp>
      <p:sp>
        <p:nvSpPr>
          <p:cNvPr id="5" name="Footer Placeholder 4">
            <a:extLst>
              <a:ext uri="{FF2B5EF4-FFF2-40B4-BE49-F238E27FC236}">
                <a16:creationId xmlns:a16="http://schemas.microsoft.com/office/drawing/2014/main" id="{933979A4-1460-512F-777C-8F6C70FAB9D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7B310B2-BD0D-BEEE-DE23-D7FC5C82B27D}"/>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157859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88AF3-1532-DDBF-DDAA-E34A0613D8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1F52D1C-E199-610C-0B6B-F5B068F4CD9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4641D1-7306-D56A-6EC1-84A254E57CBD}"/>
              </a:ext>
            </a:extLst>
          </p:cNvPr>
          <p:cNvSpPr>
            <a:spLocks noGrp="1"/>
          </p:cNvSpPr>
          <p:nvPr>
            <p:ph type="dt" sz="half" idx="10"/>
          </p:nvPr>
        </p:nvSpPr>
        <p:spPr/>
        <p:txBody>
          <a:bodyPr/>
          <a:lstStyle/>
          <a:p>
            <a:fld id="{37EC9488-A37B-A540-B205-6C41C6FA528C}" type="datetimeFigureOut">
              <a:rPr lang="en-CH" smtClean="0"/>
              <a:t>24.01.2024</a:t>
            </a:fld>
            <a:endParaRPr lang="en-CH"/>
          </a:p>
        </p:txBody>
      </p:sp>
      <p:sp>
        <p:nvSpPr>
          <p:cNvPr id="5" name="Footer Placeholder 4">
            <a:extLst>
              <a:ext uri="{FF2B5EF4-FFF2-40B4-BE49-F238E27FC236}">
                <a16:creationId xmlns:a16="http://schemas.microsoft.com/office/drawing/2014/main" id="{B7BB32D0-54AF-2B50-26ED-46B52B4F8CB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ECF7CC6-FC66-0194-51B6-01E41DFBD8FE}"/>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4207040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9378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B89B-41F1-59F5-8817-2D80DA00064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E4B64F8-B0FF-00EE-E62B-AB57F36BCC9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D9E5764-707E-7DE4-4ADA-A6907C724D4D}"/>
              </a:ext>
            </a:extLst>
          </p:cNvPr>
          <p:cNvSpPr>
            <a:spLocks noGrp="1"/>
          </p:cNvSpPr>
          <p:nvPr>
            <p:ph type="dt" sz="half" idx="10"/>
          </p:nvPr>
        </p:nvSpPr>
        <p:spPr/>
        <p:txBody>
          <a:bodyPr/>
          <a:lstStyle/>
          <a:p>
            <a:fld id="{37EC9488-A37B-A540-B205-6C41C6FA528C}" type="datetimeFigureOut">
              <a:rPr lang="en-CH" smtClean="0"/>
              <a:t>24.01.2024</a:t>
            </a:fld>
            <a:endParaRPr lang="en-CH"/>
          </a:p>
        </p:txBody>
      </p:sp>
      <p:sp>
        <p:nvSpPr>
          <p:cNvPr id="5" name="Footer Placeholder 4">
            <a:extLst>
              <a:ext uri="{FF2B5EF4-FFF2-40B4-BE49-F238E27FC236}">
                <a16:creationId xmlns:a16="http://schemas.microsoft.com/office/drawing/2014/main" id="{EE0A30BE-799D-84DD-1830-4F6207DC6CE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45CCA90-644F-C9BE-39D2-ADDEF63760A6}"/>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140835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B536-50EF-8ECA-8D49-26C5CC7A17A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B4C70E1-C495-88CC-22B9-0C72979FF2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3088F5-A19C-736C-EAB9-43F61C087F8F}"/>
              </a:ext>
            </a:extLst>
          </p:cNvPr>
          <p:cNvSpPr>
            <a:spLocks noGrp="1"/>
          </p:cNvSpPr>
          <p:nvPr>
            <p:ph type="dt" sz="half" idx="10"/>
          </p:nvPr>
        </p:nvSpPr>
        <p:spPr/>
        <p:txBody>
          <a:bodyPr/>
          <a:lstStyle/>
          <a:p>
            <a:fld id="{37EC9488-A37B-A540-B205-6C41C6FA528C}" type="datetimeFigureOut">
              <a:rPr lang="en-CH" smtClean="0"/>
              <a:t>24.01.2024</a:t>
            </a:fld>
            <a:endParaRPr lang="en-CH"/>
          </a:p>
        </p:txBody>
      </p:sp>
      <p:sp>
        <p:nvSpPr>
          <p:cNvPr id="5" name="Footer Placeholder 4">
            <a:extLst>
              <a:ext uri="{FF2B5EF4-FFF2-40B4-BE49-F238E27FC236}">
                <a16:creationId xmlns:a16="http://schemas.microsoft.com/office/drawing/2014/main" id="{0D86595A-A86C-463D-0AF0-B4A9B031C9B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F9E2462-6649-D55A-3411-C8BDA04AEB43}"/>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158673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CCCF-BD84-DE35-66F5-4535934AEBF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22874471-B4F9-6DAB-A46E-CD9DA283451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729D554-562D-4C52-E11F-30EC3ABF950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65ED56AB-F60E-656A-B21A-9E9EEB4EBF97}"/>
              </a:ext>
            </a:extLst>
          </p:cNvPr>
          <p:cNvSpPr>
            <a:spLocks noGrp="1"/>
          </p:cNvSpPr>
          <p:nvPr>
            <p:ph type="dt" sz="half" idx="10"/>
          </p:nvPr>
        </p:nvSpPr>
        <p:spPr/>
        <p:txBody>
          <a:bodyPr/>
          <a:lstStyle/>
          <a:p>
            <a:fld id="{37EC9488-A37B-A540-B205-6C41C6FA528C}" type="datetimeFigureOut">
              <a:rPr lang="en-CH" smtClean="0"/>
              <a:t>24.01.2024</a:t>
            </a:fld>
            <a:endParaRPr lang="en-CH"/>
          </a:p>
        </p:txBody>
      </p:sp>
      <p:sp>
        <p:nvSpPr>
          <p:cNvPr id="6" name="Footer Placeholder 5">
            <a:extLst>
              <a:ext uri="{FF2B5EF4-FFF2-40B4-BE49-F238E27FC236}">
                <a16:creationId xmlns:a16="http://schemas.microsoft.com/office/drawing/2014/main" id="{95B1175F-CF2C-1A4D-2C12-DC76711EB8E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32AFD05-E084-2BAA-436C-4EDA95D81797}"/>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395765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4589-5426-4672-3A17-8D13552F40D0}"/>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8D65F84-27C3-08D7-0078-81B3A16C65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1FEC1E7-AD9D-D01C-236B-51D27404C72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44C09A2E-6286-748D-1BDB-F230B84B57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9C271F-3DD1-53B8-4196-269DBBBC427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39F083F7-5ABE-4DE0-309B-0EC8F8F524BD}"/>
              </a:ext>
            </a:extLst>
          </p:cNvPr>
          <p:cNvSpPr>
            <a:spLocks noGrp="1"/>
          </p:cNvSpPr>
          <p:nvPr>
            <p:ph type="dt" sz="half" idx="10"/>
          </p:nvPr>
        </p:nvSpPr>
        <p:spPr/>
        <p:txBody>
          <a:bodyPr/>
          <a:lstStyle/>
          <a:p>
            <a:fld id="{37EC9488-A37B-A540-B205-6C41C6FA528C}" type="datetimeFigureOut">
              <a:rPr lang="en-CH" smtClean="0"/>
              <a:t>24.01.2024</a:t>
            </a:fld>
            <a:endParaRPr lang="en-CH"/>
          </a:p>
        </p:txBody>
      </p:sp>
      <p:sp>
        <p:nvSpPr>
          <p:cNvPr id="8" name="Footer Placeholder 7">
            <a:extLst>
              <a:ext uri="{FF2B5EF4-FFF2-40B4-BE49-F238E27FC236}">
                <a16:creationId xmlns:a16="http://schemas.microsoft.com/office/drawing/2014/main" id="{04740021-6583-1A53-38F4-CCAFDFB6DA37}"/>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16D75C2F-0ABD-28C8-1DA1-4BA241C85F6C}"/>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57765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A93A-CBA0-7BDA-7C2E-05DD046323D5}"/>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4CA3EF57-FC2A-77DA-6C9C-977AEB9D8E6F}"/>
              </a:ext>
            </a:extLst>
          </p:cNvPr>
          <p:cNvSpPr>
            <a:spLocks noGrp="1"/>
          </p:cNvSpPr>
          <p:nvPr>
            <p:ph type="dt" sz="half" idx="10"/>
          </p:nvPr>
        </p:nvSpPr>
        <p:spPr/>
        <p:txBody>
          <a:bodyPr/>
          <a:lstStyle/>
          <a:p>
            <a:fld id="{37EC9488-A37B-A540-B205-6C41C6FA528C}" type="datetimeFigureOut">
              <a:rPr lang="en-CH" smtClean="0"/>
              <a:t>24.01.2024</a:t>
            </a:fld>
            <a:endParaRPr lang="en-CH"/>
          </a:p>
        </p:txBody>
      </p:sp>
      <p:sp>
        <p:nvSpPr>
          <p:cNvPr id="4" name="Footer Placeholder 3">
            <a:extLst>
              <a:ext uri="{FF2B5EF4-FFF2-40B4-BE49-F238E27FC236}">
                <a16:creationId xmlns:a16="http://schemas.microsoft.com/office/drawing/2014/main" id="{9C8AD0B0-83C6-EA08-F0C8-B4B0EE4E79B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334C867-6A32-0844-0506-1B80A9077445}"/>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122777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78C6F-4939-A85F-F51C-5A0BD3F0EBC2}"/>
              </a:ext>
            </a:extLst>
          </p:cNvPr>
          <p:cNvSpPr>
            <a:spLocks noGrp="1"/>
          </p:cNvSpPr>
          <p:nvPr>
            <p:ph type="dt" sz="half" idx="10"/>
          </p:nvPr>
        </p:nvSpPr>
        <p:spPr/>
        <p:txBody>
          <a:bodyPr/>
          <a:lstStyle/>
          <a:p>
            <a:fld id="{37EC9488-A37B-A540-B205-6C41C6FA528C}" type="datetimeFigureOut">
              <a:rPr lang="en-CH" smtClean="0"/>
              <a:t>24.01.2024</a:t>
            </a:fld>
            <a:endParaRPr lang="en-CH"/>
          </a:p>
        </p:txBody>
      </p:sp>
      <p:sp>
        <p:nvSpPr>
          <p:cNvPr id="3" name="Footer Placeholder 2">
            <a:extLst>
              <a:ext uri="{FF2B5EF4-FFF2-40B4-BE49-F238E27FC236}">
                <a16:creationId xmlns:a16="http://schemas.microsoft.com/office/drawing/2014/main" id="{4ADF0090-A6B8-F745-0BFB-148BEA4B5E2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D21158C2-5568-3016-7D60-637519F3BB66}"/>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334292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3D63-413F-DA99-8998-A1F5513369E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7D6600F7-95A3-F73C-C657-9FB26A2805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1C7783C7-A5C8-66F2-5897-CC6D4B997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2BC7C8A-B020-7611-1FF6-F2EBE02049DE}"/>
              </a:ext>
            </a:extLst>
          </p:cNvPr>
          <p:cNvSpPr>
            <a:spLocks noGrp="1"/>
          </p:cNvSpPr>
          <p:nvPr>
            <p:ph type="dt" sz="half" idx="10"/>
          </p:nvPr>
        </p:nvSpPr>
        <p:spPr/>
        <p:txBody>
          <a:bodyPr/>
          <a:lstStyle/>
          <a:p>
            <a:fld id="{37EC9488-A37B-A540-B205-6C41C6FA528C}" type="datetimeFigureOut">
              <a:rPr lang="en-CH" smtClean="0"/>
              <a:t>24.01.2024</a:t>
            </a:fld>
            <a:endParaRPr lang="en-CH"/>
          </a:p>
        </p:txBody>
      </p:sp>
      <p:sp>
        <p:nvSpPr>
          <p:cNvPr id="6" name="Footer Placeholder 5">
            <a:extLst>
              <a:ext uri="{FF2B5EF4-FFF2-40B4-BE49-F238E27FC236}">
                <a16:creationId xmlns:a16="http://schemas.microsoft.com/office/drawing/2014/main" id="{56B524B1-409C-86AC-7257-0B2F37EF266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ADC65D7-E112-37ED-690D-441EF530D5D3}"/>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242230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34A4-DF73-C54E-DD32-EA74636236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1C495BEC-8BDE-AA3C-F7D9-E8F0C9BDC9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4E2B1239-F940-5DEB-334B-88647FF6F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0F46A5-EBB8-3B6E-A446-E8AF8C7952E4}"/>
              </a:ext>
            </a:extLst>
          </p:cNvPr>
          <p:cNvSpPr>
            <a:spLocks noGrp="1"/>
          </p:cNvSpPr>
          <p:nvPr>
            <p:ph type="dt" sz="half" idx="10"/>
          </p:nvPr>
        </p:nvSpPr>
        <p:spPr/>
        <p:txBody>
          <a:bodyPr/>
          <a:lstStyle/>
          <a:p>
            <a:fld id="{37EC9488-A37B-A540-B205-6C41C6FA528C}" type="datetimeFigureOut">
              <a:rPr lang="en-CH" smtClean="0"/>
              <a:t>24.01.2024</a:t>
            </a:fld>
            <a:endParaRPr lang="en-CH"/>
          </a:p>
        </p:txBody>
      </p:sp>
      <p:sp>
        <p:nvSpPr>
          <p:cNvPr id="6" name="Footer Placeholder 5">
            <a:extLst>
              <a:ext uri="{FF2B5EF4-FFF2-40B4-BE49-F238E27FC236}">
                <a16:creationId xmlns:a16="http://schemas.microsoft.com/office/drawing/2014/main" id="{37DD97C2-9378-CEFA-0BE6-5015E16750E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E2E97BA-397B-832D-6275-0295E34F0564}"/>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46327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E25853-B4C4-7520-012F-1489F44666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A34E2DF-EB09-2A77-8276-22DF2F120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EBD81B5-6052-4199-55DB-9043EDFEF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C9488-A37B-A540-B205-6C41C6FA528C}" type="datetimeFigureOut">
              <a:rPr lang="en-CH" smtClean="0"/>
              <a:t>24.01.2024</a:t>
            </a:fld>
            <a:endParaRPr lang="en-CH"/>
          </a:p>
        </p:txBody>
      </p:sp>
      <p:sp>
        <p:nvSpPr>
          <p:cNvPr id="5" name="Footer Placeholder 4">
            <a:extLst>
              <a:ext uri="{FF2B5EF4-FFF2-40B4-BE49-F238E27FC236}">
                <a16:creationId xmlns:a16="http://schemas.microsoft.com/office/drawing/2014/main" id="{20891B4E-5D33-9821-BC45-2254F0903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B2E3226C-F2A0-896B-45CC-5A82A79B9D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EE13A-68DF-8C41-A765-92DE5C922544}" type="slidenum">
              <a:rPr lang="en-CH" smtClean="0"/>
              <a:t>‹#›</a:t>
            </a:fld>
            <a:endParaRPr lang="en-CH"/>
          </a:p>
        </p:txBody>
      </p:sp>
    </p:spTree>
    <p:extLst>
      <p:ext uri="{BB962C8B-B14F-4D97-AF65-F5344CB8AC3E}">
        <p14:creationId xmlns:p14="http://schemas.microsoft.com/office/powerpoint/2010/main" val="897674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ws.amazon.com/sns/latest/dg/sns-message-delivery-retries.html#creating-delivery-policy" TargetMode="External"/><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hyperlink" Target="https://aws.amazon.com/blogs/architecture/exponential-backoff-and-jitter/"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aws.amazon.com/sns/latest/dg/sns-message-delivery-retries.html"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 name="Freeform: Shape 14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5" name="Freeform: Shape 14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Google Shape;136;p29"/>
          <p:cNvSpPr txBox="1">
            <a:spLocks noGrp="1"/>
          </p:cNvSpPr>
          <p:nvPr>
            <p:ph type="title"/>
          </p:nvPr>
        </p:nvSpPr>
        <p:spPr>
          <a:xfrm>
            <a:off x="1524003" y="1999615"/>
            <a:ext cx="9144000" cy="2764028"/>
          </a:xfrm>
          <a:prstGeom prst="rect">
            <a:avLst/>
          </a:prstGeom>
        </p:spPr>
        <p:txBody>
          <a:bodyPr spcFirstLastPara="1" vert="horz" lIns="91440" tIns="45720" rIns="91440" bIns="45720" rtlCol="0" anchor="ctr" anchorCtr="0">
            <a:normAutofit/>
          </a:bodyPr>
          <a:lstStyle/>
          <a:p>
            <a:pPr algn="ctr">
              <a:spcBef>
                <a:spcPct val="0"/>
              </a:spcBef>
            </a:pPr>
            <a:r>
              <a:rPr lang="en-US" sz="7200" kern="1200">
                <a:solidFill>
                  <a:schemeClr val="tx1"/>
                </a:solidFill>
                <a:latin typeface="+mj-lt"/>
                <a:ea typeface="+mj-ea"/>
                <a:cs typeface="+mj-cs"/>
              </a:rPr>
              <a:t>SNS</a:t>
            </a:r>
          </a:p>
        </p:txBody>
      </p:sp>
      <p:sp>
        <p:nvSpPr>
          <p:cNvPr id="147" name="Rectangle 14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Google Shape;195;p38"/>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buClr>
                <a:schemeClr val="dk1"/>
              </a:buClr>
              <a:buSzPts val="1100"/>
            </a:pPr>
            <a:r>
              <a:rPr lang="en-US" sz="3400" kern="1200">
                <a:solidFill>
                  <a:schemeClr val="tx1"/>
                </a:solidFill>
                <a:latin typeface="+mj-lt"/>
                <a:ea typeface="+mj-ea"/>
                <a:cs typeface="+mj-cs"/>
              </a:rPr>
              <a:t>SNS Message Ordering Details: Multiple writers</a:t>
            </a:r>
          </a:p>
        </p:txBody>
      </p:sp>
      <p:sp>
        <p:nvSpPr>
          <p:cNvPr id="20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Google Shape;197;p38"/>
          <p:cNvSpPr txBox="1"/>
          <p:nvPr/>
        </p:nvSpPr>
        <p:spPr>
          <a:xfrm>
            <a:off x="630936" y="2807208"/>
            <a:ext cx="3429000" cy="3410712"/>
          </a:xfrm>
          <a:prstGeom prst="rect">
            <a:avLst/>
          </a:prstGeom>
        </p:spPr>
        <p:txBody>
          <a:bodyPr spcFirstLastPara="1" vert="horz" lIns="91440" tIns="45720" rIns="91440" bIns="45720" rtlCol="0" anchor="t" anchorCtr="0">
            <a:normAutofit/>
          </a:bodyPr>
          <a:lstStyle/>
          <a:p>
            <a:pPr indent="-228600">
              <a:lnSpc>
                <a:spcPct val="90000"/>
              </a:lnSpc>
              <a:spcAft>
                <a:spcPts val="800"/>
              </a:spcAft>
              <a:buFont typeface="Arial" panose="020B0604020202020204" pitchFamily="34" charset="0"/>
              <a:buChar char="•"/>
            </a:pPr>
            <a:r>
              <a:rPr lang="en-US" sz="1200" dirty="0">
                <a:highlight>
                  <a:srgbClr val="FFFFFF"/>
                </a:highlight>
              </a:rPr>
              <a:t>We are effectively </a:t>
            </a:r>
            <a:r>
              <a:rPr lang="en-US" sz="1200" b="1" dirty="0">
                <a:highlight>
                  <a:srgbClr val="FFFF00"/>
                </a:highlight>
              </a:rPr>
              <a:t>delegate message sequencing to the Amazon SNS service</a:t>
            </a:r>
            <a:r>
              <a:rPr lang="en-US" sz="1200" b="1" dirty="0">
                <a:highlight>
                  <a:srgbClr val="FFFFFF"/>
                </a:highlight>
              </a:rPr>
              <a:t>.</a:t>
            </a:r>
          </a:p>
          <a:p>
            <a:pPr indent="-228600">
              <a:lnSpc>
                <a:spcPct val="90000"/>
              </a:lnSpc>
              <a:spcAft>
                <a:spcPts val="800"/>
              </a:spcAft>
              <a:buFont typeface="Arial" panose="020B0604020202020204" pitchFamily="34" charset="0"/>
              <a:buChar char="•"/>
            </a:pPr>
            <a:r>
              <a:rPr lang="en-US" sz="1200" dirty="0">
                <a:highlight>
                  <a:srgbClr val="FFFFFF"/>
                </a:highlight>
              </a:rPr>
              <a:t>To determine the established sequence of messages, you can check the </a:t>
            </a:r>
            <a:r>
              <a:rPr lang="en-US" sz="1200" b="1" dirty="0">
                <a:highlight>
                  <a:srgbClr val="FFFF00"/>
                </a:highlight>
              </a:rPr>
              <a:t>sequence number</a:t>
            </a:r>
            <a:r>
              <a:rPr lang="en-US" sz="1200" dirty="0">
                <a:highlight>
                  <a:srgbClr val="FFFFFF"/>
                </a:highlight>
              </a:rPr>
              <a:t>.</a:t>
            </a:r>
            <a:br>
              <a:rPr lang="en-US" sz="1200" dirty="0">
                <a:highlight>
                  <a:srgbClr val="FFFFFF"/>
                </a:highlight>
              </a:rPr>
            </a:br>
            <a:endParaRPr lang="en-US" sz="1200" dirty="0">
              <a:highlight>
                <a:srgbClr val="FFFFFF"/>
              </a:highlight>
            </a:endParaRPr>
          </a:p>
          <a:p>
            <a:pPr indent="-228600">
              <a:lnSpc>
                <a:spcPct val="90000"/>
              </a:lnSpc>
              <a:spcAft>
                <a:spcPts val="800"/>
              </a:spcAft>
              <a:buFont typeface="Arial" panose="020B0604020202020204" pitchFamily="34" charset="0"/>
              <a:buChar char="•"/>
            </a:pPr>
            <a:r>
              <a:rPr lang="en-US" sz="1200" b="1" dirty="0">
                <a:highlight>
                  <a:srgbClr val="00FF00"/>
                </a:highlight>
              </a:rPr>
              <a:t>The sequence number is a large, non-consecutive, ever-increasing number that Amazon SNS assigns to each message that you publish. </a:t>
            </a:r>
            <a:endParaRPr lang="en-US" sz="1200" dirty="0">
              <a:highlight>
                <a:srgbClr val="FFFFFF"/>
              </a:highlight>
            </a:endParaRPr>
          </a:p>
          <a:p>
            <a:pPr indent="-228600">
              <a:lnSpc>
                <a:spcPct val="90000"/>
              </a:lnSpc>
              <a:spcAft>
                <a:spcPts val="800"/>
              </a:spcAft>
              <a:buFont typeface="Arial" panose="020B0604020202020204" pitchFamily="34" charset="0"/>
              <a:buChar char="•"/>
            </a:pPr>
            <a:r>
              <a:rPr lang="en-US" sz="1200" dirty="0">
                <a:highlight>
                  <a:srgbClr val="FFFFFF"/>
                </a:highlight>
              </a:rPr>
              <a:t>The sequence number is passed to the subscribed SQS FIFO queues as part of the message body.</a:t>
            </a:r>
          </a:p>
          <a:p>
            <a:pPr indent="-228600">
              <a:lnSpc>
                <a:spcPct val="90000"/>
              </a:lnSpc>
              <a:spcAft>
                <a:spcPts val="800"/>
              </a:spcAft>
              <a:buFont typeface="Arial" panose="020B0604020202020204" pitchFamily="34" charset="0"/>
              <a:buChar char="•"/>
            </a:pPr>
            <a:r>
              <a:rPr lang="en-US" sz="1200" b="1" u="sng" dirty="0">
                <a:highlight>
                  <a:srgbClr val="FFFFFF"/>
                </a:highlight>
              </a:rPr>
              <a:t>No metadata with raw message delivery</a:t>
            </a:r>
          </a:p>
        </p:txBody>
      </p:sp>
      <p:pic>
        <p:nvPicPr>
          <p:cNvPr id="196" name="Google Shape;196;p38" descr="A diagram of a mail diagram&#10;&#10;Description automatically generated with medium confidence"/>
          <p:cNvPicPr preferRelativeResize="0"/>
          <p:nvPr/>
        </p:nvPicPr>
        <p:blipFill>
          <a:blip r:embed="rId3"/>
          <a:stretch>
            <a:fillRect/>
          </a:stretch>
        </p:blipFill>
        <p:spPr>
          <a:xfrm>
            <a:off x="4654296" y="1487329"/>
            <a:ext cx="6903720" cy="388334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A4ED0-071A-0F5F-B7B7-A42826B41AC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SNS + SQS: Sequence Number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FBA648-D773-1848-B1F5-58781EB927C0}"/>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1200" b="0" i="0">
                <a:effectLst/>
              </a:rPr>
              <a:t>In the context of SNS, the concept of sequence numbers is relevant when discussing SNS with SQS for message ordering. When using SNS topics to send messages to SQS queues, there's a feature to ensure the order of message delivery, which is particularly important when using FIFO (First-In-First-Out) queues.</a:t>
            </a:r>
          </a:p>
          <a:p>
            <a:r>
              <a:rPr lang="en-US" sz="1200" b="1" i="0">
                <a:effectLst/>
              </a:rPr>
              <a:t>Publishing to SNS</a:t>
            </a:r>
            <a:r>
              <a:rPr lang="en-US" sz="1200" b="0" i="0">
                <a:effectLst/>
              </a:rPr>
              <a:t>: When a message is published to an SNS topic configured with FIFO settings, SNS automatically generates a unique sequence number for the message as part of the message metadata.</a:t>
            </a:r>
          </a:p>
          <a:p>
            <a:r>
              <a:rPr lang="en-US" sz="1200" b="1" i="0">
                <a:effectLst/>
              </a:rPr>
              <a:t>Message Delivery to SQS</a:t>
            </a:r>
            <a:r>
              <a:rPr lang="en-US" sz="1200" b="0" i="0">
                <a:effectLst/>
              </a:rPr>
              <a:t>: The message, along with its sequence number, is delivered to the SQS FIFO queue. SQS uses this sequence number to order messages within the same message group.</a:t>
            </a:r>
          </a:p>
          <a:p>
            <a:r>
              <a:rPr lang="en-US" sz="1200" b="1" i="0">
                <a:effectLst/>
              </a:rPr>
              <a:t>Processing Order</a:t>
            </a:r>
            <a:r>
              <a:rPr lang="en-US" sz="1200" b="0" i="0">
                <a:effectLst/>
              </a:rPr>
              <a:t>: Messages are processed in sequence number order within each message group, ensuring that the order of messages sent is the order of messages received and processed.</a:t>
            </a:r>
          </a:p>
          <a:p>
            <a:r>
              <a:rPr lang="en-US" sz="1200" b="1" i="0">
                <a:effectLst/>
              </a:rPr>
              <a:t>Message Group ID</a:t>
            </a:r>
            <a:r>
              <a:rPr lang="en-US" sz="1200" b="0" i="0">
                <a:effectLst/>
              </a:rPr>
              <a:t>: Both SNS and SQS FIFO services use the concept of a message group ID to group messages. The sequence number ordering is maintained within each message group, allowing multiple ordered streams within the same SNS-SQS setup.</a:t>
            </a:r>
          </a:p>
          <a:p>
            <a:r>
              <a:rPr lang="en-US" sz="1200" b="1" i="0">
                <a:effectLst/>
              </a:rPr>
              <a:t>Duplication Prevention</a:t>
            </a:r>
            <a:r>
              <a:rPr lang="en-US" sz="1200" b="0" i="0">
                <a:effectLst/>
              </a:rPr>
              <a:t>: The combination of the sequence number and message deduplication ID (provided when the message is published) ensures that messages are delivered in order and without duplicates within the deduplication interval.</a:t>
            </a:r>
          </a:p>
          <a:p>
            <a:r>
              <a:rPr lang="en-US" sz="1200" b="1" i="0">
                <a:effectLst/>
              </a:rPr>
              <a:t>Automatic Handling</a:t>
            </a:r>
            <a:r>
              <a:rPr lang="en-US" sz="1200" b="0" i="0">
                <a:effectLst/>
              </a:rPr>
              <a:t>: This sequencing and ordering are handled automatically by AWS, requiring minimal setup from the user, aside from ensuring that the SNS topic and SQS queue are correctly configured to use FIFO capabilities.</a:t>
            </a:r>
          </a:p>
          <a:p>
            <a:r>
              <a:rPr lang="en-US" sz="1200" b="0" i="0">
                <a:effectLst/>
              </a:rPr>
              <a:t>In summary, the sequence number in the context of AWS SNS and SQS (FIFO) is a system-generated identifier that ensures messages are delivered and processed in the exact order they were sent</a:t>
            </a:r>
            <a:br>
              <a:rPr lang="en-US" sz="1200"/>
            </a:br>
            <a:endParaRPr lang="en-US" sz="1200"/>
          </a:p>
        </p:txBody>
      </p:sp>
    </p:spTree>
    <p:extLst>
      <p:ext uri="{BB962C8B-B14F-4D97-AF65-F5344CB8AC3E}">
        <p14:creationId xmlns:p14="http://schemas.microsoft.com/office/powerpoint/2010/main" val="312680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2"/>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Google Shape;203;p39"/>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spcBef>
                <a:spcPct val="0"/>
              </a:spcBef>
            </a:pPr>
            <a:r>
              <a:rPr lang="en-US" sz="3800" kern="1200">
                <a:solidFill>
                  <a:schemeClr val="tx1"/>
                </a:solidFill>
                <a:highlight>
                  <a:srgbClr val="FFFFFF"/>
                </a:highlight>
                <a:latin typeface="+mj-lt"/>
                <a:ea typeface="+mj-ea"/>
                <a:cs typeface="+mj-cs"/>
                <a:sym typeface="Arial"/>
              </a:rPr>
              <a:t>SNS Message grouping for FIFO topics</a:t>
            </a:r>
          </a:p>
        </p:txBody>
      </p:sp>
      <p:sp>
        <p:nvSpPr>
          <p:cNvPr id="2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Google Shape;204;p39"/>
          <p:cNvSpPr txBox="1">
            <a:spLocks noGrp="1"/>
          </p:cNvSpPr>
          <p:nvPr>
            <p:ph type="body" idx="1"/>
          </p:nvPr>
        </p:nvSpPr>
        <p:spPr>
          <a:xfrm>
            <a:off x="630935" y="2807208"/>
            <a:ext cx="3880509" cy="3496580"/>
          </a:xfrm>
          <a:prstGeom prst="rect">
            <a:avLst/>
          </a:prstGeom>
        </p:spPr>
        <p:txBody>
          <a:bodyPr spcFirstLastPara="1" vert="horz" lIns="91440" tIns="45720" rIns="91440" bIns="45720" rtlCol="0" anchor="t" anchorCtr="0">
            <a:normAutofit fontScale="92500" lnSpcReduction="10000"/>
          </a:bodyPr>
          <a:lstStyle/>
          <a:p>
            <a:pPr indent="-228600">
              <a:lnSpc>
                <a:spcPct val="100000"/>
              </a:lnSpc>
              <a:spcBef>
                <a:spcPts val="400"/>
              </a:spcBef>
              <a:spcAft>
                <a:spcPts val="400"/>
              </a:spcAft>
              <a:buClr>
                <a:srgbClr val="16191F"/>
              </a:buClr>
              <a:buSzPts val="1130"/>
              <a:buFont typeface="Arial" panose="020B0604020202020204" pitchFamily="34" charset="0"/>
              <a:buChar char="•"/>
            </a:pPr>
            <a:r>
              <a:rPr lang="en-US" sz="1400" dirty="0">
                <a:highlight>
                  <a:srgbClr val="FFFFFF"/>
                </a:highlight>
                <a:sym typeface="Arial"/>
              </a:rPr>
              <a:t>Messages that belong to the </a:t>
            </a:r>
            <a:r>
              <a:rPr lang="en-US" sz="1400" b="1" u="sng" dirty="0">
                <a:highlight>
                  <a:srgbClr val="FFFF00"/>
                </a:highlight>
                <a:sym typeface="Arial"/>
              </a:rPr>
              <a:t>same group</a:t>
            </a:r>
            <a:r>
              <a:rPr lang="en-US" sz="1400" dirty="0">
                <a:highlight>
                  <a:srgbClr val="FFFF00"/>
                </a:highlight>
                <a:sym typeface="Arial"/>
              </a:rPr>
              <a:t> </a:t>
            </a:r>
            <a:r>
              <a:rPr lang="en-US" sz="1400" dirty="0">
                <a:highlight>
                  <a:srgbClr val="FFFFFF"/>
                </a:highlight>
                <a:sym typeface="Arial"/>
              </a:rPr>
              <a:t>are </a:t>
            </a:r>
            <a:r>
              <a:rPr lang="en-US" sz="1400" b="1" u="sng" dirty="0">
                <a:highlight>
                  <a:srgbClr val="FFFF00"/>
                </a:highlight>
                <a:sym typeface="Arial"/>
              </a:rPr>
              <a:t>processed one by one</a:t>
            </a:r>
            <a:r>
              <a:rPr lang="en-US" sz="1400" dirty="0">
                <a:highlight>
                  <a:srgbClr val="FFFFFF"/>
                </a:highlight>
                <a:sym typeface="Arial"/>
              </a:rPr>
              <a:t>, in a strict order relative to the group.</a:t>
            </a:r>
          </a:p>
          <a:p>
            <a:pPr indent="-228600">
              <a:lnSpc>
                <a:spcPct val="100000"/>
              </a:lnSpc>
              <a:spcBef>
                <a:spcPts val="400"/>
              </a:spcBef>
              <a:spcAft>
                <a:spcPts val="400"/>
              </a:spcAft>
              <a:buClr>
                <a:srgbClr val="16191F"/>
              </a:buClr>
              <a:buSzPts val="1130"/>
              <a:buFont typeface="Arial" panose="020B0604020202020204" pitchFamily="34" charset="0"/>
              <a:buChar char="•"/>
            </a:pPr>
            <a:r>
              <a:rPr lang="en-US" sz="1400" dirty="0">
                <a:highlight>
                  <a:srgbClr val="FFFFFF"/>
                </a:highlight>
                <a:sym typeface="Arial"/>
              </a:rPr>
              <a:t>When you publish messages to an Amazon SNS FIFO topic, you set the message group ID. </a:t>
            </a:r>
          </a:p>
          <a:p>
            <a:pPr indent="-228600">
              <a:lnSpc>
                <a:spcPct val="100000"/>
              </a:lnSpc>
              <a:spcBef>
                <a:spcPts val="400"/>
              </a:spcBef>
              <a:spcAft>
                <a:spcPts val="400"/>
              </a:spcAft>
              <a:buClr>
                <a:srgbClr val="16191F"/>
              </a:buClr>
              <a:buSzPts val="1130"/>
              <a:buFont typeface="Arial" panose="020B0604020202020204" pitchFamily="34" charset="0"/>
              <a:buChar char="•"/>
            </a:pPr>
            <a:r>
              <a:rPr lang="en-US" sz="1400" dirty="0">
                <a:highlight>
                  <a:srgbClr val="FFFFFF"/>
                </a:highlight>
                <a:sym typeface="Arial"/>
              </a:rPr>
              <a:t>The group ID is a mandatory token that specifies that a message belongs to a specific message group</a:t>
            </a:r>
          </a:p>
          <a:p>
            <a:pPr indent="-228600">
              <a:lnSpc>
                <a:spcPct val="100000"/>
              </a:lnSpc>
              <a:spcBef>
                <a:spcPts val="400"/>
              </a:spcBef>
              <a:spcAft>
                <a:spcPts val="400"/>
              </a:spcAft>
              <a:buClr>
                <a:srgbClr val="16191F"/>
              </a:buClr>
              <a:buSzPts val="1130"/>
              <a:buFont typeface="Arial" panose="020B0604020202020204" pitchFamily="34" charset="0"/>
              <a:buChar char="•"/>
            </a:pPr>
            <a:r>
              <a:rPr lang="en-US" sz="1400" b="1" dirty="0">
                <a:highlight>
                  <a:srgbClr val="FFFF00"/>
                </a:highlight>
                <a:sym typeface="Arial"/>
              </a:rPr>
              <a:t>The SNS FIFO topic passes the group ID to the subscribed Amazon SQS FIFO queues</a:t>
            </a:r>
          </a:p>
          <a:p>
            <a:pPr indent="-228600">
              <a:lnSpc>
                <a:spcPct val="100000"/>
              </a:lnSpc>
              <a:spcBef>
                <a:spcPts val="400"/>
              </a:spcBef>
              <a:spcAft>
                <a:spcPts val="400"/>
              </a:spcAft>
              <a:buClr>
                <a:srgbClr val="16191F"/>
              </a:buClr>
              <a:buSzPts val="1130"/>
              <a:buFont typeface="Arial" panose="020B0604020202020204" pitchFamily="34" charset="0"/>
              <a:buChar char="•"/>
            </a:pPr>
            <a:r>
              <a:rPr lang="en-US" sz="1400" b="1" u="sng" dirty="0">
                <a:highlight>
                  <a:srgbClr val="FFFF00"/>
                </a:highlight>
                <a:sym typeface="Arial"/>
              </a:rPr>
              <a:t>There's no affinity between a message group and a subscription, </a:t>
            </a:r>
            <a:r>
              <a:rPr lang="en-GB" sz="1400" b="0" i="0" dirty="0">
                <a:solidFill>
                  <a:srgbClr val="16191F"/>
                </a:solidFill>
                <a:effectLst/>
              </a:rPr>
              <a:t>Therefore, messages that are published to any message group are delivered to all subscribed queues, subject to any filter policies attached to subscriptions</a:t>
            </a:r>
            <a:endParaRPr lang="en-US" sz="1400" dirty="0">
              <a:highlight>
                <a:srgbClr val="FFFF00"/>
              </a:highlight>
              <a:sym typeface="Arial"/>
            </a:endParaRPr>
          </a:p>
        </p:txBody>
      </p:sp>
      <p:pic>
        <p:nvPicPr>
          <p:cNvPr id="205" name="Google Shape;205;p39"/>
          <p:cNvPicPr preferRelativeResize="0"/>
          <p:nvPr/>
        </p:nvPicPr>
        <p:blipFill>
          <a:blip r:embed="rId3"/>
          <a:stretch>
            <a:fillRect/>
          </a:stretch>
        </p:blipFill>
        <p:spPr>
          <a:xfrm>
            <a:off x="4654296" y="1487329"/>
            <a:ext cx="6903720" cy="388334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useBgFill="1">
        <p:nvSpPr>
          <p:cNvPr id="217" name="Rectangle 2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Google Shape;210;p40"/>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spcBef>
                <a:spcPct val="0"/>
              </a:spcBef>
              <a:spcAft>
                <a:spcPts val="1067"/>
              </a:spcAft>
            </a:pPr>
            <a:r>
              <a:rPr lang="en-US" sz="3400" kern="1200">
                <a:solidFill>
                  <a:schemeClr val="tx1"/>
                </a:solidFill>
                <a:highlight>
                  <a:srgbClr val="FFFFFF"/>
                </a:highlight>
                <a:latin typeface="+mj-lt"/>
                <a:ea typeface="+mj-ea"/>
                <a:cs typeface="+mj-cs"/>
                <a:sym typeface="Arial"/>
              </a:rPr>
              <a:t>Message filtering for FIFO topics</a:t>
            </a:r>
            <a:endParaRPr lang="en-US" sz="3400" kern="1200">
              <a:solidFill>
                <a:schemeClr val="tx1"/>
              </a:solidFill>
              <a:latin typeface="+mj-lt"/>
              <a:ea typeface="+mj-ea"/>
              <a:cs typeface="+mj-cs"/>
            </a:endParaRPr>
          </a:p>
        </p:txBody>
      </p:sp>
      <p:sp>
        <p:nvSpPr>
          <p:cNvPr id="2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Google Shape;211;p40"/>
          <p:cNvSpPr txBox="1">
            <a:spLocks noGrp="1"/>
          </p:cNvSpPr>
          <p:nvPr>
            <p:ph type="body" idx="1"/>
          </p:nvPr>
        </p:nvSpPr>
        <p:spPr>
          <a:xfrm>
            <a:off x="630936" y="2807208"/>
            <a:ext cx="3429000" cy="3410712"/>
          </a:xfrm>
          <a:prstGeom prst="rect">
            <a:avLst/>
          </a:prstGeom>
        </p:spPr>
        <p:txBody>
          <a:bodyPr spcFirstLastPara="1" vert="horz" lIns="91440" tIns="45720" rIns="91440" bIns="45720" rtlCol="0" anchor="t" anchorCtr="0">
            <a:normAutofit lnSpcReduction="10000"/>
          </a:bodyPr>
          <a:lstStyle/>
          <a:p>
            <a:pPr marL="0" indent="-228600">
              <a:buFont typeface="Arial" panose="020B0604020202020204" pitchFamily="34" charset="0"/>
              <a:buChar char="•"/>
            </a:pPr>
            <a:r>
              <a:rPr lang="en-US" sz="1400" b="1" dirty="0">
                <a:highlight>
                  <a:srgbClr val="FFFF00"/>
                </a:highlight>
                <a:sym typeface="Arial"/>
              </a:rPr>
              <a:t>Amazon SNS FIFO topics support message filtering. </a:t>
            </a:r>
          </a:p>
          <a:p>
            <a:pPr marL="0" indent="-228600">
              <a:spcBef>
                <a:spcPts val="1600"/>
              </a:spcBef>
              <a:buFont typeface="Arial" panose="020B0604020202020204" pitchFamily="34" charset="0"/>
              <a:buChar char="•"/>
            </a:pPr>
            <a:r>
              <a:rPr lang="en-US" sz="1400" dirty="0">
                <a:highlight>
                  <a:srgbClr val="FFFFFF"/>
                </a:highlight>
                <a:sym typeface="Arial"/>
              </a:rPr>
              <a:t>Using message filtering simplifies your architecture by offloading </a:t>
            </a:r>
            <a:r>
              <a:rPr lang="en-US" sz="1400" b="1" dirty="0">
                <a:highlight>
                  <a:srgbClr val="FFFFFF"/>
                </a:highlight>
                <a:sym typeface="Arial"/>
              </a:rPr>
              <a:t>the message routing logic from your publisher systems and the message filtering logic from your subscriber systems.</a:t>
            </a:r>
          </a:p>
          <a:p>
            <a:pPr marL="0" indent="-228600">
              <a:spcBef>
                <a:spcPts val="1600"/>
              </a:spcBef>
              <a:buFont typeface="Arial" panose="020B0604020202020204" pitchFamily="34" charset="0"/>
              <a:buChar char="•"/>
            </a:pPr>
            <a:r>
              <a:rPr lang="en-US" sz="1400" dirty="0">
                <a:highlight>
                  <a:srgbClr val="FFFFFF"/>
                </a:highlight>
                <a:sym typeface="Arial"/>
              </a:rPr>
              <a:t>When you subscribe an Amazon SQS FIFO queue to an SNS FIFO topic, you can use message filtering to specify that the subscriber receives a subset of messages, rather than all of them.</a:t>
            </a:r>
          </a:p>
          <a:p>
            <a:pPr marL="0" indent="-228600">
              <a:spcBef>
                <a:spcPts val="1600"/>
              </a:spcBef>
              <a:spcAft>
                <a:spcPts val="1600"/>
              </a:spcAft>
              <a:buFont typeface="Arial" panose="020B0604020202020204" pitchFamily="34" charset="0"/>
              <a:buChar char="•"/>
            </a:pPr>
            <a:r>
              <a:rPr lang="en-US" sz="1400" b="1" dirty="0">
                <a:highlight>
                  <a:srgbClr val="FFFF00"/>
                </a:highlight>
                <a:sym typeface="Arial"/>
              </a:rPr>
              <a:t>Each subscriber can set its own filter policy as subscription attributes.</a:t>
            </a:r>
          </a:p>
        </p:txBody>
      </p:sp>
      <p:pic>
        <p:nvPicPr>
          <p:cNvPr id="212" name="Google Shape;212;p40"/>
          <p:cNvPicPr preferRelativeResize="0"/>
          <p:nvPr/>
        </p:nvPicPr>
        <p:blipFill>
          <a:blip r:embed="rId3"/>
          <a:stretch>
            <a:fillRect/>
          </a:stretch>
        </p:blipFill>
        <p:spPr>
          <a:xfrm>
            <a:off x="4654296" y="1487329"/>
            <a:ext cx="6903720" cy="388334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6"/>
        <p:cNvGrpSpPr/>
        <p:nvPr/>
      </p:nvGrpSpPr>
      <p:grpSpPr>
        <a:xfrm>
          <a:off x="0" y="0"/>
          <a:ext cx="0" cy="0"/>
          <a:chOff x="0" y="0"/>
          <a:chExt cx="0" cy="0"/>
        </a:xfrm>
      </p:grpSpPr>
      <p:sp useBgFill="1">
        <p:nvSpPr>
          <p:cNvPr id="223" name="Rectangle 22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Google Shape;217;p41"/>
          <p:cNvSpPr txBox="1">
            <a:spLocks noGrp="1"/>
          </p:cNvSpPr>
          <p:nvPr>
            <p:ph type="title"/>
          </p:nvPr>
        </p:nvSpPr>
        <p:spPr>
          <a:xfrm>
            <a:off x="838200" y="365125"/>
            <a:ext cx="10515600" cy="1325564"/>
          </a:xfrm>
          <a:prstGeom prst="rect">
            <a:avLst/>
          </a:prstGeom>
        </p:spPr>
        <p:txBody>
          <a:bodyPr spcFirstLastPara="1" vert="horz" lIns="91440" tIns="45720" rIns="91440" bIns="45720" rtlCol="0" anchor="ctr" anchorCtr="0">
            <a:normAutofit/>
          </a:bodyPr>
          <a:lstStyle/>
          <a:p>
            <a:pPr>
              <a:spcBef>
                <a:spcPct val="0"/>
              </a:spcBef>
            </a:pPr>
            <a:r>
              <a:rPr lang="en-US" sz="4600" kern="1200">
                <a:solidFill>
                  <a:schemeClr val="tx1"/>
                </a:solidFill>
                <a:latin typeface="+mj-lt"/>
                <a:ea typeface="+mj-ea"/>
                <a:cs typeface="+mj-cs"/>
              </a:rPr>
              <a:t>SNS Message deduplication for FIFO topics</a:t>
            </a:r>
          </a:p>
        </p:txBody>
      </p:sp>
      <p:sp>
        <p:nvSpPr>
          <p:cNvPr id="2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Google Shape;218;p41"/>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lnSpcReduction="10000"/>
          </a:bodyPr>
          <a:lstStyle/>
          <a:p>
            <a:pPr marL="0" indent="-228600">
              <a:buClr>
                <a:schemeClr val="dk1"/>
              </a:buClr>
              <a:buSzPts val="1100"/>
              <a:buFont typeface="Arial" panose="020B0604020202020204" pitchFamily="34" charset="0"/>
              <a:buChar char="•"/>
            </a:pPr>
            <a:r>
              <a:rPr lang="en-US" sz="1800" b="1" dirty="0">
                <a:highlight>
                  <a:srgbClr val="FFFFFF"/>
                </a:highlight>
                <a:sym typeface="Arial"/>
              </a:rPr>
              <a:t>Amazon </a:t>
            </a:r>
            <a:r>
              <a:rPr lang="en-US" sz="1800" b="1" dirty="0">
                <a:highlight>
                  <a:srgbClr val="FFFF00"/>
                </a:highlight>
                <a:sym typeface="Arial"/>
              </a:rPr>
              <a:t>SNS FIFO </a:t>
            </a:r>
            <a:r>
              <a:rPr lang="en-US" sz="1800" b="1" dirty="0">
                <a:highlight>
                  <a:srgbClr val="FFFFFF"/>
                </a:highlight>
                <a:sym typeface="Arial"/>
              </a:rPr>
              <a:t>topics and Amazon </a:t>
            </a:r>
            <a:r>
              <a:rPr lang="en-US" sz="1800" b="1" dirty="0">
                <a:highlight>
                  <a:srgbClr val="FFFF00"/>
                </a:highlight>
                <a:sym typeface="Arial"/>
              </a:rPr>
              <a:t>SQS FIFO </a:t>
            </a:r>
            <a:r>
              <a:rPr lang="en-US" sz="1800" b="1" dirty="0">
                <a:highlight>
                  <a:srgbClr val="FFFFFF"/>
                </a:highlight>
                <a:sym typeface="Arial"/>
              </a:rPr>
              <a:t>queues support </a:t>
            </a:r>
            <a:r>
              <a:rPr lang="en-US" sz="1800" b="1" dirty="0">
                <a:highlight>
                  <a:srgbClr val="FFFF00"/>
                </a:highlight>
                <a:sym typeface="Arial"/>
              </a:rPr>
              <a:t>message deduplication</a:t>
            </a:r>
            <a:r>
              <a:rPr lang="en-US" sz="1800" dirty="0">
                <a:highlight>
                  <a:srgbClr val="FFFFFF"/>
                </a:highlight>
                <a:sym typeface="Arial"/>
              </a:rPr>
              <a:t>, which provides </a:t>
            </a:r>
            <a:r>
              <a:rPr lang="en-US" sz="1800" dirty="0">
                <a:highlight>
                  <a:srgbClr val="FFFF00"/>
                </a:highlight>
                <a:sym typeface="Arial"/>
              </a:rPr>
              <a:t>exactly-once message delivery </a:t>
            </a:r>
            <a:r>
              <a:rPr lang="en-US" sz="1800" dirty="0">
                <a:highlight>
                  <a:srgbClr val="FFFFFF"/>
                </a:highlight>
                <a:sym typeface="Arial"/>
              </a:rPr>
              <a:t>and processing as long as the following conditions are met:</a:t>
            </a:r>
          </a:p>
          <a:p>
            <a:pPr marL="0" indent="-228600">
              <a:buClr>
                <a:schemeClr val="dk1"/>
              </a:buClr>
              <a:buSzPts val="1100"/>
              <a:buFont typeface="Arial" panose="020B0604020202020204" pitchFamily="34" charset="0"/>
              <a:buChar char="•"/>
            </a:pPr>
            <a:endParaRPr lang="en-US" sz="1800" dirty="0">
              <a:highlight>
                <a:srgbClr val="FFFFFF"/>
              </a:highlight>
              <a:sym typeface="Arial"/>
            </a:endParaRPr>
          </a:p>
          <a:p>
            <a:pPr indent="-228600">
              <a:spcBef>
                <a:spcPts val="400"/>
              </a:spcBef>
              <a:spcAft>
                <a:spcPts val="400"/>
              </a:spcAft>
              <a:buClr>
                <a:srgbClr val="16191F"/>
              </a:buClr>
              <a:buSzPts val="1200"/>
              <a:buFont typeface="Arial" panose="020B0604020202020204" pitchFamily="34" charset="0"/>
              <a:buChar char="•"/>
            </a:pPr>
            <a:r>
              <a:rPr lang="en-US" sz="1800" dirty="0">
                <a:highlight>
                  <a:srgbClr val="FFFFFF"/>
                </a:highlight>
                <a:sym typeface="Arial"/>
              </a:rPr>
              <a:t>The subscribed </a:t>
            </a:r>
            <a:r>
              <a:rPr lang="en-US" sz="1800" b="1" dirty="0">
                <a:highlight>
                  <a:srgbClr val="FFFFFF"/>
                </a:highlight>
                <a:sym typeface="Arial"/>
              </a:rPr>
              <a:t>SQS FIFO queue exists </a:t>
            </a:r>
            <a:r>
              <a:rPr lang="en-US" sz="1800" dirty="0">
                <a:highlight>
                  <a:srgbClr val="FFFFFF"/>
                </a:highlight>
                <a:sym typeface="Arial"/>
              </a:rPr>
              <a:t>and has </a:t>
            </a:r>
            <a:r>
              <a:rPr lang="en-US" sz="1800" b="1" dirty="0">
                <a:highlight>
                  <a:srgbClr val="FFFFFF"/>
                </a:highlight>
                <a:sym typeface="Arial"/>
              </a:rPr>
              <a:t>permissions that allow</a:t>
            </a:r>
            <a:r>
              <a:rPr lang="en-US" sz="1800" dirty="0">
                <a:highlight>
                  <a:srgbClr val="FFFFFF"/>
                </a:highlight>
                <a:sym typeface="Arial"/>
              </a:rPr>
              <a:t> the Amazon SNS service principal to deliver messages to the queue.</a:t>
            </a:r>
          </a:p>
          <a:p>
            <a:pPr indent="-228600">
              <a:spcBef>
                <a:spcPts val="400"/>
              </a:spcBef>
              <a:spcAft>
                <a:spcPts val="400"/>
              </a:spcAft>
              <a:buClr>
                <a:srgbClr val="16191F"/>
              </a:buClr>
              <a:buSzPts val="1200"/>
              <a:buFont typeface="Arial" panose="020B0604020202020204" pitchFamily="34" charset="0"/>
              <a:buChar char="•"/>
            </a:pPr>
            <a:r>
              <a:rPr lang="en-US" sz="1800" dirty="0">
                <a:highlight>
                  <a:srgbClr val="FFFFFF"/>
                </a:highlight>
                <a:sym typeface="Arial"/>
              </a:rPr>
              <a:t>The SQS FIFO queue consumer </a:t>
            </a:r>
            <a:r>
              <a:rPr lang="en-US" sz="1800" b="1" dirty="0">
                <a:highlight>
                  <a:srgbClr val="FFFFFF"/>
                </a:highlight>
                <a:sym typeface="Arial"/>
              </a:rPr>
              <a:t>processes the message and deletes it</a:t>
            </a:r>
            <a:r>
              <a:rPr lang="en-US" sz="1800" dirty="0">
                <a:highlight>
                  <a:srgbClr val="FFFFFF"/>
                </a:highlight>
                <a:sym typeface="Arial"/>
              </a:rPr>
              <a:t> from the queue </a:t>
            </a:r>
            <a:r>
              <a:rPr lang="en-US" sz="1800" b="1" dirty="0">
                <a:highlight>
                  <a:srgbClr val="FFFFFF"/>
                </a:highlight>
                <a:sym typeface="Arial"/>
              </a:rPr>
              <a:t>before the </a:t>
            </a:r>
            <a:r>
              <a:rPr lang="en-US" sz="1800" b="1" dirty="0">
                <a:highlight>
                  <a:srgbClr val="FFFF00"/>
                </a:highlight>
                <a:sym typeface="Arial"/>
              </a:rPr>
              <a:t>visibility timeout expires</a:t>
            </a:r>
            <a:r>
              <a:rPr lang="en-US" sz="1800" b="1" dirty="0">
                <a:highlight>
                  <a:srgbClr val="FFFFFF"/>
                </a:highlight>
                <a:sym typeface="Arial"/>
              </a:rPr>
              <a:t>.</a:t>
            </a:r>
          </a:p>
          <a:p>
            <a:pPr indent="-228600">
              <a:spcBef>
                <a:spcPts val="400"/>
              </a:spcBef>
              <a:spcAft>
                <a:spcPts val="400"/>
              </a:spcAft>
              <a:buClr>
                <a:srgbClr val="16191F"/>
              </a:buClr>
              <a:buSzPts val="1200"/>
              <a:buFont typeface="Arial" panose="020B0604020202020204" pitchFamily="34" charset="0"/>
              <a:buChar char="•"/>
            </a:pPr>
            <a:r>
              <a:rPr lang="en-US" sz="1800" dirty="0">
                <a:highlight>
                  <a:srgbClr val="FFFFFF"/>
                </a:highlight>
                <a:sym typeface="Arial"/>
              </a:rPr>
              <a:t>The Amazon SNS subscription topic has </a:t>
            </a:r>
            <a:r>
              <a:rPr lang="en-US" sz="1800" b="1" dirty="0">
                <a:highlight>
                  <a:srgbClr val="FFFFFF"/>
                </a:highlight>
                <a:sym typeface="Arial"/>
              </a:rPr>
              <a:t>no message filtering</a:t>
            </a:r>
            <a:r>
              <a:rPr lang="en-US" sz="1800" dirty="0">
                <a:highlight>
                  <a:srgbClr val="FFFFFF"/>
                </a:highlight>
                <a:sym typeface="Arial"/>
              </a:rPr>
              <a:t>. When you configure message filtering, SNS FIFO topics support at-most-once delivery, as messages can be filtered out based on your subscription filter policies.</a:t>
            </a:r>
          </a:p>
          <a:p>
            <a:pPr lvl="1" indent="-228600">
              <a:spcBef>
                <a:spcPts val="400"/>
              </a:spcBef>
              <a:spcAft>
                <a:spcPts val="400"/>
              </a:spcAft>
              <a:buClr>
                <a:srgbClr val="16191F"/>
              </a:buClr>
              <a:buSzPts val="1200"/>
              <a:buFont typeface="Arial" panose="020B0604020202020204" pitchFamily="34" charset="0"/>
              <a:buChar char="•"/>
            </a:pPr>
            <a:r>
              <a:rPr lang="en-US" sz="1200" dirty="0">
                <a:highlight>
                  <a:srgbClr val="FFFFFF"/>
                </a:highlight>
                <a:sym typeface="Arial"/>
              </a:rPr>
              <a:t>In practical terms, when you use message filtering with FIFO topics, you're shaping the traffic of messages to ensure that subscribers only receive messages that are relevant to them, based on the filter policies. The at-most-once delivery guarantee still applies, but it's now in the context of filtered messages. Messages that don't match the filter criteria are effectively ignored for that particular subscriber, even though they are part of the FIFO topic.</a:t>
            </a:r>
          </a:p>
          <a:p>
            <a:pPr indent="-228600">
              <a:spcBef>
                <a:spcPts val="400"/>
              </a:spcBef>
              <a:spcAft>
                <a:spcPts val="400"/>
              </a:spcAft>
              <a:buClr>
                <a:srgbClr val="16191F"/>
              </a:buClr>
              <a:buSzPts val="1200"/>
              <a:buFont typeface="Arial" panose="020B0604020202020204" pitchFamily="34" charset="0"/>
              <a:buChar char="•"/>
            </a:pPr>
            <a:r>
              <a:rPr lang="en-US" sz="1800" dirty="0">
                <a:highlight>
                  <a:srgbClr val="FFFFFF"/>
                </a:highlight>
                <a:sym typeface="Arial"/>
              </a:rPr>
              <a:t>There are no network disruptions that prevent acknowledgment of the message delivery. (Network is stable)</a:t>
            </a:r>
          </a:p>
          <a:p>
            <a:pPr indent="-228600">
              <a:spcBef>
                <a:spcPts val="400"/>
              </a:spcBef>
              <a:spcAft>
                <a:spcPts val="400"/>
              </a:spcAft>
              <a:buClr>
                <a:srgbClr val="16191F"/>
              </a:buClr>
              <a:buSzPts val="1200"/>
              <a:buFont typeface="Arial" panose="020B0604020202020204" pitchFamily="34" charset="0"/>
              <a:buChar char="•"/>
            </a:pPr>
            <a:r>
              <a:rPr lang="en-US" sz="1800" b="1" u="sng" dirty="0">
                <a:highlight>
                  <a:srgbClr val="FFFF00"/>
                </a:highlight>
              </a:rPr>
              <a:t>!!! Message deduplication applies to an entire SNS FIFO topic, not to an individual message group.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3"/>
        <p:cNvGrpSpPr/>
        <p:nvPr/>
      </p:nvGrpSpPr>
      <p:grpSpPr>
        <a:xfrm>
          <a:off x="0" y="0"/>
          <a:ext cx="0" cy="0"/>
          <a:chOff x="0" y="0"/>
          <a:chExt cx="0" cy="0"/>
        </a:xfrm>
      </p:grpSpPr>
      <p:sp useBgFill="1">
        <p:nvSpPr>
          <p:cNvPr id="230" name="Rectangle 22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Google Shape;224;p42"/>
          <p:cNvSpPr txBox="1">
            <a:spLocks noGrp="1"/>
          </p:cNvSpPr>
          <p:nvPr>
            <p:ph type="title"/>
          </p:nvPr>
        </p:nvSpPr>
        <p:spPr>
          <a:xfrm>
            <a:off x="838200" y="365125"/>
            <a:ext cx="10515600" cy="1325564"/>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chemeClr val="tx1"/>
                </a:solidFill>
                <a:latin typeface="+mj-lt"/>
                <a:ea typeface="+mj-ea"/>
                <a:cs typeface="+mj-cs"/>
              </a:rPr>
              <a:t>SNS Message deduplication for FIFO topics: Flow</a:t>
            </a:r>
          </a:p>
        </p:txBody>
      </p:sp>
      <p:sp>
        <p:nvSpPr>
          <p:cNvPr id="2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Google Shape;225;p42"/>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0" indent="-228600">
              <a:spcBef>
                <a:spcPts val="1600"/>
              </a:spcBef>
              <a:buFont typeface="Arial" panose="020B0604020202020204" pitchFamily="34" charset="0"/>
              <a:buChar char="•"/>
            </a:pPr>
            <a:r>
              <a:rPr lang="en-US" sz="1500" dirty="0">
                <a:highlight>
                  <a:srgbClr val="FFFFFF"/>
                </a:highlight>
                <a:sym typeface="Arial"/>
              </a:rPr>
              <a:t>When you publish a message to an SNS FIFO topic, the message must include a </a:t>
            </a:r>
            <a:r>
              <a:rPr lang="en-US" sz="1500" b="1" dirty="0">
                <a:highlight>
                  <a:srgbClr val="FFFFFF"/>
                </a:highlight>
                <a:sym typeface="Arial"/>
              </a:rPr>
              <a:t>deduplication ID</a:t>
            </a:r>
            <a:r>
              <a:rPr lang="en-US" sz="1500" dirty="0">
                <a:highlight>
                  <a:srgbClr val="FFFFFF"/>
                </a:highlight>
                <a:sym typeface="Arial"/>
              </a:rPr>
              <a:t>.</a:t>
            </a:r>
          </a:p>
          <a:p>
            <a:pPr marL="0" indent="-228600">
              <a:spcBef>
                <a:spcPts val="1600"/>
              </a:spcBef>
              <a:buClr>
                <a:schemeClr val="dk1"/>
              </a:buClr>
              <a:buSzPts val="1100"/>
              <a:buFont typeface="Arial" panose="020B0604020202020204" pitchFamily="34" charset="0"/>
              <a:buChar char="•"/>
            </a:pPr>
            <a:r>
              <a:rPr lang="en-US" sz="1500" dirty="0">
                <a:highlight>
                  <a:srgbClr val="FFFFFF"/>
                </a:highlight>
                <a:sym typeface="Arial"/>
              </a:rPr>
              <a:t>This ID is included in the message that the SNS FIFO topic delivers to the subscribed SQS FIFO queues.</a:t>
            </a:r>
          </a:p>
          <a:p>
            <a:pPr marL="0" indent="-228600">
              <a:spcBef>
                <a:spcPts val="1600"/>
              </a:spcBef>
              <a:buFont typeface="Arial" panose="020B0604020202020204" pitchFamily="34" charset="0"/>
              <a:buChar char="•"/>
            </a:pPr>
            <a:r>
              <a:rPr lang="en-US" sz="1500" dirty="0">
                <a:highlight>
                  <a:srgbClr val="FFFFFF"/>
                </a:highlight>
                <a:sym typeface="Arial"/>
              </a:rPr>
              <a:t>If a message with a particular deduplication ID is successfully published to an SNS FIFO topic, </a:t>
            </a:r>
            <a:r>
              <a:rPr lang="en-US" sz="1500" b="1" dirty="0">
                <a:highlight>
                  <a:srgbClr val="FFFFFF"/>
                </a:highlight>
                <a:sym typeface="Arial"/>
              </a:rPr>
              <a:t>any message published with the same deduplication ID, within the </a:t>
            </a:r>
            <a:r>
              <a:rPr lang="en-US" sz="1500" b="1" dirty="0">
                <a:highlight>
                  <a:srgbClr val="FFFF00"/>
                </a:highlight>
                <a:sym typeface="Arial"/>
              </a:rPr>
              <a:t>five-minute deduplication interval</a:t>
            </a:r>
            <a:r>
              <a:rPr lang="en-US" sz="1500" b="1" dirty="0">
                <a:highlight>
                  <a:srgbClr val="FFFFFF"/>
                </a:highlight>
                <a:sym typeface="Arial"/>
              </a:rPr>
              <a:t>, is accepted but not delivered. (internal is not configurable)</a:t>
            </a:r>
          </a:p>
          <a:p>
            <a:pPr marL="0" indent="-228600">
              <a:spcBef>
                <a:spcPts val="1600"/>
              </a:spcBef>
              <a:buClr>
                <a:schemeClr val="dk1"/>
              </a:buClr>
              <a:buSzPts val="1100"/>
              <a:buFont typeface="Arial" panose="020B0604020202020204" pitchFamily="34" charset="0"/>
              <a:buChar char="•"/>
            </a:pPr>
            <a:r>
              <a:rPr lang="en-US" sz="1500" dirty="0">
                <a:highlight>
                  <a:srgbClr val="FFFFFF"/>
                </a:highlight>
                <a:sym typeface="Arial"/>
              </a:rPr>
              <a:t>The SNS FIFO topic continues to track the message deduplication ID, even after the message is delivered to subscribed endpoints.</a:t>
            </a:r>
          </a:p>
          <a:p>
            <a:pPr marL="0" indent="-228600">
              <a:spcBef>
                <a:spcPts val="1600"/>
              </a:spcBef>
              <a:buFont typeface="Arial" panose="020B0604020202020204" pitchFamily="34" charset="0"/>
              <a:buChar char="•"/>
            </a:pPr>
            <a:r>
              <a:rPr lang="en-US" sz="1500" b="1" i="1" u="sng" dirty="0">
                <a:highlight>
                  <a:srgbClr val="FFFFFF"/>
                </a:highlight>
              </a:rPr>
              <a:t>Unique Body. SNS + SQS -&gt;</a:t>
            </a:r>
          </a:p>
          <a:p>
            <a:pPr marL="0" indent="-228600">
              <a:spcBef>
                <a:spcPts val="1600"/>
              </a:spcBef>
              <a:buFont typeface="Arial" panose="020B0604020202020204" pitchFamily="34" charset="0"/>
              <a:buChar char="•"/>
            </a:pPr>
            <a:r>
              <a:rPr lang="en-US" sz="1500" dirty="0">
                <a:highlight>
                  <a:srgbClr val="FFFFFF"/>
                </a:highlight>
              </a:rPr>
              <a:t>If the message body is guaranteed to be unique for each published message, you can enable </a:t>
            </a:r>
            <a:r>
              <a:rPr lang="en-US" sz="1500" b="1" dirty="0">
                <a:highlight>
                  <a:srgbClr val="FFFF00"/>
                </a:highlight>
              </a:rPr>
              <a:t>content-based deduplication </a:t>
            </a:r>
            <a:r>
              <a:rPr lang="en-US" sz="1500" dirty="0">
                <a:highlight>
                  <a:srgbClr val="FFFFFF"/>
                </a:highlight>
              </a:rPr>
              <a:t>for an </a:t>
            </a:r>
            <a:r>
              <a:rPr lang="en-US" sz="1500" dirty="0">
                <a:highlight>
                  <a:srgbClr val="FFFF00"/>
                </a:highlight>
              </a:rPr>
              <a:t>Amazon SNS FIFO topic and the subscribed SQS FIFO queues. </a:t>
            </a:r>
          </a:p>
          <a:p>
            <a:pPr marL="0" indent="-228600">
              <a:spcBef>
                <a:spcPts val="1600"/>
              </a:spcBef>
              <a:spcAft>
                <a:spcPts val="1600"/>
              </a:spcAft>
              <a:buFont typeface="Arial" panose="020B0604020202020204" pitchFamily="34" charset="0"/>
              <a:buChar char="•"/>
            </a:pPr>
            <a:r>
              <a:rPr lang="en-US" sz="1500" dirty="0">
                <a:highlight>
                  <a:srgbClr val="FFFFFF"/>
                </a:highlight>
              </a:rPr>
              <a:t>Amazon SNS uses the </a:t>
            </a:r>
            <a:r>
              <a:rPr lang="en-US" sz="1500" b="1" dirty="0">
                <a:highlight>
                  <a:srgbClr val="FFFF00"/>
                </a:highlight>
              </a:rPr>
              <a:t>message body to generate a unique hash value to use as the deduplication ID for each message</a:t>
            </a:r>
            <a:r>
              <a:rPr lang="en-US" sz="1500" dirty="0">
                <a:highlight>
                  <a:srgbClr val="FFFFFF"/>
                </a:highlight>
              </a:rPr>
              <a:t>, so you don't need to set a deduplication ID when you send each message.</a:t>
            </a:r>
            <a:endParaRPr lang="en-US" sz="1500" dirty="0">
              <a:highlight>
                <a:srgbClr val="FFFFFF"/>
              </a:highlight>
              <a:sym typeface="Arial"/>
            </a:endParaRPr>
          </a:p>
          <a:p>
            <a:pPr marL="0" indent="-228600">
              <a:spcBef>
                <a:spcPts val="1600"/>
              </a:spcBef>
              <a:spcAft>
                <a:spcPts val="1600"/>
              </a:spcAft>
              <a:buFont typeface="Arial" panose="020B0604020202020204" pitchFamily="34" charset="0"/>
              <a:buChar char="•"/>
            </a:pPr>
            <a:endParaRPr lang="en-US"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0"/>
        <p:cNvGrpSpPr/>
        <p:nvPr/>
      </p:nvGrpSpPr>
      <p:grpSpPr>
        <a:xfrm>
          <a:off x="0" y="0"/>
          <a:ext cx="0" cy="0"/>
          <a:chOff x="0" y="0"/>
          <a:chExt cx="0" cy="0"/>
        </a:xfrm>
      </p:grpSpPr>
      <p:sp>
        <p:nvSpPr>
          <p:cNvPr id="237" name="Rectangle 23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Google Shape;231;p43"/>
          <p:cNvSpPr txBox="1">
            <a:spLocks noGrp="1"/>
          </p:cNvSpPr>
          <p:nvPr>
            <p:ph type="title"/>
          </p:nvPr>
        </p:nvSpPr>
        <p:spPr>
          <a:xfrm>
            <a:off x="556533" y="643467"/>
            <a:ext cx="11210924" cy="744836"/>
          </a:xfrm>
          <a:prstGeom prst="rect">
            <a:avLst/>
          </a:prstGeom>
        </p:spPr>
        <p:txBody>
          <a:bodyPr spcFirstLastPara="1" vert="horz" lIns="91440" tIns="45720" rIns="91440" bIns="45720" rtlCol="0" anchor="ctr" anchorCtr="0">
            <a:normAutofit/>
          </a:bodyPr>
          <a:lstStyle/>
          <a:p>
            <a:pPr algn="ctr">
              <a:spcBef>
                <a:spcPct val="0"/>
              </a:spcBef>
            </a:pPr>
            <a:r>
              <a:rPr lang="en-US" sz="3200" kern="1200">
                <a:solidFill>
                  <a:schemeClr val="bg1"/>
                </a:solidFill>
                <a:latin typeface="+mj-lt"/>
                <a:ea typeface="+mj-ea"/>
                <a:cs typeface="+mj-cs"/>
              </a:rPr>
              <a:t>SNS Message deduplication for FIFO topics: Example</a:t>
            </a:r>
          </a:p>
        </p:txBody>
      </p:sp>
      <p:pic>
        <p:nvPicPr>
          <p:cNvPr id="232" name="Google Shape;232;p43"/>
          <p:cNvPicPr preferRelativeResize="0"/>
          <p:nvPr/>
        </p:nvPicPr>
        <p:blipFill>
          <a:blip r:embed="rId3"/>
          <a:stretch>
            <a:fillRect/>
          </a:stretch>
        </p:blipFill>
        <p:spPr>
          <a:xfrm>
            <a:off x="2190046" y="1675227"/>
            <a:ext cx="7811908" cy="439419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6"/>
        <p:cNvGrpSpPr/>
        <p:nvPr/>
      </p:nvGrpSpPr>
      <p:grpSpPr>
        <a:xfrm>
          <a:off x="0" y="0"/>
          <a:ext cx="0" cy="0"/>
          <a:chOff x="0" y="0"/>
          <a:chExt cx="0" cy="0"/>
        </a:xfrm>
      </p:grpSpPr>
      <p:sp>
        <p:nvSpPr>
          <p:cNvPr id="243" name="Rectangle 24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Google Shape;237;p44"/>
          <p:cNvSpPr txBox="1">
            <a:spLocks noGrp="1"/>
          </p:cNvSpPr>
          <p:nvPr>
            <p:ph type="title"/>
          </p:nvPr>
        </p:nvSpPr>
        <p:spPr>
          <a:xfrm>
            <a:off x="556533" y="643467"/>
            <a:ext cx="11210924" cy="744836"/>
          </a:xfrm>
          <a:prstGeom prst="rect">
            <a:avLst/>
          </a:prstGeom>
        </p:spPr>
        <p:txBody>
          <a:bodyPr spcFirstLastPara="1" vert="horz" lIns="91440" tIns="45720" rIns="91440" bIns="45720" rtlCol="0" anchor="ctr" anchorCtr="0">
            <a:normAutofit/>
          </a:bodyPr>
          <a:lstStyle/>
          <a:p>
            <a:pPr algn="ctr">
              <a:spcBef>
                <a:spcPct val="0"/>
              </a:spcBef>
            </a:pPr>
            <a:r>
              <a:rPr lang="en-US" sz="3200" kern="1200">
                <a:solidFill>
                  <a:schemeClr val="bg1"/>
                </a:solidFill>
                <a:latin typeface="+mj-lt"/>
                <a:ea typeface="+mj-ea"/>
                <a:cs typeface="+mj-cs"/>
              </a:rPr>
              <a:t>SNS Message Durability</a:t>
            </a:r>
          </a:p>
        </p:txBody>
      </p:sp>
      <p:pic>
        <p:nvPicPr>
          <p:cNvPr id="238" name="Google Shape;238;p44"/>
          <p:cNvPicPr preferRelativeResize="0"/>
          <p:nvPr/>
        </p:nvPicPr>
        <p:blipFill>
          <a:blip r:embed="rId3"/>
          <a:stretch>
            <a:fillRect/>
          </a:stretch>
        </p:blipFill>
        <p:spPr>
          <a:xfrm>
            <a:off x="2190046" y="1675227"/>
            <a:ext cx="7811908" cy="4394199"/>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2"/>
        <p:cNvGrpSpPr/>
        <p:nvPr/>
      </p:nvGrpSpPr>
      <p:grpSpPr>
        <a:xfrm>
          <a:off x="0" y="0"/>
          <a:ext cx="0" cy="0"/>
          <a:chOff x="0" y="0"/>
          <a:chExt cx="0" cy="0"/>
        </a:xfrm>
      </p:grpSpPr>
      <p:sp useBgFill="1">
        <p:nvSpPr>
          <p:cNvPr id="250" name="Rectangle 24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Freeform: Shape 25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3" name="Google Shape;243;p45"/>
          <p:cNvSpPr txBox="1">
            <a:spLocks noGrp="1"/>
          </p:cNvSpPr>
          <p:nvPr>
            <p:ph type="title"/>
          </p:nvPr>
        </p:nvSpPr>
        <p:spPr>
          <a:xfrm>
            <a:off x="1137034" y="609600"/>
            <a:ext cx="4784796" cy="1330840"/>
          </a:xfrm>
          <a:prstGeom prst="rect">
            <a:avLst/>
          </a:prstGeom>
        </p:spPr>
        <p:txBody>
          <a:bodyPr spcFirstLastPara="1" vert="horz" lIns="91440" tIns="45720" rIns="91440" bIns="45720" rtlCol="0" anchor="ctr" anchorCtr="0">
            <a:normAutofit/>
          </a:bodyPr>
          <a:lstStyle/>
          <a:p>
            <a:pPr>
              <a:buClr>
                <a:schemeClr val="dk1"/>
              </a:buClr>
              <a:buSzPts val="2400"/>
            </a:pPr>
            <a:r>
              <a:rPr lang="en-US" kern="1200">
                <a:solidFill>
                  <a:schemeClr val="tx1"/>
                </a:solidFill>
                <a:latin typeface="+mj-lt"/>
                <a:ea typeface="+mj-ea"/>
                <a:cs typeface="+mj-cs"/>
              </a:rPr>
              <a:t>SNS - Fanout</a:t>
            </a:r>
          </a:p>
        </p:txBody>
      </p:sp>
      <p:sp>
        <p:nvSpPr>
          <p:cNvPr id="244" name="Google Shape;244;p45"/>
          <p:cNvSpPr txBox="1">
            <a:spLocks noGrp="1"/>
          </p:cNvSpPr>
          <p:nvPr>
            <p:ph sz="half" idx="1"/>
          </p:nvPr>
        </p:nvSpPr>
        <p:spPr>
          <a:xfrm>
            <a:off x="1137034" y="2194102"/>
            <a:ext cx="4438036" cy="3908585"/>
          </a:xfrm>
          <a:prstGeom prst="rect">
            <a:avLst/>
          </a:prstGeom>
        </p:spPr>
        <p:txBody>
          <a:bodyPr spcFirstLastPara="1" vert="horz" lIns="91440" tIns="45720" rIns="91440" bIns="45720" rtlCol="0" anchorCtr="0">
            <a:normAutofit/>
          </a:bodyPr>
          <a:lstStyle/>
          <a:p>
            <a:pPr marL="0">
              <a:spcBef>
                <a:spcPts val="0"/>
              </a:spcBef>
              <a:buClr>
                <a:schemeClr val="dk1"/>
              </a:buClr>
              <a:buSzPts val="935"/>
            </a:pPr>
            <a:r>
              <a:rPr lang="en-US" sz="1400" dirty="0">
                <a:sym typeface="Arial"/>
              </a:rPr>
              <a:t>Your publisher systems can </a:t>
            </a:r>
            <a:r>
              <a:rPr lang="en-US" sz="1400" b="1" dirty="0">
                <a:sym typeface="Arial"/>
              </a:rPr>
              <a:t>fanout messages to many subscriber </a:t>
            </a:r>
            <a:r>
              <a:rPr lang="en-US" sz="1400" dirty="0">
                <a:sym typeface="Arial"/>
              </a:rPr>
              <a:t>systems including Amazon SQS queues, AWS Lambda functions and HTTPS endpoints, for parallel processing, and Amazon Kinesis Data Firehose.</a:t>
            </a:r>
          </a:p>
          <a:p>
            <a:pPr marL="0">
              <a:spcBef>
                <a:spcPts val="1067"/>
              </a:spcBef>
              <a:buClr>
                <a:schemeClr val="dk1"/>
              </a:buClr>
              <a:buSzPts val="935"/>
            </a:pPr>
            <a:r>
              <a:rPr lang="en-US" sz="1400" b="1" dirty="0">
                <a:highlight>
                  <a:srgbClr val="FFFF00"/>
                </a:highlight>
                <a:sym typeface="Arial"/>
              </a:rPr>
              <a:t>You can subscribe one or more Amazon SQS queues to an Amazon SNS topic from a list of topics available for the selected queue.</a:t>
            </a:r>
          </a:p>
          <a:p>
            <a:pPr marL="0">
              <a:spcBef>
                <a:spcPts val="1067"/>
              </a:spcBef>
              <a:buClr>
                <a:schemeClr val="dk1"/>
              </a:buClr>
              <a:buSzPts val="935"/>
            </a:pPr>
            <a:r>
              <a:rPr lang="en-US" sz="1400" dirty="0">
                <a:sym typeface="Arial"/>
              </a:rPr>
              <a:t>Amazon SQS manages the subscription and any necessary permissions.</a:t>
            </a:r>
          </a:p>
          <a:p>
            <a:pPr marL="0">
              <a:spcBef>
                <a:spcPts val="1067"/>
              </a:spcBef>
              <a:buClr>
                <a:schemeClr val="dk1"/>
              </a:buClr>
              <a:buSzPts val="935"/>
            </a:pPr>
            <a:r>
              <a:rPr lang="en-US" sz="1400" dirty="0">
                <a:sym typeface="Arial"/>
              </a:rPr>
              <a:t>When you publish a message to a topic, Amazon SNS sends the message to every subscribed queue.</a:t>
            </a:r>
          </a:p>
          <a:p>
            <a:pPr marL="0">
              <a:spcBef>
                <a:spcPts val="1067"/>
              </a:spcBef>
              <a:buClr>
                <a:schemeClr val="dk1"/>
              </a:buClr>
              <a:buSzPts val="935"/>
            </a:pPr>
            <a:endParaRPr lang="en-US" sz="1400" dirty="0">
              <a:sym typeface="Arial"/>
            </a:endParaRPr>
          </a:p>
          <a:p>
            <a:pPr marL="0">
              <a:spcBef>
                <a:spcPts val="1067"/>
              </a:spcBef>
              <a:buClr>
                <a:schemeClr val="dk1"/>
              </a:buClr>
              <a:buSzPts val="935"/>
            </a:pPr>
            <a:r>
              <a:rPr lang="en-US" sz="1400" b="1" dirty="0">
                <a:highlight>
                  <a:srgbClr val="FFFF00"/>
                </a:highlight>
                <a:sym typeface="Arial"/>
              </a:rPr>
              <a:t>Fanout is supported for application-to-application (A2A) messaging</a:t>
            </a:r>
          </a:p>
          <a:p>
            <a:pPr marL="0">
              <a:spcBef>
                <a:spcPts val="1067"/>
              </a:spcBef>
              <a:spcAft>
                <a:spcPts val="1600"/>
              </a:spcAft>
              <a:buClr>
                <a:schemeClr val="dk1"/>
              </a:buClr>
              <a:buSzPts val="935"/>
            </a:pPr>
            <a:endParaRPr lang="en-US" sz="1400" dirty="0">
              <a:sym typeface="Arial"/>
            </a:endParaRPr>
          </a:p>
        </p:txBody>
      </p:sp>
      <p:pic>
        <p:nvPicPr>
          <p:cNvPr id="245" name="Google Shape;245;p45"/>
          <p:cNvPicPr preferRelativeResize="0">
            <a:picLocks noGrp="1"/>
          </p:cNvPicPr>
          <p:nvPr>
            <p:ph sz="half" idx="2"/>
          </p:nvPr>
        </p:nvPicPr>
        <p:blipFill rotWithShape="1">
          <a:blip r:embed="rId3"/>
          <a:stretch/>
        </p:blipFill>
        <p:spPr>
          <a:xfrm>
            <a:off x="6880610" y="1675333"/>
            <a:ext cx="4737650" cy="352954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9"/>
        <p:cNvGrpSpPr/>
        <p:nvPr/>
      </p:nvGrpSpPr>
      <p:grpSpPr>
        <a:xfrm>
          <a:off x="0" y="0"/>
          <a:ext cx="0" cy="0"/>
          <a:chOff x="0" y="0"/>
          <a:chExt cx="0" cy="0"/>
        </a:xfrm>
      </p:grpSpPr>
      <p:sp useBgFill="1">
        <p:nvSpPr>
          <p:cNvPr id="257" name="Rectangle 25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Shape 25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0" name="Google Shape;250;p46"/>
          <p:cNvSpPr txBox="1">
            <a:spLocks noGrp="1"/>
          </p:cNvSpPr>
          <p:nvPr>
            <p:ph type="title"/>
          </p:nvPr>
        </p:nvSpPr>
        <p:spPr>
          <a:xfrm>
            <a:off x="1137034" y="609600"/>
            <a:ext cx="4784796" cy="1330840"/>
          </a:xfrm>
          <a:prstGeom prst="rect">
            <a:avLst/>
          </a:prstGeom>
        </p:spPr>
        <p:txBody>
          <a:bodyPr spcFirstLastPara="1" vert="horz" lIns="91440" tIns="45720" rIns="91440" bIns="45720" rtlCol="0" anchor="ctr" anchorCtr="0">
            <a:normAutofit fontScale="90000"/>
          </a:bodyPr>
          <a:lstStyle/>
          <a:p>
            <a:pPr>
              <a:buClr>
                <a:schemeClr val="dk1"/>
              </a:buClr>
              <a:buSzPts val="2400"/>
            </a:pPr>
            <a:r>
              <a:rPr lang="en-US" sz="3600" kern="1200" dirty="0">
                <a:solidFill>
                  <a:schemeClr val="tx1"/>
                </a:solidFill>
                <a:latin typeface="+mj-lt"/>
                <a:ea typeface="+mj-ea"/>
                <a:cs typeface="+mj-cs"/>
              </a:rPr>
              <a:t>SNS – </a:t>
            </a:r>
            <a:br>
              <a:rPr lang="en-US" sz="3600" kern="1200" dirty="0">
                <a:solidFill>
                  <a:schemeClr val="tx1"/>
                </a:solidFill>
                <a:latin typeface="+mj-lt"/>
                <a:ea typeface="+mj-ea"/>
                <a:cs typeface="+mj-cs"/>
              </a:rPr>
            </a:br>
            <a:r>
              <a:rPr lang="en-US" sz="3600" kern="1200" dirty="0">
                <a:solidFill>
                  <a:schemeClr val="tx1"/>
                </a:solidFill>
                <a:latin typeface="+mj-lt"/>
                <a:ea typeface="+mj-ea"/>
                <a:cs typeface="+mj-cs"/>
              </a:rPr>
              <a:t>Application-to-application (A2A)</a:t>
            </a:r>
          </a:p>
        </p:txBody>
      </p:sp>
      <p:sp>
        <p:nvSpPr>
          <p:cNvPr id="251" name="Google Shape;251;p46"/>
          <p:cNvSpPr txBox="1">
            <a:spLocks noGrp="1"/>
          </p:cNvSpPr>
          <p:nvPr>
            <p:ph sz="half" idx="1"/>
          </p:nvPr>
        </p:nvSpPr>
        <p:spPr>
          <a:xfrm>
            <a:off x="1137034" y="2194102"/>
            <a:ext cx="4438036" cy="3908585"/>
          </a:xfrm>
          <a:prstGeom prst="rect">
            <a:avLst/>
          </a:prstGeom>
        </p:spPr>
        <p:txBody>
          <a:bodyPr spcFirstLastPara="1" vert="horz" lIns="91440" tIns="45720" rIns="91440" bIns="45720" rtlCol="0" anchorCtr="0">
            <a:normAutofit lnSpcReduction="10000"/>
          </a:bodyPr>
          <a:lstStyle/>
          <a:p>
            <a:pPr marL="0">
              <a:spcBef>
                <a:spcPts val="0"/>
              </a:spcBef>
              <a:buClr>
                <a:schemeClr val="dk1"/>
              </a:buClr>
              <a:buSzPts val="1100"/>
            </a:pPr>
            <a:r>
              <a:rPr lang="en-US" sz="1600" dirty="0">
                <a:highlight>
                  <a:srgbClr val="FFFF00"/>
                </a:highlight>
              </a:rPr>
              <a:t>A2A - </a:t>
            </a:r>
            <a:r>
              <a:rPr lang="en-GB" sz="1600" b="0" i="0" dirty="0">
                <a:effectLst/>
                <a:highlight>
                  <a:srgbClr val="FFFF00"/>
                </a:highlight>
              </a:rPr>
              <a:t>interaction or data exchange between different software applications</a:t>
            </a:r>
          </a:p>
          <a:p>
            <a:pPr marL="0" indent="0">
              <a:spcBef>
                <a:spcPts val="0"/>
              </a:spcBef>
              <a:buClr>
                <a:schemeClr val="dk1"/>
              </a:buClr>
              <a:buSzPts val="1100"/>
              <a:buNone/>
            </a:pPr>
            <a:endParaRPr lang="en-US" sz="1600" dirty="0"/>
          </a:p>
          <a:p>
            <a:pPr marL="0">
              <a:spcBef>
                <a:spcPts val="0"/>
              </a:spcBef>
              <a:buClr>
                <a:schemeClr val="dk1"/>
              </a:buClr>
              <a:buSzPts val="1100"/>
            </a:pPr>
            <a:r>
              <a:rPr lang="en-US" sz="1600" dirty="0"/>
              <a:t>Amazon SNS is a managed messaging service that lets you </a:t>
            </a:r>
            <a:r>
              <a:rPr lang="en-US" sz="1600" b="1" dirty="0">
                <a:highlight>
                  <a:srgbClr val="FFFF00"/>
                </a:highlight>
              </a:rPr>
              <a:t>decouple publishers from subscribers. </a:t>
            </a:r>
          </a:p>
          <a:p>
            <a:pPr marL="0">
              <a:spcBef>
                <a:spcPts val="1600"/>
              </a:spcBef>
              <a:spcAft>
                <a:spcPts val="1600"/>
              </a:spcAft>
              <a:buClr>
                <a:schemeClr val="dk1"/>
              </a:buClr>
              <a:buSzPts val="1100"/>
            </a:pPr>
            <a:r>
              <a:rPr lang="en-US" sz="1600" dirty="0"/>
              <a:t>This is useful for application-to-application messaging for microservices, distributed systems, and serverless applications.</a:t>
            </a:r>
          </a:p>
          <a:p>
            <a:pPr marL="0">
              <a:spcBef>
                <a:spcPts val="0"/>
              </a:spcBef>
            </a:pPr>
            <a:r>
              <a:rPr lang="en-US" sz="1600" dirty="0">
                <a:highlight>
                  <a:srgbClr val="FFFFFF"/>
                </a:highlight>
              </a:rPr>
              <a:t>Options:</a:t>
            </a:r>
          </a:p>
          <a:p>
            <a:pPr marL="609585">
              <a:spcBef>
                <a:spcPts val="0"/>
              </a:spcBef>
              <a:buClr>
                <a:schemeClr val="dk1"/>
              </a:buClr>
              <a:buSzPts val="1200"/>
            </a:pPr>
            <a:r>
              <a:rPr lang="en-US" sz="1600" dirty="0">
                <a:highlight>
                  <a:srgbClr val="FFFFFF"/>
                </a:highlight>
              </a:rPr>
              <a:t>Fanout to Kinesis Data Firehose delivery streams</a:t>
            </a:r>
          </a:p>
          <a:p>
            <a:pPr marL="609585">
              <a:spcBef>
                <a:spcPts val="0"/>
              </a:spcBef>
              <a:buClr>
                <a:schemeClr val="dk1"/>
              </a:buClr>
              <a:buSzPts val="1200"/>
            </a:pPr>
            <a:r>
              <a:rPr lang="en-US" sz="1600" dirty="0">
                <a:highlight>
                  <a:srgbClr val="FFFFFF"/>
                </a:highlight>
              </a:rPr>
              <a:t>Fanout to Lambda functions </a:t>
            </a:r>
          </a:p>
          <a:p>
            <a:pPr marL="609585">
              <a:spcBef>
                <a:spcPts val="0"/>
              </a:spcBef>
              <a:buClr>
                <a:schemeClr val="dk1"/>
              </a:buClr>
              <a:buSzPts val="1200"/>
            </a:pPr>
            <a:r>
              <a:rPr lang="en-US" sz="1600" dirty="0">
                <a:highlight>
                  <a:srgbClr val="FFFFFF"/>
                </a:highlight>
              </a:rPr>
              <a:t>Fanout to Amazon SQS queues </a:t>
            </a:r>
          </a:p>
          <a:p>
            <a:pPr marL="609585">
              <a:spcBef>
                <a:spcPts val="0"/>
              </a:spcBef>
              <a:buClr>
                <a:schemeClr val="dk1"/>
              </a:buClr>
              <a:buSzPts val="1200"/>
            </a:pPr>
            <a:r>
              <a:rPr lang="en-US" sz="1600" dirty="0">
                <a:highlight>
                  <a:srgbClr val="FFFFFF"/>
                </a:highlight>
              </a:rPr>
              <a:t>Fanout to HTTP/S endpoints </a:t>
            </a:r>
          </a:p>
          <a:p>
            <a:pPr marL="609585">
              <a:spcBef>
                <a:spcPts val="0"/>
              </a:spcBef>
              <a:buClr>
                <a:schemeClr val="dk1"/>
              </a:buClr>
              <a:buSzPts val="1200"/>
            </a:pPr>
            <a:r>
              <a:rPr lang="en-US" sz="1600" dirty="0">
                <a:highlight>
                  <a:srgbClr val="FFFFFF"/>
                </a:highlight>
              </a:rPr>
              <a:t>Fanout to AWS Event Fork Pipelines</a:t>
            </a:r>
          </a:p>
        </p:txBody>
      </p:sp>
      <p:pic>
        <p:nvPicPr>
          <p:cNvPr id="252" name="Google Shape;252;p46"/>
          <p:cNvPicPr preferRelativeResize="0">
            <a:picLocks noGrp="1"/>
          </p:cNvPicPr>
          <p:nvPr>
            <p:ph sz="half" idx="2"/>
          </p:nvPr>
        </p:nvPicPr>
        <p:blipFill rotWithShape="1">
          <a:blip r:embed="rId3"/>
          <a:stretch/>
        </p:blipFill>
        <p:spPr>
          <a:xfrm>
            <a:off x="6880610" y="2421512"/>
            <a:ext cx="4737650" cy="203719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15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2" name="Google Shape;142;p30"/>
          <p:cNvSpPr txBox="1">
            <a:spLocks noGrp="1"/>
          </p:cNvSpPr>
          <p:nvPr>
            <p:ph type="title"/>
          </p:nvPr>
        </p:nvSpPr>
        <p:spPr>
          <a:xfrm>
            <a:off x="1137034" y="609597"/>
            <a:ext cx="9392421" cy="1330841"/>
          </a:xfrm>
          <a:prstGeom prst="rect">
            <a:avLst/>
          </a:prstGeom>
        </p:spPr>
        <p:txBody>
          <a:bodyPr spcFirstLastPara="1" vert="horz" lIns="91440" tIns="45720" rIns="91440" bIns="45720" rtlCol="0" anchor="ctr" anchorCtr="0">
            <a:normAutofit/>
          </a:bodyPr>
          <a:lstStyle/>
          <a:p>
            <a:pPr>
              <a:buClr>
                <a:schemeClr val="dk1"/>
              </a:buClr>
              <a:buSzPts val="2400"/>
            </a:pPr>
            <a:r>
              <a:rPr lang="en-US" kern="1200">
                <a:solidFill>
                  <a:schemeClr val="tx1"/>
                </a:solidFill>
                <a:latin typeface="+mj-lt"/>
                <a:ea typeface="+mj-ea"/>
                <a:cs typeface="+mj-cs"/>
              </a:rPr>
              <a:t>What is Amazon SNS?</a:t>
            </a:r>
          </a:p>
        </p:txBody>
      </p:sp>
      <p:sp>
        <p:nvSpPr>
          <p:cNvPr id="143" name="Google Shape;143;p30"/>
          <p:cNvSpPr txBox="1">
            <a:spLocks noGrp="1"/>
          </p:cNvSpPr>
          <p:nvPr>
            <p:ph sz="half" idx="1"/>
          </p:nvPr>
        </p:nvSpPr>
        <p:spPr>
          <a:xfrm>
            <a:off x="908344" y="2198362"/>
            <a:ext cx="5187656" cy="3917773"/>
          </a:xfrm>
          <a:prstGeom prst="rect">
            <a:avLst/>
          </a:prstGeom>
        </p:spPr>
        <p:txBody>
          <a:bodyPr spcFirstLastPara="1" vert="horz" lIns="91440" tIns="45720" rIns="91440" bIns="45720" rtlCol="0" anchorCtr="0">
            <a:normAutofit/>
          </a:bodyPr>
          <a:lstStyle/>
          <a:p>
            <a:pPr marL="0">
              <a:spcBef>
                <a:spcPts val="0"/>
              </a:spcBef>
              <a:buClr>
                <a:srgbClr val="FF0000"/>
              </a:buClr>
              <a:buSzPts val="1100"/>
            </a:pPr>
            <a:r>
              <a:rPr lang="en-US" sz="1300" dirty="0">
                <a:sym typeface="Arial"/>
              </a:rPr>
              <a:t>Amazon Simple Notification Service (Amazon SNS) is a fully managed </a:t>
            </a:r>
            <a:r>
              <a:rPr lang="en-US" sz="1300" b="1" dirty="0">
                <a:sym typeface="Arial"/>
              </a:rPr>
              <a:t>messaging service </a:t>
            </a:r>
            <a:r>
              <a:rPr lang="en-US" sz="1300" dirty="0">
                <a:sym typeface="Arial"/>
              </a:rPr>
              <a:t>for both </a:t>
            </a:r>
            <a:r>
              <a:rPr lang="en-US" sz="1300" b="1" dirty="0">
                <a:sym typeface="Arial"/>
              </a:rPr>
              <a:t>application-to-application </a:t>
            </a:r>
            <a:r>
              <a:rPr lang="en-US" sz="1300" dirty="0">
                <a:sym typeface="Arial"/>
              </a:rPr>
              <a:t>(A2A) and </a:t>
            </a:r>
            <a:r>
              <a:rPr lang="en-US" sz="1300" b="1" dirty="0">
                <a:sym typeface="Arial"/>
              </a:rPr>
              <a:t>application-to-person </a:t>
            </a:r>
            <a:r>
              <a:rPr lang="en-US" sz="1300" dirty="0">
                <a:sym typeface="Arial"/>
              </a:rPr>
              <a:t>(A2P) communication.</a:t>
            </a:r>
          </a:p>
          <a:p>
            <a:pPr marL="237061">
              <a:spcBef>
                <a:spcPts val="1067"/>
              </a:spcBef>
              <a:buClr>
                <a:schemeClr val="dk1"/>
              </a:buClr>
              <a:buSzPts val="1100"/>
            </a:pPr>
            <a:r>
              <a:rPr lang="en-US" sz="1300" dirty="0">
                <a:sym typeface="Arial"/>
              </a:rPr>
              <a:t>The </a:t>
            </a:r>
            <a:r>
              <a:rPr lang="en-US" sz="1300" b="1" dirty="0">
                <a:sym typeface="Arial"/>
              </a:rPr>
              <a:t>pub/sub functionality </a:t>
            </a:r>
            <a:r>
              <a:rPr lang="en-US" sz="1300" dirty="0">
                <a:sym typeface="Arial"/>
              </a:rPr>
              <a:t>provides messaging for high-throughput, push-based, many-to-many use cases.</a:t>
            </a:r>
          </a:p>
          <a:p>
            <a:pPr marL="237061">
              <a:spcBef>
                <a:spcPts val="1067"/>
              </a:spcBef>
              <a:buClr>
                <a:schemeClr val="dk1"/>
              </a:buClr>
              <a:buSzPts val="1100"/>
            </a:pPr>
            <a:r>
              <a:rPr lang="en-US" sz="1300" dirty="0">
                <a:sym typeface="Arial"/>
              </a:rPr>
              <a:t>Amazon SNS is used for sending notifications between </a:t>
            </a:r>
            <a:r>
              <a:rPr lang="en-US" sz="1300" b="1" dirty="0">
                <a:sym typeface="Arial"/>
              </a:rPr>
              <a:t>distributed systems</a:t>
            </a:r>
            <a:r>
              <a:rPr lang="en-US" sz="1300" dirty="0">
                <a:sym typeface="Arial"/>
              </a:rPr>
              <a:t>, </a:t>
            </a:r>
            <a:r>
              <a:rPr lang="en-US" sz="1300" b="1" dirty="0">
                <a:sym typeface="Arial"/>
              </a:rPr>
              <a:t>microservices</a:t>
            </a:r>
            <a:r>
              <a:rPr lang="en-US" sz="1300" dirty="0">
                <a:sym typeface="Arial"/>
              </a:rPr>
              <a:t>, and </a:t>
            </a:r>
            <a:r>
              <a:rPr lang="en-US" sz="1300" b="1" dirty="0">
                <a:sym typeface="Arial"/>
              </a:rPr>
              <a:t>event-driven serverless applications</a:t>
            </a:r>
            <a:r>
              <a:rPr lang="en-US" sz="1300" dirty="0">
                <a:sym typeface="Arial"/>
              </a:rPr>
              <a:t>.</a:t>
            </a:r>
          </a:p>
          <a:p>
            <a:pPr marL="237061">
              <a:spcBef>
                <a:spcPts val="1067"/>
              </a:spcBef>
              <a:buClr>
                <a:schemeClr val="dk1"/>
              </a:buClr>
              <a:buSzPts val="1100"/>
            </a:pPr>
            <a:r>
              <a:rPr lang="en-US" sz="1300" dirty="0">
                <a:sym typeface="Arial"/>
              </a:rPr>
              <a:t>Amazon SNS can also send notifications via </a:t>
            </a:r>
            <a:r>
              <a:rPr lang="en-US" sz="1300" b="1" dirty="0">
                <a:sym typeface="Arial"/>
              </a:rPr>
              <a:t>SMS text message, email, SQS queues or to any HTTP endpoint</a:t>
            </a:r>
            <a:r>
              <a:rPr lang="en-US" sz="1300" dirty="0">
                <a:sym typeface="Arial"/>
              </a:rPr>
              <a:t>.</a:t>
            </a:r>
          </a:p>
          <a:p>
            <a:pPr marL="237061">
              <a:spcBef>
                <a:spcPts val="1067"/>
              </a:spcBef>
              <a:buClr>
                <a:schemeClr val="dk1"/>
              </a:buClr>
              <a:buSzPts val="1100"/>
            </a:pPr>
            <a:r>
              <a:rPr lang="en-US" sz="1300" dirty="0">
                <a:sym typeface="Arial"/>
              </a:rPr>
              <a:t>Amazon SNS notifications </a:t>
            </a:r>
            <a:r>
              <a:rPr lang="en-US" sz="1300" b="1" dirty="0">
                <a:sym typeface="Arial"/>
              </a:rPr>
              <a:t>can also trigger Lambda functions</a:t>
            </a:r>
            <a:r>
              <a:rPr lang="en-US" sz="1300" dirty="0">
                <a:sym typeface="Arial"/>
              </a:rPr>
              <a:t>.</a:t>
            </a:r>
          </a:p>
          <a:p>
            <a:pPr marL="237061">
              <a:spcBef>
                <a:spcPts val="1067"/>
              </a:spcBef>
              <a:buClr>
                <a:schemeClr val="dk1"/>
              </a:buClr>
              <a:buSzPts val="1100"/>
            </a:pPr>
            <a:r>
              <a:rPr lang="en-US" sz="1300" dirty="0">
                <a:sym typeface="Arial"/>
              </a:rPr>
              <a:t>Amazon SNS is inexpensive and based on a </a:t>
            </a:r>
            <a:r>
              <a:rPr lang="en-US" sz="1300" b="1" dirty="0">
                <a:sym typeface="Arial"/>
              </a:rPr>
              <a:t>pay-as-you-go model </a:t>
            </a:r>
            <a:r>
              <a:rPr lang="en-US" sz="1300" dirty="0">
                <a:sym typeface="Arial"/>
              </a:rPr>
              <a:t>with no upfront costs.</a:t>
            </a:r>
          </a:p>
          <a:p>
            <a:pPr marL="237061">
              <a:spcBef>
                <a:spcPts val="1067"/>
              </a:spcBef>
              <a:buClr>
                <a:schemeClr val="dk1"/>
              </a:buClr>
              <a:buSzPts val="1100"/>
            </a:pPr>
            <a:r>
              <a:rPr lang="en-US" sz="1300" dirty="0">
                <a:sym typeface="Arial"/>
              </a:rPr>
              <a:t>SNS uses a pub-sub model whereby users or applications subscribe to SNS topics.</a:t>
            </a:r>
          </a:p>
          <a:p>
            <a:pPr marL="0">
              <a:spcBef>
                <a:spcPts val="1067"/>
              </a:spcBef>
              <a:buClr>
                <a:schemeClr val="dk1"/>
              </a:buClr>
              <a:buSzPts val="1100"/>
            </a:pPr>
            <a:endParaRPr lang="en-US" sz="1300" dirty="0">
              <a:sym typeface="Arial"/>
            </a:endParaRPr>
          </a:p>
          <a:p>
            <a:pPr marL="0">
              <a:spcBef>
                <a:spcPts val="1067"/>
              </a:spcBef>
              <a:spcAft>
                <a:spcPts val="1600"/>
              </a:spcAft>
              <a:buClr>
                <a:schemeClr val="dk1"/>
              </a:buClr>
              <a:buSzPts val="1100"/>
            </a:pPr>
            <a:endParaRPr lang="en-US" sz="1300" dirty="0">
              <a:sym typeface="Arial"/>
            </a:endParaRPr>
          </a:p>
        </p:txBody>
      </p:sp>
      <p:pic>
        <p:nvPicPr>
          <p:cNvPr id="144" name="Google Shape;144;p30"/>
          <p:cNvPicPr preferRelativeResize="0">
            <a:picLocks noGrp="1"/>
          </p:cNvPicPr>
          <p:nvPr>
            <p:ph sz="half" idx="2"/>
          </p:nvPr>
        </p:nvPicPr>
        <p:blipFill rotWithShape="1">
          <a:blip r:embed="rId3"/>
          <a:stretch/>
        </p:blipFill>
        <p:spPr>
          <a:xfrm>
            <a:off x="6719367" y="2710119"/>
            <a:ext cx="4788505" cy="2705505"/>
          </a:xfrm>
          <a:prstGeom prst="rect">
            <a:avLst/>
          </a:prstGeom>
          <a:noFill/>
        </p:spPr>
      </p:pic>
      <p:sp>
        <p:nvSpPr>
          <p:cNvPr id="153" name="Freeform: Shape 15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7"/>
        <p:cNvGrpSpPr/>
        <p:nvPr/>
      </p:nvGrpSpPr>
      <p:grpSpPr>
        <a:xfrm>
          <a:off x="0" y="0"/>
          <a:ext cx="0" cy="0"/>
          <a:chOff x="0" y="0"/>
          <a:chExt cx="0" cy="0"/>
        </a:xfrm>
      </p:grpSpPr>
      <p:sp useBgFill="1">
        <p:nvSpPr>
          <p:cNvPr id="265" name="Rectangle 26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8" name="Google Shape;258;p47"/>
          <p:cNvSpPr txBox="1">
            <a:spLocks noGrp="1"/>
          </p:cNvSpPr>
          <p:nvPr>
            <p:ph type="title"/>
          </p:nvPr>
        </p:nvSpPr>
        <p:spPr>
          <a:xfrm>
            <a:off x="1137034" y="609600"/>
            <a:ext cx="4784796" cy="1330840"/>
          </a:xfrm>
          <a:prstGeom prst="rect">
            <a:avLst/>
          </a:prstGeom>
        </p:spPr>
        <p:txBody>
          <a:bodyPr spcFirstLastPara="1" vert="horz" lIns="91440" tIns="45720" rIns="91440" bIns="45720" rtlCol="0" anchor="ctr" anchorCtr="0">
            <a:normAutofit/>
          </a:bodyPr>
          <a:lstStyle/>
          <a:p>
            <a:pPr>
              <a:buClr>
                <a:schemeClr val="dk1"/>
              </a:buClr>
              <a:buSzPts val="2400"/>
            </a:pPr>
            <a:r>
              <a:rPr lang="en-US" sz="4000" kern="1200" dirty="0">
                <a:solidFill>
                  <a:schemeClr val="tx1"/>
                </a:solidFill>
                <a:latin typeface="+mj-lt"/>
                <a:ea typeface="+mj-ea"/>
                <a:cs typeface="+mj-cs"/>
              </a:rPr>
              <a:t>SNS - Application-to-person (A2P)</a:t>
            </a:r>
          </a:p>
        </p:txBody>
      </p:sp>
      <p:sp>
        <p:nvSpPr>
          <p:cNvPr id="259" name="Google Shape;259;p47"/>
          <p:cNvSpPr txBox="1">
            <a:spLocks noGrp="1"/>
          </p:cNvSpPr>
          <p:nvPr>
            <p:ph sz="half" idx="1"/>
          </p:nvPr>
        </p:nvSpPr>
        <p:spPr>
          <a:xfrm>
            <a:off x="1137034" y="2194102"/>
            <a:ext cx="4438036" cy="3908585"/>
          </a:xfrm>
          <a:prstGeom prst="rect">
            <a:avLst/>
          </a:prstGeom>
        </p:spPr>
        <p:txBody>
          <a:bodyPr spcFirstLastPara="1" vert="horz" lIns="91440" tIns="45720" rIns="91440" bIns="45720" rtlCol="0" anchorCtr="0">
            <a:normAutofit/>
          </a:bodyPr>
          <a:lstStyle/>
          <a:p>
            <a:pPr marL="0">
              <a:spcBef>
                <a:spcPts val="400"/>
              </a:spcBef>
              <a:spcAft>
                <a:spcPts val="400"/>
              </a:spcAft>
              <a:buClr>
                <a:schemeClr val="dk1"/>
              </a:buClr>
              <a:buSzPts val="1100"/>
            </a:pPr>
            <a:r>
              <a:rPr lang="en-US" sz="1600" b="1" dirty="0">
                <a:highlight>
                  <a:srgbClr val="FFFF00"/>
                </a:highlight>
              </a:rPr>
              <a:t>A2P - </a:t>
            </a:r>
            <a:r>
              <a:rPr lang="en-GB" sz="1600" b="1" i="0" dirty="0">
                <a:effectLst/>
                <a:highlight>
                  <a:srgbClr val="FFFF00"/>
                </a:highlight>
              </a:rPr>
              <a:t>the process of sending messages from an application directly to a user, typically via SMS, email, or mobile push notifications</a:t>
            </a:r>
            <a:endParaRPr lang="en-US" sz="1600" b="1" dirty="0">
              <a:highlight>
                <a:srgbClr val="FFFF00"/>
              </a:highlight>
            </a:endParaRPr>
          </a:p>
          <a:p>
            <a:pPr marL="0">
              <a:spcBef>
                <a:spcPts val="400"/>
              </a:spcBef>
              <a:spcAft>
                <a:spcPts val="400"/>
              </a:spcAft>
              <a:buClr>
                <a:schemeClr val="dk1"/>
              </a:buClr>
              <a:buSzPts val="1100"/>
            </a:pPr>
            <a:r>
              <a:rPr lang="en-US" sz="1600" dirty="0"/>
              <a:t>Amazon SNS lets you send push notifications to mobile apps, text messages to mobile phone numbers, and plain-text emails to email addresses. </a:t>
            </a:r>
          </a:p>
          <a:p>
            <a:pPr marL="0">
              <a:spcBef>
                <a:spcPts val="400"/>
              </a:spcBef>
              <a:spcAft>
                <a:spcPts val="400"/>
              </a:spcAft>
              <a:buClr>
                <a:schemeClr val="dk1"/>
              </a:buClr>
              <a:buSzPts val="1100"/>
            </a:pPr>
            <a:r>
              <a:rPr lang="en-US" sz="1600" dirty="0"/>
              <a:t>You can fan out messages with a topic, or publish to mobile endpoints directly.</a:t>
            </a:r>
          </a:p>
          <a:p>
            <a:pPr marL="0">
              <a:spcBef>
                <a:spcPts val="400"/>
              </a:spcBef>
              <a:spcAft>
                <a:spcPts val="400"/>
              </a:spcAft>
            </a:pPr>
            <a:r>
              <a:rPr lang="en-US" sz="1600" dirty="0"/>
              <a:t>Options:</a:t>
            </a:r>
          </a:p>
          <a:p>
            <a:pPr marL="609585">
              <a:spcBef>
                <a:spcPts val="400"/>
              </a:spcBef>
              <a:spcAft>
                <a:spcPts val="400"/>
              </a:spcAft>
              <a:buSzPts val="1400"/>
            </a:pPr>
            <a:r>
              <a:rPr lang="en-US" sz="1600" b="1" dirty="0">
                <a:highlight>
                  <a:srgbClr val="FFFF00"/>
                </a:highlight>
              </a:rPr>
              <a:t>Mobile text messaging (SMS)</a:t>
            </a:r>
          </a:p>
          <a:p>
            <a:pPr marL="609585">
              <a:spcBef>
                <a:spcPts val="400"/>
              </a:spcBef>
              <a:spcAft>
                <a:spcPts val="400"/>
              </a:spcAft>
              <a:buSzPts val="1400"/>
            </a:pPr>
            <a:r>
              <a:rPr lang="en-US" sz="1600" b="1" dirty="0">
                <a:highlight>
                  <a:srgbClr val="FFFF00"/>
                </a:highlight>
              </a:rPr>
              <a:t>Mobile push notifications </a:t>
            </a:r>
          </a:p>
          <a:p>
            <a:pPr marL="609585">
              <a:spcBef>
                <a:spcPts val="400"/>
              </a:spcBef>
              <a:spcAft>
                <a:spcPts val="400"/>
              </a:spcAft>
              <a:buSzPts val="1400"/>
            </a:pPr>
            <a:r>
              <a:rPr lang="en-US" sz="1600" b="1" dirty="0">
                <a:highlight>
                  <a:srgbClr val="FFFF00"/>
                </a:highlight>
              </a:rPr>
              <a:t>Email notifications</a:t>
            </a:r>
          </a:p>
          <a:p>
            <a:pPr marL="0">
              <a:spcBef>
                <a:spcPts val="400"/>
              </a:spcBef>
              <a:spcAft>
                <a:spcPts val="400"/>
              </a:spcAft>
              <a:buClr>
                <a:schemeClr val="dk1"/>
              </a:buClr>
              <a:buSzPts val="1100"/>
            </a:pPr>
            <a:endParaRPr lang="en-US" sz="1600" dirty="0"/>
          </a:p>
          <a:p>
            <a:pPr marL="0">
              <a:spcBef>
                <a:spcPts val="400"/>
              </a:spcBef>
              <a:spcAft>
                <a:spcPts val="400"/>
              </a:spcAft>
              <a:buClr>
                <a:schemeClr val="dk1"/>
              </a:buClr>
              <a:buSzPts val="1100"/>
            </a:pPr>
            <a:endParaRPr lang="en-US" sz="1600" dirty="0"/>
          </a:p>
        </p:txBody>
      </p:sp>
      <p:pic>
        <p:nvPicPr>
          <p:cNvPr id="260" name="Google Shape;260;p47"/>
          <p:cNvPicPr preferRelativeResize="0">
            <a:picLocks noGrp="1"/>
          </p:cNvPicPr>
          <p:nvPr>
            <p:ph sz="half" idx="2"/>
          </p:nvPr>
        </p:nvPicPr>
        <p:blipFill rotWithShape="1">
          <a:blip r:embed="rId3"/>
          <a:stretch/>
        </p:blipFill>
        <p:spPr>
          <a:xfrm>
            <a:off x="6880610" y="2480733"/>
            <a:ext cx="4737650" cy="191874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5"/>
        <p:cNvGrpSpPr/>
        <p:nvPr/>
      </p:nvGrpSpPr>
      <p:grpSpPr>
        <a:xfrm>
          <a:off x="0" y="0"/>
          <a:ext cx="0" cy="0"/>
          <a:chOff x="0" y="0"/>
          <a:chExt cx="0" cy="0"/>
        </a:xfrm>
      </p:grpSpPr>
      <p:sp useBgFill="1">
        <p:nvSpPr>
          <p:cNvPr id="272" name="Rectangle 27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4" name="Rectangle 27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6" name="Rectangle 27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 name="Google Shape;266;p48"/>
          <p:cNvSpPr txBox="1">
            <a:spLocks noGrp="1"/>
          </p:cNvSpPr>
          <p:nvPr>
            <p:ph type="title"/>
          </p:nvPr>
        </p:nvSpPr>
        <p:spPr>
          <a:xfrm>
            <a:off x="1115568" y="548640"/>
            <a:ext cx="10168128" cy="1179576"/>
          </a:xfrm>
          <a:prstGeom prst="rect">
            <a:avLst/>
          </a:prstGeom>
        </p:spPr>
        <p:txBody>
          <a:bodyPr spcFirstLastPara="1" vert="horz" lIns="91440" tIns="45720" rIns="91440" bIns="45720" rtlCol="0" anchor="ctr" anchorCtr="0">
            <a:normAutofit/>
          </a:bodyPr>
          <a:lstStyle/>
          <a:p>
            <a:pPr>
              <a:spcBef>
                <a:spcPct val="0"/>
              </a:spcBef>
            </a:pPr>
            <a:r>
              <a:rPr lang="en-US" sz="4000" kern="1200">
                <a:solidFill>
                  <a:schemeClr val="tx1"/>
                </a:solidFill>
                <a:highlight>
                  <a:srgbClr val="FFFFFF"/>
                </a:highlight>
                <a:latin typeface="+mj-lt"/>
                <a:ea typeface="+mj-ea"/>
                <a:cs typeface="+mj-cs"/>
                <a:sym typeface="Arial"/>
              </a:rPr>
              <a:t>Common Amazon SNS scenarios</a:t>
            </a:r>
            <a:endParaRPr lang="en-US" sz="4000" kern="1200">
              <a:solidFill>
                <a:schemeClr val="tx1"/>
              </a:solidFill>
              <a:latin typeface="+mj-lt"/>
              <a:ea typeface="+mj-ea"/>
              <a:cs typeface="+mj-cs"/>
            </a:endParaRPr>
          </a:p>
        </p:txBody>
      </p:sp>
      <p:sp>
        <p:nvSpPr>
          <p:cNvPr id="278" name="Rectangle 27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7" name="Google Shape;267;p48"/>
          <p:cNvSpPr txBox="1">
            <a:spLocks noGrp="1"/>
          </p:cNvSpPr>
          <p:nvPr>
            <p:ph type="body" idx="1"/>
          </p:nvPr>
        </p:nvSpPr>
        <p:spPr>
          <a:xfrm>
            <a:off x="1115568" y="2481943"/>
            <a:ext cx="10168128" cy="3695020"/>
          </a:xfrm>
          <a:prstGeom prst="rect">
            <a:avLst/>
          </a:prstGeom>
        </p:spPr>
        <p:txBody>
          <a:bodyPr spcFirstLastPara="1" vert="horz" lIns="91440" tIns="45720" rIns="91440" bIns="45720" rtlCol="0" anchorCtr="0">
            <a:normAutofit/>
          </a:bodyPr>
          <a:lstStyle/>
          <a:p>
            <a:pPr indent="-228600">
              <a:buSzPts val="1200"/>
              <a:buFont typeface="Arial" panose="020B0604020202020204" pitchFamily="34" charset="0"/>
              <a:buChar char="•"/>
            </a:pPr>
            <a:r>
              <a:rPr lang="en-US" sz="1400" dirty="0">
                <a:highlight>
                  <a:srgbClr val="FFFFFF"/>
                </a:highlight>
                <a:sym typeface="Arial"/>
              </a:rPr>
              <a:t>The </a:t>
            </a:r>
            <a:r>
              <a:rPr lang="en-US" sz="1400" b="1" i="1" u="sng" dirty="0">
                <a:highlight>
                  <a:srgbClr val="FFFF00"/>
                </a:highlight>
                <a:sym typeface="Arial"/>
              </a:rPr>
              <a:t>Fanout</a:t>
            </a:r>
            <a:r>
              <a:rPr lang="en-US" sz="1400" b="1" u="sng" dirty="0">
                <a:highlight>
                  <a:srgbClr val="FFFF00"/>
                </a:highlight>
                <a:sym typeface="Arial"/>
              </a:rPr>
              <a:t> scenario</a:t>
            </a:r>
            <a:r>
              <a:rPr lang="en-US" sz="1400" dirty="0">
                <a:highlight>
                  <a:srgbClr val="FFFF00"/>
                </a:highlight>
                <a:sym typeface="Arial"/>
              </a:rPr>
              <a:t> </a:t>
            </a:r>
            <a:r>
              <a:rPr lang="en-US" sz="1400" dirty="0">
                <a:highlight>
                  <a:srgbClr val="FFFFFF"/>
                </a:highlight>
                <a:sym typeface="Arial"/>
              </a:rPr>
              <a:t>is when a message published to an SNS topic is replicated and pushed to multiple endpoints, such as Kinesis Data Firehose delivery streams, Amazon SQS queues, HTTP(S) endpoints, and Lambda functions. </a:t>
            </a:r>
            <a:r>
              <a:rPr lang="en-US" sz="1400" dirty="0">
                <a:highlight>
                  <a:srgbClr val="FFFF00"/>
                </a:highlight>
                <a:sym typeface="Arial"/>
              </a:rPr>
              <a:t>This allows for parallel asynchronous processing</a:t>
            </a:r>
            <a:r>
              <a:rPr lang="en-US" sz="1400" dirty="0">
                <a:highlight>
                  <a:srgbClr val="FFFFFF"/>
                </a:highlight>
                <a:sym typeface="Arial"/>
              </a:rPr>
              <a:t>.</a:t>
            </a:r>
          </a:p>
          <a:p>
            <a:pPr indent="-228600">
              <a:spcBef>
                <a:spcPts val="1600"/>
              </a:spcBef>
              <a:buClr>
                <a:srgbClr val="16191F"/>
              </a:buClr>
              <a:buSzPts val="1200"/>
              <a:buFont typeface="Arial" panose="020B0604020202020204" pitchFamily="34" charset="0"/>
              <a:buChar char="•"/>
            </a:pPr>
            <a:r>
              <a:rPr lang="en-US" sz="1400" dirty="0">
                <a:highlight>
                  <a:srgbClr val="FFFFFF"/>
                </a:highlight>
                <a:sym typeface="Arial"/>
              </a:rPr>
              <a:t>Amazon SNS can send </a:t>
            </a:r>
            <a:r>
              <a:rPr lang="en-US" sz="1400" b="1" dirty="0">
                <a:highlight>
                  <a:srgbClr val="FFFF00"/>
                </a:highlight>
                <a:sym typeface="Arial"/>
              </a:rPr>
              <a:t>push email messages and text messages </a:t>
            </a:r>
            <a:r>
              <a:rPr lang="en-US" sz="1400" dirty="0">
                <a:highlight>
                  <a:srgbClr val="FFFFFF"/>
                </a:highlight>
                <a:sym typeface="Arial"/>
              </a:rPr>
              <a:t>(SMS messages) to individuals or groups. For example, you could send e-commerce order confirmations as user notifications</a:t>
            </a:r>
          </a:p>
          <a:p>
            <a:pPr indent="-228600">
              <a:spcBef>
                <a:spcPts val="1600"/>
              </a:spcBef>
              <a:buClr>
                <a:srgbClr val="16191F"/>
              </a:buClr>
              <a:buSzPts val="1200"/>
              <a:buFont typeface="Arial" panose="020B0604020202020204" pitchFamily="34" charset="0"/>
              <a:buChar char="•"/>
            </a:pPr>
            <a:r>
              <a:rPr lang="en-US" sz="1400" dirty="0">
                <a:highlight>
                  <a:srgbClr val="FFFFFF"/>
                </a:highlight>
                <a:sym typeface="Arial"/>
              </a:rPr>
              <a:t>Mobile push notifications enable you to </a:t>
            </a:r>
            <a:r>
              <a:rPr lang="en-US" sz="1400" b="1" u="sng" dirty="0">
                <a:highlight>
                  <a:srgbClr val="FFFF00"/>
                </a:highlight>
                <a:sym typeface="Arial"/>
              </a:rPr>
              <a:t>send messages directly to mobile apps</a:t>
            </a:r>
            <a:r>
              <a:rPr lang="en-US" sz="1400" dirty="0">
                <a:highlight>
                  <a:srgbClr val="FFFFFF"/>
                </a:highlight>
                <a:sym typeface="Arial"/>
              </a:rPr>
              <a:t>. For example, you can use Amazon SNS to send update notifications to an app.</a:t>
            </a:r>
          </a:p>
          <a:p>
            <a:pPr indent="-228600">
              <a:spcBef>
                <a:spcPts val="1600"/>
              </a:spcBef>
              <a:buClr>
                <a:srgbClr val="16191F"/>
              </a:buClr>
              <a:buSzPts val="1200"/>
              <a:buFont typeface="Arial" panose="020B0604020202020204" pitchFamily="34" charset="0"/>
              <a:buChar char="•"/>
            </a:pPr>
            <a:r>
              <a:rPr lang="en-US" sz="1400" b="1" dirty="0">
                <a:highlight>
                  <a:srgbClr val="FFFF00"/>
                </a:highlight>
                <a:sym typeface="Arial"/>
              </a:rPr>
              <a:t>Application and system </a:t>
            </a:r>
            <a:r>
              <a:rPr lang="en-US" sz="1400" b="1" u="sng" dirty="0">
                <a:highlight>
                  <a:srgbClr val="FFFF00"/>
                </a:highlight>
                <a:sym typeface="Arial"/>
              </a:rPr>
              <a:t>alerts </a:t>
            </a:r>
            <a:r>
              <a:rPr lang="en-US" sz="1400" dirty="0">
                <a:highlight>
                  <a:srgbClr val="FFFFFF"/>
                </a:highlight>
                <a:sym typeface="Arial"/>
              </a:rPr>
              <a:t>are notifications that are </a:t>
            </a:r>
            <a:r>
              <a:rPr lang="en-US" sz="1400" b="1" i="1" dirty="0">
                <a:highlight>
                  <a:srgbClr val="FFFFFF"/>
                </a:highlight>
                <a:sym typeface="Arial"/>
              </a:rPr>
              <a:t>triggered by predefined thresholds</a:t>
            </a:r>
            <a:r>
              <a:rPr lang="en-US" sz="1400" dirty="0">
                <a:highlight>
                  <a:srgbClr val="FFFFFF"/>
                </a:highlight>
                <a:sym typeface="Arial"/>
              </a:rPr>
              <a:t>. Amazon SNS can send these notifications to specified users via SMS and email. For example, you can receive immediate notification when an event occurs, such as a specific change to your Amazon EC2 Auto Scaling group, a new file uploaded to an Amazon S3 bucket, or a metric threshold breached in Amazon CloudWatch.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1"/>
        <p:cNvGrpSpPr/>
        <p:nvPr/>
      </p:nvGrpSpPr>
      <p:grpSpPr>
        <a:xfrm>
          <a:off x="0" y="0"/>
          <a:ext cx="0" cy="0"/>
          <a:chOff x="0" y="0"/>
          <a:chExt cx="0" cy="0"/>
        </a:xfrm>
      </p:grpSpPr>
      <p:sp useBgFill="1">
        <p:nvSpPr>
          <p:cNvPr id="286" name="Rectangle 28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8" name="Rectangle 28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0" name="Rectangle 28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 name="Google Shape;272;p49"/>
          <p:cNvSpPr txBox="1">
            <a:spLocks noGrp="1"/>
          </p:cNvSpPr>
          <p:nvPr>
            <p:ph type="title"/>
          </p:nvPr>
        </p:nvSpPr>
        <p:spPr>
          <a:xfrm>
            <a:off x="1115568" y="548640"/>
            <a:ext cx="10168128" cy="1179576"/>
          </a:xfrm>
          <a:prstGeom prst="rect">
            <a:avLst/>
          </a:prstGeom>
        </p:spPr>
        <p:txBody>
          <a:bodyPr spcFirstLastPara="1" vert="horz" lIns="91440" tIns="45720" rIns="91440" bIns="45720" rtlCol="0" anchor="ctr" anchorCtr="0">
            <a:normAutofit/>
          </a:bodyPr>
          <a:lstStyle/>
          <a:p>
            <a:pPr>
              <a:spcBef>
                <a:spcPct val="0"/>
              </a:spcBef>
            </a:pPr>
            <a:r>
              <a:rPr lang="en-US" sz="4000" kern="1200">
                <a:solidFill>
                  <a:schemeClr val="tx1"/>
                </a:solidFill>
                <a:latin typeface="+mj-lt"/>
                <a:ea typeface="+mj-ea"/>
                <a:cs typeface="+mj-cs"/>
              </a:rPr>
              <a:t>SNS Encryption</a:t>
            </a:r>
          </a:p>
        </p:txBody>
      </p:sp>
      <p:sp>
        <p:nvSpPr>
          <p:cNvPr id="292" name="Rectangle 29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3" name="Google Shape;273;p49"/>
          <p:cNvSpPr txBox="1"/>
          <p:nvPr/>
        </p:nvSpPr>
        <p:spPr>
          <a:xfrm>
            <a:off x="1115568" y="2481943"/>
            <a:ext cx="10168128" cy="3695020"/>
          </a:xfrm>
          <a:prstGeom prst="rect">
            <a:avLst/>
          </a:prstGeom>
        </p:spPr>
        <p:txBody>
          <a:bodyPr spcFirstLastPara="1" vert="horz" lIns="91440" tIns="45720" rIns="91440" bIns="45720" rtlCol="0" anchorCtr="0">
            <a:normAutofit/>
          </a:bodyPr>
          <a:lstStyle/>
          <a:p>
            <a:pPr marL="285750" indent="-228600">
              <a:lnSpc>
                <a:spcPct val="90000"/>
              </a:lnSpc>
              <a:spcBef>
                <a:spcPts val="200"/>
              </a:spcBef>
              <a:spcAft>
                <a:spcPts val="200"/>
              </a:spcAft>
              <a:buFont typeface="Arial" panose="020B0604020202020204" pitchFamily="34" charset="0"/>
              <a:buChar char="•"/>
            </a:pPr>
            <a:r>
              <a:rPr lang="en-US" sz="1200" b="1" i="0">
                <a:effectLst/>
              </a:rPr>
              <a:t>Encryption in Transit</a:t>
            </a:r>
            <a:r>
              <a:rPr lang="en-US" sz="1200" b="0" i="0">
                <a:effectLst/>
              </a:rPr>
              <a:t>:</a:t>
            </a:r>
          </a:p>
          <a:p>
            <a:pPr marL="742950" lvl="1" indent="-228600">
              <a:lnSpc>
                <a:spcPct val="90000"/>
              </a:lnSpc>
              <a:spcBef>
                <a:spcPts val="200"/>
              </a:spcBef>
              <a:spcAft>
                <a:spcPts val="200"/>
              </a:spcAft>
              <a:buFont typeface="Arial" panose="020B0604020202020204" pitchFamily="34" charset="0"/>
              <a:buChar char="•"/>
            </a:pPr>
            <a:r>
              <a:rPr lang="en-US" sz="1200" b="0" i="0">
                <a:effectLst/>
              </a:rPr>
              <a:t>AWS SNS automatically encrypts messages in transit using HTTPS, which is a combination of HTTP and SSL/TLS. This means that the data is encrypted as it moves between your application and AWS SNS, protecting it from being intercepted by unauthorized parties.</a:t>
            </a:r>
          </a:p>
          <a:p>
            <a:pPr marL="742950" lvl="1" indent="-228600">
              <a:lnSpc>
                <a:spcPct val="90000"/>
              </a:lnSpc>
              <a:spcBef>
                <a:spcPts val="200"/>
              </a:spcBef>
              <a:spcAft>
                <a:spcPts val="200"/>
              </a:spcAft>
              <a:buFont typeface="Arial" panose="020B0604020202020204" pitchFamily="34" charset="0"/>
              <a:buChar char="•"/>
            </a:pPr>
            <a:r>
              <a:rPr lang="en-US" sz="1200" b="0" i="0">
                <a:effectLst/>
              </a:rPr>
              <a:t>This is the default behavior and does not require any additional configuration from the user.</a:t>
            </a:r>
          </a:p>
          <a:p>
            <a:pPr marL="285750" indent="-228600">
              <a:lnSpc>
                <a:spcPct val="90000"/>
              </a:lnSpc>
              <a:spcBef>
                <a:spcPts val="200"/>
              </a:spcBef>
              <a:spcAft>
                <a:spcPts val="200"/>
              </a:spcAft>
              <a:buFont typeface="Arial" panose="020B0604020202020204" pitchFamily="34" charset="0"/>
              <a:buChar char="•"/>
            </a:pPr>
            <a:r>
              <a:rPr lang="en-US" sz="1200" b="1" i="0">
                <a:effectLst/>
              </a:rPr>
              <a:t>Encryption at Rest</a:t>
            </a:r>
            <a:r>
              <a:rPr lang="en-US" sz="1200" b="0" i="0">
                <a:effectLst/>
              </a:rPr>
              <a:t>:</a:t>
            </a:r>
          </a:p>
          <a:p>
            <a:pPr marL="742950" lvl="1" indent="-228600">
              <a:lnSpc>
                <a:spcPct val="90000"/>
              </a:lnSpc>
              <a:spcBef>
                <a:spcPts val="200"/>
              </a:spcBef>
              <a:spcAft>
                <a:spcPts val="200"/>
              </a:spcAft>
              <a:buFont typeface="Arial" panose="020B0604020202020204" pitchFamily="34" charset="0"/>
              <a:buChar char="•"/>
            </a:pPr>
            <a:r>
              <a:rPr lang="en-US" sz="1200" b="0" i="0">
                <a:effectLst/>
              </a:rPr>
              <a:t>AWS SNS supports encryption at rest using AWS Key Management Service (KMS). This means that when your messages are stored on AWS servers, they are encrypted to protect them from unauthorized access.</a:t>
            </a:r>
          </a:p>
          <a:p>
            <a:pPr marL="742950" lvl="1" indent="-228600">
              <a:lnSpc>
                <a:spcPct val="90000"/>
              </a:lnSpc>
              <a:spcBef>
                <a:spcPts val="200"/>
              </a:spcBef>
              <a:spcAft>
                <a:spcPts val="200"/>
              </a:spcAft>
              <a:buFont typeface="Arial" panose="020B0604020202020204" pitchFamily="34" charset="0"/>
              <a:buChar char="•"/>
            </a:pPr>
            <a:r>
              <a:rPr lang="en-US" sz="1200" b="0" i="0">
                <a:effectLst/>
              </a:rPr>
              <a:t>To enable encryption at rest, you need to configure it in your SNS topic settings. You can select a default encryption key provided by AWS, or you can use a custom AWS KMS key that you manage.</a:t>
            </a:r>
          </a:p>
          <a:p>
            <a:pPr marL="742950" lvl="1" indent="-228600">
              <a:lnSpc>
                <a:spcPct val="90000"/>
              </a:lnSpc>
              <a:spcBef>
                <a:spcPts val="200"/>
              </a:spcBef>
              <a:spcAft>
                <a:spcPts val="200"/>
              </a:spcAft>
              <a:buFont typeface="Arial" panose="020B0604020202020204" pitchFamily="34" charset="0"/>
              <a:buChar char="•"/>
            </a:pPr>
            <a:r>
              <a:rPr lang="en-US" sz="1200" b="0" i="0">
                <a:effectLst/>
              </a:rPr>
              <a:t>When you use a custom KMS key, you can set and manage permissions for who can use the key to encrypt and decrypt your SNS messages.</a:t>
            </a:r>
          </a:p>
          <a:p>
            <a:pPr marL="742950" lvl="1" indent="-228600">
              <a:lnSpc>
                <a:spcPct val="90000"/>
              </a:lnSpc>
              <a:spcBef>
                <a:spcPts val="200"/>
              </a:spcBef>
              <a:spcAft>
                <a:spcPts val="200"/>
              </a:spcAft>
              <a:buFont typeface="Arial" panose="020B0604020202020204" pitchFamily="34" charset="0"/>
              <a:buChar char="•"/>
            </a:pPr>
            <a:r>
              <a:rPr lang="en-US" sz="1200" dirty="0">
                <a:highlight>
                  <a:srgbClr val="FFFFFF"/>
                </a:highlight>
              </a:rPr>
              <a:t>SSE doesn't encrypt the following:</a:t>
            </a:r>
            <a:endParaRPr lang="en-US" sz="1200">
              <a:highlight>
                <a:srgbClr val="FFFFFF"/>
              </a:highlight>
            </a:endParaRPr>
          </a:p>
          <a:p>
            <a:pPr marL="1200150" lvl="2" indent="-228600">
              <a:lnSpc>
                <a:spcPct val="90000"/>
              </a:lnSpc>
              <a:spcBef>
                <a:spcPts val="200"/>
              </a:spcBef>
              <a:spcAft>
                <a:spcPts val="200"/>
              </a:spcAft>
              <a:buFont typeface="Arial" panose="020B0604020202020204" pitchFamily="34" charset="0"/>
              <a:buChar char="•"/>
            </a:pPr>
            <a:r>
              <a:rPr lang="en-US" sz="1200" dirty="0">
                <a:highlight>
                  <a:srgbClr val="FFFFFF"/>
                </a:highlight>
              </a:rPr>
              <a:t>Topic metadata (topic name and attributes)</a:t>
            </a:r>
            <a:endParaRPr lang="en-US" sz="1200">
              <a:highlight>
                <a:srgbClr val="FFFFFF"/>
              </a:highlight>
            </a:endParaRPr>
          </a:p>
          <a:p>
            <a:pPr marL="1200150" lvl="2" indent="-228600">
              <a:lnSpc>
                <a:spcPct val="90000"/>
              </a:lnSpc>
              <a:spcBef>
                <a:spcPts val="200"/>
              </a:spcBef>
              <a:spcAft>
                <a:spcPts val="200"/>
              </a:spcAft>
              <a:buFont typeface="Arial" panose="020B0604020202020204" pitchFamily="34" charset="0"/>
              <a:buChar char="•"/>
            </a:pPr>
            <a:r>
              <a:rPr lang="en-US" sz="1200" dirty="0">
                <a:highlight>
                  <a:srgbClr val="FFFFFF"/>
                </a:highlight>
              </a:rPr>
              <a:t>Message metadata (subject, message ID, timestamp, and attributes)</a:t>
            </a:r>
            <a:endParaRPr lang="en-US" sz="1200">
              <a:highlight>
                <a:srgbClr val="FFFFFF"/>
              </a:highlight>
            </a:endParaRPr>
          </a:p>
          <a:p>
            <a:pPr marL="1200150" lvl="2" indent="-228600">
              <a:lnSpc>
                <a:spcPct val="90000"/>
              </a:lnSpc>
              <a:spcBef>
                <a:spcPts val="200"/>
              </a:spcBef>
              <a:spcAft>
                <a:spcPts val="200"/>
              </a:spcAft>
              <a:buFont typeface="Arial" panose="020B0604020202020204" pitchFamily="34" charset="0"/>
              <a:buChar char="•"/>
            </a:pPr>
            <a:r>
              <a:rPr lang="en-US" sz="1200" dirty="0">
                <a:highlight>
                  <a:srgbClr val="FFFFFF"/>
                </a:highlight>
              </a:rPr>
              <a:t>Per-topic metrics</a:t>
            </a:r>
            <a:endParaRPr lang="en-US" sz="1200" b="0" i="0">
              <a:effectLst/>
            </a:endParaRPr>
          </a:p>
          <a:p>
            <a:pPr marL="285750" indent="-228600">
              <a:lnSpc>
                <a:spcPct val="90000"/>
              </a:lnSpc>
              <a:spcBef>
                <a:spcPts val="200"/>
              </a:spcBef>
              <a:spcAft>
                <a:spcPts val="200"/>
              </a:spcAft>
              <a:buFont typeface="Arial" panose="020B0604020202020204" pitchFamily="34" charset="0"/>
              <a:buChar char="•"/>
            </a:pPr>
            <a:r>
              <a:rPr lang="en-US" sz="1200" b="1" i="0">
                <a:effectLst/>
              </a:rPr>
              <a:t>Logging and Monitoring</a:t>
            </a:r>
            <a:r>
              <a:rPr lang="en-US" sz="1200" b="0" i="0">
                <a:effectLst/>
              </a:rPr>
              <a:t>:</a:t>
            </a:r>
          </a:p>
          <a:p>
            <a:pPr marL="742950" lvl="1" indent="-228600">
              <a:lnSpc>
                <a:spcPct val="90000"/>
              </a:lnSpc>
              <a:spcBef>
                <a:spcPts val="200"/>
              </a:spcBef>
              <a:spcAft>
                <a:spcPts val="200"/>
              </a:spcAft>
              <a:buFont typeface="Arial" panose="020B0604020202020204" pitchFamily="34" charset="0"/>
              <a:buChar char="•"/>
            </a:pPr>
            <a:r>
              <a:rPr lang="en-US" sz="1200" b="0" i="0">
                <a:effectLst/>
              </a:rPr>
              <a:t>For enhanced security, you can integrate AWS SNS with CloudTrail and CloudWatch. CloudTrail provides logs of all SNS API calls, helping you to monitor and audit usage, while CloudWatch can be used to set alarms and react to specific events.</a:t>
            </a:r>
          </a:p>
        </p:txBody>
      </p:sp>
    </p:spTree>
    <p:extLst>
      <p:ext uri="{BB962C8B-B14F-4D97-AF65-F5344CB8AC3E}">
        <p14:creationId xmlns:p14="http://schemas.microsoft.com/office/powerpoint/2010/main" val="4225604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1"/>
        <p:cNvGrpSpPr/>
        <p:nvPr/>
      </p:nvGrpSpPr>
      <p:grpSpPr>
        <a:xfrm>
          <a:off x="0" y="0"/>
          <a:ext cx="0" cy="0"/>
          <a:chOff x="0" y="0"/>
          <a:chExt cx="0" cy="0"/>
        </a:xfrm>
      </p:grpSpPr>
      <p:sp>
        <p:nvSpPr>
          <p:cNvPr id="286" name="Rectangle 28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Google Shape;272;p49"/>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spcBef>
                <a:spcPct val="0"/>
              </a:spcBef>
            </a:pPr>
            <a:r>
              <a:rPr lang="en-US" sz="3200" kern="1200">
                <a:solidFill>
                  <a:schemeClr val="bg1"/>
                </a:solidFill>
                <a:latin typeface="+mj-lt"/>
                <a:ea typeface="+mj-ea"/>
                <a:cs typeface="+mj-cs"/>
              </a:rPr>
              <a:t>SNS Encryption</a:t>
            </a:r>
          </a:p>
        </p:txBody>
      </p:sp>
      <p:pic>
        <p:nvPicPr>
          <p:cNvPr id="274" name="Google Shape;274;p49"/>
          <p:cNvPicPr preferRelativeResize="0"/>
          <p:nvPr/>
        </p:nvPicPr>
        <p:blipFill>
          <a:blip r:embed="rId3"/>
          <a:stretch>
            <a:fillRect/>
          </a:stretch>
        </p:blipFill>
        <p:spPr>
          <a:xfrm>
            <a:off x="1589128" y="1675227"/>
            <a:ext cx="9013743" cy="4394199"/>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8"/>
        <p:cNvGrpSpPr/>
        <p:nvPr/>
      </p:nvGrpSpPr>
      <p:grpSpPr>
        <a:xfrm>
          <a:off x="0" y="0"/>
          <a:ext cx="0" cy="0"/>
          <a:chOff x="0" y="0"/>
          <a:chExt cx="0" cy="0"/>
        </a:xfrm>
      </p:grpSpPr>
      <p:sp useBgFill="1">
        <p:nvSpPr>
          <p:cNvPr id="286" name="Rectangle 28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Google Shape;279;p50"/>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spcBef>
                <a:spcPct val="0"/>
              </a:spcBef>
            </a:pPr>
            <a:r>
              <a:rPr lang="en-US" sz="4600" kern="1200">
                <a:solidFill>
                  <a:schemeClr val="tx1"/>
                </a:solidFill>
                <a:latin typeface="+mj-lt"/>
                <a:ea typeface="+mj-ea"/>
                <a:cs typeface="+mj-cs"/>
              </a:rPr>
              <a:t>SNS Data protection policies</a:t>
            </a:r>
          </a:p>
        </p:txBody>
      </p:sp>
      <p:sp>
        <p:nvSpPr>
          <p:cNvPr id="28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Google Shape;280;p50"/>
          <p:cNvSpPr txBox="1">
            <a:spLocks noGrp="1"/>
          </p:cNvSpPr>
          <p:nvPr>
            <p:ph type="body"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indent="-228600">
              <a:spcBef>
                <a:spcPts val="3733"/>
              </a:spcBef>
              <a:buFont typeface="Arial" panose="020B0604020202020204" pitchFamily="34" charset="0"/>
              <a:buChar char="•"/>
            </a:pPr>
            <a:r>
              <a:rPr lang="en-US" sz="1400" b="1">
                <a:highlight>
                  <a:srgbClr val="FFFFFF"/>
                </a:highlight>
                <a:sym typeface="Arial"/>
              </a:rPr>
              <a:t>What is message data protection?</a:t>
            </a:r>
          </a:p>
          <a:p>
            <a:pPr marL="0" indent="-228600">
              <a:spcBef>
                <a:spcPts val="2800"/>
              </a:spcBef>
              <a:buFont typeface="Arial" panose="020B0604020202020204" pitchFamily="34" charset="0"/>
              <a:buChar char="•"/>
            </a:pPr>
            <a:r>
              <a:rPr lang="en-US" sz="1400">
                <a:highlight>
                  <a:srgbClr val="FFFFFF"/>
                </a:highlight>
                <a:sym typeface="Arial"/>
              </a:rPr>
              <a:t>Message data protection safeguards the data that's published to your Amazon SNS topics by using data protection policies to audit, mask, redact or block the sensitive information that moves between applications or AWS services.</a:t>
            </a:r>
          </a:p>
          <a:p>
            <a:pPr marL="0" indent="-228600">
              <a:spcBef>
                <a:spcPts val="1600"/>
              </a:spcBef>
              <a:buFont typeface="Arial" panose="020B0604020202020204" pitchFamily="34" charset="0"/>
              <a:buChar char="•"/>
            </a:pPr>
            <a:r>
              <a:rPr lang="en-US" sz="1400">
                <a:highlight>
                  <a:srgbClr val="FFFFFF"/>
                </a:highlight>
                <a:sym typeface="Arial"/>
              </a:rPr>
              <a:t>Message data protection scans data in motion for </a:t>
            </a:r>
            <a:r>
              <a:rPr lang="en-US" sz="1400" b="1">
                <a:highlight>
                  <a:srgbClr val="FFFFFF"/>
                </a:highlight>
                <a:sym typeface="Arial"/>
              </a:rPr>
              <a:t>personally identifiable information</a:t>
            </a:r>
            <a:r>
              <a:rPr lang="en-US" sz="1400">
                <a:highlight>
                  <a:srgbClr val="FFFFFF"/>
                </a:highlight>
                <a:sym typeface="Arial"/>
              </a:rPr>
              <a:t> (</a:t>
            </a:r>
            <a:r>
              <a:rPr lang="en-US" sz="1400" b="1" u="sng">
                <a:highlight>
                  <a:srgbClr val="FFFFFF"/>
                </a:highlight>
                <a:sym typeface="Arial"/>
              </a:rPr>
              <a:t>PII</a:t>
            </a:r>
            <a:r>
              <a:rPr lang="en-US" sz="1400">
                <a:highlight>
                  <a:srgbClr val="FFFFFF"/>
                </a:highlight>
                <a:sym typeface="Arial"/>
              </a:rPr>
              <a:t>) and </a:t>
            </a:r>
            <a:r>
              <a:rPr lang="en-US" sz="1400" b="1">
                <a:highlight>
                  <a:srgbClr val="FFFFFF"/>
                </a:highlight>
                <a:sym typeface="Arial"/>
              </a:rPr>
              <a:t>protected health information</a:t>
            </a:r>
            <a:r>
              <a:rPr lang="en-US" sz="1400">
                <a:highlight>
                  <a:srgbClr val="FFFFFF"/>
                </a:highlight>
                <a:sym typeface="Arial"/>
              </a:rPr>
              <a:t> (</a:t>
            </a:r>
            <a:r>
              <a:rPr lang="en-US" sz="1400" b="1" u="sng">
                <a:highlight>
                  <a:srgbClr val="FFFFFF"/>
                </a:highlight>
                <a:sym typeface="Arial"/>
              </a:rPr>
              <a:t>PHI</a:t>
            </a:r>
            <a:r>
              <a:rPr lang="en-US" sz="1400">
                <a:highlight>
                  <a:srgbClr val="FFFFFF"/>
                </a:highlight>
                <a:sym typeface="Arial"/>
              </a:rPr>
              <a:t>) using predefined </a:t>
            </a:r>
            <a:r>
              <a:rPr lang="en-US" sz="1400" i="1">
                <a:highlight>
                  <a:srgbClr val="FFFFFF"/>
                </a:highlight>
                <a:sym typeface="Arial"/>
              </a:rPr>
              <a:t>data identifiers</a:t>
            </a:r>
            <a:r>
              <a:rPr lang="en-US" sz="1400">
                <a:highlight>
                  <a:srgbClr val="FFFFFF"/>
                </a:highlight>
                <a:sym typeface="Arial"/>
              </a:rPr>
              <a:t> (name, address, etc.)</a:t>
            </a:r>
          </a:p>
          <a:p>
            <a:pPr marL="0" indent="-228600">
              <a:spcBef>
                <a:spcPts val="1600"/>
              </a:spcBef>
              <a:buFont typeface="Arial" panose="020B0604020202020204" pitchFamily="34" charset="0"/>
              <a:buChar char="•"/>
            </a:pPr>
            <a:r>
              <a:rPr lang="en-US" sz="1400">
                <a:highlight>
                  <a:srgbClr val="FFFFFF"/>
                </a:highlight>
                <a:sym typeface="Arial"/>
              </a:rPr>
              <a:t>Using the scanned information, message data protection provides detailed audit logs, and allows you to take action to protect that data.</a:t>
            </a:r>
          </a:p>
          <a:p>
            <a:pPr marL="0" indent="-228600">
              <a:spcBef>
                <a:spcPts val="1600"/>
              </a:spcBef>
              <a:spcAft>
                <a:spcPts val="1600"/>
              </a:spcAft>
              <a:buFont typeface="Arial" panose="020B0604020202020204" pitchFamily="34" charset="0"/>
              <a:buChar char="•"/>
            </a:pPr>
            <a:endParaRPr lang="en-US" sz="1400"/>
          </a:p>
        </p:txBody>
      </p:sp>
      <p:pic>
        <p:nvPicPr>
          <p:cNvPr id="281" name="Google Shape;281;p50" descr="A screenshot of a computer&#10;&#10;Description automatically generated"/>
          <p:cNvPicPr preferRelativeResize="0"/>
          <p:nvPr/>
        </p:nvPicPr>
        <p:blipFill>
          <a:blip r:embed="rId3"/>
          <a:stretch>
            <a:fillRect/>
          </a:stretch>
        </p:blipFill>
        <p:spPr>
          <a:xfrm>
            <a:off x="6099048" y="2125671"/>
            <a:ext cx="5458968" cy="2606657"/>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7C2DCD-D9E6-247C-2344-B0F1A1229348}"/>
              </a:ext>
            </a:extLst>
          </p:cNvPr>
          <p:cNvSpPr>
            <a:spLocks noGrp="1"/>
          </p:cNvSpPr>
          <p:nvPr>
            <p:ph type="title"/>
          </p:nvPr>
        </p:nvSpPr>
        <p:spPr>
          <a:xfrm>
            <a:off x="838200" y="3905833"/>
            <a:ext cx="4215063" cy="2398713"/>
          </a:xfrm>
        </p:spPr>
        <p:txBody>
          <a:bodyPr vert="horz" lIns="91440" tIns="45720" rIns="91440" bIns="45720" rtlCol="0" anchor="ctr">
            <a:normAutofit/>
          </a:bodyPr>
          <a:lstStyle/>
          <a:p>
            <a:pPr>
              <a:spcBef>
                <a:spcPct val="0"/>
              </a:spcBef>
            </a:pPr>
            <a:r>
              <a:rPr lang="en-US" b="0" i="0" kern="1200" dirty="0">
                <a:solidFill>
                  <a:schemeClr val="tx1"/>
                </a:solidFill>
                <a:effectLst/>
                <a:latin typeface="+mj-lt"/>
                <a:ea typeface="+mj-ea"/>
                <a:cs typeface="+mj-cs"/>
              </a:rPr>
              <a:t>Amazon SNS message delivery retries</a:t>
            </a:r>
            <a:endParaRPr lang="en-US"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31251661-DB64-5954-9A56-932474EEF5EB}"/>
              </a:ext>
            </a:extLst>
          </p:cNvPr>
          <p:cNvPicPr>
            <a:picLocks noChangeAspect="1"/>
          </p:cNvPicPr>
          <p:nvPr/>
        </p:nvPicPr>
        <p:blipFill>
          <a:blip r:embed="rId2"/>
          <a:stretch>
            <a:fillRect/>
          </a:stretch>
        </p:blipFill>
        <p:spPr>
          <a:xfrm>
            <a:off x="1158955" y="911665"/>
            <a:ext cx="9875259" cy="1752857"/>
          </a:xfrm>
          <a:prstGeom prst="rect">
            <a:avLst/>
          </a:prstGeom>
        </p:spPr>
      </p:pic>
      <p:sp>
        <p:nvSpPr>
          <p:cNvPr id="3" name="Text Placeholder 2">
            <a:extLst>
              <a:ext uri="{FF2B5EF4-FFF2-40B4-BE49-F238E27FC236}">
                <a16:creationId xmlns:a16="http://schemas.microsoft.com/office/drawing/2014/main" id="{AEC72FEA-6781-BC1E-5EE2-2F8DE373868D}"/>
              </a:ext>
            </a:extLst>
          </p:cNvPr>
          <p:cNvSpPr>
            <a:spLocks noGrp="1"/>
          </p:cNvSpPr>
          <p:nvPr>
            <p:ph type="body" idx="1"/>
          </p:nvPr>
        </p:nvSpPr>
        <p:spPr>
          <a:xfrm>
            <a:off x="5630779" y="3884452"/>
            <a:ext cx="5723021" cy="2398713"/>
          </a:xfrm>
        </p:spPr>
        <p:txBody>
          <a:bodyPr vert="horz" lIns="91440" tIns="45720" rIns="91440" bIns="45720" rtlCol="0" anchor="ctr">
            <a:normAutofit/>
          </a:bodyPr>
          <a:lstStyle/>
          <a:p>
            <a:pPr indent="-228600">
              <a:spcBef>
                <a:spcPts val="400"/>
              </a:spcBef>
              <a:spcAft>
                <a:spcPts val="400"/>
              </a:spcAft>
              <a:buFont typeface="Arial" panose="020B0604020202020204" pitchFamily="34" charset="0"/>
              <a:buChar char="•"/>
            </a:pPr>
            <a:r>
              <a:rPr lang="en-US" sz="1100" b="1" i="0" dirty="0">
                <a:effectLst/>
              </a:rPr>
              <a:t>Note</a:t>
            </a:r>
          </a:p>
          <a:p>
            <a:pPr indent="-228600">
              <a:spcBef>
                <a:spcPts val="400"/>
              </a:spcBef>
              <a:spcAft>
                <a:spcPts val="400"/>
              </a:spcAft>
              <a:buFont typeface="Arial" panose="020B0604020202020204" pitchFamily="34" charset="0"/>
              <a:buChar char="•"/>
            </a:pPr>
            <a:r>
              <a:rPr lang="en-US" sz="1100" b="0" i="0" dirty="0">
                <a:effectLst/>
              </a:rPr>
              <a:t>With the exception of HTTP/S, you can't change Amazon SNS-defined delivery policies. Only HTTP/S supports custom policies. See </a:t>
            </a:r>
            <a:r>
              <a:rPr lang="en-US" sz="1100" b="0" i="0" u="none" strike="noStrike" dirty="0">
                <a:effectLst/>
                <a:hlinkClick r:id="rId3"/>
              </a:rPr>
              <a:t>Creating an HTTP/S delivery policy</a:t>
            </a:r>
            <a:r>
              <a:rPr lang="en-US" sz="1100" b="0" i="0" dirty="0">
                <a:effectLst/>
              </a:rPr>
              <a:t>.</a:t>
            </a:r>
          </a:p>
          <a:p>
            <a:pPr indent="-228600">
              <a:spcBef>
                <a:spcPts val="400"/>
              </a:spcBef>
              <a:spcAft>
                <a:spcPts val="400"/>
              </a:spcAft>
              <a:buFont typeface="Arial" panose="020B0604020202020204" pitchFamily="34" charset="0"/>
              <a:buChar char="•"/>
            </a:pPr>
            <a:r>
              <a:rPr lang="en-US" sz="1100" b="0" i="0" dirty="0">
                <a:effectLst/>
              </a:rPr>
              <a:t>Amazon SNS applies jittering to delivery retries. For more information, see the </a:t>
            </a:r>
            <a:r>
              <a:rPr lang="en-US" sz="1100" b="0" i="0" u="none" strike="noStrike" dirty="0">
                <a:effectLst/>
                <a:hlinkClick r:id="rId4"/>
              </a:rPr>
              <a:t>Exponential Backoff and Jitter</a:t>
            </a:r>
            <a:r>
              <a:rPr lang="en-US" sz="1100" b="0" i="0" dirty="0">
                <a:effectLst/>
              </a:rPr>
              <a:t> post on the </a:t>
            </a:r>
            <a:r>
              <a:rPr lang="en-US" sz="1100" b="0" i="1" dirty="0">
                <a:effectLst/>
              </a:rPr>
              <a:t>AWS Architecture Blog</a:t>
            </a:r>
            <a:r>
              <a:rPr lang="en-US" sz="1100" b="0" i="0" dirty="0">
                <a:effectLst/>
              </a:rPr>
              <a:t>.</a:t>
            </a:r>
          </a:p>
          <a:p>
            <a:pPr indent="-228600">
              <a:spcBef>
                <a:spcPts val="400"/>
              </a:spcBef>
              <a:spcAft>
                <a:spcPts val="400"/>
              </a:spcAft>
              <a:buFont typeface="Arial" panose="020B0604020202020204" pitchFamily="34" charset="0"/>
              <a:buChar char="•"/>
            </a:pPr>
            <a:r>
              <a:rPr lang="en-US" sz="1100" b="1" i="0" dirty="0">
                <a:effectLst/>
              </a:rPr>
              <a:t>The total policy retry time for an HTTP/S endpoint cannot be greater than 3,600 seconds. This is a hard limit and cannot be increased</a:t>
            </a:r>
            <a:r>
              <a:rPr lang="en-US" sz="1100" b="0" i="0" dirty="0">
                <a:effectLst/>
              </a:rPr>
              <a:t>.</a:t>
            </a:r>
            <a:endParaRPr lang="en-US" sz="1100" dirty="0"/>
          </a:p>
          <a:p>
            <a:pPr indent="-228600">
              <a:spcBef>
                <a:spcPts val="400"/>
              </a:spcBef>
              <a:spcAft>
                <a:spcPts val="400"/>
              </a:spcAft>
              <a:buFont typeface="Arial" panose="020B0604020202020204" pitchFamily="34" charset="0"/>
              <a:buChar char="•"/>
            </a:pPr>
            <a:r>
              <a:rPr lang="en-US" sz="1100" dirty="0">
                <a:hlinkClick r:id="rId4"/>
              </a:rPr>
              <a:t>https://aws.amazon.com/blogs/architecture/exponential-backoff-and-jitter/</a:t>
            </a:r>
            <a:endParaRPr lang="en-US" sz="1100" dirty="0"/>
          </a:p>
        </p:txBody>
      </p:sp>
    </p:spTree>
    <p:extLst>
      <p:ext uri="{BB962C8B-B14F-4D97-AF65-F5344CB8AC3E}">
        <p14:creationId xmlns:p14="http://schemas.microsoft.com/office/powerpoint/2010/main" val="2720987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BB549-216B-9CEC-DA33-78452FA9C9DD}"/>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spcBef>
                <a:spcPct val="0"/>
              </a:spcBef>
            </a:pPr>
            <a:r>
              <a:rPr lang="en-US" sz="5400"/>
              <a:t>AWS SNS HTTP/S Retry Delivery Policy</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0267CFF-B651-BBC7-DF8E-BF22606485F8}"/>
              </a:ext>
            </a:extLst>
          </p:cNvPr>
          <p:cNvSpPr>
            <a:spLocks noGrp="1"/>
          </p:cNvSpPr>
          <p:nvPr>
            <p:ph type="body" idx="1"/>
          </p:nvPr>
        </p:nvSpPr>
        <p:spPr>
          <a:xfrm>
            <a:off x="572493" y="2071316"/>
            <a:ext cx="6713552" cy="4119172"/>
          </a:xfr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1500" b="0" i="0">
                <a:effectLst/>
              </a:rPr>
              <a:t>You can use a delivery policy and its four phases to define how Amazon SNS retries the delivery of messages to HTTP/S endpoints. </a:t>
            </a:r>
          </a:p>
          <a:p>
            <a:pPr indent="-228600">
              <a:spcAft>
                <a:spcPts val="600"/>
              </a:spcAft>
              <a:buFont typeface="Arial" panose="020B0604020202020204" pitchFamily="34" charset="0"/>
              <a:buChar char="•"/>
            </a:pPr>
            <a:r>
              <a:rPr lang="en-US" sz="1500" b="0" i="0">
                <a:effectLst/>
              </a:rPr>
              <a:t>Amazon SNS lets you override the default retry policy for HTTP endpoints when you might, for example, want to customize the policy based on your HTTP server's capacity.</a:t>
            </a:r>
          </a:p>
          <a:p>
            <a:pPr indent="-228600">
              <a:spcAft>
                <a:spcPts val="600"/>
              </a:spcAft>
              <a:buFont typeface="Arial" panose="020B0604020202020204" pitchFamily="34" charset="0"/>
              <a:buChar char="•"/>
            </a:pPr>
            <a:r>
              <a:rPr lang="en-US" sz="1500" b="0" i="0">
                <a:effectLst/>
              </a:rPr>
              <a:t>The following JSON object represents a delivery policy that instructs Amazon SNS to retry a failed HTTP/S delivery attempt, as follows:</a:t>
            </a:r>
          </a:p>
          <a:p>
            <a:pPr lvl="1" indent="-228600">
              <a:spcAft>
                <a:spcPts val="600"/>
              </a:spcAft>
              <a:buFont typeface="Arial" panose="020B0604020202020204" pitchFamily="34" charset="0"/>
              <a:buChar char="•"/>
            </a:pPr>
            <a:r>
              <a:rPr lang="en-US" sz="1500" b="0" i="0">
                <a:effectLst/>
              </a:rPr>
              <a:t>3 times immediately in the no-delay phase</a:t>
            </a:r>
          </a:p>
          <a:p>
            <a:pPr lvl="1" indent="-228600">
              <a:spcAft>
                <a:spcPts val="600"/>
              </a:spcAft>
              <a:buFont typeface="Arial" panose="020B0604020202020204" pitchFamily="34" charset="0"/>
              <a:buChar char="•"/>
            </a:pPr>
            <a:r>
              <a:rPr lang="en-US" sz="1500" b="0" i="0">
                <a:effectLst/>
              </a:rPr>
              <a:t>2 times (1 second apart) in the pre-backoff phase</a:t>
            </a:r>
          </a:p>
          <a:p>
            <a:pPr lvl="1" indent="-228600">
              <a:spcAft>
                <a:spcPts val="600"/>
              </a:spcAft>
              <a:buFont typeface="Arial" panose="020B0604020202020204" pitchFamily="34" charset="0"/>
              <a:buChar char="•"/>
            </a:pPr>
            <a:r>
              <a:rPr lang="en-US" sz="1500" b="0" i="0">
                <a:effectLst/>
              </a:rPr>
              <a:t>10 times (with exponential backoff from 1 second to 60 seconds)</a:t>
            </a:r>
          </a:p>
          <a:p>
            <a:pPr lvl="1" indent="-228600">
              <a:spcAft>
                <a:spcPts val="600"/>
              </a:spcAft>
              <a:buFont typeface="Arial" panose="020B0604020202020204" pitchFamily="34" charset="0"/>
              <a:buChar char="•"/>
            </a:pPr>
            <a:r>
              <a:rPr lang="en-US" sz="1500" b="0" i="0">
                <a:effectLst/>
              </a:rPr>
              <a:t>35 times (60 seconds apart) in the post-backoff phase</a:t>
            </a:r>
          </a:p>
          <a:p>
            <a:pPr lvl="1" indent="-228600">
              <a:spcAft>
                <a:spcPts val="600"/>
              </a:spcAft>
              <a:buFont typeface="Arial" panose="020B0604020202020204" pitchFamily="34" charset="0"/>
              <a:buChar char="•"/>
            </a:pPr>
            <a:r>
              <a:rPr lang="en-US" sz="1500" b="0" i="0">
                <a:effectLst/>
              </a:rPr>
              <a:t>In this sample delivery policy, Amazon SNS makes a total of 50 attempts before discarding the message</a:t>
            </a:r>
          </a:p>
          <a:p>
            <a:pPr marL="990570" lvl="1" indent="-228600">
              <a:spcAft>
                <a:spcPts val="600"/>
              </a:spcAft>
              <a:buFont typeface="Arial" panose="020B0604020202020204" pitchFamily="34" charset="0"/>
              <a:buChar char="•"/>
            </a:pPr>
            <a:r>
              <a:rPr lang="en-US" sz="1500" b="0" i="0">
                <a:effectLst/>
                <a:hlinkClick r:id="rId2"/>
              </a:rPr>
              <a:t>https://docs.aws.amazon.com/sns/latest/dg/sns-message-delivery-retries.html</a:t>
            </a:r>
            <a:endParaRPr lang="en-US" sz="1500" b="0" i="0">
              <a:effectLst/>
            </a:endParaRPr>
          </a:p>
          <a:p>
            <a:pPr indent="-228600">
              <a:spcAft>
                <a:spcPts val="600"/>
              </a:spcAft>
              <a:buFont typeface="Arial" panose="020B0604020202020204" pitchFamily="34" charset="0"/>
              <a:buChar char="•"/>
            </a:pPr>
            <a:endParaRPr lang="en-US" sz="1500"/>
          </a:p>
        </p:txBody>
      </p:sp>
      <p:pic>
        <p:nvPicPr>
          <p:cNvPr id="4" name="Picture 3" descr="A screenshot of a computer code&#10;&#10;Description automatically generated">
            <a:extLst>
              <a:ext uri="{FF2B5EF4-FFF2-40B4-BE49-F238E27FC236}">
                <a16:creationId xmlns:a16="http://schemas.microsoft.com/office/drawing/2014/main" id="{22E932F6-1924-BD74-E1EB-04423261E308}"/>
              </a:ext>
            </a:extLst>
          </p:cNvPr>
          <p:cNvPicPr>
            <a:picLocks noChangeAspect="1"/>
          </p:cNvPicPr>
          <p:nvPr/>
        </p:nvPicPr>
        <p:blipFill rotWithShape="1">
          <a:blip r:embed="rId3"/>
          <a:srcRect r="15867"/>
          <a:stretch/>
        </p:blipFill>
        <p:spPr>
          <a:xfrm>
            <a:off x="7675658" y="2093976"/>
            <a:ext cx="3941064" cy="4096512"/>
          </a:xfrm>
          <a:prstGeom prst="rect">
            <a:avLst/>
          </a:prstGeom>
        </p:spPr>
      </p:pic>
    </p:spTree>
    <p:extLst>
      <p:ext uri="{BB962C8B-B14F-4D97-AF65-F5344CB8AC3E}">
        <p14:creationId xmlns:p14="http://schemas.microsoft.com/office/powerpoint/2010/main" val="338899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BCC0D-3889-8627-E96E-9F69E8814F9E}"/>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spcBef>
                <a:spcPct val="0"/>
              </a:spcBef>
            </a:pPr>
            <a:r>
              <a:rPr lang="en-US" sz="2600" b="0" i="0" kern="1200">
                <a:solidFill>
                  <a:schemeClr val="tx1"/>
                </a:solidFill>
                <a:effectLst/>
                <a:latin typeface="+mj-lt"/>
                <a:ea typeface="+mj-ea"/>
                <a:cs typeface="+mj-cs"/>
              </a:rPr>
              <a:t>Amazon SNS message delivery retries: </a:t>
            </a:r>
            <a:r>
              <a:rPr lang="en-US" sz="2600" b="1" i="0" kern="1200">
                <a:solidFill>
                  <a:schemeClr val="tx1"/>
                </a:solidFill>
                <a:effectLst/>
                <a:latin typeface="+mj-lt"/>
                <a:ea typeface="+mj-ea"/>
                <a:cs typeface="+mj-cs"/>
              </a:rPr>
              <a:t>Delivery policy stages</a:t>
            </a:r>
            <a:br>
              <a:rPr lang="en-US" sz="2600" b="1" i="0" kern="1200">
                <a:solidFill>
                  <a:schemeClr val="tx1"/>
                </a:solidFill>
                <a:effectLst/>
                <a:latin typeface="+mj-lt"/>
                <a:ea typeface="+mj-ea"/>
                <a:cs typeface="+mj-cs"/>
              </a:rPr>
            </a:br>
            <a:endParaRPr lang="en-US" sz="2600" kern="1200">
              <a:solidFill>
                <a:schemeClr val="tx1"/>
              </a:solidFill>
              <a:latin typeface="+mj-lt"/>
              <a:ea typeface="+mj-ea"/>
              <a:cs typeface="+mj-cs"/>
            </a:endParaRPr>
          </a:p>
        </p:txBody>
      </p:sp>
      <p:sp>
        <p:nvSpPr>
          <p:cNvPr id="103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E15F165-E347-8B6F-BA64-6BED430A174B}"/>
              </a:ext>
            </a:extLst>
          </p:cNvPr>
          <p:cNvSpPr>
            <a:spLocks noGrp="1"/>
          </p:cNvSpPr>
          <p:nvPr>
            <p:ph type="body" idx="1"/>
          </p:nvPr>
        </p:nvSpPr>
        <p:spPr>
          <a:xfrm>
            <a:off x="546157" y="2701128"/>
            <a:ext cx="3856285" cy="3820662"/>
          </a:xfrm>
        </p:spPr>
        <p:txBody>
          <a:bodyPr vert="horz" lIns="91440" tIns="45720" rIns="91440" bIns="45720" rtlCol="0" anchor="t">
            <a:noAutofit/>
          </a:bodyPr>
          <a:lstStyle/>
          <a:p>
            <a:pPr indent="-228600">
              <a:spcAft>
                <a:spcPts val="600"/>
              </a:spcAft>
              <a:buFont typeface="Arial" panose="020B0604020202020204" pitchFamily="34" charset="0"/>
              <a:buChar char="•"/>
            </a:pPr>
            <a:r>
              <a:rPr lang="en-US" sz="1100" b="0" i="0" dirty="0">
                <a:effectLst/>
              </a:rPr>
              <a:t>Each delivery policy is comprised of four phases.</a:t>
            </a:r>
          </a:p>
          <a:p>
            <a:pPr indent="-228600">
              <a:spcAft>
                <a:spcPts val="600"/>
              </a:spcAft>
              <a:buFont typeface="Arial" panose="020B0604020202020204" pitchFamily="34" charset="0"/>
              <a:buChar char="•"/>
            </a:pPr>
            <a:r>
              <a:rPr lang="en-US" sz="1100" b="1" i="0" dirty="0">
                <a:effectLst/>
              </a:rPr>
              <a:t>Immediate Retry Phase (No Delay)</a:t>
            </a:r>
            <a:r>
              <a:rPr lang="en-US" sz="1100" b="0" i="0" dirty="0">
                <a:effectLst/>
              </a:rPr>
              <a:t> – This phase occurs immediately after the initial delivery attempt. There is no delay between retries in this phase.</a:t>
            </a:r>
          </a:p>
          <a:p>
            <a:pPr indent="-228600">
              <a:spcAft>
                <a:spcPts val="600"/>
              </a:spcAft>
              <a:buFont typeface="Arial" panose="020B0604020202020204" pitchFamily="34" charset="0"/>
              <a:buChar char="•"/>
            </a:pPr>
            <a:r>
              <a:rPr lang="en-US" sz="1100" b="1" i="0" dirty="0">
                <a:effectLst/>
              </a:rPr>
              <a:t>Pre-Backoff Phase</a:t>
            </a:r>
            <a:r>
              <a:rPr lang="en-US" sz="1100" b="0" i="0" dirty="0">
                <a:effectLst/>
              </a:rPr>
              <a:t> – This phase follows the Immediate Retry Phase. Amazon SNS uses this phase to attempt a set of retries before applying a backoff function. This phase specifies the number of retries and the amount of delay between them.</a:t>
            </a:r>
          </a:p>
          <a:p>
            <a:pPr indent="-228600">
              <a:spcAft>
                <a:spcPts val="600"/>
              </a:spcAft>
              <a:buFont typeface="Arial" panose="020B0604020202020204" pitchFamily="34" charset="0"/>
              <a:buChar char="•"/>
            </a:pPr>
            <a:r>
              <a:rPr lang="en-US" sz="1100" b="1" i="0" dirty="0">
                <a:effectLst/>
              </a:rPr>
              <a:t>Backoff Phase</a:t>
            </a:r>
            <a:r>
              <a:rPr lang="en-US" sz="1100" b="0" i="0" dirty="0">
                <a:effectLst/>
              </a:rPr>
              <a:t> – This phase controls the delay between retries by using the retry-backoff function. This phase sets a minimum delay, a maximum delay, and a retry-backoff function that defines how quickly the delay increases from the minimum to the maximum delay. The backoff function can be arithmetic, exponential, geometric, or linear.</a:t>
            </a:r>
          </a:p>
          <a:p>
            <a:pPr indent="-228600">
              <a:spcAft>
                <a:spcPts val="600"/>
              </a:spcAft>
              <a:buFont typeface="Arial" panose="020B0604020202020204" pitchFamily="34" charset="0"/>
              <a:buChar char="•"/>
            </a:pPr>
            <a:r>
              <a:rPr lang="en-US" sz="1100" b="1" i="0" dirty="0">
                <a:effectLst/>
              </a:rPr>
              <a:t>Post-Backoff Phase</a:t>
            </a:r>
            <a:r>
              <a:rPr lang="en-US" sz="1100" b="0" i="0" dirty="0">
                <a:effectLst/>
              </a:rPr>
              <a:t> – This phase follows the backoff phase. It specifies a number of retries and the amount of delay between them. This is the final phase.</a:t>
            </a:r>
          </a:p>
          <a:p>
            <a:pPr indent="-228600">
              <a:spcAft>
                <a:spcPts val="600"/>
              </a:spcAft>
              <a:buFont typeface="Arial" panose="020B0604020202020204" pitchFamily="34" charset="0"/>
              <a:buChar char="•"/>
            </a:pPr>
            <a:endParaRPr lang="en-US" sz="1100" dirty="0"/>
          </a:p>
        </p:txBody>
      </p:sp>
      <p:pic>
        <p:nvPicPr>
          <p:cNvPr id="1026" name="Picture 2">
            <a:extLst>
              <a:ext uri="{FF2B5EF4-FFF2-40B4-BE49-F238E27FC236}">
                <a16:creationId xmlns:a16="http://schemas.microsoft.com/office/drawing/2014/main" id="{85718865-890C-4D12-0C15-3204E791A0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54889" y="2272627"/>
            <a:ext cx="6903720" cy="231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233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F9A882-46DB-43D5-AC92-C90E28DDCBCD}"/>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Amazon SQS DLK – Redrive Policy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BF28D1A9-2D2E-F527-594D-5FA62803FF78}"/>
              </a:ext>
            </a:extLst>
          </p:cNvPr>
          <p:cNvSpPr>
            <a:spLocks noGrp="1"/>
          </p:cNvSpPr>
          <p:nvPr>
            <p:ph type="body" idx="1"/>
          </p:nvPr>
        </p:nvSpPr>
        <p:spPr>
          <a:xfrm>
            <a:off x="1115568" y="2481943"/>
            <a:ext cx="10353794" cy="3906746"/>
          </a:xfrm>
        </p:spPr>
        <p:txBody>
          <a:bodyPr vert="horz" lIns="91440" tIns="45720" rIns="91440" bIns="45720" rtlCol="0">
            <a:normAutofit lnSpcReduction="10000"/>
          </a:bodyPr>
          <a:lstStyle/>
          <a:p>
            <a:pPr indent="-228600">
              <a:spcBef>
                <a:spcPts val="400"/>
              </a:spcBef>
              <a:spcAft>
                <a:spcPts val="400"/>
              </a:spcAft>
              <a:buFont typeface="Arial" panose="020B0604020202020204" pitchFamily="34" charset="0"/>
              <a:buChar char="•"/>
            </a:pPr>
            <a:r>
              <a:rPr lang="en-US" sz="1100" b="0" i="0" dirty="0">
                <a:effectLst/>
              </a:rPr>
              <a:t>AWS SNS supports the use of Dead-Letter Queues (DLQs) to handle message delivery failures. A DLQ is a secondary queue where messages from the primary queue (or topic in the case of SNS) are sent if they can't be delivered successfully after a specified number of attempts. The use of a DLQ allows for better management and isolation of undeliverable messages.</a:t>
            </a:r>
          </a:p>
          <a:p>
            <a:pPr indent="-228600">
              <a:spcBef>
                <a:spcPts val="400"/>
              </a:spcBef>
              <a:spcAft>
                <a:spcPts val="400"/>
              </a:spcAft>
              <a:buFont typeface="Arial" panose="020B0604020202020204" pitchFamily="34" charset="0"/>
              <a:buChar char="•"/>
            </a:pPr>
            <a:r>
              <a:rPr lang="en-US" sz="1100" b="1" i="0" dirty="0">
                <a:effectLst/>
              </a:rPr>
              <a:t>Purpose of DLQs</a:t>
            </a:r>
            <a:r>
              <a:rPr lang="en-US" sz="1100" b="0" i="0" dirty="0">
                <a:effectLst/>
              </a:rPr>
              <a:t>:</a:t>
            </a:r>
          </a:p>
          <a:p>
            <a:pPr marL="800100" lvl="1" indent="-228600">
              <a:spcBef>
                <a:spcPts val="400"/>
              </a:spcBef>
              <a:spcAft>
                <a:spcPts val="400"/>
              </a:spcAft>
              <a:buFont typeface="Arial" panose="020B0604020202020204" pitchFamily="34" charset="0"/>
              <a:buChar char="•"/>
            </a:pPr>
            <a:r>
              <a:rPr lang="en-US" sz="1100" b="1" i="0" dirty="0">
                <a:effectLst/>
              </a:rPr>
              <a:t>Isolate Undeliverable Messages</a:t>
            </a:r>
            <a:r>
              <a:rPr lang="en-US" sz="1100" b="0" i="0" dirty="0">
                <a:effectLst/>
              </a:rPr>
              <a:t>: DLQs help in isolating messages that cannot be delivered due to various reasons, such as endpoint issues or message content problems.</a:t>
            </a:r>
          </a:p>
          <a:p>
            <a:pPr marL="800100" lvl="1" indent="-228600">
              <a:spcBef>
                <a:spcPts val="400"/>
              </a:spcBef>
              <a:spcAft>
                <a:spcPts val="400"/>
              </a:spcAft>
              <a:buFont typeface="Arial" panose="020B0604020202020204" pitchFamily="34" charset="0"/>
              <a:buChar char="•"/>
            </a:pPr>
            <a:r>
              <a:rPr lang="en-US" sz="1100" b="1" i="0" dirty="0">
                <a:effectLst/>
              </a:rPr>
              <a:t>Prevent Message Loss</a:t>
            </a:r>
            <a:r>
              <a:rPr lang="en-US" sz="1100" b="0" i="0" dirty="0">
                <a:effectLst/>
              </a:rPr>
              <a:t>: They ensure that messages are not lost but are stored for further analysis and reprocessing.</a:t>
            </a:r>
          </a:p>
          <a:p>
            <a:pPr indent="-228600">
              <a:spcBef>
                <a:spcPts val="400"/>
              </a:spcBef>
              <a:spcAft>
                <a:spcPts val="400"/>
              </a:spcAft>
              <a:buFont typeface="Arial" panose="020B0604020202020204" pitchFamily="34" charset="0"/>
              <a:buChar char="•"/>
            </a:pPr>
            <a:r>
              <a:rPr lang="en-US" sz="1100" b="1" i="0" dirty="0">
                <a:effectLst/>
              </a:rPr>
              <a:t>Redrive Policy</a:t>
            </a:r>
            <a:r>
              <a:rPr lang="en-US" sz="1100" b="0" i="0" dirty="0">
                <a:effectLst/>
              </a:rPr>
              <a:t>:</a:t>
            </a:r>
          </a:p>
          <a:p>
            <a:pPr marL="800100" lvl="1" indent="-228600">
              <a:spcBef>
                <a:spcPts val="400"/>
              </a:spcBef>
              <a:spcAft>
                <a:spcPts val="400"/>
              </a:spcAft>
              <a:buFont typeface="Arial" panose="020B0604020202020204" pitchFamily="34" charset="0"/>
              <a:buChar char="•"/>
            </a:pPr>
            <a:r>
              <a:rPr lang="en-US" sz="1100" b="0" i="0" dirty="0">
                <a:effectLst/>
              </a:rPr>
              <a:t>A Redrive Policy in AWS SNS is a set of rules that determines when a message should be moved to a DLQ. It typically specifies the maximum number of delivery attempts before a message is redirected to the DLQ.</a:t>
            </a:r>
          </a:p>
          <a:p>
            <a:pPr marL="800100" lvl="1" indent="-228600">
              <a:spcBef>
                <a:spcPts val="400"/>
              </a:spcBef>
              <a:spcAft>
                <a:spcPts val="400"/>
              </a:spcAft>
              <a:buFont typeface="Arial" panose="020B0604020202020204" pitchFamily="34" charset="0"/>
              <a:buChar char="•"/>
            </a:pPr>
            <a:r>
              <a:rPr lang="en-US" sz="1100" b="0" i="0" dirty="0">
                <a:effectLst/>
              </a:rPr>
              <a:t>You configure the Redrive Policy at the SNS topic level, specifying which SQS queue should act as the DLQ.</a:t>
            </a:r>
          </a:p>
          <a:p>
            <a:pPr indent="-228600">
              <a:spcBef>
                <a:spcPts val="400"/>
              </a:spcBef>
              <a:spcAft>
                <a:spcPts val="400"/>
              </a:spcAft>
              <a:buFont typeface="Arial" panose="020B0604020202020204" pitchFamily="34" charset="0"/>
              <a:buChar char="•"/>
            </a:pPr>
            <a:r>
              <a:rPr lang="en-US" sz="1100" b="1" i="0" dirty="0">
                <a:effectLst/>
              </a:rPr>
              <a:t>Use Cases for DLQs</a:t>
            </a:r>
            <a:r>
              <a:rPr lang="en-US" sz="1100" b="0" i="0" dirty="0">
                <a:effectLst/>
              </a:rPr>
              <a:t>:</a:t>
            </a:r>
          </a:p>
          <a:p>
            <a:pPr marL="800100" lvl="1" indent="-228600">
              <a:spcBef>
                <a:spcPts val="400"/>
              </a:spcBef>
              <a:spcAft>
                <a:spcPts val="400"/>
              </a:spcAft>
              <a:buFont typeface="Arial" panose="020B0604020202020204" pitchFamily="34" charset="0"/>
              <a:buChar char="•"/>
            </a:pPr>
            <a:r>
              <a:rPr lang="en-US" sz="1100" b="1" i="0" dirty="0">
                <a:effectLst/>
              </a:rPr>
              <a:t>Debugging and Troubleshooting</a:t>
            </a:r>
            <a:r>
              <a:rPr lang="en-US" sz="1100" b="0" i="0" dirty="0">
                <a:effectLst/>
              </a:rPr>
              <a:t>: DLQs provide a way to capture and store messages that failed to be processed, which is invaluable for debugging and resolving issues.</a:t>
            </a:r>
          </a:p>
          <a:p>
            <a:pPr marL="800100" lvl="1" indent="-228600">
              <a:spcBef>
                <a:spcPts val="400"/>
              </a:spcBef>
              <a:spcAft>
                <a:spcPts val="400"/>
              </a:spcAft>
              <a:buFont typeface="Arial" panose="020B0604020202020204" pitchFamily="34" charset="0"/>
              <a:buChar char="•"/>
            </a:pPr>
            <a:r>
              <a:rPr lang="en-US" sz="1100" b="1" i="0" dirty="0">
                <a:effectLst/>
              </a:rPr>
              <a:t>Safeguard Against Data Loss</a:t>
            </a:r>
            <a:r>
              <a:rPr lang="en-US" sz="1100" b="0" i="0" dirty="0">
                <a:effectLst/>
              </a:rPr>
              <a:t>: In critical applications where every message is important, DLQs act as a safeguard against data loss due to processing failures.</a:t>
            </a:r>
          </a:p>
          <a:p>
            <a:pPr indent="-228600">
              <a:spcBef>
                <a:spcPts val="400"/>
              </a:spcBef>
              <a:spcAft>
                <a:spcPts val="400"/>
              </a:spcAft>
              <a:buFont typeface="Arial" panose="020B0604020202020204" pitchFamily="34" charset="0"/>
              <a:buChar char="•"/>
            </a:pPr>
            <a:r>
              <a:rPr lang="en-US" sz="1100" b="1" i="0" dirty="0">
                <a:effectLst/>
              </a:rPr>
              <a:t>Limitations</a:t>
            </a:r>
            <a:r>
              <a:rPr lang="en-US" sz="1100" b="0" i="0" dirty="0">
                <a:effectLst/>
              </a:rPr>
              <a:t>:</a:t>
            </a:r>
          </a:p>
          <a:p>
            <a:pPr marL="800100" lvl="1" indent="-228600">
              <a:spcBef>
                <a:spcPts val="400"/>
              </a:spcBef>
              <a:spcAft>
                <a:spcPts val="400"/>
              </a:spcAft>
              <a:buFont typeface="Arial" panose="020B0604020202020204" pitchFamily="34" charset="0"/>
              <a:buChar char="•"/>
            </a:pPr>
            <a:r>
              <a:rPr lang="en-US" sz="1100" b="1" i="0" dirty="0">
                <a:effectLst/>
              </a:rPr>
              <a:t>Manual Intervention Required</a:t>
            </a:r>
            <a:r>
              <a:rPr lang="en-US" sz="1100" b="0" i="0" dirty="0">
                <a:effectLst/>
              </a:rPr>
              <a:t>: The messages in a DLQ typically require manual intervention to investigate and reprocess.</a:t>
            </a:r>
          </a:p>
          <a:p>
            <a:pPr marL="800100" lvl="1" indent="-228600">
              <a:spcBef>
                <a:spcPts val="400"/>
              </a:spcBef>
              <a:spcAft>
                <a:spcPts val="400"/>
              </a:spcAft>
              <a:buFont typeface="Arial" panose="020B0604020202020204" pitchFamily="34" charset="0"/>
              <a:buChar char="•"/>
            </a:pPr>
            <a:r>
              <a:rPr lang="en-US" sz="1100" b="1" i="0" dirty="0">
                <a:effectLst/>
              </a:rPr>
              <a:t>Not a Substitute for Proper Error Handling</a:t>
            </a:r>
            <a:r>
              <a:rPr lang="en-US" sz="1100" b="0" i="0" dirty="0">
                <a:effectLst/>
              </a:rPr>
              <a:t>: While DLQs are helpful, they should not replace robust error handling and retry logic in your application.</a:t>
            </a:r>
          </a:p>
          <a:p>
            <a:pPr indent="-228600">
              <a:spcBef>
                <a:spcPts val="400"/>
              </a:spcBef>
              <a:spcAft>
                <a:spcPts val="4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3127381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AAE-290A-1D33-831F-40E08B034766}"/>
              </a:ext>
            </a:extLst>
          </p:cNvPr>
          <p:cNvSpPr>
            <a:spLocks noGrp="1"/>
          </p:cNvSpPr>
          <p:nvPr>
            <p:ph type="title"/>
          </p:nvPr>
        </p:nvSpPr>
        <p:spPr>
          <a:xfrm>
            <a:off x="415600" y="213118"/>
            <a:ext cx="11360800" cy="571886"/>
          </a:xfrm>
        </p:spPr>
        <p:txBody>
          <a:bodyPr>
            <a:normAutofit fontScale="90000"/>
          </a:bodyPr>
          <a:lstStyle/>
          <a:p>
            <a:r>
              <a:rPr lang="en-CH" dirty="0"/>
              <a:t>SQS vs SNS vs Kafka</a:t>
            </a:r>
          </a:p>
        </p:txBody>
      </p:sp>
      <p:sp>
        <p:nvSpPr>
          <p:cNvPr id="3" name="Text Placeholder 2">
            <a:extLst>
              <a:ext uri="{FF2B5EF4-FFF2-40B4-BE49-F238E27FC236}">
                <a16:creationId xmlns:a16="http://schemas.microsoft.com/office/drawing/2014/main" id="{86403CB0-3640-312A-55B1-D93D58C467E0}"/>
              </a:ext>
            </a:extLst>
          </p:cNvPr>
          <p:cNvSpPr>
            <a:spLocks noGrp="1"/>
          </p:cNvSpPr>
          <p:nvPr>
            <p:ph type="body" idx="1"/>
          </p:nvPr>
        </p:nvSpPr>
        <p:spPr>
          <a:xfrm>
            <a:off x="94892" y="977403"/>
            <a:ext cx="3994030" cy="5759828"/>
          </a:xfrm>
        </p:spPr>
        <p:txBody>
          <a:bodyPr>
            <a:noAutofit/>
          </a:bodyPr>
          <a:lstStyle/>
          <a:p>
            <a:pPr marL="152396" indent="0">
              <a:spcBef>
                <a:spcPts val="100"/>
              </a:spcBef>
              <a:spcAft>
                <a:spcPts val="100"/>
              </a:spcAft>
              <a:buNone/>
            </a:pPr>
            <a:r>
              <a:rPr lang="en-GB" sz="1300" b="1" i="0" dirty="0">
                <a:effectLst/>
              </a:rPr>
              <a:t>Apache Kafka</a:t>
            </a:r>
          </a:p>
          <a:p>
            <a:pPr marL="152396" indent="0">
              <a:spcBef>
                <a:spcPts val="100"/>
              </a:spcBef>
              <a:spcAft>
                <a:spcPts val="100"/>
              </a:spcAft>
              <a:buNone/>
            </a:pPr>
            <a:r>
              <a:rPr lang="en-GB" sz="1300" b="1" i="0" dirty="0">
                <a:effectLst/>
              </a:rPr>
              <a:t>Type</a:t>
            </a:r>
            <a:r>
              <a:rPr lang="en-GB" sz="1300" b="0" i="0" dirty="0">
                <a:effectLst/>
              </a:rPr>
              <a:t>: Distributed event streaming platform.</a:t>
            </a:r>
          </a:p>
          <a:p>
            <a:pPr marL="152396" indent="0">
              <a:spcBef>
                <a:spcPts val="100"/>
              </a:spcBef>
              <a:spcAft>
                <a:spcPts val="100"/>
              </a:spcAft>
              <a:buNone/>
            </a:pPr>
            <a:r>
              <a:rPr lang="en-GB" sz="1300" b="1" i="0" dirty="0">
                <a:effectLst/>
              </a:rPr>
              <a:t>Use Cases</a:t>
            </a:r>
            <a:r>
              <a:rPr lang="en-GB" sz="1300" b="0" i="0" dirty="0">
                <a:effectLst/>
              </a:rPr>
              <a:t>: Kafka is designed for high-throughput, persistent, and real-time streaming of data records. It's well-suited for scenarios like log aggregation, stream processing, event sourcing, and real-time analytics.</a:t>
            </a:r>
          </a:p>
          <a:p>
            <a:pPr marL="152396" indent="0">
              <a:spcBef>
                <a:spcPts val="100"/>
              </a:spcBef>
              <a:spcAft>
                <a:spcPts val="100"/>
              </a:spcAft>
              <a:buNone/>
            </a:pPr>
            <a:r>
              <a:rPr lang="en-GB" sz="1300" b="1" i="0" dirty="0">
                <a:effectLst/>
              </a:rPr>
              <a:t>Features</a:t>
            </a:r>
            <a:r>
              <a:rPr lang="en-GB" sz="1300" b="0" i="0" dirty="0">
                <a:effectLst/>
              </a:rPr>
              <a:t>:</a:t>
            </a:r>
          </a:p>
          <a:p>
            <a:pPr marL="457200" lvl="1" indent="0">
              <a:spcBef>
                <a:spcPts val="100"/>
              </a:spcBef>
              <a:spcAft>
                <a:spcPts val="100"/>
              </a:spcAft>
              <a:buNone/>
            </a:pPr>
            <a:r>
              <a:rPr lang="en-GB" sz="1300" b="1" i="0" dirty="0">
                <a:effectLst/>
              </a:rPr>
              <a:t>Distributed</a:t>
            </a:r>
            <a:r>
              <a:rPr lang="en-GB" sz="1300" b="0" i="0" dirty="0">
                <a:effectLst/>
              </a:rPr>
              <a:t>: Kafka is run as a cluster on one or more servers.</a:t>
            </a:r>
          </a:p>
          <a:p>
            <a:pPr marL="457200" lvl="1" indent="0">
              <a:spcBef>
                <a:spcPts val="100"/>
              </a:spcBef>
              <a:spcAft>
                <a:spcPts val="100"/>
              </a:spcAft>
              <a:buNone/>
            </a:pPr>
            <a:r>
              <a:rPr lang="en-GB" sz="1300" b="1" i="0" dirty="0">
                <a:effectLst/>
              </a:rPr>
              <a:t>High Throughput</a:t>
            </a:r>
            <a:r>
              <a:rPr lang="en-GB" sz="1300" b="0" i="0" dirty="0">
                <a:effectLst/>
              </a:rPr>
              <a:t>: Can handle thousands of messages per second.</a:t>
            </a:r>
          </a:p>
          <a:p>
            <a:pPr marL="457200" lvl="1" indent="0">
              <a:spcBef>
                <a:spcPts val="100"/>
              </a:spcBef>
              <a:spcAft>
                <a:spcPts val="100"/>
              </a:spcAft>
              <a:buNone/>
            </a:pPr>
            <a:r>
              <a:rPr lang="en-GB" sz="1300" b="1" i="0" dirty="0">
                <a:effectLst/>
              </a:rPr>
              <a:t>Scalability</a:t>
            </a:r>
            <a:r>
              <a:rPr lang="en-GB" sz="1300" b="0" i="0" dirty="0">
                <a:effectLst/>
              </a:rPr>
              <a:t>: Scales horizontally with minimal downtime.</a:t>
            </a:r>
          </a:p>
          <a:p>
            <a:pPr marL="457200" lvl="1" indent="0">
              <a:spcBef>
                <a:spcPts val="100"/>
              </a:spcBef>
              <a:spcAft>
                <a:spcPts val="100"/>
              </a:spcAft>
              <a:buNone/>
            </a:pPr>
            <a:r>
              <a:rPr lang="en-GB" sz="1300" b="1" i="0" dirty="0">
                <a:effectLst/>
              </a:rPr>
              <a:t>Durability</a:t>
            </a:r>
            <a:r>
              <a:rPr lang="en-GB" sz="1300" b="0" i="0" dirty="0">
                <a:effectLst/>
              </a:rPr>
              <a:t>: Stores streams of records in a fault-tolerant way.</a:t>
            </a:r>
          </a:p>
          <a:p>
            <a:pPr marL="457200" lvl="1" indent="0">
              <a:spcBef>
                <a:spcPts val="100"/>
              </a:spcBef>
              <a:spcAft>
                <a:spcPts val="100"/>
              </a:spcAft>
              <a:buNone/>
            </a:pPr>
            <a:r>
              <a:rPr lang="en-GB" sz="1300" b="1" i="0" dirty="0">
                <a:effectLst/>
              </a:rPr>
              <a:t>Real-Time</a:t>
            </a:r>
            <a:r>
              <a:rPr lang="en-GB" sz="1300" b="0" i="0" dirty="0">
                <a:effectLst/>
              </a:rPr>
              <a:t>: Processes records as they arrive.</a:t>
            </a:r>
          </a:p>
          <a:p>
            <a:pPr marL="152396" indent="0">
              <a:spcBef>
                <a:spcPts val="100"/>
              </a:spcBef>
              <a:spcAft>
                <a:spcPts val="100"/>
              </a:spcAft>
              <a:buNone/>
            </a:pPr>
            <a:r>
              <a:rPr lang="en-GB" sz="1300" b="1" i="0" dirty="0">
                <a:effectLst/>
              </a:rPr>
              <a:t>Data Retention</a:t>
            </a:r>
            <a:r>
              <a:rPr lang="en-GB" sz="1300" b="0" i="0" dirty="0">
                <a:effectLst/>
              </a:rPr>
              <a:t>: Configurable data retention policies allow storing data for a predetermined amount of time or until a certain size is reached.</a:t>
            </a:r>
          </a:p>
          <a:p>
            <a:pPr marL="152396" indent="0">
              <a:spcBef>
                <a:spcPts val="100"/>
              </a:spcBef>
              <a:spcAft>
                <a:spcPts val="100"/>
              </a:spcAft>
              <a:buNone/>
            </a:pPr>
            <a:r>
              <a:rPr lang="en-GB" sz="1300" b="1" i="0" dirty="0">
                <a:effectLst/>
              </a:rPr>
              <a:t>Publisher/Subscriber Model</a:t>
            </a:r>
            <a:r>
              <a:rPr lang="en-GB" sz="1300" b="0" i="0" dirty="0">
                <a:effectLst/>
              </a:rPr>
              <a:t>: Supports both publishing/subscribing and point-to-point messaging through topics.</a:t>
            </a:r>
          </a:p>
          <a:p>
            <a:pPr marL="152396" indent="0">
              <a:spcBef>
                <a:spcPts val="100"/>
              </a:spcBef>
              <a:spcAft>
                <a:spcPts val="100"/>
              </a:spcAft>
              <a:buNone/>
            </a:pPr>
            <a:r>
              <a:rPr lang="en-GB" sz="1300" b="1" i="0" dirty="0">
                <a:effectLst/>
              </a:rPr>
              <a:t>Cons</a:t>
            </a:r>
            <a:r>
              <a:rPr lang="en-GB" sz="1300" b="0" i="0" dirty="0">
                <a:effectLst/>
              </a:rPr>
              <a:t>: Complexity in setup and management.</a:t>
            </a:r>
          </a:p>
          <a:p>
            <a:pPr marL="152396" indent="0">
              <a:spcBef>
                <a:spcPts val="100"/>
              </a:spcBef>
              <a:spcAft>
                <a:spcPts val="100"/>
              </a:spcAft>
              <a:buNone/>
            </a:pPr>
            <a:r>
              <a:rPr lang="en-GB" sz="1300" b="0" i="0" dirty="0">
                <a:effectLst/>
              </a:rPr>
              <a:t>Requires manual scaling efforts.</a:t>
            </a:r>
          </a:p>
          <a:p>
            <a:pPr marL="152396" indent="0">
              <a:spcBef>
                <a:spcPts val="100"/>
              </a:spcBef>
              <a:spcAft>
                <a:spcPts val="100"/>
              </a:spcAft>
              <a:buNone/>
            </a:pPr>
            <a:r>
              <a:rPr lang="en-GB" sz="1300" b="1" i="0" dirty="0">
                <a:effectLst/>
              </a:rPr>
              <a:t>Kafka</a:t>
            </a:r>
            <a:r>
              <a:rPr lang="en-GB" sz="1300" b="0" i="0" dirty="0">
                <a:effectLst/>
              </a:rPr>
              <a:t> is ideal for real-time streaming and processing of large volumes of data.</a:t>
            </a:r>
            <a:endParaRPr lang="en-CH" sz="1300" dirty="0"/>
          </a:p>
        </p:txBody>
      </p:sp>
      <p:sp>
        <p:nvSpPr>
          <p:cNvPr id="5" name="TextBox 4">
            <a:extLst>
              <a:ext uri="{FF2B5EF4-FFF2-40B4-BE49-F238E27FC236}">
                <a16:creationId xmlns:a16="http://schemas.microsoft.com/office/drawing/2014/main" id="{1535E2FB-3002-2167-3607-9C086972E6A9}"/>
              </a:ext>
            </a:extLst>
          </p:cNvPr>
          <p:cNvSpPr txBox="1"/>
          <p:nvPr/>
        </p:nvSpPr>
        <p:spPr>
          <a:xfrm>
            <a:off x="4088922" y="977404"/>
            <a:ext cx="3717984" cy="5801588"/>
          </a:xfrm>
          <a:prstGeom prst="rect">
            <a:avLst/>
          </a:prstGeom>
          <a:noFill/>
        </p:spPr>
        <p:txBody>
          <a:bodyPr wrap="square">
            <a:spAutoFit/>
          </a:bodyPr>
          <a:lstStyle/>
          <a:p>
            <a:pPr algn="l">
              <a:spcBef>
                <a:spcPts val="100"/>
              </a:spcBef>
              <a:spcAft>
                <a:spcPts val="100"/>
              </a:spcAft>
            </a:pPr>
            <a:r>
              <a:rPr lang="en-GB" sz="1300" b="1" i="0" dirty="0">
                <a:effectLst/>
              </a:rPr>
              <a:t>Amazon Simple Notification Service (SNS)</a:t>
            </a:r>
          </a:p>
          <a:p>
            <a:pPr algn="l">
              <a:spcBef>
                <a:spcPts val="100"/>
              </a:spcBef>
              <a:spcAft>
                <a:spcPts val="100"/>
              </a:spcAft>
            </a:pPr>
            <a:r>
              <a:rPr lang="en-GB" sz="1300" b="1" i="0" dirty="0">
                <a:effectLst/>
              </a:rPr>
              <a:t>Type</a:t>
            </a:r>
            <a:r>
              <a:rPr lang="en-GB" sz="1300" b="0" i="0" dirty="0">
                <a:effectLst/>
              </a:rPr>
              <a:t>: Fully managed pub/sub messaging service.</a:t>
            </a:r>
          </a:p>
          <a:p>
            <a:pPr algn="l">
              <a:spcBef>
                <a:spcPts val="100"/>
              </a:spcBef>
              <a:spcAft>
                <a:spcPts val="100"/>
              </a:spcAft>
            </a:pPr>
            <a:r>
              <a:rPr lang="en-GB" sz="1300" b="1" i="0" dirty="0">
                <a:effectLst/>
              </a:rPr>
              <a:t>Use Cases</a:t>
            </a:r>
            <a:r>
              <a:rPr lang="en-GB" sz="1300" b="0" i="0" dirty="0">
                <a:effectLst/>
              </a:rPr>
              <a:t>: SNS is used for building and integrating loosely-coupled, distributed applications. It's great for notifications, mobile push notifications, and decoupling microservices architecture.</a:t>
            </a:r>
          </a:p>
          <a:p>
            <a:pPr algn="l">
              <a:spcBef>
                <a:spcPts val="100"/>
              </a:spcBef>
              <a:spcAft>
                <a:spcPts val="100"/>
              </a:spcAft>
            </a:pPr>
            <a:r>
              <a:rPr lang="en-GB" sz="1300" b="1" i="0" dirty="0">
                <a:effectLst/>
              </a:rPr>
              <a:t>Features</a:t>
            </a:r>
            <a:r>
              <a:rPr lang="en-GB" sz="1300" b="0" i="0" dirty="0">
                <a:effectLst/>
              </a:rPr>
              <a:t>:</a:t>
            </a:r>
          </a:p>
          <a:p>
            <a:pPr lvl="1" algn="l">
              <a:spcBef>
                <a:spcPts val="100"/>
              </a:spcBef>
              <a:spcAft>
                <a:spcPts val="100"/>
              </a:spcAft>
            </a:pPr>
            <a:r>
              <a:rPr lang="en-GB" sz="1300" b="1" i="0" dirty="0">
                <a:effectLst/>
              </a:rPr>
              <a:t>Fully Managed</a:t>
            </a:r>
            <a:r>
              <a:rPr lang="en-GB" sz="1300" b="0" i="0" dirty="0">
                <a:effectLst/>
              </a:rPr>
              <a:t>: No need to manage the underlying infrastructure.</a:t>
            </a:r>
          </a:p>
          <a:p>
            <a:pPr lvl="1" algn="l">
              <a:spcBef>
                <a:spcPts val="100"/>
              </a:spcBef>
              <a:spcAft>
                <a:spcPts val="100"/>
              </a:spcAft>
            </a:pPr>
            <a:r>
              <a:rPr lang="en-GB" sz="1300" b="1" i="0" dirty="0">
                <a:effectLst/>
              </a:rPr>
              <a:t>Scalability</a:t>
            </a:r>
            <a:r>
              <a:rPr lang="en-GB" sz="1300" b="0" i="0" dirty="0">
                <a:effectLst/>
              </a:rPr>
              <a:t>: Automatically scales with the number of messages.</a:t>
            </a:r>
          </a:p>
          <a:p>
            <a:pPr lvl="1" algn="l">
              <a:spcBef>
                <a:spcPts val="100"/>
              </a:spcBef>
              <a:spcAft>
                <a:spcPts val="100"/>
              </a:spcAft>
            </a:pPr>
            <a:r>
              <a:rPr lang="en-GB" sz="1300" b="1" i="0" dirty="0">
                <a:effectLst/>
              </a:rPr>
              <a:t>Flexibility</a:t>
            </a:r>
            <a:r>
              <a:rPr lang="en-GB" sz="1300" b="0" i="0" dirty="0">
                <a:effectLst/>
              </a:rPr>
              <a:t>: Supports multiple subscriber types including HTTP/HTTPS, email, SMS, Lambda, SQS, etc.</a:t>
            </a:r>
          </a:p>
          <a:p>
            <a:pPr lvl="1" algn="l">
              <a:spcBef>
                <a:spcPts val="100"/>
              </a:spcBef>
              <a:spcAft>
                <a:spcPts val="100"/>
              </a:spcAft>
            </a:pPr>
            <a:r>
              <a:rPr lang="en-GB" sz="1300" b="1" i="0" dirty="0">
                <a:effectLst/>
              </a:rPr>
              <a:t>Simplicity</a:t>
            </a:r>
            <a:r>
              <a:rPr lang="en-GB" sz="1300" b="0" i="0" dirty="0">
                <a:effectLst/>
              </a:rPr>
              <a:t>: Easy to set up and start with.</a:t>
            </a:r>
          </a:p>
          <a:p>
            <a:pPr algn="l">
              <a:spcBef>
                <a:spcPts val="100"/>
              </a:spcBef>
              <a:spcAft>
                <a:spcPts val="100"/>
              </a:spcAft>
            </a:pPr>
            <a:r>
              <a:rPr lang="en-GB" sz="1300" b="1" i="0" dirty="0">
                <a:effectLst/>
              </a:rPr>
              <a:t>Durability and Availability</a:t>
            </a:r>
            <a:r>
              <a:rPr lang="en-GB" sz="1300" b="0" i="0" dirty="0">
                <a:effectLst/>
              </a:rPr>
              <a:t>: Highly available and durable service provided by AWS.</a:t>
            </a:r>
          </a:p>
          <a:p>
            <a:pPr algn="l">
              <a:spcBef>
                <a:spcPts val="100"/>
              </a:spcBef>
              <a:spcAft>
                <a:spcPts val="100"/>
              </a:spcAft>
            </a:pPr>
            <a:r>
              <a:rPr lang="en-GB" sz="1300" b="1" i="0" dirty="0">
                <a:effectLst/>
              </a:rPr>
              <a:t>Publisher/Subscriber Model</a:t>
            </a:r>
            <a:r>
              <a:rPr lang="en-GB" sz="1300" b="0" i="0" dirty="0">
                <a:effectLst/>
              </a:rPr>
              <a:t>: Emphasizes the pub/sub model, allowing a message to be sent to multiple subscribers simultaneously.</a:t>
            </a:r>
          </a:p>
          <a:p>
            <a:pPr algn="l">
              <a:spcBef>
                <a:spcPts val="100"/>
              </a:spcBef>
              <a:spcAft>
                <a:spcPts val="100"/>
              </a:spcAft>
            </a:pPr>
            <a:r>
              <a:rPr lang="en-GB" sz="1300" b="1" i="0" dirty="0">
                <a:effectLst/>
              </a:rPr>
              <a:t>Cons</a:t>
            </a:r>
            <a:r>
              <a:rPr lang="en-GB" sz="1300" b="0" i="0" dirty="0">
                <a:effectLst/>
              </a:rPr>
              <a:t>: Limited message customization for different subscribers.</a:t>
            </a:r>
          </a:p>
          <a:p>
            <a:pPr algn="l">
              <a:spcBef>
                <a:spcPts val="100"/>
              </a:spcBef>
              <a:spcAft>
                <a:spcPts val="100"/>
              </a:spcAft>
            </a:pPr>
            <a:r>
              <a:rPr lang="en-GB" sz="1300" b="0" i="0" dirty="0">
                <a:effectLst/>
              </a:rPr>
              <a:t>Primarily designed for notifications rather than heavy-duty message queuing or stream processing.</a:t>
            </a:r>
          </a:p>
          <a:p>
            <a:pPr algn="l">
              <a:spcBef>
                <a:spcPts val="100"/>
              </a:spcBef>
              <a:spcAft>
                <a:spcPts val="100"/>
              </a:spcAft>
            </a:pPr>
            <a:r>
              <a:rPr lang="en-GB" sz="1300" b="1" i="0" dirty="0">
                <a:effectLst/>
              </a:rPr>
              <a:t>SNS</a:t>
            </a:r>
            <a:r>
              <a:rPr lang="en-GB" sz="1300" b="0" i="0" dirty="0">
                <a:effectLst/>
              </a:rPr>
              <a:t> is best for pub/sub scenarios, where a message needs to be pushed to multiple subscribers across various channels.</a:t>
            </a:r>
            <a:endParaRPr lang="en-CH" sz="1300" dirty="0"/>
          </a:p>
        </p:txBody>
      </p:sp>
      <p:sp>
        <p:nvSpPr>
          <p:cNvPr id="7" name="TextBox 6">
            <a:extLst>
              <a:ext uri="{FF2B5EF4-FFF2-40B4-BE49-F238E27FC236}">
                <a16:creationId xmlns:a16="http://schemas.microsoft.com/office/drawing/2014/main" id="{6CD5D30A-49AA-F731-08BE-57ECDB541EC4}"/>
              </a:ext>
            </a:extLst>
          </p:cNvPr>
          <p:cNvSpPr txBox="1"/>
          <p:nvPr/>
        </p:nvSpPr>
        <p:spPr>
          <a:xfrm>
            <a:off x="7979434" y="977403"/>
            <a:ext cx="4117674" cy="5801588"/>
          </a:xfrm>
          <a:prstGeom prst="rect">
            <a:avLst/>
          </a:prstGeom>
          <a:noFill/>
        </p:spPr>
        <p:txBody>
          <a:bodyPr wrap="square">
            <a:spAutoFit/>
          </a:bodyPr>
          <a:lstStyle/>
          <a:p>
            <a:pPr algn="l">
              <a:spcBef>
                <a:spcPts val="100"/>
              </a:spcBef>
              <a:spcAft>
                <a:spcPts val="100"/>
              </a:spcAft>
            </a:pPr>
            <a:r>
              <a:rPr lang="en-GB" sz="1300" b="1" i="0" dirty="0">
                <a:effectLst/>
              </a:rPr>
              <a:t>Amazon Simple Queue Service (SQS)</a:t>
            </a:r>
          </a:p>
          <a:p>
            <a:pPr algn="l">
              <a:spcBef>
                <a:spcPts val="100"/>
              </a:spcBef>
              <a:spcAft>
                <a:spcPts val="100"/>
              </a:spcAft>
              <a:buFont typeface="Arial" panose="020B0604020202020204" pitchFamily="34" charset="0"/>
              <a:buChar char="•"/>
            </a:pPr>
            <a:r>
              <a:rPr lang="en-GB" sz="1300" b="1" i="0" dirty="0">
                <a:effectLst/>
              </a:rPr>
              <a:t>Type</a:t>
            </a:r>
            <a:r>
              <a:rPr lang="en-GB" sz="1300" b="0" i="0" dirty="0">
                <a:effectLst/>
              </a:rPr>
              <a:t>: Fully managed message queuing service.</a:t>
            </a:r>
          </a:p>
          <a:p>
            <a:pPr algn="l">
              <a:spcBef>
                <a:spcPts val="100"/>
              </a:spcBef>
              <a:spcAft>
                <a:spcPts val="100"/>
              </a:spcAft>
              <a:buFont typeface="Arial" panose="020B0604020202020204" pitchFamily="34" charset="0"/>
              <a:buChar char="•"/>
            </a:pPr>
            <a:r>
              <a:rPr lang="en-GB" sz="1300" b="1" i="0" dirty="0">
                <a:effectLst/>
              </a:rPr>
              <a:t>Use Cases</a:t>
            </a:r>
            <a:r>
              <a:rPr lang="en-GB" sz="1300" b="0" i="0" dirty="0">
                <a:effectLst/>
              </a:rPr>
              <a:t>: SQS is used to decouple and scale microservices, distributed systems, and serverless applications. It's suitable for scenarios where you need to process messages in a controlled manner.</a:t>
            </a:r>
          </a:p>
          <a:p>
            <a:pPr algn="l">
              <a:spcBef>
                <a:spcPts val="100"/>
              </a:spcBef>
              <a:spcAft>
                <a:spcPts val="100"/>
              </a:spcAft>
              <a:buFont typeface="Arial" panose="020B0604020202020204" pitchFamily="34" charset="0"/>
              <a:buChar char="•"/>
            </a:pPr>
            <a:r>
              <a:rPr lang="en-GB" sz="1300" b="1" i="0" dirty="0">
                <a:effectLst/>
              </a:rPr>
              <a:t>Features</a:t>
            </a:r>
            <a:r>
              <a:rPr lang="en-GB" sz="1300" b="0" i="0" dirty="0">
                <a:effectLst/>
              </a:rPr>
              <a:t>:</a:t>
            </a:r>
          </a:p>
          <a:p>
            <a:pPr marL="742950" lvl="1" indent="-285750" algn="l">
              <a:spcBef>
                <a:spcPts val="100"/>
              </a:spcBef>
              <a:spcAft>
                <a:spcPts val="100"/>
              </a:spcAft>
              <a:buFont typeface="Arial" panose="020B0604020202020204" pitchFamily="34" charset="0"/>
              <a:buChar char="•"/>
            </a:pPr>
            <a:r>
              <a:rPr lang="en-GB" sz="1300" b="1" i="0" dirty="0">
                <a:effectLst/>
              </a:rPr>
              <a:t>Two Types</a:t>
            </a:r>
            <a:r>
              <a:rPr lang="en-GB" sz="1300" b="0" i="0" dirty="0">
                <a:effectLst/>
              </a:rPr>
              <a:t>: Standard (high throughput, at-least-once delivery, best-effort ordering) and FIFO (first-in-first-out delivery, exactly-once processing).</a:t>
            </a:r>
          </a:p>
          <a:p>
            <a:pPr marL="742950" lvl="1" indent="-285750" algn="l">
              <a:spcBef>
                <a:spcPts val="100"/>
              </a:spcBef>
              <a:spcAft>
                <a:spcPts val="100"/>
              </a:spcAft>
              <a:buFont typeface="Arial" panose="020B0604020202020204" pitchFamily="34" charset="0"/>
              <a:buChar char="•"/>
            </a:pPr>
            <a:r>
              <a:rPr lang="en-GB" sz="1300" b="1" i="0" dirty="0">
                <a:effectLst/>
              </a:rPr>
              <a:t>Scalability</a:t>
            </a:r>
            <a:r>
              <a:rPr lang="en-GB" sz="1300" b="0" i="0" dirty="0">
                <a:effectLst/>
              </a:rPr>
              <a:t>: Automatically scales to handle high volumes of messages.</a:t>
            </a:r>
          </a:p>
          <a:p>
            <a:pPr marL="742950" lvl="1" indent="-285750" algn="l">
              <a:spcBef>
                <a:spcPts val="100"/>
              </a:spcBef>
              <a:spcAft>
                <a:spcPts val="100"/>
              </a:spcAft>
              <a:buFont typeface="Arial" panose="020B0604020202020204" pitchFamily="34" charset="0"/>
              <a:buChar char="•"/>
            </a:pPr>
            <a:r>
              <a:rPr lang="en-GB" sz="1300" b="1" i="0" dirty="0">
                <a:effectLst/>
              </a:rPr>
              <a:t>Fully Managed</a:t>
            </a:r>
            <a:r>
              <a:rPr lang="en-GB" sz="1300" b="0" i="0" dirty="0">
                <a:effectLst/>
              </a:rPr>
              <a:t>: Eliminates the overhead of managing message-oriented middleware.</a:t>
            </a:r>
          </a:p>
          <a:p>
            <a:pPr marL="742950" lvl="1" indent="-285750" algn="l">
              <a:spcBef>
                <a:spcPts val="100"/>
              </a:spcBef>
              <a:spcAft>
                <a:spcPts val="100"/>
              </a:spcAft>
              <a:buFont typeface="Arial" panose="020B0604020202020204" pitchFamily="34" charset="0"/>
              <a:buChar char="•"/>
            </a:pPr>
            <a:r>
              <a:rPr lang="en-GB" sz="1300" b="1" i="0" dirty="0">
                <a:effectLst/>
              </a:rPr>
              <a:t>Durability</a:t>
            </a:r>
            <a:r>
              <a:rPr lang="en-GB" sz="1300" b="0" i="0" dirty="0">
                <a:effectLst/>
              </a:rPr>
              <a:t>: Stores messages across multiple Availability Zones.</a:t>
            </a:r>
          </a:p>
          <a:p>
            <a:pPr algn="l">
              <a:spcBef>
                <a:spcPts val="100"/>
              </a:spcBef>
              <a:spcAft>
                <a:spcPts val="100"/>
              </a:spcAft>
              <a:buFont typeface="Arial" panose="020B0604020202020204" pitchFamily="34" charset="0"/>
              <a:buChar char="•"/>
            </a:pPr>
            <a:r>
              <a:rPr lang="en-GB" sz="1300" b="1" i="0" dirty="0">
                <a:effectLst/>
              </a:rPr>
              <a:t>Polling Models</a:t>
            </a:r>
            <a:r>
              <a:rPr lang="en-GB" sz="1300" b="0" i="0" dirty="0">
                <a:effectLst/>
              </a:rPr>
              <a:t>: Supports both short and long polling to retrieve messages.</a:t>
            </a:r>
          </a:p>
          <a:p>
            <a:pPr algn="l">
              <a:spcBef>
                <a:spcPts val="100"/>
              </a:spcBef>
              <a:spcAft>
                <a:spcPts val="100"/>
              </a:spcAft>
              <a:buFont typeface="Arial" panose="020B0604020202020204" pitchFamily="34" charset="0"/>
              <a:buChar char="•"/>
            </a:pPr>
            <a:r>
              <a:rPr lang="en-GB" sz="1300" b="1" i="0" dirty="0">
                <a:effectLst/>
              </a:rPr>
              <a:t>Use Pattern</a:t>
            </a:r>
            <a:r>
              <a:rPr lang="en-GB" sz="1300" b="0" i="0" dirty="0">
                <a:effectLst/>
              </a:rPr>
              <a:t>: Primarily focused on point-to-point messaging and ensuring messages are processed in order or exactly once (in the case of FIFO queues).</a:t>
            </a:r>
          </a:p>
          <a:p>
            <a:pPr algn="l">
              <a:spcBef>
                <a:spcPts val="100"/>
              </a:spcBef>
              <a:spcAft>
                <a:spcPts val="100"/>
              </a:spcAft>
              <a:buFont typeface="Arial" panose="020B0604020202020204" pitchFamily="34" charset="0"/>
              <a:buChar char="•"/>
            </a:pPr>
            <a:r>
              <a:rPr lang="en-GB" sz="1300" b="1" i="0" dirty="0">
                <a:effectLst/>
              </a:rPr>
              <a:t>Cons</a:t>
            </a:r>
            <a:r>
              <a:rPr lang="en-GB" sz="1300" b="0" i="0" dirty="0">
                <a:effectLst/>
              </a:rPr>
              <a:t>: Limited message retention (up to 14 days).</a:t>
            </a:r>
          </a:p>
          <a:p>
            <a:pPr algn="l">
              <a:spcBef>
                <a:spcPts val="100"/>
              </a:spcBef>
              <a:spcAft>
                <a:spcPts val="100"/>
              </a:spcAft>
              <a:buFont typeface="Arial" panose="020B0604020202020204" pitchFamily="34" charset="0"/>
              <a:buChar char="•"/>
            </a:pPr>
            <a:r>
              <a:rPr lang="en-GB" sz="1300" b="0" i="0" dirty="0">
                <a:effectLst/>
              </a:rPr>
              <a:t>Potential for higher latencies in comparison to Kafka.</a:t>
            </a:r>
          </a:p>
          <a:p>
            <a:pPr algn="l">
              <a:spcBef>
                <a:spcPts val="100"/>
              </a:spcBef>
              <a:spcAft>
                <a:spcPts val="100"/>
              </a:spcAft>
              <a:buFont typeface="Arial" panose="020B0604020202020204" pitchFamily="34" charset="0"/>
              <a:buChar char="•"/>
            </a:pPr>
            <a:r>
              <a:rPr lang="en-GB" sz="1300" b="1" i="0" dirty="0">
                <a:effectLst/>
              </a:rPr>
              <a:t>SQS</a:t>
            </a:r>
            <a:r>
              <a:rPr lang="en-GB" sz="1300" b="0" i="0" dirty="0">
                <a:effectLst/>
              </a:rPr>
              <a:t> is designed for decoupling components of a cloud application, ensuring messages are processed in order or exactly once, depending on the queue type.</a:t>
            </a:r>
          </a:p>
        </p:txBody>
      </p:sp>
    </p:spTree>
    <p:extLst>
      <p:ext uri="{BB962C8B-B14F-4D97-AF65-F5344CB8AC3E}">
        <p14:creationId xmlns:p14="http://schemas.microsoft.com/office/powerpoint/2010/main" val="250940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Google Shape;149;p31"/>
          <p:cNvPicPr preferRelativeResize="0"/>
          <p:nvPr/>
        </p:nvPicPr>
        <p:blipFill>
          <a:blip r:embed="rId3"/>
          <a:stretch>
            <a:fillRect/>
          </a:stretch>
        </p:blipFill>
        <p:spPr>
          <a:xfrm>
            <a:off x="3573490" y="914400"/>
            <a:ext cx="4968819" cy="496881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3"/>
        <p:cNvGrpSpPr/>
        <p:nvPr/>
      </p:nvGrpSpPr>
      <p:grpSpPr>
        <a:xfrm>
          <a:off x="0" y="0"/>
          <a:ext cx="0" cy="0"/>
          <a:chOff x="0" y="0"/>
          <a:chExt cx="0" cy="0"/>
        </a:xfrm>
      </p:grpSpPr>
      <p:sp useBgFill="1">
        <p:nvSpPr>
          <p:cNvPr id="161" name="Rectangle 16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Google Shape;154;p32"/>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400" kern="1200">
                <a:solidFill>
                  <a:schemeClr val="tx1"/>
                </a:solidFill>
                <a:latin typeface="+mj-lt"/>
                <a:ea typeface="+mj-ea"/>
                <a:cs typeface="+mj-cs"/>
              </a:rPr>
              <a:t>SNS Topics</a:t>
            </a:r>
          </a:p>
        </p:txBody>
      </p:sp>
      <p:sp>
        <p:nvSpPr>
          <p:cNvPr id="16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Google Shape;155;p32"/>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237061">
              <a:spcBef>
                <a:spcPts val="0"/>
              </a:spcBef>
              <a:buClr>
                <a:schemeClr val="dk1"/>
              </a:buClr>
              <a:buSzPts val="1100"/>
            </a:pPr>
            <a:r>
              <a:rPr lang="en-US" sz="1700" dirty="0"/>
              <a:t>Multiple recipients can be grouped using Topics.</a:t>
            </a:r>
          </a:p>
          <a:p>
            <a:pPr marL="237061">
              <a:spcBef>
                <a:spcPts val="1067"/>
              </a:spcBef>
              <a:buClr>
                <a:schemeClr val="dk1"/>
              </a:buClr>
              <a:buSzPts val="1100"/>
            </a:pPr>
            <a:r>
              <a:rPr lang="en-US" sz="1700" dirty="0"/>
              <a:t>A topic is an “access point” for allowing recipients to dynamically subscribe for identical copies of the same notification.</a:t>
            </a:r>
          </a:p>
          <a:p>
            <a:pPr marL="237061">
              <a:spcBef>
                <a:spcPts val="1067"/>
              </a:spcBef>
              <a:buClr>
                <a:schemeClr val="dk1"/>
              </a:buClr>
              <a:buSzPts val="1100"/>
            </a:pPr>
            <a:r>
              <a:rPr lang="en-US" sz="1700" dirty="0"/>
              <a:t>One topic can support deliveries to multiple endpoint types.</a:t>
            </a:r>
          </a:p>
          <a:p>
            <a:pPr marL="237061">
              <a:spcBef>
                <a:spcPts val="1067"/>
              </a:spcBef>
              <a:buClr>
                <a:schemeClr val="dk1"/>
              </a:buClr>
              <a:buSzPts val="1100"/>
            </a:pPr>
            <a:r>
              <a:rPr lang="en-US" sz="1700" b="1" dirty="0"/>
              <a:t>All messages are stored redundantly across multiple availability zones.</a:t>
            </a:r>
          </a:p>
          <a:p>
            <a:pPr marL="237061">
              <a:spcBef>
                <a:spcPts val="1067"/>
              </a:spcBef>
              <a:buClr>
                <a:schemeClr val="dk1"/>
              </a:buClr>
              <a:buSzPts val="1100"/>
            </a:pPr>
            <a:r>
              <a:rPr lang="en-US" sz="1700" dirty="0"/>
              <a:t>Provides instantaneous, </a:t>
            </a:r>
            <a:r>
              <a:rPr lang="en-US" sz="1700" b="1" dirty="0"/>
              <a:t>push-based delivery</a:t>
            </a:r>
            <a:r>
              <a:rPr lang="en-US" sz="1700" dirty="0"/>
              <a:t>.</a:t>
            </a:r>
          </a:p>
          <a:p>
            <a:pPr marL="237061">
              <a:spcBef>
                <a:spcPts val="1067"/>
              </a:spcBef>
              <a:buClr>
                <a:schemeClr val="dk1"/>
              </a:buClr>
              <a:buSzPts val="1100"/>
            </a:pPr>
            <a:r>
              <a:rPr lang="en-US" sz="1700" dirty="0"/>
              <a:t>Flexible message delivery is provided over multiple transport protocols.</a:t>
            </a:r>
          </a:p>
          <a:p>
            <a:pPr marL="0">
              <a:spcBef>
                <a:spcPts val="1067"/>
              </a:spcBef>
              <a:spcAft>
                <a:spcPts val="1600"/>
              </a:spcAft>
              <a:buClr>
                <a:schemeClr val="dk1"/>
              </a:buClr>
              <a:buSzPts val="1100"/>
            </a:pPr>
            <a:endParaRPr lang="en-US" sz="1700" dirty="0"/>
          </a:p>
        </p:txBody>
      </p:sp>
      <p:pic>
        <p:nvPicPr>
          <p:cNvPr id="156" name="Google Shape;156;p32"/>
          <p:cNvPicPr preferRelativeResize="0"/>
          <p:nvPr/>
        </p:nvPicPr>
        <p:blipFill>
          <a:blip r:embed="rId3"/>
          <a:stretch>
            <a:fillRect/>
          </a:stretch>
        </p:blipFill>
        <p:spPr>
          <a:xfrm>
            <a:off x="6099048" y="2030139"/>
            <a:ext cx="5458968" cy="279772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Google Shape;161;p33"/>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000" kern="1200">
                <a:solidFill>
                  <a:schemeClr val="tx1"/>
                </a:solidFill>
                <a:latin typeface="+mj-lt"/>
                <a:ea typeface="+mj-ea"/>
                <a:cs typeface="+mj-cs"/>
              </a:rPr>
              <a:t>SNS Subscribers and Endpoints</a:t>
            </a:r>
          </a:p>
        </p:txBody>
      </p:sp>
      <p:sp>
        <p:nvSpPr>
          <p:cNvPr id="17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Google Shape;162;p33"/>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lnSpcReduction="10000"/>
          </a:bodyPr>
          <a:lstStyle/>
          <a:p>
            <a:pPr marL="0">
              <a:spcBef>
                <a:spcPts val="0"/>
              </a:spcBef>
              <a:buClr>
                <a:schemeClr val="dk1"/>
              </a:buClr>
              <a:buSzPts val="1100"/>
            </a:pPr>
            <a:r>
              <a:rPr lang="en-US" sz="1900" dirty="0"/>
              <a:t>When subscribing to an SNS topic the following endpoint types are supported:</a:t>
            </a:r>
          </a:p>
          <a:p>
            <a:pPr marL="237061">
              <a:spcBef>
                <a:spcPts val="1067"/>
              </a:spcBef>
              <a:buClr>
                <a:schemeClr val="dk1"/>
              </a:buClr>
              <a:buSzPts val="1100"/>
            </a:pPr>
            <a:r>
              <a:rPr lang="en-US" sz="1900" b="1" dirty="0">
                <a:highlight>
                  <a:srgbClr val="FFFF00"/>
                </a:highlight>
              </a:rPr>
              <a:t>HTTP/HTTPS.</a:t>
            </a:r>
          </a:p>
          <a:p>
            <a:pPr marL="237061">
              <a:spcBef>
                <a:spcPts val="1067"/>
              </a:spcBef>
              <a:buClr>
                <a:schemeClr val="dk1"/>
              </a:buClr>
              <a:buSzPts val="1100"/>
            </a:pPr>
            <a:r>
              <a:rPr lang="en-US" sz="1900" b="1" dirty="0">
                <a:highlight>
                  <a:srgbClr val="FFFF00"/>
                </a:highlight>
              </a:rPr>
              <a:t>Email/Email-JSON.</a:t>
            </a:r>
          </a:p>
          <a:p>
            <a:pPr marL="237061">
              <a:spcBef>
                <a:spcPts val="1067"/>
              </a:spcBef>
              <a:buClr>
                <a:schemeClr val="dk1"/>
              </a:buClr>
              <a:buSzPts val="1100"/>
            </a:pPr>
            <a:r>
              <a:rPr lang="en-US" sz="1900" b="1" dirty="0">
                <a:highlight>
                  <a:srgbClr val="FFFF00"/>
                </a:highlight>
              </a:rPr>
              <a:t>Amazon Kinesis Data Firehose.</a:t>
            </a:r>
          </a:p>
          <a:p>
            <a:pPr marL="237061">
              <a:spcBef>
                <a:spcPts val="1067"/>
              </a:spcBef>
              <a:buClr>
                <a:schemeClr val="dk1"/>
              </a:buClr>
              <a:buSzPts val="1100"/>
            </a:pPr>
            <a:r>
              <a:rPr lang="en-US" sz="1900" b="1" dirty="0">
                <a:highlight>
                  <a:srgbClr val="FFFF00"/>
                </a:highlight>
              </a:rPr>
              <a:t>Amazon SQS.</a:t>
            </a:r>
          </a:p>
          <a:p>
            <a:pPr marL="237061">
              <a:spcBef>
                <a:spcPts val="1067"/>
              </a:spcBef>
              <a:buClr>
                <a:schemeClr val="dk1"/>
              </a:buClr>
              <a:buSzPts val="1100"/>
            </a:pPr>
            <a:r>
              <a:rPr lang="en-US" sz="1900" b="1" dirty="0">
                <a:highlight>
                  <a:srgbClr val="FFFF00"/>
                </a:highlight>
              </a:rPr>
              <a:t>AWS Lambda.</a:t>
            </a:r>
          </a:p>
          <a:p>
            <a:pPr marL="237061">
              <a:spcBef>
                <a:spcPts val="1067"/>
              </a:spcBef>
              <a:buClr>
                <a:schemeClr val="dk1"/>
              </a:buClr>
              <a:buSzPts val="1100"/>
            </a:pPr>
            <a:r>
              <a:rPr lang="en-US" sz="1900" b="1" dirty="0">
                <a:highlight>
                  <a:srgbClr val="FFFF00"/>
                </a:highlight>
              </a:rPr>
              <a:t>Platform application endpoint (mobile push).</a:t>
            </a:r>
          </a:p>
          <a:p>
            <a:pPr marL="237061">
              <a:spcBef>
                <a:spcPts val="1067"/>
              </a:spcBef>
              <a:buClr>
                <a:schemeClr val="dk1"/>
              </a:buClr>
              <a:buSzPts val="1100"/>
            </a:pPr>
            <a:r>
              <a:rPr lang="en-US" sz="1900" b="1" dirty="0">
                <a:highlight>
                  <a:srgbClr val="FFFF00"/>
                </a:highlight>
              </a:rPr>
              <a:t>SMS.</a:t>
            </a:r>
          </a:p>
          <a:p>
            <a:pPr marL="0">
              <a:spcBef>
                <a:spcPts val="1067"/>
              </a:spcBef>
              <a:spcAft>
                <a:spcPts val="1600"/>
              </a:spcAft>
              <a:buClr>
                <a:schemeClr val="dk1"/>
              </a:buClr>
              <a:buSzPts val="1100"/>
            </a:pPr>
            <a:endParaRPr lang="en-US" sz="1900" dirty="0"/>
          </a:p>
        </p:txBody>
      </p:sp>
      <p:pic>
        <p:nvPicPr>
          <p:cNvPr id="163" name="Google Shape;163;p33"/>
          <p:cNvPicPr preferRelativeResize="0">
            <a:picLocks noGrp="1"/>
          </p:cNvPicPr>
          <p:nvPr>
            <p:ph sz="half" idx="2"/>
          </p:nvPr>
        </p:nvPicPr>
        <p:blipFill rotWithShape="1">
          <a:blip r:embed="rId3"/>
          <a:stretch/>
        </p:blipFill>
        <p:spPr>
          <a:xfrm>
            <a:off x="6099048" y="1893665"/>
            <a:ext cx="5458968" cy="307067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6" name="Rectangle 17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4"/>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fontScale="90000"/>
          </a:bodyPr>
          <a:lstStyle/>
          <a:p>
            <a:r>
              <a:rPr lang="en-US" sz="3000" kern="1200" dirty="0">
                <a:solidFill>
                  <a:schemeClr val="tx1"/>
                </a:solidFill>
                <a:latin typeface="+mj-lt"/>
                <a:ea typeface="+mj-ea"/>
                <a:cs typeface="+mj-cs"/>
              </a:rPr>
              <a:t>SNS FIFO topics use case. </a:t>
            </a:r>
            <a:br>
              <a:rPr lang="en-US" sz="3000" kern="1200" dirty="0">
                <a:solidFill>
                  <a:schemeClr val="tx1"/>
                </a:solidFill>
                <a:latin typeface="+mj-lt"/>
                <a:ea typeface="+mj-ea"/>
                <a:cs typeface="+mj-cs"/>
              </a:rPr>
            </a:br>
            <a:r>
              <a:rPr lang="en-US" sz="3000" kern="1200" dirty="0">
                <a:solidFill>
                  <a:schemeClr val="tx1"/>
                </a:solidFill>
                <a:latin typeface="+mj-lt"/>
                <a:ea typeface="+mj-ea"/>
                <a:cs typeface="+mj-cs"/>
              </a:rPr>
              <a:t>Serverless Architecture</a:t>
            </a:r>
          </a:p>
        </p:txBody>
      </p:sp>
      <p:sp>
        <p:nvSpPr>
          <p:cNvPr id="17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Google Shape;169;p34"/>
          <p:cNvSpPr txBox="1"/>
          <p:nvPr/>
        </p:nvSpPr>
        <p:spPr>
          <a:xfrm>
            <a:off x="4708383" y="2173668"/>
            <a:ext cx="6795548" cy="2626320"/>
          </a:xfrm>
          <a:prstGeom prst="rect">
            <a:avLst/>
          </a:prstGeom>
          <a:noFill/>
          <a:ln>
            <a:noFill/>
          </a:ln>
        </p:spPr>
        <p:txBody>
          <a:bodyPr spcFirstLastPara="1" wrap="square" lIns="121900" tIns="121900" rIns="121900" bIns="121900" anchor="t" anchorCtr="0">
            <a:spAutoFit/>
          </a:bodyPr>
          <a:lstStyle/>
          <a:p>
            <a:pPr marL="171450" indent="-171450" defTabSz="743693">
              <a:spcAft>
                <a:spcPts val="800"/>
              </a:spcAft>
              <a:buFont typeface="Arial" panose="020B0604020202020204" pitchFamily="34" charset="0"/>
              <a:buChar char="•"/>
            </a:pPr>
            <a:r>
              <a:rPr lang="en-GB" sz="1200" kern="1200" dirty="0">
                <a:solidFill>
                  <a:srgbClr val="16191F"/>
                </a:solidFill>
                <a:highlight>
                  <a:srgbClr val="FFFFFF"/>
                </a:highlight>
                <a:latin typeface="+mn-lt"/>
                <a:ea typeface="+mn-ea"/>
                <a:cs typeface="+mn-cs"/>
              </a:rPr>
              <a:t>Use Case Description:</a:t>
            </a:r>
          </a:p>
          <a:p>
            <a:pPr marL="171450" indent="-171450" defTabSz="743693">
              <a:spcAft>
                <a:spcPts val="800"/>
              </a:spcAft>
              <a:buFont typeface="Arial" panose="020B0604020202020204" pitchFamily="34" charset="0"/>
              <a:buChar char="•"/>
            </a:pPr>
            <a:r>
              <a:rPr lang="en-GB" sz="1200" kern="1200" dirty="0">
                <a:solidFill>
                  <a:srgbClr val="16191F"/>
                </a:solidFill>
                <a:highlight>
                  <a:srgbClr val="FFFFFF"/>
                </a:highlight>
                <a:latin typeface="+mn-lt"/>
                <a:ea typeface="+mn-ea"/>
                <a:cs typeface="+mn-cs"/>
              </a:rPr>
              <a:t>Inventory managers use a </a:t>
            </a:r>
            <a:r>
              <a:rPr lang="en-GB" sz="1200" b="1" kern="1200" dirty="0">
                <a:solidFill>
                  <a:srgbClr val="16191F"/>
                </a:solidFill>
                <a:highlight>
                  <a:srgbClr val="FFFFFF"/>
                </a:highlight>
                <a:latin typeface="+mn-lt"/>
                <a:ea typeface="+mn-ea"/>
                <a:cs typeface="+mn-cs"/>
              </a:rPr>
              <a:t>price management application</a:t>
            </a:r>
            <a:r>
              <a:rPr lang="en-GB" sz="1200" kern="1200" dirty="0">
                <a:solidFill>
                  <a:srgbClr val="16191F"/>
                </a:solidFill>
                <a:highlight>
                  <a:srgbClr val="FFFFFF"/>
                </a:highlight>
                <a:latin typeface="+mn-lt"/>
                <a:ea typeface="+mn-ea"/>
                <a:cs typeface="+mn-cs"/>
              </a:rPr>
              <a:t> to set the price for each item in stock.</a:t>
            </a:r>
          </a:p>
          <a:p>
            <a:pPr marL="171450" indent="-171450" defTabSz="743693">
              <a:spcAft>
                <a:spcPts val="800"/>
              </a:spcAft>
              <a:buFont typeface="Arial" panose="020B0604020202020204" pitchFamily="34" charset="0"/>
              <a:buChar char="•"/>
            </a:pPr>
            <a:r>
              <a:rPr lang="en-GB" sz="1200" kern="1200" dirty="0">
                <a:solidFill>
                  <a:srgbClr val="16191F"/>
                </a:solidFill>
                <a:highlight>
                  <a:srgbClr val="FFFFFF"/>
                </a:highlight>
                <a:latin typeface="+mn-lt"/>
                <a:ea typeface="+mn-ea"/>
                <a:cs typeface="+mn-cs"/>
              </a:rPr>
              <a:t>The price management application uses an AWS Lambda function that publishes price updates to an SNS FIFO topic whenever prices change.</a:t>
            </a:r>
          </a:p>
          <a:p>
            <a:pPr marL="171450" indent="-171450" defTabSz="743693">
              <a:spcAft>
                <a:spcPts val="800"/>
              </a:spcAft>
              <a:buFont typeface="Arial" panose="020B0604020202020204" pitchFamily="34" charset="0"/>
              <a:buChar char="•"/>
            </a:pPr>
            <a:r>
              <a:rPr lang="en-GB" sz="1200" kern="1200" dirty="0">
                <a:solidFill>
                  <a:srgbClr val="16191F"/>
                </a:solidFill>
                <a:highlight>
                  <a:srgbClr val="FFFFFF"/>
                </a:highlight>
                <a:latin typeface="+mn-lt"/>
                <a:ea typeface="+mn-ea"/>
                <a:cs typeface="+mn-cs"/>
              </a:rPr>
              <a:t>A </a:t>
            </a:r>
            <a:r>
              <a:rPr lang="en-GB" sz="1200" b="1" kern="1200" dirty="0">
                <a:solidFill>
                  <a:srgbClr val="16191F"/>
                </a:solidFill>
                <a:highlight>
                  <a:srgbClr val="FFFFFF"/>
                </a:highlight>
                <a:latin typeface="+mn-lt"/>
                <a:ea typeface="+mn-ea"/>
                <a:cs typeface="+mn-cs"/>
              </a:rPr>
              <a:t>wholesale application</a:t>
            </a:r>
            <a:r>
              <a:rPr lang="en-GB" sz="1200" kern="1200" dirty="0">
                <a:solidFill>
                  <a:srgbClr val="16191F"/>
                </a:solidFill>
                <a:highlight>
                  <a:srgbClr val="FFFFFF"/>
                </a:highlight>
                <a:latin typeface="+mn-lt"/>
                <a:ea typeface="+mn-ea"/>
                <a:cs typeface="+mn-cs"/>
              </a:rPr>
              <a:t> provides the backend for a website where auto body shops and car manufacturers can buy the company's auto parts in bulk</a:t>
            </a:r>
            <a:endParaRPr lang="en-GB" sz="1200" dirty="0">
              <a:solidFill>
                <a:srgbClr val="16191F"/>
              </a:solidFill>
              <a:highlight>
                <a:srgbClr val="FFFFFF"/>
              </a:highlight>
            </a:endParaRPr>
          </a:p>
          <a:p>
            <a:pPr marL="171450" indent="-171450" defTabSz="743693">
              <a:spcAft>
                <a:spcPts val="800"/>
              </a:spcAft>
              <a:buFont typeface="Arial" panose="020B0604020202020204" pitchFamily="34" charset="0"/>
              <a:buChar char="•"/>
            </a:pPr>
            <a:r>
              <a:rPr lang="en-GB" sz="1200" kern="1200" dirty="0">
                <a:solidFill>
                  <a:srgbClr val="16191F"/>
                </a:solidFill>
                <a:highlight>
                  <a:srgbClr val="FFFFFF"/>
                </a:highlight>
                <a:latin typeface="+mn-lt"/>
                <a:ea typeface="+mn-ea"/>
                <a:cs typeface="+mn-cs"/>
              </a:rPr>
              <a:t>A </a:t>
            </a:r>
            <a:r>
              <a:rPr lang="en-GB" sz="1200" b="1" kern="1200" dirty="0">
                <a:solidFill>
                  <a:srgbClr val="16191F"/>
                </a:solidFill>
                <a:highlight>
                  <a:srgbClr val="FFFFFF"/>
                </a:highlight>
                <a:latin typeface="+mn-lt"/>
                <a:ea typeface="+mn-ea"/>
                <a:cs typeface="+mn-cs"/>
              </a:rPr>
              <a:t>retail application</a:t>
            </a:r>
            <a:r>
              <a:rPr lang="en-GB" sz="1200" kern="1200" dirty="0">
                <a:solidFill>
                  <a:srgbClr val="16191F"/>
                </a:solidFill>
                <a:highlight>
                  <a:srgbClr val="FFFFFF"/>
                </a:highlight>
                <a:latin typeface="+mn-lt"/>
                <a:ea typeface="+mn-ea"/>
                <a:cs typeface="+mn-cs"/>
              </a:rPr>
              <a:t> provides the backend for another website where car</a:t>
            </a:r>
          </a:p>
          <a:p>
            <a:pPr marL="171450" indent="-171450" defTabSz="743693">
              <a:spcAft>
                <a:spcPts val="800"/>
              </a:spcAft>
              <a:buFont typeface="Arial" panose="020B0604020202020204" pitchFamily="34" charset="0"/>
              <a:buChar char="•"/>
            </a:pPr>
            <a:r>
              <a:rPr lang="en-GB" sz="1200" kern="1200" dirty="0">
                <a:solidFill>
                  <a:srgbClr val="16191F"/>
                </a:solidFill>
                <a:highlight>
                  <a:srgbClr val="FFFFFF"/>
                </a:highlight>
                <a:latin typeface="+mn-lt"/>
                <a:ea typeface="+mn-ea"/>
                <a:cs typeface="+mn-cs"/>
              </a:rPr>
              <a:t> owners and car tuning enthusiasts can purchase individual auto parts for their vehicles</a:t>
            </a:r>
          </a:p>
          <a:p>
            <a:pPr marL="171450" indent="-171450" defTabSz="743693">
              <a:spcAft>
                <a:spcPts val="800"/>
              </a:spcAft>
              <a:buFont typeface="Arial" panose="020B0604020202020204" pitchFamily="34" charset="0"/>
              <a:buChar char="•"/>
            </a:pPr>
            <a:r>
              <a:rPr lang="en-GB" sz="1200" dirty="0">
                <a:solidFill>
                  <a:srgbClr val="16191F"/>
                </a:solidFill>
                <a:highlight>
                  <a:srgbClr val="FFFFFF"/>
                </a:highlight>
              </a:rPr>
              <a:t>Pictures -&gt; next slides</a:t>
            </a:r>
            <a:endParaRPr lang="en-GB"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5"/>
        <p:cNvGrpSpPr/>
        <p:nvPr/>
      </p:nvGrpSpPr>
      <p:grpSpPr>
        <a:xfrm>
          <a:off x="0" y="0"/>
          <a:ext cx="0" cy="0"/>
          <a:chOff x="0" y="0"/>
          <a:chExt cx="0" cy="0"/>
        </a:xfrm>
      </p:grpSpPr>
      <p:sp>
        <p:nvSpPr>
          <p:cNvPr id="186" name="Rectangle 18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Google Shape;176;p35"/>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r>
              <a:rPr lang="en-US" sz="3200" kern="1200">
                <a:solidFill>
                  <a:schemeClr val="bg1"/>
                </a:solidFill>
                <a:latin typeface="+mj-lt"/>
                <a:ea typeface="+mj-ea"/>
                <a:cs typeface="+mj-cs"/>
              </a:rPr>
              <a:t>SNS FIFO topics use case. Serverless Architecture</a:t>
            </a:r>
          </a:p>
        </p:txBody>
      </p:sp>
      <p:pic>
        <p:nvPicPr>
          <p:cNvPr id="177" name="Google Shape;177;p35"/>
          <p:cNvPicPr preferRelativeResize="0"/>
          <p:nvPr/>
        </p:nvPicPr>
        <p:blipFill>
          <a:blip r:embed="rId3"/>
          <a:stretch>
            <a:fillRect/>
          </a:stretch>
        </p:blipFill>
        <p:spPr>
          <a:xfrm>
            <a:off x="2190046" y="1675227"/>
            <a:ext cx="7811908" cy="439419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Google Shape;182;p36"/>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r>
              <a:rPr lang="en-US" sz="3000" kern="1200" dirty="0">
                <a:solidFill>
                  <a:schemeClr val="tx1"/>
                </a:solidFill>
                <a:latin typeface="+mj-lt"/>
                <a:ea typeface="+mj-ea"/>
                <a:cs typeface="+mj-cs"/>
              </a:rPr>
              <a:t>SNS Message Ordering Details (Happy path)</a:t>
            </a:r>
          </a:p>
        </p:txBody>
      </p:sp>
      <p:sp>
        <p:nvSpPr>
          <p:cNvPr id="19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Google Shape;183;p36"/>
          <p:cNvSpPr txBox="1">
            <a:spLocks noGrp="1"/>
          </p:cNvSpPr>
          <p:nvPr>
            <p:ph sz="half" idx="1"/>
          </p:nvPr>
        </p:nvSpPr>
        <p:spPr>
          <a:xfrm>
            <a:off x="4654295" y="502920"/>
            <a:ext cx="6894576" cy="1463040"/>
          </a:xfrm>
          <a:prstGeom prst="rect">
            <a:avLst/>
          </a:prstGeom>
        </p:spPr>
        <p:txBody>
          <a:bodyPr spcFirstLastPara="1" vert="horz" lIns="91440" tIns="45720" rIns="91440" bIns="45720" rtlCol="0" anchor="ctr" anchorCtr="0">
            <a:normAutofit fontScale="92500" lnSpcReduction="10000"/>
          </a:bodyPr>
          <a:lstStyle/>
          <a:p>
            <a:pPr marL="0" indent="0">
              <a:spcBef>
                <a:spcPts val="0"/>
              </a:spcBef>
              <a:spcAft>
                <a:spcPts val="1600"/>
              </a:spcAft>
              <a:buClr>
                <a:schemeClr val="dk1"/>
              </a:buClr>
              <a:buSzPts val="1100"/>
              <a:buNone/>
            </a:pPr>
            <a:r>
              <a:rPr lang="en-US" sz="2000" dirty="0">
                <a:highlight>
                  <a:schemeClr val="lt1"/>
                </a:highlight>
                <a:sym typeface="Arial"/>
              </a:rPr>
              <a:t>An Amazon SNS FIFO topic delivers messages to subscribed Amazon SQS FIFO queues in the exact order that the messages are published to the topic. </a:t>
            </a:r>
          </a:p>
          <a:p>
            <a:pPr marL="0" indent="0">
              <a:spcBef>
                <a:spcPts val="0"/>
              </a:spcBef>
              <a:spcAft>
                <a:spcPts val="1600"/>
              </a:spcAft>
              <a:buClr>
                <a:schemeClr val="dk1"/>
              </a:buClr>
              <a:buSzPts val="1100"/>
              <a:buNone/>
            </a:pPr>
            <a:r>
              <a:rPr lang="en-US" sz="2000" b="1" u="sng" dirty="0">
                <a:highlight>
                  <a:srgbClr val="FFFF00"/>
                </a:highlight>
                <a:sym typeface="Arial"/>
              </a:rPr>
              <a:t>Note that we do not have exact order of subscribers</a:t>
            </a:r>
            <a:r>
              <a:rPr lang="en-US" sz="2000" b="1" dirty="0">
                <a:highlight>
                  <a:srgbClr val="FFFF00"/>
                </a:highlight>
                <a:sym typeface="Arial"/>
              </a:rPr>
              <a:t>.</a:t>
            </a:r>
            <a:endParaRPr lang="en-US" sz="2000" b="1" dirty="0">
              <a:highlight>
                <a:srgbClr val="FFFF00"/>
              </a:highlight>
            </a:endParaRPr>
          </a:p>
        </p:txBody>
      </p:sp>
      <p:pic>
        <p:nvPicPr>
          <p:cNvPr id="184" name="Google Shape;184;p36"/>
          <p:cNvPicPr preferRelativeResize="0"/>
          <p:nvPr/>
        </p:nvPicPr>
        <p:blipFill>
          <a:blip r:embed="rId3"/>
          <a:stretch>
            <a:fillRect/>
          </a:stretch>
        </p:blipFill>
        <p:spPr>
          <a:xfrm>
            <a:off x="2570481" y="2290936"/>
            <a:ext cx="7038847" cy="395935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8"/>
        <p:cNvGrpSpPr/>
        <p:nvPr/>
      </p:nvGrpSpPr>
      <p:grpSpPr>
        <a:xfrm>
          <a:off x="0" y="0"/>
          <a:ext cx="0" cy="0"/>
          <a:chOff x="0" y="0"/>
          <a:chExt cx="0" cy="0"/>
        </a:xfrm>
      </p:grpSpPr>
      <p:sp>
        <p:nvSpPr>
          <p:cNvPr id="195" name="Rectangle 19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Google Shape;189;p37"/>
          <p:cNvSpPr txBox="1">
            <a:spLocks noGrp="1"/>
          </p:cNvSpPr>
          <p:nvPr>
            <p:ph type="title"/>
          </p:nvPr>
        </p:nvSpPr>
        <p:spPr>
          <a:xfrm>
            <a:off x="556533" y="643467"/>
            <a:ext cx="11210924" cy="744836"/>
          </a:xfrm>
          <a:prstGeom prst="rect">
            <a:avLst/>
          </a:prstGeom>
        </p:spPr>
        <p:txBody>
          <a:bodyPr spcFirstLastPara="1" vert="horz" lIns="91440" tIns="45720" rIns="91440" bIns="45720" rtlCol="0" anchor="ctr" anchorCtr="0">
            <a:normAutofit/>
          </a:bodyPr>
          <a:lstStyle/>
          <a:p>
            <a:pPr algn="ctr"/>
            <a:r>
              <a:rPr lang="en-US" sz="3200" kern="1200">
                <a:solidFill>
                  <a:schemeClr val="bg1"/>
                </a:solidFill>
                <a:latin typeface="+mj-lt"/>
                <a:ea typeface="+mj-ea"/>
                <a:cs typeface="+mj-cs"/>
              </a:rPr>
              <a:t>SNS Message Ordering Details (Unreachable subscriber)</a:t>
            </a:r>
          </a:p>
        </p:txBody>
      </p:sp>
      <p:pic>
        <p:nvPicPr>
          <p:cNvPr id="190" name="Google Shape;190;p37"/>
          <p:cNvPicPr preferRelativeResize="0"/>
          <p:nvPr/>
        </p:nvPicPr>
        <p:blipFill>
          <a:blip r:embed="rId3"/>
          <a:stretch>
            <a:fillRect/>
          </a:stretch>
        </p:blipFill>
        <p:spPr>
          <a:xfrm>
            <a:off x="2190046" y="1675227"/>
            <a:ext cx="7811908" cy="439419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3538</Words>
  <Application>Microsoft Macintosh PowerPoint</Application>
  <PresentationFormat>Widescreen</PresentationFormat>
  <Paragraphs>212</Paragraphs>
  <Slides>29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SNS</vt:lpstr>
      <vt:lpstr>What is Amazon SNS?</vt:lpstr>
      <vt:lpstr>PowerPoint Presentation</vt:lpstr>
      <vt:lpstr>SNS Topics</vt:lpstr>
      <vt:lpstr>SNS Subscribers and Endpoints</vt:lpstr>
      <vt:lpstr>SNS FIFO topics use case.  Serverless Architecture</vt:lpstr>
      <vt:lpstr>SNS FIFO topics use case. Serverless Architecture</vt:lpstr>
      <vt:lpstr>SNS Message Ordering Details (Happy path)</vt:lpstr>
      <vt:lpstr>SNS Message Ordering Details (Unreachable subscriber)</vt:lpstr>
      <vt:lpstr>SNS Message Ordering Details: Multiple writers</vt:lpstr>
      <vt:lpstr>SNS + SQS: Sequence Number</vt:lpstr>
      <vt:lpstr>SNS Message grouping for FIFO topics</vt:lpstr>
      <vt:lpstr>Message filtering for FIFO topics</vt:lpstr>
      <vt:lpstr>SNS Message deduplication for FIFO topics</vt:lpstr>
      <vt:lpstr>SNS Message deduplication for FIFO topics: Flow</vt:lpstr>
      <vt:lpstr>SNS Message deduplication for FIFO topics: Example</vt:lpstr>
      <vt:lpstr>SNS Message Durability</vt:lpstr>
      <vt:lpstr>SNS - Fanout</vt:lpstr>
      <vt:lpstr>SNS –  Application-to-application (A2A)</vt:lpstr>
      <vt:lpstr>SNS - Application-to-person (A2P)</vt:lpstr>
      <vt:lpstr>Common Amazon SNS scenarios</vt:lpstr>
      <vt:lpstr>SNS Encryption</vt:lpstr>
      <vt:lpstr>SNS Encryption</vt:lpstr>
      <vt:lpstr>SNS Data protection policies</vt:lpstr>
      <vt:lpstr>Amazon SNS message delivery retries</vt:lpstr>
      <vt:lpstr>AWS SNS HTTP/S Retry Delivery Policy</vt:lpstr>
      <vt:lpstr>Amazon SNS message delivery retries: Delivery policy stages </vt:lpstr>
      <vt:lpstr>Amazon SQS DLK – Redrive Policy</vt:lpstr>
      <vt:lpstr>SQS vs SNS vs Kafka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dc:title>
  <dc:creator>Ilya Chakun</dc:creator>
  <cp:lastModifiedBy>Ilya Chakun</cp:lastModifiedBy>
  <cp:revision>22</cp:revision>
  <dcterms:created xsi:type="dcterms:W3CDTF">2024-01-06T15:20:13Z</dcterms:created>
  <dcterms:modified xsi:type="dcterms:W3CDTF">2024-01-24T09:29:55Z</dcterms:modified>
</cp:coreProperties>
</file>