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8"/>
  </p:notesMasterIdLst>
  <p:sldIdLst>
    <p:sldId id="299"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301" r:id="rId35"/>
    <p:sldId id="290" r:id="rId36"/>
    <p:sldId id="291" r:id="rId37"/>
    <p:sldId id="302" r:id="rId38"/>
    <p:sldId id="303" r:id="rId39"/>
    <p:sldId id="304" r:id="rId40"/>
    <p:sldId id="292" r:id="rId41"/>
    <p:sldId id="293" r:id="rId42"/>
    <p:sldId id="294" r:id="rId43"/>
    <p:sldId id="295" r:id="rId44"/>
    <p:sldId id="296" r:id="rId45"/>
    <p:sldId id="297" r:id="rId46"/>
    <p:sldId id="298" r:id="rId47"/>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82" d="100"/>
          <a:sy n="282" d="100"/>
        </p:scale>
        <p:origin x="14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f3114b0ed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f3114b0ed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f3114b0ed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5f3114b0ed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5f3114b0ed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5f3114b0ed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f3114b0ed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f3114b0ed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f3114b0ed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f3114b0ed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114b0e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114b0ed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f3114b0ed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f3114b0ed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f3114b0ed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f3114b0ed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f3114b0e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f3114b0e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5f3114b0ed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5f3114b0ed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5f3114b0ed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5f3114b0ed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114b0ed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f3114b0ed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f3114b0ed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f3114b0ed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f3114b0ed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f3114b0ed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f3114b0ed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5f3114b0ed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f3114b0ed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5f3114b0ed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5f3114b0ed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25f3114b0ed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5f3114b0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5f3114b0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5f3114b0ed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5f3114b0ed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5f3114b0ed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5f3114b0ed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f3114b0ed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f3114b0ed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5f3114b0e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5f3114b0e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f3114b0ed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5f3114b0ed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5f3114b0ed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5f3114b0ed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5f3114b0ed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5f3114b0ed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f3114b0ed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f3114b0ed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5f3114b0ed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5f3114b0ed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5f3114b0ed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5f3114b0ed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5f3114b0ed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5f3114b0ed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f3114b0ed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f3114b0ed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5f3114b0ed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5f3114b0ed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5f3114b0ed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5f3114b0ed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f3114b0ed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f3114b0ed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f3114b0ed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f3114b0ed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5f3114b0ed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5f3114b0ed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f3114b0ed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f3114b0ed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f3114b0e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5f3114b0e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f3114b0e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f3114b0e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f3114b0e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25f3114b0e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f3114b0ed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5f3114b0ed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f3114b0ed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5f3114b0ed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23D2-26EE-8626-189C-DF48E9A336A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4CB33C95-AB02-7D53-8C48-1E4A299ADD5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7B9D5C4-8884-3B14-9A6A-774F680EA085}"/>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5" name="Footer Placeholder 4">
            <a:extLst>
              <a:ext uri="{FF2B5EF4-FFF2-40B4-BE49-F238E27FC236}">
                <a16:creationId xmlns:a16="http://schemas.microsoft.com/office/drawing/2014/main" id="{56E3ED0D-C879-65E9-9A96-E1100C97B1A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5E3FDEE-1D4C-C940-BB02-7685E2904D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11408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620C-8463-89A5-F0A5-200739EC9FB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ABBCC00-7B4B-8467-2C49-5CB79FC8FB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7838EEE-D9E1-8D70-AC49-ACFC255A0DC6}"/>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5" name="Footer Placeholder 4">
            <a:extLst>
              <a:ext uri="{FF2B5EF4-FFF2-40B4-BE49-F238E27FC236}">
                <a16:creationId xmlns:a16="http://schemas.microsoft.com/office/drawing/2014/main" id="{10416472-F6CD-1E5D-339B-CF7392BC3CB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28DF4FF-CA81-B0C1-5609-68010C1F2A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1156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6305F-2104-0396-66C1-8F7915E7A31B}"/>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FEC7CE9-B561-3668-E23E-BD93B250D7A0}"/>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291610-C885-0F8E-9758-A450EA9353EA}"/>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5" name="Footer Placeholder 4">
            <a:extLst>
              <a:ext uri="{FF2B5EF4-FFF2-40B4-BE49-F238E27FC236}">
                <a16:creationId xmlns:a16="http://schemas.microsoft.com/office/drawing/2014/main" id="{76660CBF-E5D3-7767-1FD9-659BBBBE2D0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50C1700-D21B-5B86-C249-7AA621CD20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04156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6FA5-5457-2414-0A74-AEA4DE50D05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B832011-8892-502C-C7C9-3184AB2AFA4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292D29A-D81E-5DD5-FABD-A6D84557A2A2}"/>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5" name="Footer Placeholder 4">
            <a:extLst>
              <a:ext uri="{FF2B5EF4-FFF2-40B4-BE49-F238E27FC236}">
                <a16:creationId xmlns:a16="http://schemas.microsoft.com/office/drawing/2014/main" id="{D7122C63-5CB8-FDD3-8D21-C4BB6FB3F07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8A40D46-AD03-FA08-209C-61BC8C1493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34133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5012-14CD-1D50-6DE4-6B9CB2ACC907}"/>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AEEB9D89-9051-83B6-62CB-C34CF039246F}"/>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CF53C99-83B2-72FE-7653-1E55D914519B}"/>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5" name="Footer Placeholder 4">
            <a:extLst>
              <a:ext uri="{FF2B5EF4-FFF2-40B4-BE49-F238E27FC236}">
                <a16:creationId xmlns:a16="http://schemas.microsoft.com/office/drawing/2014/main" id="{EB699332-4D7B-1DCC-BCB2-1B60ED78FCB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6C20EFE-EE6C-18B3-891E-0B9524D6C4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01888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79F3-2FC4-94CF-B777-8D0936B72B8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587F04EF-1CE1-4F50-DFAC-F9AB07237710}"/>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99ED8AF2-856E-DFFE-CE21-9B7CC8272888}"/>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FCC70864-BCE8-4A63-ACDB-331BE09A203B}"/>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6" name="Footer Placeholder 5">
            <a:extLst>
              <a:ext uri="{FF2B5EF4-FFF2-40B4-BE49-F238E27FC236}">
                <a16:creationId xmlns:a16="http://schemas.microsoft.com/office/drawing/2014/main" id="{9048B996-AD96-EB11-1E3F-80300151EB5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B5F756-17EC-DCD3-B606-0963169047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7652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20DD-4E33-0C3C-136E-5DA9002C8AE5}"/>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BC69917-18E4-FC78-A08B-16C4D723402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C0ABCE2B-6364-B01A-759C-13EFF6BC30E0}"/>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70BB3C6-ADC4-99DF-7337-7FD89F5DDF4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97A31B96-FD49-B92C-0708-039A1099ED7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EBCD9D0-BFEE-309E-B489-D2A92619DEBE}"/>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8" name="Footer Placeholder 7">
            <a:extLst>
              <a:ext uri="{FF2B5EF4-FFF2-40B4-BE49-F238E27FC236}">
                <a16:creationId xmlns:a16="http://schemas.microsoft.com/office/drawing/2014/main" id="{D910E029-1D90-2B82-4664-809157DC2CE8}"/>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5AA15D72-DC99-3D4B-A56E-5A00EA47FC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34560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190F-893B-4783-F335-427003BDA49E}"/>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B9360AD-94F3-FC40-AD83-26E5009A1831}"/>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4" name="Footer Placeholder 3">
            <a:extLst>
              <a:ext uri="{FF2B5EF4-FFF2-40B4-BE49-F238E27FC236}">
                <a16:creationId xmlns:a16="http://schemas.microsoft.com/office/drawing/2014/main" id="{106E8056-3CA3-2619-BE24-8864529C77FF}"/>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32A04762-1E03-D402-E9C4-96270BBE8C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16455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FFFAA-7D35-10FD-6F30-F4DE5915C15D}"/>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3" name="Footer Placeholder 2">
            <a:extLst>
              <a:ext uri="{FF2B5EF4-FFF2-40B4-BE49-F238E27FC236}">
                <a16:creationId xmlns:a16="http://schemas.microsoft.com/office/drawing/2014/main" id="{FAB81DAD-E456-1FEF-B4B9-EDD4AF1D012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20A6E66C-2768-1A15-8365-CDC124B7BB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256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D8FF-CDC2-F97A-1E9E-D0DE9BC782B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7F54A9B-233F-F399-44E1-753843E211B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2A95F56-5EB6-353B-DE1D-C0EB2E1A3D8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5203DC6-4F82-F7CC-8545-883E4017BE48}"/>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6" name="Footer Placeholder 5">
            <a:extLst>
              <a:ext uri="{FF2B5EF4-FFF2-40B4-BE49-F238E27FC236}">
                <a16:creationId xmlns:a16="http://schemas.microsoft.com/office/drawing/2014/main" id="{11989F8E-2C90-961B-0769-7C89A01365F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1DBFE2-BF13-AA4F-17F5-D79830F937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76835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6B8-A3F1-58A6-0B04-52279361127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C45367CC-D5DB-D6D1-DABB-8AABABFC61A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D82A5ED4-4B42-FABB-F111-AABE36325BC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C2F91D3-5B95-A4AB-54C4-954302DBF0AC}"/>
              </a:ext>
            </a:extLst>
          </p:cNvPr>
          <p:cNvSpPr>
            <a:spLocks noGrp="1"/>
          </p:cNvSpPr>
          <p:nvPr>
            <p:ph type="dt" sz="half" idx="10"/>
          </p:nvPr>
        </p:nvSpPr>
        <p:spPr/>
        <p:txBody>
          <a:bodyPr/>
          <a:lstStyle/>
          <a:p>
            <a:fld id="{F3FA9203-6EE6-4948-A397-BCE1AA64823F}" type="datetimeFigureOut">
              <a:rPr lang="en-CH" smtClean="0"/>
              <a:t>17.01.2024</a:t>
            </a:fld>
            <a:endParaRPr lang="en-CH"/>
          </a:p>
        </p:txBody>
      </p:sp>
      <p:sp>
        <p:nvSpPr>
          <p:cNvPr id="6" name="Footer Placeholder 5">
            <a:extLst>
              <a:ext uri="{FF2B5EF4-FFF2-40B4-BE49-F238E27FC236}">
                <a16:creationId xmlns:a16="http://schemas.microsoft.com/office/drawing/2014/main" id="{97440065-AD25-8EE1-BF4B-FD4693719F8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77F08A-93DE-05BD-2BFB-493A0CC5B7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396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EBD84-EA1F-CDB0-0624-9244E457FE4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15D8957-DF39-6EED-A8E8-0B1492DED366}"/>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6BC72D4-A63E-1219-E2AB-8BEE157117E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FA9203-6EE6-4948-A397-BCE1AA64823F}" type="datetimeFigureOut">
              <a:rPr lang="en-CH" smtClean="0"/>
              <a:t>17.01.2024</a:t>
            </a:fld>
            <a:endParaRPr lang="en-CH"/>
          </a:p>
        </p:txBody>
      </p:sp>
      <p:sp>
        <p:nvSpPr>
          <p:cNvPr id="5" name="Footer Placeholder 4">
            <a:extLst>
              <a:ext uri="{FF2B5EF4-FFF2-40B4-BE49-F238E27FC236}">
                <a16:creationId xmlns:a16="http://schemas.microsoft.com/office/drawing/2014/main" id="{7CD48D30-952F-11E3-F224-F2D4A4BFF07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68E0AC6F-CB27-8B47-272F-5698DE141A4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22255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AmazonECS/latest/developerguide/task_definition_parameters.html"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9DDF1F-F852-AFB3-36F1-F6755B0833C8}"/>
              </a:ext>
            </a:extLst>
          </p:cNvPr>
          <p:cNvSpPr>
            <a:spLocks noGrp="1"/>
          </p:cNvSpPr>
          <p:nvPr>
            <p:ph type="ctrTitle"/>
          </p:nvPr>
        </p:nvSpPr>
        <p:spPr>
          <a:xfrm>
            <a:off x="1143002" y="1499711"/>
            <a:ext cx="6858000" cy="2073021"/>
          </a:xfrm>
        </p:spPr>
        <p:txBody>
          <a:bodyPr anchor="ctr">
            <a:normAutofit/>
          </a:bodyPr>
          <a:lstStyle/>
          <a:p>
            <a:r>
              <a:rPr lang="en" sz="5400"/>
              <a:t>ECS &amp; ECR</a:t>
            </a:r>
            <a:endParaRPr lang="en-CH" sz="54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83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sp>
        <p:nvSpPr>
          <p:cNvPr id="205" name="Rectangle 204">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Google Shape;198;p38"/>
          <p:cNvSpPr txBox="1">
            <a:spLocks noGrp="1"/>
          </p:cNvSpPr>
          <p:nvPr>
            <p:ph type="title"/>
          </p:nvPr>
        </p:nvSpPr>
        <p:spPr>
          <a:xfrm>
            <a:off x="628650" y="1059366"/>
            <a:ext cx="2174391" cy="3272883"/>
          </a:xfrm>
          <a:prstGeom prst="rect">
            <a:avLst/>
          </a:prstGeom>
        </p:spPr>
        <p:txBody>
          <a:bodyPr spcFirstLastPara="1" lIns="68575" tIns="34275" rIns="68575" bIns="34275" anchor="t" anchorCtr="0">
            <a:normAutofit/>
          </a:bodyPr>
          <a:lstStyle/>
          <a:p>
            <a:pPr marL="0" lvl="0" indent="0" rtl="0">
              <a:spcBef>
                <a:spcPts val="0"/>
              </a:spcBef>
              <a:spcAft>
                <a:spcPts val="0"/>
              </a:spcAft>
              <a:buClr>
                <a:schemeClr val="dk1"/>
              </a:buClr>
              <a:buSzPts val="2400"/>
              <a:buFont typeface="Calibri"/>
              <a:buNone/>
            </a:pPr>
            <a:r>
              <a:rPr lang="en-GB" sz="3000">
                <a:solidFill>
                  <a:srgbClr val="FFFFFF"/>
                </a:solidFill>
              </a:rPr>
              <a:t>Amazon ECS Overview</a:t>
            </a:r>
          </a:p>
        </p:txBody>
      </p:sp>
      <p:sp>
        <p:nvSpPr>
          <p:cNvPr id="199" name="Google Shape;199;p38"/>
          <p:cNvSpPr txBox="1">
            <a:spLocks noGrp="1"/>
          </p:cNvSpPr>
          <p:nvPr>
            <p:ph sz="half" idx="1"/>
          </p:nvPr>
        </p:nvSpPr>
        <p:spPr>
          <a:xfrm>
            <a:off x="3285641" y="1059366"/>
            <a:ext cx="2570462" cy="3272883"/>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1100"/>
              <a:buNone/>
            </a:pPr>
            <a:r>
              <a:rPr lang="en-GB" sz="900" dirty="0">
                <a:latin typeface="Arial"/>
                <a:ea typeface="Arial"/>
                <a:cs typeface="Arial"/>
                <a:sym typeface="Arial"/>
              </a:rPr>
              <a:t>An </a:t>
            </a:r>
            <a:r>
              <a:rPr lang="en-GB" sz="900" dirty="0">
                <a:highlight>
                  <a:srgbClr val="FFFF00"/>
                </a:highlight>
                <a:latin typeface="Arial"/>
                <a:ea typeface="Arial"/>
                <a:cs typeface="Arial"/>
                <a:sym typeface="Arial"/>
              </a:rPr>
              <a:t>Amazon ECS </a:t>
            </a:r>
            <a:r>
              <a:rPr lang="en-GB" sz="900" i="1" dirty="0">
                <a:highlight>
                  <a:srgbClr val="FFFF00"/>
                </a:highlight>
                <a:latin typeface="Arial"/>
                <a:ea typeface="Arial"/>
                <a:cs typeface="Arial"/>
                <a:sym typeface="Arial"/>
              </a:rPr>
              <a:t>cluster</a:t>
            </a:r>
            <a:r>
              <a:rPr lang="en-GB" sz="900" dirty="0">
                <a:highlight>
                  <a:srgbClr val="FFFF00"/>
                </a:highlight>
                <a:latin typeface="Arial"/>
                <a:ea typeface="Arial"/>
                <a:cs typeface="Arial"/>
                <a:sym typeface="Arial"/>
              </a:rPr>
              <a:t> </a:t>
            </a:r>
            <a:r>
              <a:rPr lang="en-GB" sz="900" dirty="0">
                <a:latin typeface="Arial"/>
                <a:ea typeface="Arial"/>
                <a:cs typeface="Arial"/>
                <a:sym typeface="Arial"/>
              </a:rPr>
              <a:t>is a logical grouping of tasks or services. You can use clusters to isolate your applications. This way, they don't use the same underlying infrastructure. When your tasks are run on </a:t>
            </a:r>
            <a:r>
              <a:rPr lang="en-GB" sz="900" dirty="0" err="1">
                <a:latin typeface="Arial"/>
                <a:ea typeface="Arial"/>
                <a:cs typeface="Arial"/>
                <a:sym typeface="Arial"/>
              </a:rPr>
              <a:t>Fargate</a:t>
            </a:r>
            <a:r>
              <a:rPr lang="en-GB" sz="900" dirty="0">
                <a:latin typeface="Arial"/>
                <a:ea typeface="Arial"/>
                <a:cs typeface="Arial"/>
                <a:sym typeface="Arial"/>
              </a:rPr>
              <a:t>, your cluster resources are also managed by </a:t>
            </a:r>
            <a:r>
              <a:rPr lang="en-GB" sz="900" dirty="0" err="1">
                <a:latin typeface="Arial"/>
                <a:ea typeface="Arial"/>
                <a:cs typeface="Arial"/>
                <a:sym typeface="Arial"/>
              </a:rPr>
              <a:t>Fargate</a:t>
            </a:r>
            <a:r>
              <a:rPr lang="en-GB" sz="900" dirty="0">
                <a:latin typeface="Arial"/>
                <a:ea typeface="Arial"/>
                <a:cs typeface="Arial"/>
                <a:sym typeface="Arial"/>
              </a:rPr>
              <a:t>.</a:t>
            </a:r>
          </a:p>
          <a:p>
            <a:pPr marL="0" lvl="0" indent="0" rtl="0">
              <a:spcBef>
                <a:spcPts val="800"/>
              </a:spcBef>
              <a:spcAft>
                <a:spcPts val="0"/>
              </a:spcAft>
              <a:buClr>
                <a:schemeClr val="dk1"/>
              </a:buClr>
              <a:buSzPts val="1100"/>
              <a:buNone/>
            </a:pPr>
            <a:r>
              <a:rPr lang="en-GB" sz="900" dirty="0">
                <a:latin typeface="Arial"/>
                <a:ea typeface="Arial"/>
                <a:cs typeface="Arial"/>
                <a:sym typeface="Arial"/>
              </a:rPr>
              <a:t>A </a:t>
            </a:r>
            <a:r>
              <a:rPr lang="en-GB" sz="900" i="1" dirty="0">
                <a:highlight>
                  <a:srgbClr val="FFFF00"/>
                </a:highlight>
                <a:latin typeface="Arial"/>
                <a:ea typeface="Arial"/>
                <a:cs typeface="Arial"/>
                <a:sym typeface="Arial"/>
              </a:rPr>
              <a:t>task definition</a:t>
            </a:r>
            <a:r>
              <a:rPr lang="en-GB" sz="900" dirty="0">
                <a:highlight>
                  <a:srgbClr val="FFFF00"/>
                </a:highlight>
                <a:latin typeface="Arial"/>
                <a:ea typeface="Arial"/>
                <a:cs typeface="Arial"/>
                <a:sym typeface="Arial"/>
              </a:rPr>
              <a:t> </a:t>
            </a:r>
            <a:r>
              <a:rPr lang="en-GB" sz="900" dirty="0">
                <a:latin typeface="Arial"/>
                <a:ea typeface="Arial"/>
                <a:cs typeface="Arial"/>
                <a:sym typeface="Arial"/>
              </a:rPr>
              <a:t>is a text file that describes one or more containers that form your application. It's in JSON format. You can use it to describe up to a maximum of ten containers. The task definition functions as a blueprint for your application. It specifies the various parameters for your application.</a:t>
            </a:r>
          </a:p>
          <a:p>
            <a:pPr marL="0" lvl="0" indent="0" rtl="0">
              <a:spcBef>
                <a:spcPts val="800"/>
              </a:spcBef>
              <a:spcAft>
                <a:spcPts val="1200"/>
              </a:spcAft>
              <a:buClr>
                <a:schemeClr val="dk1"/>
              </a:buClr>
              <a:buSzPts val="1100"/>
              <a:buNone/>
            </a:pPr>
            <a:r>
              <a:rPr lang="en-GB" sz="900" dirty="0">
                <a:latin typeface="Arial"/>
                <a:ea typeface="Arial"/>
                <a:cs typeface="Arial"/>
                <a:sym typeface="Arial"/>
              </a:rPr>
              <a:t>A </a:t>
            </a:r>
            <a:r>
              <a:rPr lang="en-GB" sz="900" i="1" dirty="0">
                <a:highlight>
                  <a:srgbClr val="FFFF00"/>
                </a:highlight>
                <a:latin typeface="Arial"/>
                <a:ea typeface="Arial"/>
                <a:cs typeface="Arial"/>
                <a:sym typeface="Arial"/>
              </a:rPr>
              <a:t>task</a:t>
            </a:r>
            <a:r>
              <a:rPr lang="en-GB" sz="900" dirty="0">
                <a:latin typeface="Arial"/>
                <a:ea typeface="Arial"/>
                <a:cs typeface="Arial"/>
                <a:sym typeface="Arial"/>
              </a:rPr>
              <a:t> is the instantiation of a task definition within a cluster. After you create a task definition for your application within Amazon ECS, you can specify the number of tasks to run on your cluster. You can run a standalone task, or you can run a task as part of a service.</a:t>
            </a:r>
          </a:p>
        </p:txBody>
      </p:sp>
      <p:cxnSp>
        <p:nvCxnSpPr>
          <p:cNvPr id="207" name="Straight Connector 206">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0" name="Google Shape;200;p38"/>
          <p:cNvSpPr txBox="1">
            <a:spLocks noGrp="1"/>
          </p:cNvSpPr>
          <p:nvPr>
            <p:ph sz="half" idx="2"/>
          </p:nvPr>
        </p:nvSpPr>
        <p:spPr>
          <a:xfrm>
            <a:off x="6338703" y="1059366"/>
            <a:ext cx="2398275" cy="3272883"/>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1100"/>
              <a:buNone/>
            </a:pPr>
            <a:r>
              <a:rPr lang="en-GB" sz="900" dirty="0">
                <a:latin typeface="Arial"/>
                <a:ea typeface="Arial"/>
                <a:cs typeface="Arial"/>
                <a:sym typeface="Arial"/>
              </a:rPr>
              <a:t>The </a:t>
            </a:r>
            <a:r>
              <a:rPr lang="en-GB" sz="900" i="1" dirty="0">
                <a:highlight>
                  <a:srgbClr val="FFFF00"/>
                </a:highlight>
                <a:latin typeface="Arial"/>
                <a:ea typeface="Arial"/>
                <a:cs typeface="Arial"/>
                <a:sym typeface="Arial"/>
              </a:rPr>
              <a:t>container agent</a:t>
            </a:r>
            <a:r>
              <a:rPr lang="en-GB" sz="900" dirty="0">
                <a:highlight>
                  <a:srgbClr val="FFFF00"/>
                </a:highlight>
                <a:latin typeface="Arial"/>
                <a:ea typeface="Arial"/>
                <a:cs typeface="Arial"/>
                <a:sym typeface="Arial"/>
              </a:rPr>
              <a:t> </a:t>
            </a:r>
            <a:r>
              <a:rPr lang="en-GB" sz="900" dirty="0">
                <a:latin typeface="Arial"/>
                <a:ea typeface="Arial"/>
                <a:cs typeface="Arial"/>
                <a:sym typeface="Arial"/>
              </a:rPr>
              <a:t>runs on each container instance within an Amazon ECS cluster. The agent sends information about the current running tasks and resource utilization of your containers to Amazon ECS. It starts and stops tasks whenever it receives a request from Amazon ECS.</a:t>
            </a:r>
          </a:p>
          <a:p>
            <a:pPr marL="0" lvl="0" indent="0" rtl="0">
              <a:spcBef>
                <a:spcPts val="800"/>
              </a:spcBef>
              <a:spcAft>
                <a:spcPts val="0"/>
              </a:spcAft>
              <a:buClr>
                <a:schemeClr val="dk1"/>
              </a:buClr>
              <a:buSzPts val="1100"/>
              <a:buNone/>
            </a:pPr>
            <a:r>
              <a:rPr lang="en-GB" sz="900" dirty="0">
                <a:latin typeface="Arial"/>
                <a:ea typeface="Arial"/>
                <a:cs typeface="Arial"/>
                <a:sym typeface="Arial"/>
              </a:rPr>
              <a:t>You can use an Amazon ECS </a:t>
            </a:r>
            <a:r>
              <a:rPr lang="en-GB" sz="900" i="1" dirty="0">
                <a:highlight>
                  <a:srgbClr val="FFFF00"/>
                </a:highlight>
                <a:latin typeface="Arial"/>
                <a:ea typeface="Arial"/>
                <a:cs typeface="Arial"/>
                <a:sym typeface="Arial"/>
              </a:rPr>
              <a:t>service</a:t>
            </a:r>
            <a:r>
              <a:rPr lang="en-GB" sz="900" dirty="0">
                <a:latin typeface="Arial"/>
                <a:ea typeface="Arial"/>
                <a:cs typeface="Arial"/>
                <a:sym typeface="Arial"/>
              </a:rPr>
              <a:t> to run and maintain your desired number of tasks simultaneously in an Amazon ECS cluster. How it works is that, if any of your tasks fail or stop for any reason, the Amazon ECS service scheduler launches another instance based on your task definition. It does this to replace it and thereby maintain your desired number of tasks in the service.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4"/>
        <p:cNvGrpSpPr/>
        <p:nvPr/>
      </p:nvGrpSpPr>
      <p:grpSpPr>
        <a:xfrm>
          <a:off x="0" y="0"/>
          <a:ext cx="0" cy="0"/>
          <a:chOff x="0" y="0"/>
          <a:chExt cx="0" cy="0"/>
        </a:xfrm>
      </p:grpSpPr>
      <p:sp useBgFill="1">
        <p:nvSpPr>
          <p:cNvPr id="212" name="Rectangle 2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Shape 2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 name="Google Shape;205;p39"/>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400" kern="1200">
                <a:solidFill>
                  <a:schemeClr val="tx1"/>
                </a:solidFill>
                <a:latin typeface="+mj-lt"/>
                <a:ea typeface="+mj-ea"/>
                <a:cs typeface="+mj-cs"/>
              </a:rPr>
              <a:t>ECS Task Definition</a:t>
            </a:r>
          </a:p>
        </p:txBody>
      </p:sp>
      <p:sp>
        <p:nvSpPr>
          <p:cNvPr id="206" name="Google Shape;206;p39"/>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900"/>
              <a:t>A </a:t>
            </a:r>
            <a:r>
              <a:rPr lang="en-US" sz="900" b="1"/>
              <a:t>task definition</a:t>
            </a:r>
            <a:r>
              <a:rPr lang="en-US" sz="900"/>
              <a:t> is required to run Docker containers in Amazon ECS. You can define multiple containers in a task definition. After you create a task definition, you can run the task definition as a task or a service. </a:t>
            </a:r>
          </a:p>
          <a:p>
            <a:pPr marL="0" lvl="0" indent="-228600" defTabSz="914400">
              <a:spcBef>
                <a:spcPts val="1200"/>
              </a:spcBef>
              <a:spcAft>
                <a:spcPts val="0"/>
              </a:spcAft>
            </a:pPr>
            <a:r>
              <a:rPr lang="en-US" sz="900"/>
              <a:t>A </a:t>
            </a:r>
            <a:r>
              <a:rPr lang="en-US" sz="900" b="1"/>
              <a:t>task </a:t>
            </a:r>
            <a:r>
              <a:rPr lang="en-US" sz="900"/>
              <a:t>is the instantiation of a task definition within a cluster. After you create a task definition for your application within Amazon ECS, you can specify the number of tasks to run on your cluster.</a:t>
            </a:r>
          </a:p>
          <a:p>
            <a:pPr marL="0" lvl="0" indent="-228600" defTabSz="914400">
              <a:spcBef>
                <a:spcPts val="1200"/>
              </a:spcBef>
              <a:spcAft>
                <a:spcPts val="0"/>
              </a:spcAft>
              <a:buClr>
                <a:schemeClr val="dk1"/>
              </a:buClr>
              <a:buSzPts val="800"/>
            </a:pPr>
            <a:r>
              <a:rPr lang="en-US" sz="900"/>
              <a:t>You can follow one of the two following models to run your containers:</a:t>
            </a:r>
          </a:p>
          <a:p>
            <a:pPr marL="0" lvl="0" indent="-228600" defTabSz="914400">
              <a:spcBef>
                <a:spcPts val="1200"/>
              </a:spcBef>
              <a:spcAft>
                <a:spcPts val="0"/>
              </a:spcAft>
              <a:buClr>
                <a:schemeClr val="dk1"/>
              </a:buClr>
              <a:buSzPts val="800"/>
            </a:pPr>
            <a:r>
              <a:rPr lang="en-US" sz="900" b="1"/>
              <a:t>Fargate launch type</a:t>
            </a:r>
            <a:r>
              <a:rPr lang="en-US" sz="900"/>
              <a:t> - This is a serverless pay-as-you-go option. You can run containers without having to manage your infrastructure.</a:t>
            </a:r>
          </a:p>
          <a:p>
            <a:pPr marL="0" lvl="0" indent="-228600" defTabSz="914400">
              <a:spcBef>
                <a:spcPts val="1200"/>
              </a:spcBef>
              <a:spcAft>
                <a:spcPts val="0"/>
              </a:spcAft>
              <a:buClr>
                <a:schemeClr val="dk1"/>
              </a:buClr>
              <a:buSzPts val="800"/>
            </a:pPr>
            <a:r>
              <a:rPr lang="en-US" sz="900" b="1"/>
              <a:t>EC2 launch type</a:t>
            </a:r>
            <a:r>
              <a:rPr lang="en-US" sz="900"/>
              <a:t> - Configure and deploy EC2 instances in your cluster to run your containers.</a:t>
            </a:r>
          </a:p>
          <a:p>
            <a:pPr marL="0" lvl="0" indent="-228600" defTabSz="914400">
              <a:spcBef>
                <a:spcPts val="1200"/>
              </a:spcBef>
              <a:spcAft>
                <a:spcPts val="1200"/>
              </a:spcAft>
            </a:pPr>
            <a:endParaRPr lang="en-US" sz="900"/>
          </a:p>
        </p:txBody>
      </p:sp>
      <p:pic>
        <p:nvPicPr>
          <p:cNvPr id="207" name="Google Shape;207;p39"/>
          <p:cNvPicPr preferRelativeResize="0"/>
          <p:nvPr/>
        </p:nvPicPr>
        <p:blipFill>
          <a:blip r:embed="rId3"/>
          <a:stretch>
            <a:fillRect/>
          </a:stretch>
        </p:blipFill>
        <p:spPr>
          <a:xfrm>
            <a:off x="5039525" y="2315410"/>
            <a:ext cx="3591379" cy="1463486"/>
          </a:xfrm>
          <a:prstGeom prst="rect">
            <a:avLst/>
          </a:prstGeom>
          <a:noFill/>
        </p:spPr>
      </p:pic>
      <p:sp>
        <p:nvSpPr>
          <p:cNvPr id="216" name="Freeform: Shape 2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1"/>
        <p:cNvGrpSpPr/>
        <p:nvPr/>
      </p:nvGrpSpPr>
      <p:grpSpPr>
        <a:xfrm>
          <a:off x="0" y="0"/>
          <a:ext cx="0" cy="0"/>
          <a:chOff x="0" y="0"/>
          <a:chExt cx="0" cy="0"/>
        </a:xfrm>
      </p:grpSpPr>
      <p:sp useBgFill="1">
        <p:nvSpPr>
          <p:cNvPr id="217" name="Rectangle 21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2" name="Google Shape;212;p40"/>
          <p:cNvPicPr preferRelativeResize="0"/>
          <p:nvPr/>
        </p:nvPicPr>
        <p:blipFill>
          <a:blip r:embed="rId3"/>
          <a:stretch>
            <a:fillRect/>
          </a:stretch>
        </p:blipFill>
        <p:spPr>
          <a:xfrm>
            <a:off x="1609083" y="685800"/>
            <a:ext cx="5868683" cy="37266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Google Shape;217;p41"/>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4100" kern="1200">
                <a:solidFill>
                  <a:schemeClr val="tx1"/>
                </a:solidFill>
                <a:latin typeface="+mj-lt"/>
                <a:ea typeface="+mj-ea"/>
                <a:cs typeface="+mj-cs"/>
                <a:sym typeface="Economica"/>
              </a:rPr>
              <a:t>ECS Cluster</a:t>
            </a:r>
          </a:p>
        </p:txBody>
      </p:sp>
      <p:sp>
        <p:nvSpPr>
          <p:cNvPr id="22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41"/>
          <p:cNvSpPr txBox="1">
            <a:spLocks noGrp="1"/>
          </p:cNvSpPr>
          <p:nvPr>
            <p:ph sz="half" idx="1"/>
          </p:nvPr>
        </p:nvSpPr>
        <p:spPr>
          <a:xfrm>
            <a:off x="473202" y="1995678"/>
            <a:ext cx="3747452" cy="2868906"/>
          </a:xfrm>
          <a:prstGeom prst="rect">
            <a:avLst/>
          </a:prstGeom>
        </p:spPr>
        <p:txBody>
          <a:bodyPr spcFirstLastPara="1" vert="horz" lIns="91440" tIns="45720" rIns="91440" bIns="45720" rtlCol="0" anchor="t" anchorCtr="0">
            <a:normAutofit fontScale="92500" lnSpcReduction="20000"/>
          </a:bodyPr>
          <a:lstStyle/>
          <a:p>
            <a:pPr marL="0" lvl="0" indent="-228600" defTabSz="914400">
              <a:spcBef>
                <a:spcPts val="400"/>
              </a:spcBef>
              <a:spcAft>
                <a:spcPts val="400"/>
              </a:spcAft>
            </a:pPr>
            <a:r>
              <a:rPr lang="en-US" sz="1000" dirty="0">
                <a:highlight>
                  <a:srgbClr val="FFFFFF"/>
                </a:highlight>
                <a:sym typeface="Arial"/>
              </a:rPr>
              <a:t>An </a:t>
            </a:r>
            <a:r>
              <a:rPr lang="en-US" sz="1000" b="1" dirty="0">
                <a:highlight>
                  <a:srgbClr val="FFFFFF"/>
                </a:highlight>
                <a:sym typeface="Arial"/>
              </a:rPr>
              <a:t>Amazon ECS cluster</a:t>
            </a:r>
            <a:r>
              <a:rPr lang="en-US" sz="1000" dirty="0">
                <a:highlight>
                  <a:srgbClr val="FFFFFF"/>
                </a:highlight>
                <a:sym typeface="Arial"/>
              </a:rPr>
              <a:t> groups together tasks, and services, and allows for shared capacity and common configurations. An Amazon ECS cluster is a logical grouping of tasks or services. </a:t>
            </a:r>
          </a:p>
          <a:p>
            <a:pPr marL="0" lvl="0" indent="-228600" defTabSz="914400">
              <a:spcBef>
                <a:spcPts val="400"/>
              </a:spcBef>
              <a:spcAft>
                <a:spcPts val="400"/>
              </a:spcAft>
            </a:pPr>
            <a:r>
              <a:rPr lang="en-US" sz="1000" dirty="0">
                <a:highlight>
                  <a:srgbClr val="FFFFFF"/>
                </a:highlight>
                <a:sym typeface="Arial"/>
              </a:rPr>
              <a:t>Your tasks and services are run on infrastructure that is registered to a cluster. Clusters are AWS Region specific.</a:t>
            </a:r>
          </a:p>
          <a:p>
            <a:pPr defTabSz="914400">
              <a:spcBef>
                <a:spcPts val="400"/>
              </a:spcBef>
              <a:spcAft>
                <a:spcPts val="400"/>
              </a:spcAft>
            </a:pPr>
            <a:r>
              <a:rPr lang="en-US" sz="1000" dirty="0">
                <a:highlight>
                  <a:srgbClr val="FFFFFF"/>
                </a:highlight>
                <a:sym typeface="Arial"/>
              </a:rPr>
              <a:t>The following are the possible states that a cluster can be in.</a:t>
            </a:r>
          </a:p>
          <a:p>
            <a:pPr defTabSz="914400">
              <a:spcBef>
                <a:spcPts val="400"/>
              </a:spcBef>
              <a:spcAft>
                <a:spcPts val="400"/>
              </a:spcAft>
            </a:pPr>
            <a:r>
              <a:rPr lang="en-US" sz="1000" b="1" dirty="0">
                <a:highlight>
                  <a:srgbClr val="FFFFFF"/>
                </a:highlight>
                <a:sym typeface="Arial"/>
              </a:rPr>
              <a:t>ACTIVE </a:t>
            </a:r>
            <a:r>
              <a:rPr lang="en-US" sz="1000" dirty="0">
                <a:highlight>
                  <a:srgbClr val="FFFFFF"/>
                </a:highlight>
                <a:sym typeface="Arial"/>
              </a:rPr>
              <a:t>- The cluster is ready to accept tasks and, if applicable, you can register container instances with the cluster.</a:t>
            </a:r>
          </a:p>
          <a:p>
            <a:pPr defTabSz="914400">
              <a:spcBef>
                <a:spcPts val="400"/>
              </a:spcBef>
              <a:spcAft>
                <a:spcPts val="400"/>
              </a:spcAft>
            </a:pPr>
            <a:r>
              <a:rPr lang="en-US" sz="1000" b="1" dirty="0">
                <a:highlight>
                  <a:srgbClr val="FFFFFF"/>
                </a:highlight>
                <a:sym typeface="Arial"/>
              </a:rPr>
              <a:t>PROVISIONING </a:t>
            </a:r>
            <a:r>
              <a:rPr lang="en-US" sz="1000" dirty="0">
                <a:highlight>
                  <a:srgbClr val="FFFFFF"/>
                </a:highlight>
                <a:sym typeface="Arial"/>
              </a:rPr>
              <a:t>- The cluster has capacity providers associated with it and the resources needed for the capacity provider are being created.</a:t>
            </a:r>
          </a:p>
          <a:p>
            <a:pPr defTabSz="914400">
              <a:spcBef>
                <a:spcPts val="400"/>
              </a:spcBef>
              <a:spcAft>
                <a:spcPts val="400"/>
              </a:spcAft>
            </a:pPr>
            <a:r>
              <a:rPr lang="en-US" sz="1000" b="1" dirty="0">
                <a:highlight>
                  <a:srgbClr val="FFFFFF"/>
                </a:highlight>
                <a:sym typeface="Arial"/>
              </a:rPr>
              <a:t>DEPROVISIONING </a:t>
            </a:r>
            <a:r>
              <a:rPr lang="en-US" sz="1000" dirty="0">
                <a:highlight>
                  <a:srgbClr val="FFFFFF"/>
                </a:highlight>
                <a:sym typeface="Arial"/>
              </a:rPr>
              <a:t>- The cluster has capacity providers associated with it and the resources needed for the capacity provider are being deleted.</a:t>
            </a:r>
          </a:p>
          <a:p>
            <a:pPr defTabSz="914400">
              <a:spcBef>
                <a:spcPts val="400"/>
              </a:spcBef>
              <a:spcAft>
                <a:spcPts val="400"/>
              </a:spcAft>
            </a:pPr>
            <a:r>
              <a:rPr lang="en-US" sz="1000" b="1" dirty="0">
                <a:highlight>
                  <a:srgbClr val="FFFFFF"/>
                </a:highlight>
                <a:sym typeface="Arial"/>
              </a:rPr>
              <a:t>FAILED </a:t>
            </a:r>
            <a:r>
              <a:rPr lang="en-US" sz="1000" dirty="0">
                <a:highlight>
                  <a:srgbClr val="FFFFFF"/>
                </a:highlight>
                <a:sym typeface="Arial"/>
              </a:rPr>
              <a:t>- The cluster has capacity providers associated with it and the resources needed for the capacity provider have failed to create.</a:t>
            </a:r>
          </a:p>
          <a:p>
            <a:pPr defTabSz="914400">
              <a:spcBef>
                <a:spcPts val="400"/>
              </a:spcBef>
              <a:spcAft>
                <a:spcPts val="400"/>
              </a:spcAft>
            </a:pPr>
            <a:r>
              <a:rPr lang="en-US" sz="1000" b="1" dirty="0">
                <a:highlight>
                  <a:srgbClr val="FFFFFF"/>
                </a:highlight>
                <a:sym typeface="Arial"/>
              </a:rPr>
              <a:t>INACTIVE </a:t>
            </a:r>
            <a:r>
              <a:rPr lang="en-US" sz="1000" dirty="0">
                <a:highlight>
                  <a:srgbClr val="FFFFFF"/>
                </a:highlight>
                <a:sym typeface="Arial"/>
              </a:rPr>
              <a:t>- The cluster has been deleted. Clusters with an INACTIVE status may remain discoverable in your account for a period of time. However, this behavior is subject to change in the future, so make sure you do not rely on INACTIVE clusters persisting.</a:t>
            </a:r>
          </a:p>
        </p:txBody>
      </p:sp>
      <p:pic>
        <p:nvPicPr>
          <p:cNvPr id="219" name="Google Shape;219;p41"/>
          <p:cNvPicPr preferRelativeResize="0"/>
          <p:nvPr/>
        </p:nvPicPr>
        <p:blipFill>
          <a:blip r:embed="rId3"/>
          <a:stretch>
            <a:fillRect/>
          </a:stretch>
        </p:blipFill>
        <p:spPr>
          <a:xfrm>
            <a:off x="4574286" y="1009312"/>
            <a:ext cx="4094226" cy="312487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3"/>
        <p:cNvGrpSpPr/>
        <p:nvPr/>
      </p:nvGrpSpPr>
      <p:grpSpPr>
        <a:xfrm>
          <a:off x="0" y="0"/>
          <a:ext cx="0" cy="0"/>
          <a:chOff x="0" y="0"/>
          <a:chExt cx="0" cy="0"/>
        </a:xfrm>
      </p:grpSpPr>
      <p:sp useBgFill="1">
        <p:nvSpPr>
          <p:cNvPr id="229" name="Rectangle 22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4" name="Google Shape;224;p42"/>
          <p:cNvPicPr preferRelativeResize="0"/>
          <p:nvPr/>
        </p:nvPicPr>
        <p:blipFill>
          <a:blip r:embed="rId3"/>
          <a:stretch>
            <a:fillRect/>
          </a:stretch>
        </p:blipFill>
        <p:spPr>
          <a:xfrm>
            <a:off x="742950" y="819891"/>
            <a:ext cx="7600950" cy="345843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useBgFill="1">
        <p:nvSpPr>
          <p:cNvPr id="236" name="Rectangle 23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reeform: Shape 237">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9" name="Google Shape;229;p43"/>
          <p:cNvSpPr txBox="1">
            <a:spLocks noGrp="1"/>
          </p:cNvSpPr>
          <p:nvPr>
            <p:ph type="title"/>
          </p:nvPr>
        </p:nvSpPr>
        <p:spPr>
          <a:xfrm>
            <a:off x="852775" y="457200"/>
            <a:ext cx="3588597" cy="99813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400" kern="1200">
                <a:solidFill>
                  <a:schemeClr val="tx1"/>
                </a:solidFill>
                <a:latin typeface="+mj-lt"/>
                <a:ea typeface="+mj-ea"/>
                <a:cs typeface="+mj-cs"/>
              </a:rPr>
              <a:t>ECS Service</a:t>
            </a:r>
          </a:p>
        </p:txBody>
      </p:sp>
      <p:sp>
        <p:nvSpPr>
          <p:cNvPr id="230" name="Google Shape;230;p43"/>
          <p:cNvSpPr txBox="1">
            <a:spLocks noGrp="1"/>
          </p:cNvSpPr>
          <p:nvPr>
            <p:ph sz="half" idx="1"/>
          </p:nvPr>
        </p:nvSpPr>
        <p:spPr>
          <a:xfrm>
            <a:off x="297293" y="1504481"/>
            <a:ext cx="4432859" cy="3472917"/>
          </a:xfrm>
          <a:prstGeom prst="rect">
            <a:avLst/>
          </a:prstGeom>
        </p:spPr>
        <p:txBody>
          <a:bodyPr spcFirstLastPara="1" vert="horz" lIns="91440" tIns="45720" rIns="91440" bIns="45720" rtlCol="0" anchorCtr="0">
            <a:noAutofit/>
          </a:bodyPr>
          <a:lstStyle/>
          <a:p>
            <a:pPr marL="0" lvl="0" indent="-228600" defTabSz="914400">
              <a:spcBef>
                <a:spcPts val="300"/>
              </a:spcBef>
              <a:spcAft>
                <a:spcPts val="300"/>
              </a:spcAft>
              <a:buClr>
                <a:schemeClr val="dk1"/>
              </a:buClr>
              <a:buSzPts val="800"/>
            </a:pPr>
            <a:r>
              <a:rPr lang="en-US" sz="900" dirty="0">
                <a:sym typeface="Arial"/>
              </a:rPr>
              <a:t>An </a:t>
            </a:r>
            <a:r>
              <a:rPr lang="en-US" sz="900" b="1" dirty="0">
                <a:sym typeface="Arial"/>
              </a:rPr>
              <a:t>Amazon ECS service</a:t>
            </a:r>
            <a:r>
              <a:rPr lang="en-US" sz="900" dirty="0">
                <a:sym typeface="Arial"/>
              </a:rPr>
              <a:t> runs and maintains your desired number of tasks simultaneously in an Amazon ECS cluster. </a:t>
            </a:r>
          </a:p>
          <a:p>
            <a:pPr marL="0" lvl="0" indent="-228600" defTabSz="914400">
              <a:spcBef>
                <a:spcPts val="300"/>
              </a:spcBef>
              <a:spcAft>
                <a:spcPts val="300"/>
              </a:spcAft>
              <a:buClr>
                <a:schemeClr val="dk1"/>
              </a:buClr>
              <a:buSzPts val="800"/>
            </a:pPr>
            <a:r>
              <a:rPr lang="en-US" sz="900" dirty="0">
                <a:sym typeface="Arial"/>
              </a:rPr>
              <a:t>How it works is that, if any of your tasks fail or stop for any reason, the Amazon ECS service scheduler launches another instance based on your task definition. </a:t>
            </a:r>
          </a:p>
          <a:p>
            <a:pPr marL="0" lvl="0" indent="-228600" defTabSz="914400">
              <a:spcBef>
                <a:spcPts val="300"/>
              </a:spcBef>
              <a:spcAft>
                <a:spcPts val="300"/>
              </a:spcAft>
              <a:buClr>
                <a:schemeClr val="dk1"/>
              </a:buClr>
              <a:buSzPts val="800"/>
            </a:pPr>
            <a:r>
              <a:rPr lang="en-US" sz="900" dirty="0">
                <a:sym typeface="Arial"/>
              </a:rPr>
              <a:t>It does this to replace it and thereby maintain your desired number of tasks in the service.</a:t>
            </a:r>
          </a:p>
          <a:p>
            <a:pPr marL="0" lvl="0" indent="-228600" defTabSz="914400">
              <a:spcBef>
                <a:spcPts val="300"/>
              </a:spcBef>
              <a:spcAft>
                <a:spcPts val="300"/>
              </a:spcAft>
              <a:buClr>
                <a:schemeClr val="dk1"/>
              </a:buClr>
              <a:buSzPts val="800"/>
            </a:pPr>
            <a:r>
              <a:rPr lang="en-US" sz="900" dirty="0">
                <a:highlight>
                  <a:srgbClr val="FFFFFF"/>
                </a:highlight>
                <a:sym typeface="Arial"/>
              </a:rPr>
              <a:t>There are two service scheduler strategies available:</a:t>
            </a:r>
          </a:p>
          <a:p>
            <a:pPr marL="0" lvl="0" indent="-228600" defTabSz="914400">
              <a:spcBef>
                <a:spcPts val="300"/>
              </a:spcBef>
              <a:spcAft>
                <a:spcPts val="300"/>
              </a:spcAft>
              <a:buClr>
                <a:schemeClr val="dk1"/>
              </a:buClr>
              <a:buSzPts val="800"/>
            </a:pPr>
            <a:r>
              <a:rPr lang="en-US" sz="900" b="1" dirty="0">
                <a:highlight>
                  <a:srgbClr val="FFFF00"/>
                </a:highlight>
                <a:sym typeface="Arial"/>
              </a:rPr>
              <a:t>REPLICA</a:t>
            </a:r>
            <a:endParaRPr lang="en-US" sz="900" dirty="0">
              <a:highlight>
                <a:srgbClr val="FFFFFF"/>
              </a:highlight>
              <a:sym typeface="Arial"/>
            </a:endParaRPr>
          </a:p>
          <a:p>
            <a:pPr marL="342900" lvl="1" indent="-228600" defTabSz="914400">
              <a:spcBef>
                <a:spcPts val="300"/>
              </a:spcBef>
              <a:spcAft>
                <a:spcPts val="300"/>
              </a:spcAft>
              <a:buClr>
                <a:schemeClr val="dk1"/>
              </a:buClr>
              <a:buSzPts val="800"/>
            </a:pPr>
            <a:r>
              <a:rPr lang="en-US" sz="900" dirty="0">
                <a:highlight>
                  <a:srgbClr val="FFFFFF"/>
                </a:highlight>
                <a:sym typeface="Arial"/>
              </a:rPr>
              <a:t>The replica scheduling strategy places and maintains the desired number of tasks across your cluster.</a:t>
            </a:r>
          </a:p>
          <a:p>
            <a:pPr marL="342900" lvl="1" indent="-228600" defTabSz="914400">
              <a:spcBef>
                <a:spcPts val="300"/>
              </a:spcBef>
              <a:spcAft>
                <a:spcPts val="300"/>
              </a:spcAft>
              <a:buClr>
                <a:schemeClr val="dk1"/>
              </a:buClr>
              <a:buSzPts val="800"/>
            </a:pPr>
            <a:r>
              <a:rPr lang="en-US" sz="900" dirty="0">
                <a:highlight>
                  <a:srgbClr val="FFFFFF"/>
                </a:highlight>
                <a:sym typeface="Arial"/>
              </a:rPr>
              <a:t> By default, the service scheduler spreads tasks across Availability Zones. </a:t>
            </a:r>
          </a:p>
          <a:p>
            <a:pPr marL="342900" lvl="1" indent="-228600" defTabSz="914400">
              <a:spcBef>
                <a:spcPts val="300"/>
              </a:spcBef>
              <a:spcAft>
                <a:spcPts val="300"/>
              </a:spcAft>
              <a:buClr>
                <a:schemeClr val="dk1"/>
              </a:buClr>
              <a:buSzPts val="800"/>
            </a:pPr>
            <a:r>
              <a:rPr lang="en-US" sz="900" dirty="0">
                <a:highlight>
                  <a:srgbClr val="FFFFFF"/>
                </a:highlight>
                <a:sym typeface="Arial"/>
              </a:rPr>
              <a:t>You can use task placement strategies and constraints to customize task placement decisions.</a:t>
            </a:r>
          </a:p>
          <a:p>
            <a:pPr marL="0" lvl="0" indent="-228600" defTabSz="914400">
              <a:spcBef>
                <a:spcPts val="300"/>
              </a:spcBef>
              <a:spcAft>
                <a:spcPts val="300"/>
              </a:spcAft>
              <a:buClr>
                <a:schemeClr val="dk1"/>
              </a:buClr>
              <a:buSzPts val="800"/>
            </a:pPr>
            <a:r>
              <a:rPr lang="en-US" sz="900" b="1" dirty="0">
                <a:highlight>
                  <a:srgbClr val="FFFF00"/>
                </a:highlight>
                <a:sym typeface="Arial"/>
              </a:rPr>
              <a:t>DAEMON</a:t>
            </a:r>
            <a:endParaRPr lang="en-US" sz="900" dirty="0">
              <a:highlight>
                <a:srgbClr val="FFFFFF"/>
              </a:highlight>
              <a:sym typeface="Arial"/>
            </a:endParaRPr>
          </a:p>
          <a:p>
            <a:pPr marL="342900" lvl="1" indent="-228600" defTabSz="914400">
              <a:spcBef>
                <a:spcPts val="300"/>
              </a:spcBef>
              <a:spcAft>
                <a:spcPts val="300"/>
              </a:spcAft>
              <a:buClr>
                <a:schemeClr val="dk1"/>
              </a:buClr>
              <a:buSzPts val="800"/>
            </a:pPr>
            <a:r>
              <a:rPr lang="en-US" sz="900" dirty="0">
                <a:highlight>
                  <a:srgbClr val="FFFFFF"/>
                </a:highlight>
                <a:sym typeface="Arial"/>
              </a:rPr>
              <a:t>The daemon scheduling strategy deploys exactly one task on each active container instance that meets all of the task placement constraints that you specify in your cluster. </a:t>
            </a:r>
          </a:p>
          <a:p>
            <a:pPr marL="342900" lvl="1" indent="-228600" defTabSz="914400">
              <a:spcBef>
                <a:spcPts val="300"/>
              </a:spcBef>
              <a:spcAft>
                <a:spcPts val="300"/>
              </a:spcAft>
              <a:buClr>
                <a:schemeClr val="dk1"/>
              </a:buClr>
              <a:buSzPts val="800"/>
            </a:pPr>
            <a:r>
              <a:rPr lang="en-US" sz="900" dirty="0">
                <a:highlight>
                  <a:srgbClr val="FFFFFF"/>
                </a:highlight>
                <a:sym typeface="Arial"/>
              </a:rPr>
              <a:t>The service scheduler evaluates the task placement constraints for running tasks and will stop tasks that do not meet the placement constraints. </a:t>
            </a:r>
          </a:p>
          <a:p>
            <a:pPr marL="342900" lvl="1" indent="-228600" defTabSz="914400">
              <a:spcBef>
                <a:spcPts val="300"/>
              </a:spcBef>
              <a:spcAft>
                <a:spcPts val="300"/>
              </a:spcAft>
              <a:buClr>
                <a:schemeClr val="dk1"/>
              </a:buClr>
              <a:buSzPts val="800"/>
            </a:pPr>
            <a:r>
              <a:rPr lang="en-US" sz="900" dirty="0">
                <a:highlight>
                  <a:srgbClr val="FFFFFF"/>
                </a:highlight>
                <a:sym typeface="Arial"/>
              </a:rPr>
              <a:t>When using this strategy, there is no need to specify a desired number of tasks, a task placement strategy, or use Service Auto Scaling policies.</a:t>
            </a:r>
          </a:p>
        </p:txBody>
      </p:sp>
      <p:pic>
        <p:nvPicPr>
          <p:cNvPr id="231" name="Google Shape;231;p43"/>
          <p:cNvPicPr preferRelativeResize="0"/>
          <p:nvPr/>
        </p:nvPicPr>
        <p:blipFill>
          <a:blip r:embed="rId3"/>
          <a:stretch>
            <a:fillRect/>
          </a:stretch>
        </p:blipFill>
        <p:spPr>
          <a:xfrm>
            <a:off x="5160457" y="2149250"/>
            <a:ext cx="3553238" cy="86166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useBgFill="1">
        <p:nvSpPr>
          <p:cNvPr id="244"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6" name="Group 245">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4" cy="5143500"/>
            <a:chOff x="651279" y="598259"/>
            <a:chExt cx="10889442" cy="5680742"/>
          </a:xfrm>
        </p:grpSpPr>
        <p:sp>
          <p:nvSpPr>
            <p:cNvPr id="247"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0"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3" y="448694"/>
            <a:ext cx="8167081" cy="4260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2" name="Group 251">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5143498"/>
            <a:chOff x="0" y="0"/>
            <a:chExt cx="12188952" cy="6858000"/>
          </a:xfrm>
        </p:grpSpPr>
        <p:sp>
          <p:nvSpPr>
            <p:cNvPr id="253" name="Freeform: Shape 252">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4" name="Freeform: Shape 253">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5" name="Freeform: Shape 254">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6" name="Freeform: Shape 255">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7" name="Freeform: Shape 256">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8" name="Freeform: Shape 257">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9" name="Freeform: Shape 258">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36" name="Google Shape;236;p44"/>
          <p:cNvSpPr txBox="1">
            <a:spLocks noGrp="1"/>
          </p:cNvSpPr>
          <p:nvPr>
            <p:ph type="title"/>
          </p:nvPr>
        </p:nvSpPr>
        <p:spPr>
          <a:xfrm>
            <a:off x="589788" y="567558"/>
            <a:ext cx="2834242" cy="2327531"/>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3600" kern="1200">
                <a:solidFill>
                  <a:schemeClr val="tx2"/>
                </a:solidFill>
                <a:latin typeface="+mj-lt"/>
                <a:ea typeface="+mj-ea"/>
                <a:cs typeface="+mj-cs"/>
              </a:rPr>
              <a:t>ECS Container Agent</a:t>
            </a:r>
          </a:p>
        </p:txBody>
      </p:sp>
      <p:sp>
        <p:nvSpPr>
          <p:cNvPr id="237" name="Google Shape;237;p44"/>
          <p:cNvSpPr txBox="1">
            <a:spLocks/>
          </p:cNvSpPr>
          <p:nvPr/>
        </p:nvSpPr>
        <p:spPr>
          <a:xfrm>
            <a:off x="3560480" y="1639282"/>
            <a:ext cx="2299788" cy="2806594"/>
          </a:xfrm>
          <a:prstGeom prst="rect">
            <a:avLst/>
          </a:prstGeom>
        </p:spPr>
        <p:txBody>
          <a:bodyPr spcFirstLastPara="1" wrap="square" lIns="68575" tIns="34275" rIns="68575" bIns="34275" anchor="t" anchorCtr="0">
            <a:noAutofit/>
          </a:bodyPr>
          <a:lstStyle/>
          <a:p>
            <a:pPr defTabSz="512064"/>
            <a:r>
              <a:rPr lang="en" sz="900" kern="1200" dirty="0">
                <a:solidFill>
                  <a:schemeClr val="tx1"/>
                </a:solidFill>
                <a:ea typeface="+mn-ea"/>
                <a:cs typeface="Arial"/>
                <a:sym typeface="Arial"/>
              </a:rPr>
              <a:t>The </a:t>
            </a:r>
            <a:r>
              <a:rPr lang="en" sz="900" b="1" i="1" kern="1200" dirty="0">
                <a:solidFill>
                  <a:schemeClr val="tx1"/>
                </a:solidFill>
                <a:ea typeface="+mn-ea"/>
                <a:cs typeface="Arial"/>
                <a:sym typeface="Arial"/>
              </a:rPr>
              <a:t>container agent</a:t>
            </a:r>
            <a:r>
              <a:rPr lang="en" sz="900" kern="1200" dirty="0">
                <a:solidFill>
                  <a:schemeClr val="tx1"/>
                </a:solidFill>
                <a:ea typeface="+mn-ea"/>
                <a:cs typeface="Arial"/>
                <a:sym typeface="Arial"/>
              </a:rPr>
              <a:t> runs on each container instance within an Amazon ECS cluster. </a:t>
            </a:r>
            <a:endParaRPr sz="900" kern="1200" dirty="0">
              <a:solidFill>
                <a:schemeClr val="tx1"/>
              </a:solidFill>
              <a:ea typeface="+mn-ea"/>
              <a:cs typeface="Arial"/>
              <a:sym typeface="Arial"/>
            </a:endParaRPr>
          </a:p>
          <a:p>
            <a:pPr defTabSz="512064">
              <a:spcBef>
                <a:spcPts val="672"/>
              </a:spcBef>
            </a:pPr>
            <a:r>
              <a:rPr lang="en" sz="900" kern="1200" dirty="0">
                <a:solidFill>
                  <a:schemeClr val="tx1"/>
                </a:solidFill>
                <a:ea typeface="+mn-ea"/>
                <a:cs typeface="Arial"/>
                <a:sym typeface="Arial"/>
              </a:rPr>
              <a:t>The agent sends information about the current running tasks and resource utilization of your containers to Amazon ECS. </a:t>
            </a:r>
            <a:endParaRPr sz="900" kern="1200" dirty="0">
              <a:solidFill>
                <a:schemeClr val="tx1"/>
              </a:solidFill>
              <a:ea typeface="+mn-ea"/>
              <a:cs typeface="Arial"/>
              <a:sym typeface="Arial"/>
            </a:endParaRPr>
          </a:p>
          <a:p>
            <a:pPr defTabSz="512064">
              <a:spcBef>
                <a:spcPts val="672"/>
              </a:spcBef>
            </a:pPr>
            <a:r>
              <a:rPr lang="en" sz="900" kern="1200" dirty="0">
                <a:solidFill>
                  <a:schemeClr val="tx1"/>
                </a:solidFill>
                <a:ea typeface="+mn-ea"/>
                <a:cs typeface="Arial"/>
                <a:sym typeface="Arial"/>
              </a:rPr>
              <a:t>It starts and stops tasks whenever it receives a request from Amazon ECS.</a:t>
            </a:r>
            <a:endParaRPr sz="900" kern="1200" dirty="0">
              <a:solidFill>
                <a:schemeClr val="tx1"/>
              </a:solidFill>
              <a:ea typeface="+mn-ea"/>
              <a:cs typeface="Arial"/>
              <a:sym typeface="Arial"/>
            </a:endParaRPr>
          </a:p>
          <a:p>
            <a:pPr defTabSz="512064">
              <a:spcBef>
                <a:spcPts val="672"/>
              </a:spcBef>
            </a:pPr>
            <a:endParaRPr sz="900" kern="1200" dirty="0">
              <a:solidFill>
                <a:schemeClr val="tx1"/>
              </a:solidFill>
              <a:ea typeface="+mn-ea"/>
              <a:cs typeface="Arial"/>
              <a:sym typeface="Arial"/>
            </a:endParaRPr>
          </a:p>
          <a:p>
            <a:pPr defTabSz="512064">
              <a:spcBef>
                <a:spcPts val="672"/>
              </a:spcBef>
              <a:buClr>
                <a:schemeClr val="dk1"/>
              </a:buClr>
              <a:buSzPts val="1100"/>
            </a:pPr>
            <a:r>
              <a:rPr lang="en" sz="900" kern="1200" dirty="0">
                <a:solidFill>
                  <a:schemeClr val="tx1"/>
                </a:solidFill>
                <a:ea typeface="+mn-ea"/>
                <a:cs typeface="Arial"/>
                <a:sym typeface="Arial"/>
              </a:rPr>
              <a:t>The </a:t>
            </a:r>
            <a:r>
              <a:rPr lang="en" sz="900" b="1" i="1" kern="1200" dirty="0">
                <a:solidFill>
                  <a:schemeClr val="tx1"/>
                </a:solidFill>
                <a:ea typeface="+mn-ea"/>
                <a:cs typeface="Arial"/>
                <a:sym typeface="Arial"/>
              </a:rPr>
              <a:t>container agent </a:t>
            </a:r>
            <a:r>
              <a:rPr lang="en" sz="900" kern="1200" dirty="0">
                <a:solidFill>
                  <a:schemeClr val="tx1"/>
                </a:solidFill>
                <a:ea typeface="+mn-ea"/>
                <a:cs typeface="Arial"/>
                <a:sym typeface="Arial"/>
              </a:rPr>
              <a:t>takes care of the communication between ECS and the instance, providing the status of running containers and managing running new ones.</a:t>
            </a:r>
            <a:endParaRPr sz="900" kern="1200" dirty="0">
              <a:solidFill>
                <a:schemeClr val="tx1"/>
              </a:solidFill>
              <a:ea typeface="+mn-ea"/>
              <a:cs typeface="Arial"/>
              <a:sym typeface="Arial"/>
            </a:endParaRPr>
          </a:p>
          <a:p>
            <a:pPr defTabSz="512064">
              <a:spcBef>
                <a:spcPts val="672"/>
              </a:spcBef>
              <a:buClr>
                <a:schemeClr val="dk1"/>
              </a:buClr>
              <a:buSzPts val="1100"/>
            </a:pPr>
            <a:endParaRPr sz="900" kern="1200" dirty="0">
              <a:solidFill>
                <a:schemeClr val="tx1"/>
              </a:solidFill>
              <a:ea typeface="+mn-ea"/>
              <a:cs typeface="Arial"/>
              <a:sym typeface="Arial"/>
            </a:endParaRPr>
          </a:p>
          <a:p>
            <a:pPr defTabSz="512064">
              <a:spcBef>
                <a:spcPts val="672"/>
              </a:spcBef>
              <a:spcAft>
                <a:spcPts val="672"/>
              </a:spcAft>
              <a:buClr>
                <a:schemeClr val="dk1"/>
              </a:buClr>
              <a:buSzPts val="1100"/>
            </a:pPr>
            <a:r>
              <a:rPr lang="en" sz="900" b="1" kern="1200" dirty="0">
                <a:solidFill>
                  <a:srgbClr val="16191F"/>
                </a:solidFill>
                <a:highlight>
                  <a:srgbClr val="F2F3F3"/>
                </a:highlight>
                <a:ea typeface="+mn-ea"/>
                <a:cs typeface="Courier New"/>
                <a:sym typeface="Courier New"/>
              </a:rPr>
              <a:t>/</a:t>
            </a:r>
            <a:r>
              <a:rPr lang="en" sz="900" b="1" kern="1200" dirty="0" err="1">
                <a:solidFill>
                  <a:srgbClr val="16191F"/>
                </a:solidFill>
                <a:highlight>
                  <a:srgbClr val="F2F3F3"/>
                </a:highlight>
                <a:ea typeface="+mn-ea"/>
                <a:cs typeface="Courier New"/>
                <a:sym typeface="Courier New"/>
              </a:rPr>
              <a:t>etc</a:t>
            </a:r>
            <a:r>
              <a:rPr lang="en" sz="900" b="1" kern="1200" dirty="0">
                <a:solidFill>
                  <a:srgbClr val="16191F"/>
                </a:solidFill>
                <a:highlight>
                  <a:srgbClr val="F2F3F3"/>
                </a:highlight>
                <a:ea typeface="+mn-ea"/>
                <a:cs typeface="Courier New"/>
                <a:sym typeface="Courier New"/>
              </a:rPr>
              <a:t>/</a:t>
            </a:r>
            <a:r>
              <a:rPr lang="en" sz="900" b="1" kern="1200" dirty="0" err="1">
                <a:solidFill>
                  <a:srgbClr val="16191F"/>
                </a:solidFill>
                <a:highlight>
                  <a:srgbClr val="F2F3F3"/>
                </a:highlight>
                <a:ea typeface="+mn-ea"/>
                <a:cs typeface="Courier New"/>
                <a:sym typeface="Courier New"/>
              </a:rPr>
              <a:t>ecs</a:t>
            </a:r>
            <a:r>
              <a:rPr lang="en" sz="900" b="1" kern="1200" dirty="0">
                <a:solidFill>
                  <a:srgbClr val="16191F"/>
                </a:solidFill>
                <a:highlight>
                  <a:srgbClr val="F2F3F3"/>
                </a:highlight>
                <a:ea typeface="+mn-ea"/>
                <a:cs typeface="Courier New"/>
                <a:sym typeface="Courier New"/>
              </a:rPr>
              <a:t>/</a:t>
            </a:r>
            <a:r>
              <a:rPr lang="en" sz="900" b="1" kern="1200" dirty="0" err="1">
                <a:solidFill>
                  <a:srgbClr val="16191F"/>
                </a:solidFill>
                <a:highlight>
                  <a:srgbClr val="F2F3F3"/>
                </a:highlight>
                <a:ea typeface="+mn-ea"/>
                <a:cs typeface="Courier New"/>
                <a:sym typeface="Courier New"/>
              </a:rPr>
              <a:t>ecs.config</a:t>
            </a:r>
            <a:endParaRPr sz="900" b="1" dirty="0">
              <a:ea typeface="Arial"/>
              <a:cs typeface="Arial"/>
              <a:sym typeface="Arial"/>
            </a:endParaRPr>
          </a:p>
        </p:txBody>
      </p:sp>
      <p:pic>
        <p:nvPicPr>
          <p:cNvPr id="238" name="Google Shape;238;p44"/>
          <p:cNvPicPr preferRelativeResize="0"/>
          <p:nvPr/>
        </p:nvPicPr>
        <p:blipFill>
          <a:blip r:embed="rId3">
            <a:alphaModFix/>
          </a:blip>
          <a:stretch>
            <a:fillRect/>
          </a:stretch>
        </p:blipFill>
        <p:spPr>
          <a:xfrm>
            <a:off x="5813476" y="1639276"/>
            <a:ext cx="2780308" cy="1182850"/>
          </a:xfrm>
          <a:prstGeom prst="rect">
            <a:avLst/>
          </a:prstGeom>
          <a:noFill/>
          <a:ln>
            <a:noFill/>
          </a:ln>
        </p:spPr>
      </p:pic>
      <p:sp>
        <p:nvSpPr>
          <p:cNvPr id="239" name="Google Shape;239;p44"/>
          <p:cNvSpPr txBox="1"/>
          <p:nvPr/>
        </p:nvSpPr>
        <p:spPr>
          <a:xfrm>
            <a:off x="6492348" y="2879658"/>
            <a:ext cx="1656637" cy="353292"/>
          </a:xfrm>
          <a:prstGeom prst="rect">
            <a:avLst/>
          </a:prstGeom>
          <a:noFill/>
          <a:ln>
            <a:noFill/>
          </a:ln>
        </p:spPr>
        <p:txBody>
          <a:bodyPr spcFirstLastPara="1" wrap="square" lIns="68575" tIns="68575" rIns="68575" bIns="68575" anchor="t" anchorCtr="0">
            <a:spAutoFit/>
          </a:bodyPr>
          <a:lstStyle/>
          <a:p>
            <a:pPr defTabSz="512064">
              <a:spcAft>
                <a:spcPts val="600"/>
              </a:spcAft>
            </a:pPr>
            <a:r>
              <a:rPr lang="en-GB" sz="448" kern="1200" dirty="0">
                <a:solidFill>
                  <a:srgbClr val="0A0A23"/>
                </a:solidFill>
                <a:highlight>
                  <a:srgbClr val="FFFFFF"/>
                </a:highlight>
                <a:latin typeface="+mn-lt"/>
                <a:ea typeface="+mn-ea"/>
                <a:cs typeface="+mn-cs"/>
              </a:rPr>
              <a:t>An example ECS cluster, with one Service running four Tasks across two ECS Container Instances</a:t>
            </a:r>
            <a:endParaRPr lang="en-GB"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3"/>
        <p:cNvGrpSpPr/>
        <p:nvPr/>
      </p:nvGrpSpPr>
      <p:grpSpPr>
        <a:xfrm>
          <a:off x="0" y="0"/>
          <a:ext cx="0" cy="0"/>
          <a:chOff x="0" y="0"/>
          <a:chExt cx="0" cy="0"/>
        </a:xfrm>
      </p:grpSpPr>
      <p:sp useBgFill="1">
        <p:nvSpPr>
          <p:cNvPr id="251" name="Rectangle 25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Shape 25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44" name="Google Shape;244;p45"/>
          <p:cNvSpPr txBox="1">
            <a:spLocks noGrp="1"/>
          </p:cNvSpPr>
          <p:nvPr>
            <p:ph type="title"/>
          </p:nvPr>
        </p:nvSpPr>
        <p:spPr>
          <a:xfrm>
            <a:off x="628650" y="482600"/>
            <a:ext cx="2916395" cy="1350394"/>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400" kern="1200">
                <a:solidFill>
                  <a:schemeClr val="tx1"/>
                </a:solidFill>
                <a:latin typeface="+mj-lt"/>
                <a:ea typeface="+mj-ea"/>
                <a:cs typeface="+mj-cs"/>
              </a:rPr>
              <a:t>ECS Container Agent example</a:t>
            </a:r>
          </a:p>
        </p:txBody>
      </p:sp>
      <p:sp>
        <p:nvSpPr>
          <p:cNvPr id="245" name="Google Shape;245;p45"/>
          <p:cNvSpPr txBox="1"/>
          <p:nvPr/>
        </p:nvSpPr>
        <p:spPr>
          <a:xfrm>
            <a:off x="628650" y="1967535"/>
            <a:ext cx="2916396" cy="2665186"/>
          </a:xfrm>
          <a:prstGeom prst="rect">
            <a:avLst/>
          </a:prstGeom>
        </p:spPr>
        <p:txBody>
          <a:bodyPr spcFirstLastPara="1" vert="horz" lIns="91440" tIns="45720" rIns="91440" bIns="45720" rtlCol="0" anchorCtr="0">
            <a:normAutofit/>
          </a:bodyPr>
          <a:lstStyle/>
          <a:p>
            <a:pPr marL="0" lvl="0" indent="-228600">
              <a:lnSpc>
                <a:spcPct val="90000"/>
              </a:lnSpc>
              <a:spcBef>
                <a:spcPts val="0"/>
              </a:spcBef>
              <a:spcAft>
                <a:spcPts val="600"/>
              </a:spcAft>
              <a:buFont typeface="Arial" panose="020B0604020202020204" pitchFamily="34" charset="0"/>
              <a:buChar char="•"/>
            </a:pPr>
            <a:r>
              <a:rPr lang="en-US" sz="1500">
                <a:highlight>
                  <a:srgbClr val="FFFFFF"/>
                </a:highlight>
              </a:rPr>
              <a:t>A Cluster running 3 Services, each running a different amount of Tasks, across two ECS Container Instances</a:t>
            </a:r>
            <a:endParaRPr lang="en-US" sz="1500"/>
          </a:p>
        </p:txBody>
      </p:sp>
      <p:pic>
        <p:nvPicPr>
          <p:cNvPr id="246" name="Google Shape;246;p45"/>
          <p:cNvPicPr preferRelativeResize="0"/>
          <p:nvPr/>
        </p:nvPicPr>
        <p:blipFill>
          <a:blip r:embed="rId3"/>
          <a:stretch>
            <a:fillRect/>
          </a:stretch>
        </p:blipFill>
        <p:spPr>
          <a:xfrm>
            <a:off x="5100739" y="1006786"/>
            <a:ext cx="3560660" cy="315118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0"/>
        <p:cNvGrpSpPr/>
        <p:nvPr/>
      </p:nvGrpSpPr>
      <p:grpSpPr>
        <a:xfrm>
          <a:off x="0" y="0"/>
          <a:ext cx="0" cy="0"/>
          <a:chOff x="0" y="0"/>
          <a:chExt cx="0" cy="0"/>
        </a:xfrm>
      </p:grpSpPr>
      <p:sp useBgFill="1">
        <p:nvSpPr>
          <p:cNvPr id="258" name="Rectangle 25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Google Shape;251;p46"/>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3500" kern="1200">
                <a:solidFill>
                  <a:schemeClr val="tx1"/>
                </a:solidFill>
                <a:latin typeface="+mj-lt"/>
                <a:ea typeface="+mj-ea"/>
                <a:cs typeface="+mj-cs"/>
              </a:rPr>
              <a:t>ECS SideCar Pattern</a:t>
            </a:r>
          </a:p>
        </p:txBody>
      </p:sp>
      <p:sp>
        <p:nvSpPr>
          <p:cNvPr id="26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Google Shape;252;p46"/>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400">
                <a:sym typeface="Arial"/>
              </a:rPr>
              <a:t>A </a:t>
            </a:r>
            <a:r>
              <a:rPr lang="en-US" sz="1400" b="1">
                <a:sym typeface="Arial"/>
              </a:rPr>
              <a:t>sidecar </a:t>
            </a:r>
            <a:r>
              <a:rPr lang="en-US" sz="1400">
                <a:sym typeface="Arial"/>
              </a:rPr>
              <a:t>is a container that runs alongside an application container in an Amazon ECS task. </a:t>
            </a:r>
          </a:p>
          <a:p>
            <a:pPr marL="0" lvl="0" indent="-228600" defTabSz="914400">
              <a:spcBef>
                <a:spcPts val="1200"/>
              </a:spcBef>
              <a:spcAft>
                <a:spcPts val="0"/>
              </a:spcAft>
            </a:pPr>
            <a:r>
              <a:rPr lang="en-US" sz="1400">
                <a:sym typeface="Arial"/>
              </a:rPr>
              <a:t>While the application container runs core application code, processes running in sidecars can augment the application. </a:t>
            </a:r>
          </a:p>
          <a:p>
            <a:pPr marL="0" lvl="0" indent="-228600" defTabSz="914400">
              <a:spcBef>
                <a:spcPts val="1200"/>
              </a:spcBef>
              <a:spcAft>
                <a:spcPts val="1200"/>
              </a:spcAft>
            </a:pPr>
            <a:r>
              <a:rPr lang="en-US" sz="1400">
                <a:sym typeface="Arial"/>
              </a:rPr>
              <a:t>Sidecars help you segregate application functions into dedicated containers, making it easier for you to update parts of your application.</a:t>
            </a:r>
          </a:p>
        </p:txBody>
      </p:sp>
      <p:pic>
        <p:nvPicPr>
          <p:cNvPr id="253" name="Google Shape;253;p46"/>
          <p:cNvPicPr preferRelativeResize="0"/>
          <p:nvPr/>
        </p:nvPicPr>
        <p:blipFill>
          <a:blip r:embed="rId3"/>
          <a:stretch>
            <a:fillRect/>
          </a:stretch>
        </p:blipFill>
        <p:spPr>
          <a:xfrm>
            <a:off x="4574286" y="1880850"/>
            <a:ext cx="4094226" cy="1381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7"/>
        <p:cNvGrpSpPr/>
        <p:nvPr/>
      </p:nvGrpSpPr>
      <p:grpSpPr>
        <a:xfrm>
          <a:off x="0" y="0"/>
          <a:ext cx="0" cy="0"/>
          <a:chOff x="0" y="0"/>
          <a:chExt cx="0" cy="0"/>
        </a:xfrm>
      </p:grpSpPr>
      <p:sp useBgFill="1">
        <p:nvSpPr>
          <p:cNvPr id="265" name="Rectangle 26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Google Shape;258;p47"/>
          <p:cNvSpPr txBox="1">
            <a:spLocks noGrp="1"/>
          </p:cNvSpPr>
          <p:nvPr>
            <p:ph type="title"/>
          </p:nvPr>
        </p:nvSpPr>
        <p:spPr>
          <a:xfrm>
            <a:off x="852775" y="457200"/>
            <a:ext cx="3588597" cy="99813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100" kern="1200">
                <a:solidFill>
                  <a:schemeClr val="tx1"/>
                </a:solidFill>
                <a:latin typeface="+mj-lt"/>
                <a:ea typeface="+mj-ea"/>
                <a:cs typeface="+mj-cs"/>
              </a:rPr>
              <a:t>ECS Network Types - Host</a:t>
            </a:r>
          </a:p>
        </p:txBody>
      </p:sp>
      <p:sp>
        <p:nvSpPr>
          <p:cNvPr id="259" name="Google Shape;259;p47"/>
          <p:cNvSpPr txBox="1">
            <a:spLocks noGrp="1"/>
          </p:cNvSpPr>
          <p:nvPr>
            <p:ph sz="half" idx="1"/>
          </p:nvPr>
        </p:nvSpPr>
        <p:spPr>
          <a:xfrm>
            <a:off x="852775" y="1645576"/>
            <a:ext cx="3624632" cy="3160655"/>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050" dirty="0">
                <a:highlight>
                  <a:srgbClr val="FFFFFF"/>
                </a:highlight>
                <a:sym typeface="Arial"/>
              </a:rPr>
              <a:t>The </a:t>
            </a:r>
            <a:r>
              <a:rPr lang="en-US" sz="1050" b="1" dirty="0">
                <a:sym typeface="Arial"/>
              </a:rPr>
              <a:t>host</a:t>
            </a:r>
            <a:r>
              <a:rPr lang="en-US" sz="1050" b="1" dirty="0">
                <a:highlight>
                  <a:srgbClr val="FFFFFF"/>
                </a:highlight>
                <a:sym typeface="Arial"/>
              </a:rPr>
              <a:t> network mode</a:t>
            </a:r>
            <a:r>
              <a:rPr lang="en-US" sz="1050" dirty="0">
                <a:highlight>
                  <a:srgbClr val="FFFFFF"/>
                </a:highlight>
                <a:sym typeface="Arial"/>
              </a:rPr>
              <a:t> is the most basic network mode that's supported in Amazon ECS.</a:t>
            </a:r>
          </a:p>
          <a:p>
            <a:pPr marL="0" lvl="0" indent="-228600" defTabSz="914400">
              <a:spcBef>
                <a:spcPts val="1200"/>
              </a:spcBef>
              <a:spcAft>
                <a:spcPts val="0"/>
              </a:spcAft>
            </a:pPr>
            <a:r>
              <a:rPr lang="en-US" sz="1050" dirty="0">
                <a:highlight>
                  <a:srgbClr val="FFFF00"/>
                </a:highlight>
                <a:sym typeface="Arial"/>
              </a:rPr>
              <a:t>Using host mode, the networking of the container is tied directly to the underlying host that's running the container</a:t>
            </a:r>
            <a:r>
              <a:rPr lang="en-US" sz="1050" dirty="0">
                <a:highlight>
                  <a:srgbClr val="FFFFFF"/>
                </a:highlight>
                <a:sym typeface="Arial"/>
              </a:rPr>
              <a:t>.</a:t>
            </a:r>
          </a:p>
          <a:p>
            <a:pPr marL="0" lvl="0" indent="-228600" defTabSz="914400">
              <a:spcBef>
                <a:spcPts val="1200"/>
              </a:spcBef>
              <a:spcAft>
                <a:spcPts val="0"/>
              </a:spcAft>
            </a:pPr>
            <a:r>
              <a:rPr lang="en-US" sz="1050" dirty="0">
                <a:highlight>
                  <a:srgbClr val="FFFFFF"/>
                </a:highlight>
                <a:sym typeface="Arial"/>
              </a:rPr>
              <a:t>Example : Assume that you're running a Node.js container with an Express application that listens on port 3000 similar to the one illustrated in the preceding diagram. </a:t>
            </a:r>
          </a:p>
          <a:p>
            <a:pPr marL="0" lvl="0" indent="-228600" defTabSz="914400">
              <a:spcBef>
                <a:spcPts val="1200"/>
              </a:spcBef>
              <a:spcAft>
                <a:spcPts val="0"/>
              </a:spcAft>
            </a:pPr>
            <a:r>
              <a:rPr lang="en-US" sz="1050" dirty="0">
                <a:highlight>
                  <a:srgbClr val="FFFFFF"/>
                </a:highlight>
                <a:sym typeface="Arial"/>
              </a:rPr>
              <a:t>When the host network mode is used, the container receives traffic on port 3000 using the IP address of the underlying host Amazon EC2 instance. </a:t>
            </a:r>
          </a:p>
          <a:p>
            <a:pPr marL="0" lvl="0" indent="-228600" defTabSz="914400">
              <a:spcBef>
                <a:spcPts val="1200"/>
              </a:spcBef>
              <a:spcAft>
                <a:spcPts val="0"/>
              </a:spcAft>
            </a:pPr>
            <a:r>
              <a:rPr lang="en-US" sz="1050" dirty="0">
                <a:highlight>
                  <a:srgbClr val="FFFFFF"/>
                </a:highlight>
                <a:sym typeface="Arial"/>
              </a:rPr>
              <a:t>The </a:t>
            </a:r>
            <a:r>
              <a:rPr lang="en-US" sz="1050" b="1" dirty="0">
                <a:highlight>
                  <a:srgbClr val="FFFFFF"/>
                </a:highlight>
                <a:sym typeface="Arial"/>
              </a:rPr>
              <a:t>host </a:t>
            </a:r>
            <a:r>
              <a:rPr lang="en-US" sz="1050" dirty="0">
                <a:highlight>
                  <a:srgbClr val="FFFFFF"/>
                </a:highlight>
                <a:sym typeface="Arial"/>
              </a:rPr>
              <a:t>network mode is </a:t>
            </a:r>
            <a:r>
              <a:rPr lang="en-US" sz="1050" u="sng" dirty="0">
                <a:highlight>
                  <a:srgbClr val="FFFFFF"/>
                </a:highlight>
                <a:sym typeface="Arial"/>
              </a:rPr>
              <a:t>only supported for Amazon ECS tasks hosted on Amazon EC2 instances</a:t>
            </a:r>
            <a:r>
              <a:rPr lang="en-US" sz="1050" dirty="0">
                <a:highlight>
                  <a:srgbClr val="FFFFFF"/>
                </a:highlight>
                <a:sym typeface="Arial"/>
              </a:rPr>
              <a:t>.</a:t>
            </a:r>
          </a:p>
          <a:p>
            <a:pPr marL="0" lvl="0" indent="-228600" defTabSz="914400">
              <a:spcBef>
                <a:spcPts val="1200"/>
              </a:spcBef>
              <a:spcAft>
                <a:spcPts val="1200"/>
              </a:spcAft>
            </a:pPr>
            <a:r>
              <a:rPr lang="en-US" sz="1050" dirty="0">
                <a:highlight>
                  <a:srgbClr val="FFFF00"/>
                </a:highlight>
                <a:sym typeface="Arial"/>
              </a:rPr>
              <a:t>It's not supported when using Amazon ECS on </a:t>
            </a:r>
            <a:r>
              <a:rPr lang="en-US" sz="1050" dirty="0" err="1">
                <a:highlight>
                  <a:srgbClr val="FFFF00"/>
                </a:highlight>
                <a:sym typeface="Arial"/>
              </a:rPr>
              <a:t>Fargate</a:t>
            </a:r>
            <a:r>
              <a:rPr lang="en-US" sz="1050" dirty="0">
                <a:highlight>
                  <a:srgbClr val="FFFF00"/>
                </a:highlight>
                <a:sym typeface="Arial"/>
              </a:rPr>
              <a:t>.</a:t>
            </a:r>
          </a:p>
        </p:txBody>
      </p:sp>
      <p:pic>
        <p:nvPicPr>
          <p:cNvPr id="260" name="Google Shape;260;p47"/>
          <p:cNvPicPr preferRelativeResize="0"/>
          <p:nvPr/>
        </p:nvPicPr>
        <p:blipFill>
          <a:blip r:embed="rId3"/>
          <a:stretch>
            <a:fillRect/>
          </a:stretch>
        </p:blipFill>
        <p:spPr>
          <a:xfrm>
            <a:off x="5160457" y="1234292"/>
            <a:ext cx="3553238" cy="269157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41" name="Google Shape;141;p30"/>
          <p:cNvSpPr txBox="1">
            <a:spLocks noGrp="1"/>
          </p:cNvSpPr>
          <p:nvPr>
            <p:ph type="title"/>
          </p:nvPr>
        </p:nvSpPr>
        <p:spPr>
          <a:xfrm>
            <a:off x="628650" y="482600"/>
            <a:ext cx="2916395" cy="1350394"/>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400" kern="1200" dirty="0">
                <a:solidFill>
                  <a:schemeClr val="tx1"/>
                </a:solidFill>
                <a:latin typeface="+mj-lt"/>
                <a:ea typeface="+mj-ea"/>
                <a:cs typeface="+mj-cs"/>
              </a:rPr>
              <a:t>Docker Refresher</a:t>
            </a:r>
          </a:p>
        </p:txBody>
      </p:sp>
      <p:sp>
        <p:nvSpPr>
          <p:cNvPr id="142" name="Google Shape;142;p30"/>
          <p:cNvSpPr txBox="1">
            <a:spLocks noGrp="1"/>
          </p:cNvSpPr>
          <p:nvPr>
            <p:ph sz="half" idx="1"/>
          </p:nvPr>
        </p:nvSpPr>
        <p:spPr>
          <a:xfrm>
            <a:off x="628650" y="1967535"/>
            <a:ext cx="2916396" cy="2665186"/>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buSzPts val="770"/>
            </a:pPr>
            <a:r>
              <a:rPr lang="en-US" sz="700" b="1" dirty="0">
                <a:sym typeface="Arial"/>
              </a:rPr>
              <a:t>Docker </a:t>
            </a:r>
            <a:r>
              <a:rPr lang="en-US" sz="700" dirty="0">
                <a:sym typeface="Arial"/>
              </a:rPr>
              <a:t>is an open source platform that enables developers to build, deploy, run, update and manage containers—standardized, executable components that combine application source code with the operating system (OS) libraries and dependencies required to run that code in any environment.</a:t>
            </a:r>
          </a:p>
          <a:p>
            <a:pPr marL="0" lvl="0" indent="-228600" defTabSz="914400">
              <a:spcBef>
                <a:spcPts val="1200"/>
              </a:spcBef>
              <a:spcAft>
                <a:spcPts val="0"/>
              </a:spcAft>
              <a:buSzPts val="770"/>
            </a:pPr>
            <a:r>
              <a:rPr lang="en-US" sz="700" dirty="0">
                <a:highlight>
                  <a:srgbClr val="FFFFFF"/>
                </a:highlight>
                <a:sym typeface="Arial"/>
              </a:rPr>
              <a:t>A </a:t>
            </a:r>
            <a:r>
              <a:rPr lang="en-US" sz="700" b="1" dirty="0">
                <a:highlight>
                  <a:srgbClr val="FFFFFF"/>
                </a:highlight>
                <a:sym typeface="Arial"/>
              </a:rPr>
              <a:t>Docker Image</a:t>
            </a:r>
            <a:r>
              <a:rPr lang="en-US" sz="700" dirty="0">
                <a:highlight>
                  <a:srgbClr val="FFFFFF"/>
                </a:highlight>
                <a:sym typeface="Arial"/>
              </a:rPr>
              <a:t> is a read-only file with a bunch of instructions. When these instructions are executed, it creates a Docker container.</a:t>
            </a:r>
          </a:p>
          <a:p>
            <a:pPr marL="0" lvl="0" indent="-228600" defTabSz="914400">
              <a:spcBef>
                <a:spcPts val="1200"/>
              </a:spcBef>
              <a:spcAft>
                <a:spcPts val="0"/>
              </a:spcAft>
              <a:buSzPts val="770"/>
            </a:pPr>
            <a:r>
              <a:rPr lang="en-US" sz="700" dirty="0">
                <a:highlight>
                  <a:srgbClr val="FFFFFF"/>
                </a:highlight>
                <a:sym typeface="Arial"/>
              </a:rPr>
              <a:t>A host system that is installed with a docker application is technically termed as a </a:t>
            </a:r>
            <a:r>
              <a:rPr lang="en-US" sz="700" b="1" dirty="0">
                <a:highlight>
                  <a:srgbClr val="FFFFFF"/>
                </a:highlight>
                <a:sym typeface="Arial"/>
              </a:rPr>
              <a:t>docker engine</a:t>
            </a:r>
            <a:r>
              <a:rPr lang="en-US" sz="700" dirty="0">
                <a:highlight>
                  <a:srgbClr val="FFFFFF"/>
                </a:highlight>
                <a:sym typeface="Arial"/>
              </a:rPr>
              <a:t>.</a:t>
            </a:r>
          </a:p>
          <a:p>
            <a:pPr marL="0" lvl="0" indent="-228600" defTabSz="914400">
              <a:spcBef>
                <a:spcPts val="1200"/>
              </a:spcBef>
              <a:spcAft>
                <a:spcPts val="0"/>
              </a:spcAft>
              <a:buSzPts val="770"/>
            </a:pPr>
            <a:r>
              <a:rPr lang="en-US" sz="700" b="1" dirty="0">
                <a:highlight>
                  <a:srgbClr val="FFFFFF"/>
                </a:highlight>
                <a:sym typeface="Arial"/>
              </a:rPr>
              <a:t>Docker Desktop</a:t>
            </a:r>
            <a:r>
              <a:rPr lang="en-US" sz="700" dirty="0">
                <a:highlight>
                  <a:srgbClr val="FFFFFF"/>
                </a:highlight>
                <a:sym typeface="Arial"/>
              </a:rPr>
              <a:t> is an easy-to-install application for your Mac, Windows or Linux environment that enables you to build and share containerized applications and microservices.</a:t>
            </a:r>
          </a:p>
          <a:p>
            <a:pPr marL="0" lvl="0" indent="-228600" defTabSz="914400">
              <a:spcBef>
                <a:spcPts val="1200"/>
              </a:spcBef>
              <a:spcAft>
                <a:spcPts val="0"/>
              </a:spcAft>
              <a:buSzPts val="770"/>
            </a:pPr>
            <a:r>
              <a:rPr lang="en-US" sz="700" dirty="0">
                <a:highlight>
                  <a:srgbClr val="FFFFFF"/>
                </a:highlight>
                <a:sym typeface="Arial"/>
              </a:rPr>
              <a:t>A </a:t>
            </a:r>
            <a:r>
              <a:rPr lang="en-US" sz="700" b="1" dirty="0">
                <a:highlight>
                  <a:srgbClr val="FFFFFF"/>
                </a:highlight>
                <a:sym typeface="Arial"/>
              </a:rPr>
              <a:t>Docker </a:t>
            </a:r>
            <a:r>
              <a:rPr lang="en-US" sz="700" b="1" i="1" dirty="0">
                <a:highlight>
                  <a:srgbClr val="FFFFFF"/>
                </a:highlight>
                <a:sym typeface="Arial"/>
              </a:rPr>
              <a:t>registry</a:t>
            </a:r>
            <a:r>
              <a:rPr lang="en-US" sz="700" dirty="0">
                <a:highlight>
                  <a:srgbClr val="FFFFFF"/>
                </a:highlight>
                <a:sym typeface="Arial"/>
              </a:rPr>
              <a:t> stores Docker images. </a:t>
            </a:r>
          </a:p>
          <a:p>
            <a:pPr marL="0" lvl="0" indent="-228600" defTabSz="914400">
              <a:spcBef>
                <a:spcPts val="1200"/>
              </a:spcBef>
              <a:spcAft>
                <a:spcPts val="1200"/>
              </a:spcAft>
              <a:buSzPts val="770"/>
            </a:pPr>
            <a:r>
              <a:rPr lang="en-US" sz="700" b="1" dirty="0">
                <a:highlight>
                  <a:srgbClr val="FFFFFF"/>
                </a:highlight>
                <a:sym typeface="Arial"/>
              </a:rPr>
              <a:t>Docker Hub</a:t>
            </a:r>
            <a:r>
              <a:rPr lang="en-US" sz="700" dirty="0">
                <a:highlight>
                  <a:srgbClr val="FFFFFF"/>
                </a:highlight>
                <a:sym typeface="Arial"/>
              </a:rPr>
              <a:t> is a public registry that anyone can use, and Docker is configured to look for images on Docker Hub by default. You can even run your own private registry.</a:t>
            </a:r>
          </a:p>
        </p:txBody>
      </p:sp>
      <p:pic>
        <p:nvPicPr>
          <p:cNvPr id="143" name="Google Shape;143;p30"/>
          <p:cNvPicPr preferRelativeResize="0"/>
          <p:nvPr/>
        </p:nvPicPr>
        <p:blipFill>
          <a:blip r:embed="rId3"/>
          <a:stretch>
            <a:fillRect/>
          </a:stretch>
        </p:blipFill>
        <p:spPr>
          <a:xfrm>
            <a:off x="5100739" y="1353951"/>
            <a:ext cx="3560660" cy="245685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4"/>
        <p:cNvGrpSpPr/>
        <p:nvPr/>
      </p:nvGrpSpPr>
      <p:grpSpPr>
        <a:xfrm>
          <a:off x="0" y="0"/>
          <a:ext cx="0" cy="0"/>
          <a:chOff x="0" y="0"/>
          <a:chExt cx="0" cy="0"/>
        </a:xfrm>
      </p:grpSpPr>
      <p:sp useBgFill="1">
        <p:nvSpPr>
          <p:cNvPr id="272" name="Rectangle 27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5" name="Google Shape;265;p48"/>
          <p:cNvSpPr txBox="1">
            <a:spLocks noGrp="1"/>
          </p:cNvSpPr>
          <p:nvPr>
            <p:ph type="title"/>
          </p:nvPr>
        </p:nvSpPr>
        <p:spPr>
          <a:xfrm>
            <a:off x="852775" y="457200"/>
            <a:ext cx="3588597" cy="99813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100" kern="1200">
                <a:solidFill>
                  <a:schemeClr val="tx1"/>
                </a:solidFill>
                <a:latin typeface="+mj-lt"/>
                <a:ea typeface="+mj-ea"/>
                <a:cs typeface="+mj-cs"/>
              </a:rPr>
              <a:t>ECS Network Types - Bridge</a:t>
            </a:r>
          </a:p>
        </p:txBody>
      </p:sp>
      <p:sp>
        <p:nvSpPr>
          <p:cNvPr id="266" name="Google Shape;266;p48"/>
          <p:cNvSpPr txBox="1">
            <a:spLocks noGrp="1"/>
          </p:cNvSpPr>
          <p:nvPr>
            <p:ph sz="half" idx="1"/>
          </p:nvPr>
        </p:nvSpPr>
        <p:spPr>
          <a:xfrm>
            <a:off x="852775" y="1645576"/>
            <a:ext cx="3588597" cy="3111106"/>
          </a:xfrm>
          <a:prstGeom prst="rect">
            <a:avLst/>
          </a:prstGeom>
        </p:spPr>
        <p:txBody>
          <a:bodyPr spcFirstLastPara="1" vert="horz" lIns="91440" tIns="45720" rIns="91440" bIns="45720" rtlCol="0" anchorCtr="0">
            <a:normAutofit fontScale="92500" lnSpcReduction="10000"/>
          </a:bodyPr>
          <a:lstStyle/>
          <a:p>
            <a:pPr marL="0" lvl="0" indent="-228600" defTabSz="914400">
              <a:spcBef>
                <a:spcPts val="800"/>
              </a:spcBef>
              <a:spcAft>
                <a:spcPts val="0"/>
              </a:spcAft>
            </a:pPr>
            <a:r>
              <a:rPr lang="en-US" sz="1000" dirty="0">
                <a:highlight>
                  <a:srgbClr val="FFFFFF"/>
                </a:highlight>
                <a:sym typeface="Arial"/>
              </a:rPr>
              <a:t>With </a:t>
            </a:r>
            <a:r>
              <a:rPr lang="en-US" sz="1000" b="1" dirty="0">
                <a:sym typeface="Arial"/>
              </a:rPr>
              <a:t>bridge</a:t>
            </a:r>
            <a:r>
              <a:rPr lang="en-US" sz="1000" b="1" dirty="0">
                <a:highlight>
                  <a:srgbClr val="FFFFFF"/>
                </a:highlight>
                <a:sym typeface="Arial"/>
              </a:rPr>
              <a:t> </a:t>
            </a:r>
            <a:r>
              <a:rPr lang="en-US" sz="1000" dirty="0">
                <a:highlight>
                  <a:srgbClr val="FFFFFF"/>
                </a:highlight>
                <a:sym typeface="Arial"/>
              </a:rPr>
              <a:t>mode, you're using a virtual network bridge to create a layer between the host and the networking of the container. </a:t>
            </a:r>
          </a:p>
          <a:p>
            <a:pPr marL="0" lvl="0" indent="-228600" defTabSz="914400">
              <a:spcBef>
                <a:spcPts val="1200"/>
              </a:spcBef>
              <a:spcAft>
                <a:spcPts val="0"/>
              </a:spcAft>
            </a:pPr>
            <a:r>
              <a:rPr lang="en-US" sz="1000" dirty="0">
                <a:highlight>
                  <a:srgbClr val="FFFF00"/>
                </a:highlight>
                <a:sym typeface="Arial"/>
              </a:rPr>
              <a:t>This way, you can create port mappings that remap a host port to a container port. </a:t>
            </a:r>
          </a:p>
          <a:p>
            <a:pPr marL="0" lvl="0" indent="-228600" defTabSz="914400">
              <a:spcBef>
                <a:spcPts val="1200"/>
              </a:spcBef>
              <a:spcAft>
                <a:spcPts val="0"/>
              </a:spcAft>
            </a:pPr>
            <a:r>
              <a:rPr lang="en-US" sz="1000" dirty="0">
                <a:highlight>
                  <a:srgbClr val="FFFF00"/>
                </a:highlight>
                <a:sym typeface="Arial"/>
              </a:rPr>
              <a:t>The mappings can be either static or dynamic.</a:t>
            </a:r>
          </a:p>
          <a:p>
            <a:pPr marL="0" lvl="0" indent="-228600" defTabSz="914400">
              <a:spcBef>
                <a:spcPts val="1200"/>
              </a:spcBef>
              <a:spcAft>
                <a:spcPts val="0"/>
              </a:spcAft>
            </a:pPr>
            <a:r>
              <a:rPr lang="en-US" sz="1000" dirty="0">
                <a:highlight>
                  <a:srgbClr val="FFFFFF"/>
                </a:highlight>
                <a:sym typeface="Arial"/>
              </a:rPr>
              <a:t>With a </a:t>
            </a:r>
            <a:r>
              <a:rPr lang="en-US" sz="1000" b="1" dirty="0">
                <a:highlight>
                  <a:srgbClr val="FFFFFF"/>
                </a:highlight>
                <a:sym typeface="Arial"/>
              </a:rPr>
              <a:t>static port mapping</a:t>
            </a:r>
            <a:r>
              <a:rPr lang="en-US" sz="1000" dirty="0">
                <a:highlight>
                  <a:srgbClr val="FFFFFF"/>
                </a:highlight>
                <a:sym typeface="Arial"/>
              </a:rPr>
              <a:t>, you can explicitly define which host port you want to map to a container port.</a:t>
            </a:r>
          </a:p>
          <a:p>
            <a:pPr marL="0" lvl="0" indent="-228600" defTabSz="914400">
              <a:spcBef>
                <a:spcPts val="1200"/>
              </a:spcBef>
              <a:spcAft>
                <a:spcPts val="0"/>
              </a:spcAft>
            </a:pPr>
            <a:r>
              <a:rPr lang="en-US" sz="1000" dirty="0">
                <a:highlight>
                  <a:srgbClr val="FFFFFF"/>
                </a:highlight>
                <a:sym typeface="Arial"/>
              </a:rPr>
              <a:t>Using the example above, port 80 on the host is being mapped to port 3000 on the container. </a:t>
            </a:r>
          </a:p>
          <a:p>
            <a:pPr marL="0" lvl="0" indent="-228600" defTabSz="914400">
              <a:spcBef>
                <a:spcPts val="1200"/>
              </a:spcBef>
              <a:spcAft>
                <a:spcPts val="0"/>
              </a:spcAft>
            </a:pPr>
            <a:r>
              <a:rPr lang="en-US" sz="1000" dirty="0">
                <a:highlight>
                  <a:srgbClr val="FFFFFF"/>
                </a:highlight>
                <a:sym typeface="Arial"/>
              </a:rPr>
              <a:t>To communicate to the containerized application, you send traffic to port 80 to the Amazon EC2 instance's IP address. </a:t>
            </a:r>
          </a:p>
          <a:p>
            <a:pPr marL="0" lvl="0" indent="-228600" defTabSz="914400">
              <a:spcBef>
                <a:spcPts val="1200"/>
              </a:spcBef>
              <a:spcAft>
                <a:spcPts val="0"/>
              </a:spcAft>
            </a:pPr>
            <a:r>
              <a:rPr lang="en-US" sz="1000" dirty="0">
                <a:highlight>
                  <a:srgbClr val="FFFFFF"/>
                </a:highlight>
                <a:sym typeface="Arial"/>
              </a:rPr>
              <a:t>From the containerized application’s perspective it sees that inbound traffic on port 3000.</a:t>
            </a:r>
          </a:p>
          <a:p>
            <a:pPr marL="0" lvl="0" indent="-228600" defTabSz="914400">
              <a:spcBef>
                <a:spcPts val="1200"/>
              </a:spcBef>
              <a:spcAft>
                <a:spcPts val="1200"/>
              </a:spcAft>
            </a:pPr>
            <a:r>
              <a:rPr lang="en-US" sz="1000" u="sng" dirty="0">
                <a:highlight>
                  <a:srgbClr val="FFFFFF"/>
                </a:highlight>
                <a:sym typeface="Arial"/>
                <a:hlinkClick r:id="rId3"/>
              </a:rPr>
              <a:t>https://docs.aws.amazon.com/AmazonECS/latest/developerguide/task_definition_parameters.html</a:t>
            </a:r>
            <a:endParaRPr lang="en-US" sz="1000" dirty="0">
              <a:highlight>
                <a:srgbClr val="FFFFFF"/>
              </a:highlight>
              <a:sym typeface="Arial"/>
            </a:endParaRPr>
          </a:p>
        </p:txBody>
      </p:sp>
      <p:pic>
        <p:nvPicPr>
          <p:cNvPr id="267" name="Google Shape;267;p48"/>
          <p:cNvPicPr preferRelativeResize="0"/>
          <p:nvPr/>
        </p:nvPicPr>
        <p:blipFill>
          <a:blip r:embed="rId4"/>
          <a:stretch>
            <a:fillRect/>
          </a:stretch>
        </p:blipFill>
        <p:spPr>
          <a:xfrm>
            <a:off x="5160457" y="1243175"/>
            <a:ext cx="3553238" cy="267381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1"/>
        <p:cNvGrpSpPr/>
        <p:nvPr/>
      </p:nvGrpSpPr>
      <p:grpSpPr>
        <a:xfrm>
          <a:off x="0" y="0"/>
          <a:ext cx="0" cy="0"/>
          <a:chOff x="0" y="0"/>
          <a:chExt cx="0" cy="0"/>
        </a:xfrm>
      </p:grpSpPr>
      <p:sp useBgFill="1">
        <p:nvSpPr>
          <p:cNvPr id="279" name="Rectangle 27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Shape 28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2" name="Google Shape;272;p49"/>
          <p:cNvSpPr txBox="1">
            <a:spLocks noGrp="1"/>
          </p:cNvSpPr>
          <p:nvPr>
            <p:ph type="title"/>
          </p:nvPr>
        </p:nvSpPr>
        <p:spPr>
          <a:xfrm>
            <a:off x="852775" y="457200"/>
            <a:ext cx="3588597" cy="99813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100" kern="1200">
                <a:solidFill>
                  <a:schemeClr val="tx1"/>
                </a:solidFill>
                <a:latin typeface="+mj-lt"/>
                <a:ea typeface="+mj-ea"/>
                <a:cs typeface="+mj-cs"/>
              </a:rPr>
              <a:t>ECS Network Types - Bridge</a:t>
            </a:r>
          </a:p>
        </p:txBody>
      </p:sp>
      <p:sp>
        <p:nvSpPr>
          <p:cNvPr id="273" name="Google Shape;273;p49"/>
          <p:cNvSpPr txBox="1">
            <a:spLocks noGrp="1"/>
          </p:cNvSpPr>
          <p:nvPr>
            <p:ph sz="half" idx="1"/>
          </p:nvPr>
        </p:nvSpPr>
        <p:spPr>
          <a:xfrm>
            <a:off x="513505" y="1545021"/>
            <a:ext cx="4022460" cy="3418865"/>
          </a:xfrm>
          <a:prstGeom prst="rect">
            <a:avLst/>
          </a:prstGeom>
        </p:spPr>
        <p:txBody>
          <a:bodyPr spcFirstLastPara="1" vert="horz" lIns="91440" tIns="45720" rIns="91440" bIns="45720" rtlCol="0" anchorCtr="0">
            <a:normAutofit lnSpcReduction="10000"/>
          </a:bodyPr>
          <a:lstStyle/>
          <a:p>
            <a:pPr marL="0" lvl="0" indent="-228600" defTabSz="914400">
              <a:spcBef>
                <a:spcPts val="800"/>
              </a:spcBef>
              <a:spcAft>
                <a:spcPts val="0"/>
              </a:spcAft>
              <a:buSzPts val="1018"/>
            </a:pPr>
            <a:r>
              <a:rPr lang="en-US" sz="1000" dirty="0">
                <a:highlight>
                  <a:srgbClr val="FFFF00"/>
                </a:highlight>
                <a:sym typeface="Arial"/>
              </a:rPr>
              <a:t>Consider using the </a:t>
            </a:r>
            <a:r>
              <a:rPr lang="en-US" sz="1000" b="1" dirty="0">
                <a:highlight>
                  <a:srgbClr val="FFFF00"/>
                </a:highlight>
                <a:sym typeface="Arial"/>
              </a:rPr>
              <a:t>bridge network mode</a:t>
            </a:r>
            <a:r>
              <a:rPr lang="en-US" sz="1000" dirty="0">
                <a:highlight>
                  <a:srgbClr val="FFFF00"/>
                </a:highlight>
                <a:sym typeface="Arial"/>
              </a:rPr>
              <a:t> with a </a:t>
            </a:r>
            <a:r>
              <a:rPr lang="en-US" sz="1000" b="1" dirty="0">
                <a:highlight>
                  <a:srgbClr val="FFFF00"/>
                </a:highlight>
                <a:sym typeface="Arial"/>
              </a:rPr>
              <a:t>dynamic port mapping</a:t>
            </a:r>
            <a:r>
              <a:rPr lang="en-US" sz="1000" dirty="0">
                <a:highlight>
                  <a:srgbClr val="FFFF00"/>
                </a:highlight>
                <a:sym typeface="Arial"/>
              </a:rPr>
              <a:t> as shown in the following diagram.</a:t>
            </a:r>
          </a:p>
          <a:p>
            <a:pPr marL="0" lvl="0" indent="-228600" defTabSz="914400">
              <a:spcBef>
                <a:spcPts val="1200"/>
              </a:spcBef>
              <a:spcAft>
                <a:spcPts val="0"/>
              </a:spcAft>
              <a:buSzPts val="1018"/>
            </a:pPr>
            <a:r>
              <a:rPr lang="en-US" sz="1000" b="1" dirty="0">
                <a:highlight>
                  <a:srgbClr val="FFFF00"/>
                </a:highlight>
                <a:sym typeface="Arial"/>
              </a:rPr>
              <a:t>By not specifying a host port in the port mapping, you can have Docker choose a random, unused port from the ephemeral port range and assign it as the public host port for the container.</a:t>
            </a:r>
          </a:p>
          <a:p>
            <a:pPr marL="0" lvl="0" indent="-228600" defTabSz="914400">
              <a:spcBef>
                <a:spcPts val="1200"/>
              </a:spcBef>
              <a:spcAft>
                <a:spcPts val="0"/>
              </a:spcAft>
              <a:buSzPts val="1018"/>
            </a:pPr>
            <a:r>
              <a:rPr lang="en-US" sz="1000" dirty="0">
                <a:highlight>
                  <a:srgbClr val="FFFFFF"/>
                </a:highlight>
                <a:sym typeface="Arial"/>
              </a:rPr>
              <a:t>For example, the Node.js application listening on port 3000 on the container might be assigned a random high number port such as 47760 on the Amazon EC2 host.</a:t>
            </a:r>
          </a:p>
          <a:p>
            <a:pPr marL="0" lvl="0" indent="-228600" defTabSz="914400">
              <a:spcBef>
                <a:spcPts val="1200"/>
              </a:spcBef>
              <a:spcAft>
                <a:spcPts val="0"/>
              </a:spcAft>
              <a:buSzPts val="1018"/>
            </a:pPr>
            <a:r>
              <a:rPr lang="en-US" sz="1000" dirty="0">
                <a:highlight>
                  <a:srgbClr val="FFFFFF"/>
                </a:highlight>
                <a:sym typeface="Arial"/>
              </a:rPr>
              <a:t>Doing this means that you can run multiple copies of that container on the host. </a:t>
            </a:r>
          </a:p>
          <a:p>
            <a:pPr marL="0" lvl="0" indent="-228600" defTabSz="914400">
              <a:spcBef>
                <a:spcPts val="1200"/>
              </a:spcBef>
              <a:spcAft>
                <a:spcPts val="0"/>
              </a:spcAft>
              <a:buSzPts val="1018"/>
            </a:pPr>
            <a:r>
              <a:rPr lang="en-US" sz="1000" dirty="0">
                <a:highlight>
                  <a:srgbClr val="FFFFFF"/>
                </a:highlight>
                <a:sym typeface="Arial"/>
              </a:rPr>
              <a:t>Moreover, each container can be assigned its own port on the host. Each copy of the container receives traffic on port 3000. </a:t>
            </a:r>
          </a:p>
          <a:p>
            <a:pPr marL="0" lvl="0" indent="-228600" defTabSz="914400">
              <a:spcBef>
                <a:spcPts val="1200"/>
              </a:spcBef>
              <a:spcAft>
                <a:spcPts val="0"/>
              </a:spcAft>
              <a:buSzPts val="1018"/>
            </a:pPr>
            <a:r>
              <a:rPr lang="en-US" sz="1000" dirty="0">
                <a:highlight>
                  <a:srgbClr val="FFFFFF"/>
                </a:highlight>
                <a:sym typeface="Arial"/>
              </a:rPr>
              <a:t>However, clients that send traffic to these containers use the randomly assigned host ports.</a:t>
            </a:r>
          </a:p>
          <a:p>
            <a:pPr marL="0" lvl="0" indent="-228600" defTabSz="914400">
              <a:spcBef>
                <a:spcPts val="1200"/>
              </a:spcBef>
              <a:spcAft>
                <a:spcPts val="1200"/>
              </a:spcAft>
              <a:buSzPts val="1018"/>
            </a:pPr>
            <a:r>
              <a:rPr lang="en-US" sz="1000" dirty="0">
                <a:highlight>
                  <a:srgbClr val="FFFF00"/>
                </a:highlight>
                <a:sym typeface="Arial"/>
              </a:rPr>
              <a:t>The </a:t>
            </a:r>
            <a:r>
              <a:rPr lang="en-US" sz="1000" b="1" dirty="0">
                <a:highlight>
                  <a:srgbClr val="FFFF00"/>
                </a:highlight>
                <a:sym typeface="Arial"/>
              </a:rPr>
              <a:t>bridge network mode</a:t>
            </a:r>
            <a:r>
              <a:rPr lang="en-US" sz="1000" dirty="0">
                <a:highlight>
                  <a:srgbClr val="FFFF00"/>
                </a:highlight>
                <a:sym typeface="Arial"/>
              </a:rPr>
              <a:t> is </a:t>
            </a:r>
            <a:r>
              <a:rPr lang="en-US" sz="1000" u="sng" dirty="0">
                <a:highlight>
                  <a:srgbClr val="FFFF00"/>
                </a:highlight>
                <a:sym typeface="Arial"/>
              </a:rPr>
              <a:t>only supported for Amazon ECS tasks hosted on Amazon EC2 instances.</a:t>
            </a:r>
            <a:r>
              <a:rPr lang="en-US" sz="1000" dirty="0">
                <a:highlight>
                  <a:srgbClr val="FFFF00"/>
                </a:highlight>
                <a:sym typeface="Arial"/>
              </a:rPr>
              <a:t> It is not supported when using Amazon ECS on </a:t>
            </a:r>
            <a:r>
              <a:rPr lang="en-US" sz="1000" dirty="0" err="1">
                <a:highlight>
                  <a:srgbClr val="FFFF00"/>
                </a:highlight>
                <a:sym typeface="Arial"/>
              </a:rPr>
              <a:t>Fargate</a:t>
            </a:r>
            <a:r>
              <a:rPr lang="en-US" sz="1000" dirty="0">
                <a:highlight>
                  <a:srgbClr val="FFFF00"/>
                </a:highlight>
                <a:sym typeface="Arial"/>
              </a:rPr>
              <a:t>.</a:t>
            </a:r>
          </a:p>
        </p:txBody>
      </p:sp>
      <p:pic>
        <p:nvPicPr>
          <p:cNvPr id="274" name="Google Shape;274;p49"/>
          <p:cNvPicPr preferRelativeResize="0"/>
          <p:nvPr/>
        </p:nvPicPr>
        <p:blipFill>
          <a:blip r:embed="rId3"/>
          <a:stretch>
            <a:fillRect/>
          </a:stretch>
        </p:blipFill>
        <p:spPr>
          <a:xfrm>
            <a:off x="5160457" y="1141019"/>
            <a:ext cx="3553238" cy="287812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8"/>
        <p:cNvGrpSpPr/>
        <p:nvPr/>
      </p:nvGrpSpPr>
      <p:grpSpPr>
        <a:xfrm>
          <a:off x="0" y="0"/>
          <a:ext cx="0" cy="0"/>
          <a:chOff x="0" y="0"/>
          <a:chExt cx="0" cy="0"/>
        </a:xfrm>
      </p:grpSpPr>
      <p:sp useBgFill="1">
        <p:nvSpPr>
          <p:cNvPr id="286" name="Rectangle 2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Google Shape;279;p5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3500" kern="1200">
                <a:solidFill>
                  <a:schemeClr val="tx1"/>
                </a:solidFill>
                <a:latin typeface="+mj-lt"/>
                <a:ea typeface="+mj-ea"/>
                <a:cs typeface="+mj-cs"/>
              </a:rPr>
              <a:t>ECS Network Types - Awsvpc</a:t>
            </a:r>
          </a:p>
        </p:txBody>
      </p:sp>
      <p:sp>
        <p:nvSpPr>
          <p:cNvPr id="28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Google Shape;280;p50"/>
          <p:cNvSpPr txBox="1">
            <a:spLocks noGrp="1"/>
          </p:cNvSpPr>
          <p:nvPr>
            <p:ph sz="half" idx="1"/>
          </p:nvPr>
        </p:nvSpPr>
        <p:spPr>
          <a:xfrm>
            <a:off x="320119" y="1995677"/>
            <a:ext cx="4094225" cy="2882219"/>
          </a:xfrm>
          <a:prstGeom prst="rect">
            <a:avLst/>
          </a:prstGeom>
        </p:spPr>
        <p:txBody>
          <a:bodyPr spcFirstLastPara="1" vert="horz" lIns="91440" tIns="45720" rIns="91440" bIns="45720" rtlCol="0" anchor="t" anchorCtr="0">
            <a:normAutofit lnSpcReduction="10000"/>
          </a:bodyPr>
          <a:lstStyle/>
          <a:p>
            <a:pPr marL="0" lvl="0" indent="-228600" defTabSz="914400">
              <a:spcBef>
                <a:spcPts val="300"/>
              </a:spcBef>
              <a:spcAft>
                <a:spcPts val="300"/>
              </a:spcAft>
            </a:pPr>
            <a:r>
              <a:rPr lang="en-US" sz="1000" dirty="0">
                <a:highlight>
                  <a:srgbClr val="FFFFFF"/>
                </a:highlight>
                <a:sym typeface="Arial"/>
              </a:rPr>
              <a:t>With the </a:t>
            </a:r>
            <a:r>
              <a:rPr lang="en-US" sz="1000" b="1" dirty="0" err="1">
                <a:highlight>
                  <a:srgbClr val="FFFFFF"/>
                </a:highlight>
                <a:sym typeface="Arial"/>
              </a:rPr>
              <a:t>awsvpc</a:t>
            </a:r>
            <a:r>
              <a:rPr lang="en-US" sz="1000" b="1" dirty="0">
                <a:highlight>
                  <a:srgbClr val="FFFFFF"/>
                </a:highlight>
                <a:sym typeface="Arial"/>
              </a:rPr>
              <a:t> network mode</a:t>
            </a:r>
            <a:r>
              <a:rPr lang="en-US" sz="1000" dirty="0">
                <a:highlight>
                  <a:srgbClr val="FFFFFF"/>
                </a:highlight>
                <a:sym typeface="Arial"/>
              </a:rPr>
              <a:t>, Amazon ECS creates and manages an Elastic Network Interface (ENI) for each task and each task receives its own private IP address within the VPC. </a:t>
            </a:r>
          </a:p>
          <a:p>
            <a:pPr marL="0" lvl="0" indent="-228600" defTabSz="914400">
              <a:spcBef>
                <a:spcPts val="300"/>
              </a:spcBef>
              <a:spcAft>
                <a:spcPts val="300"/>
              </a:spcAft>
            </a:pPr>
            <a:r>
              <a:rPr lang="en-US" sz="1000" dirty="0">
                <a:highlight>
                  <a:srgbClr val="FFFFFF"/>
                </a:highlight>
                <a:sym typeface="Arial"/>
              </a:rPr>
              <a:t>This ENI is separate from the underlying hosts ENI. </a:t>
            </a:r>
          </a:p>
          <a:p>
            <a:pPr marL="0" lvl="0" indent="-228600" defTabSz="914400">
              <a:spcBef>
                <a:spcPts val="300"/>
              </a:spcBef>
              <a:spcAft>
                <a:spcPts val="300"/>
              </a:spcAft>
            </a:pPr>
            <a:r>
              <a:rPr lang="en-US" sz="1000" dirty="0">
                <a:highlight>
                  <a:srgbClr val="FFFFFF"/>
                </a:highlight>
                <a:sym typeface="Arial"/>
              </a:rPr>
              <a:t>If an Amazon EC2 instance is running multiple tasks, then each task’s ENI is separate as well.</a:t>
            </a:r>
          </a:p>
          <a:p>
            <a:pPr marL="0" lvl="0" indent="-228600" defTabSz="914400">
              <a:spcBef>
                <a:spcPts val="300"/>
              </a:spcBef>
              <a:spcAft>
                <a:spcPts val="300"/>
              </a:spcAft>
            </a:pPr>
            <a:r>
              <a:rPr lang="en-US" sz="1000" dirty="0">
                <a:highlight>
                  <a:srgbClr val="FFFFFF"/>
                </a:highlight>
                <a:sym typeface="Arial"/>
              </a:rPr>
              <a:t>The </a:t>
            </a:r>
            <a:r>
              <a:rPr lang="en-US" sz="1000" b="1" dirty="0">
                <a:highlight>
                  <a:srgbClr val="FFFFFF"/>
                </a:highlight>
                <a:sym typeface="Arial"/>
              </a:rPr>
              <a:t>advantage of using the </a:t>
            </a:r>
            <a:r>
              <a:rPr lang="en-US" sz="1000" b="1" dirty="0" err="1">
                <a:highlight>
                  <a:srgbClr val="FFFFFF"/>
                </a:highlight>
                <a:sym typeface="Arial"/>
              </a:rPr>
              <a:t>awsvpc</a:t>
            </a:r>
            <a:r>
              <a:rPr lang="en-US" sz="1000" b="1" dirty="0">
                <a:highlight>
                  <a:srgbClr val="FFFFFF"/>
                </a:highlight>
                <a:sym typeface="Arial"/>
              </a:rPr>
              <a:t> network mode</a:t>
            </a:r>
            <a:r>
              <a:rPr lang="en-US" sz="1000" dirty="0">
                <a:highlight>
                  <a:srgbClr val="FFFFFF"/>
                </a:highlight>
                <a:sym typeface="Arial"/>
              </a:rPr>
              <a:t> is that each task has a separate security group to allow or deny traffic. </a:t>
            </a:r>
          </a:p>
          <a:p>
            <a:pPr marL="0" lvl="0" indent="-228600" defTabSz="914400">
              <a:spcBef>
                <a:spcPts val="300"/>
              </a:spcBef>
              <a:spcAft>
                <a:spcPts val="300"/>
              </a:spcAft>
            </a:pPr>
            <a:r>
              <a:rPr lang="en-US" sz="1000" dirty="0">
                <a:highlight>
                  <a:srgbClr val="FFFFFF"/>
                </a:highlight>
                <a:sym typeface="Arial"/>
              </a:rPr>
              <a:t>This means you have greater flexibility to control communications between tasks and services at a more granular level. </a:t>
            </a:r>
          </a:p>
          <a:p>
            <a:pPr marL="0" lvl="0" indent="-228600" defTabSz="914400">
              <a:spcBef>
                <a:spcPts val="300"/>
              </a:spcBef>
              <a:spcAft>
                <a:spcPts val="300"/>
              </a:spcAft>
            </a:pPr>
            <a:r>
              <a:rPr lang="en-US" sz="1000" dirty="0">
                <a:highlight>
                  <a:srgbClr val="FFFFFF"/>
                </a:highlight>
                <a:sym typeface="Arial"/>
              </a:rPr>
              <a:t>You can also configure a task to deny incoming traffic from another task located on the same host.</a:t>
            </a:r>
          </a:p>
          <a:p>
            <a:pPr marL="0" lvl="0" indent="-228600" defTabSz="914400">
              <a:spcBef>
                <a:spcPts val="300"/>
              </a:spcBef>
              <a:spcAft>
                <a:spcPts val="300"/>
              </a:spcAft>
              <a:buClr>
                <a:schemeClr val="dk1"/>
              </a:buClr>
              <a:buSzPts val="800"/>
            </a:pPr>
            <a:r>
              <a:rPr lang="en-US" sz="1000" dirty="0">
                <a:highlight>
                  <a:srgbClr val="FFFFFF"/>
                </a:highlight>
                <a:sym typeface="Arial"/>
              </a:rPr>
              <a:t>The </a:t>
            </a:r>
            <a:r>
              <a:rPr lang="en-US" sz="1000" b="1" dirty="0" err="1">
                <a:highlight>
                  <a:srgbClr val="FFFFFF"/>
                </a:highlight>
                <a:sym typeface="Arial"/>
              </a:rPr>
              <a:t>awsvpc</a:t>
            </a:r>
            <a:r>
              <a:rPr lang="en-US" sz="1000" b="1" dirty="0">
                <a:highlight>
                  <a:srgbClr val="FFFFFF"/>
                </a:highlight>
                <a:sym typeface="Arial"/>
              </a:rPr>
              <a:t> network mode</a:t>
            </a:r>
            <a:r>
              <a:rPr lang="en-US" sz="1000" dirty="0">
                <a:highlight>
                  <a:srgbClr val="FFFFFF"/>
                </a:highlight>
                <a:sym typeface="Arial"/>
              </a:rPr>
              <a:t> is </a:t>
            </a:r>
            <a:r>
              <a:rPr lang="en-US" sz="1000" u="sng" dirty="0">
                <a:highlight>
                  <a:srgbClr val="FFFFFF"/>
                </a:highlight>
                <a:sym typeface="Arial"/>
              </a:rPr>
              <a:t>supported for Amazon ECS tasks hosted on both Amazon EC2 and </a:t>
            </a:r>
            <a:r>
              <a:rPr lang="en-US" sz="1000" u="sng" dirty="0" err="1">
                <a:highlight>
                  <a:srgbClr val="FFFFFF"/>
                </a:highlight>
                <a:sym typeface="Arial"/>
              </a:rPr>
              <a:t>Fargate</a:t>
            </a:r>
            <a:r>
              <a:rPr lang="en-US" sz="1000" u="sng" dirty="0">
                <a:highlight>
                  <a:srgbClr val="FFFFFF"/>
                </a:highlight>
                <a:sym typeface="Arial"/>
              </a:rPr>
              <a:t>.</a:t>
            </a:r>
            <a:r>
              <a:rPr lang="en-US" sz="1000" dirty="0">
                <a:highlight>
                  <a:srgbClr val="FFFFFF"/>
                </a:highlight>
                <a:sym typeface="Arial"/>
              </a:rPr>
              <a:t> </a:t>
            </a:r>
          </a:p>
          <a:p>
            <a:pPr marL="0" lvl="0" indent="-228600" defTabSz="914400">
              <a:spcBef>
                <a:spcPts val="300"/>
              </a:spcBef>
              <a:spcAft>
                <a:spcPts val="300"/>
              </a:spcAft>
              <a:buClr>
                <a:schemeClr val="dk1"/>
              </a:buClr>
              <a:buSzPts val="800"/>
            </a:pPr>
            <a:r>
              <a:rPr lang="en-US" sz="1000" dirty="0">
                <a:highlight>
                  <a:srgbClr val="FFFF00"/>
                </a:highlight>
                <a:sym typeface="Arial"/>
              </a:rPr>
              <a:t>Be mindful that, when using </a:t>
            </a:r>
            <a:r>
              <a:rPr lang="en-US" sz="1000" dirty="0" err="1">
                <a:highlight>
                  <a:srgbClr val="FFFF00"/>
                </a:highlight>
                <a:sym typeface="Arial"/>
              </a:rPr>
              <a:t>Fargate</a:t>
            </a:r>
            <a:r>
              <a:rPr lang="en-US" sz="1000" dirty="0">
                <a:highlight>
                  <a:srgbClr val="FFFF00"/>
                </a:highlight>
                <a:sym typeface="Arial"/>
              </a:rPr>
              <a:t>, the </a:t>
            </a:r>
            <a:r>
              <a:rPr lang="en-US" sz="1000" dirty="0" err="1">
                <a:highlight>
                  <a:srgbClr val="FFFF00"/>
                </a:highlight>
                <a:sym typeface="Arial"/>
              </a:rPr>
              <a:t>awsvpc</a:t>
            </a:r>
            <a:r>
              <a:rPr lang="en-US" sz="1000" dirty="0">
                <a:highlight>
                  <a:srgbClr val="FFFF00"/>
                </a:highlight>
                <a:sym typeface="Arial"/>
              </a:rPr>
              <a:t> network mode is required.</a:t>
            </a:r>
          </a:p>
        </p:txBody>
      </p:sp>
      <p:pic>
        <p:nvPicPr>
          <p:cNvPr id="281" name="Google Shape;281;p50"/>
          <p:cNvPicPr preferRelativeResize="0"/>
          <p:nvPr/>
        </p:nvPicPr>
        <p:blipFill>
          <a:blip r:embed="rId3"/>
          <a:stretch>
            <a:fillRect/>
          </a:stretch>
        </p:blipFill>
        <p:spPr>
          <a:xfrm>
            <a:off x="4574286" y="1379307"/>
            <a:ext cx="4094226" cy="238488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5"/>
        <p:cNvGrpSpPr/>
        <p:nvPr/>
      </p:nvGrpSpPr>
      <p:grpSpPr>
        <a:xfrm>
          <a:off x="0" y="0"/>
          <a:ext cx="0" cy="0"/>
          <a:chOff x="0" y="0"/>
          <a:chExt cx="0" cy="0"/>
        </a:xfrm>
      </p:grpSpPr>
      <p:sp useBgFill="1">
        <p:nvSpPr>
          <p:cNvPr id="294" name="Rectangle 29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Google Shape;286;p51"/>
          <p:cNvSpPr txBox="1">
            <a:spLocks noGrp="1"/>
          </p:cNvSpPr>
          <p:nvPr>
            <p:ph type="title"/>
          </p:nvPr>
        </p:nvSpPr>
        <p:spPr>
          <a:xfrm>
            <a:off x="473202" y="342900"/>
            <a:ext cx="3257550" cy="1447038"/>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600"/>
              <a:t>ECS Monitoring</a:t>
            </a:r>
          </a:p>
        </p:txBody>
      </p:sp>
      <p:sp>
        <p:nvSpPr>
          <p:cNvPr id="29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53561" y="1059561"/>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Google Shape;287;p51"/>
          <p:cNvSpPr txBox="1">
            <a:spLocks noGrp="1"/>
          </p:cNvSpPr>
          <p:nvPr>
            <p:ph sz="half" idx="1"/>
          </p:nvPr>
        </p:nvSpPr>
        <p:spPr>
          <a:xfrm>
            <a:off x="4155947" y="342900"/>
            <a:ext cx="4505706" cy="1447038"/>
          </a:xfrm>
          <a:prstGeom prst="rect">
            <a:avLst/>
          </a:prstGeom>
        </p:spPr>
        <p:txBody>
          <a:bodyPr spcFirstLastPara="1" vert="horz" lIns="91440" tIns="45720" rIns="91440" bIns="45720" rtlCol="0" anchor="ctr" anchorCtr="0">
            <a:normAutofit/>
          </a:bodyPr>
          <a:lstStyle/>
          <a:p>
            <a:pPr marL="0" lvl="0" indent="-228600" defTabSz="914400">
              <a:spcBef>
                <a:spcPts val="800"/>
              </a:spcBef>
              <a:spcAft>
                <a:spcPts val="0"/>
              </a:spcAft>
            </a:pPr>
            <a:r>
              <a:rPr lang="en-US" sz="900">
                <a:sym typeface="Arial"/>
              </a:rPr>
              <a:t>You can monitor your Amazon ECS resources using Amazon CloudWatch, which collects and processes raw data from Amazon ECS into readable, near real-time metrics. </a:t>
            </a:r>
          </a:p>
          <a:p>
            <a:pPr marL="0" lvl="0" indent="-228600" defTabSz="914400">
              <a:spcBef>
                <a:spcPts val="1200"/>
              </a:spcBef>
              <a:spcAft>
                <a:spcPts val="1200"/>
              </a:spcAft>
            </a:pPr>
            <a:r>
              <a:rPr lang="en-US" sz="900">
                <a:sym typeface="Arial"/>
              </a:rPr>
              <a:t>These statistics are recorded for a period of two weeks, so that you can access historical information and gain a better perspective on how your clusters or services are performing. Amazon ECS metric data is automatically sent to CloudWatch in 1-minute periods. </a:t>
            </a:r>
          </a:p>
        </p:txBody>
      </p:sp>
      <p:pic>
        <p:nvPicPr>
          <p:cNvPr id="289" name="Google Shape;289;p51"/>
          <p:cNvPicPr preferRelativeResize="0"/>
          <p:nvPr/>
        </p:nvPicPr>
        <p:blipFill>
          <a:blip r:embed="rId3"/>
          <a:stretch>
            <a:fillRect/>
          </a:stretch>
        </p:blipFill>
        <p:spPr>
          <a:xfrm>
            <a:off x="349758" y="2173775"/>
            <a:ext cx="4101084" cy="2265848"/>
          </a:xfrm>
          <a:prstGeom prst="rect">
            <a:avLst/>
          </a:prstGeom>
          <a:noFill/>
        </p:spPr>
      </p:pic>
      <p:pic>
        <p:nvPicPr>
          <p:cNvPr id="288" name="Google Shape;288;p51"/>
          <p:cNvPicPr preferRelativeResize="0"/>
          <p:nvPr/>
        </p:nvPicPr>
        <p:blipFill>
          <a:blip r:embed="rId4"/>
          <a:stretch>
            <a:fillRect/>
          </a:stretch>
        </p:blipFill>
        <p:spPr>
          <a:xfrm>
            <a:off x="4690872" y="2317313"/>
            <a:ext cx="4101084" cy="197877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3"/>
        <p:cNvGrpSpPr/>
        <p:nvPr/>
      </p:nvGrpSpPr>
      <p:grpSpPr>
        <a:xfrm>
          <a:off x="0" y="0"/>
          <a:ext cx="0" cy="0"/>
          <a:chOff x="0" y="0"/>
          <a:chExt cx="0" cy="0"/>
        </a:xfrm>
      </p:grpSpPr>
      <p:sp useBgFill="1">
        <p:nvSpPr>
          <p:cNvPr id="301" name="Rectangle 30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Google Shape;294;p52"/>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3500" kern="1200">
                <a:solidFill>
                  <a:schemeClr val="tx1"/>
                </a:solidFill>
                <a:latin typeface="+mj-lt"/>
                <a:ea typeface="+mj-ea"/>
                <a:cs typeface="+mj-cs"/>
              </a:rPr>
              <a:t>ECS Metrics Insights</a:t>
            </a:r>
          </a:p>
        </p:txBody>
      </p:sp>
      <p:sp>
        <p:nvSpPr>
          <p:cNvPr id="30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Google Shape;295;p52"/>
          <p:cNvSpPr txBox="1">
            <a:spLocks noGrp="1"/>
          </p:cNvSpPr>
          <p:nvPr>
            <p:ph sz="half" idx="1"/>
          </p:nvPr>
        </p:nvSpPr>
        <p:spPr>
          <a:xfrm>
            <a:off x="291730" y="1869762"/>
            <a:ext cx="3977110" cy="2995032"/>
          </a:xfrm>
          <a:prstGeom prst="rect">
            <a:avLst/>
          </a:prstGeom>
        </p:spPr>
        <p:txBody>
          <a:bodyPr spcFirstLastPara="1" vert="horz" lIns="91440" tIns="45720" rIns="91440" bIns="45720" rtlCol="0" anchor="t" anchorCtr="0">
            <a:normAutofit lnSpcReduction="10000"/>
          </a:bodyPr>
          <a:lstStyle/>
          <a:p>
            <a:pPr marL="0" lvl="0" indent="-228600" defTabSz="914400">
              <a:spcBef>
                <a:spcPts val="300"/>
              </a:spcBef>
              <a:spcAft>
                <a:spcPts val="300"/>
              </a:spcAft>
              <a:buClr>
                <a:schemeClr val="dk1"/>
              </a:buClr>
              <a:buSzPts val="800"/>
            </a:pPr>
            <a:r>
              <a:rPr lang="en-US" sz="1000" dirty="0">
                <a:sym typeface="Arial"/>
              </a:rPr>
              <a:t>The CloudWatch Container Insights dashboard gives you access to the following information:</a:t>
            </a:r>
          </a:p>
          <a:p>
            <a:pPr marL="342900" lvl="0" indent="-228600" defTabSz="914400">
              <a:spcBef>
                <a:spcPts val="300"/>
              </a:spcBef>
              <a:spcAft>
                <a:spcPts val="300"/>
              </a:spcAft>
              <a:buClr>
                <a:srgbClr val="333333"/>
              </a:buClr>
              <a:buSzPts val="1000"/>
            </a:pPr>
            <a:r>
              <a:rPr lang="en-US" sz="1000" dirty="0">
                <a:sym typeface="Arial"/>
              </a:rPr>
              <a:t>CPU and memory utilization</a:t>
            </a:r>
          </a:p>
          <a:p>
            <a:pPr marL="342900" lvl="0" indent="-228600" defTabSz="914400">
              <a:spcBef>
                <a:spcPts val="300"/>
              </a:spcBef>
              <a:spcAft>
                <a:spcPts val="300"/>
              </a:spcAft>
              <a:buClr>
                <a:srgbClr val="333333"/>
              </a:buClr>
              <a:buSzPts val="1000"/>
            </a:pPr>
            <a:r>
              <a:rPr lang="en-US" sz="1000" dirty="0">
                <a:sym typeface="Arial"/>
              </a:rPr>
              <a:t>Task and service counts</a:t>
            </a:r>
          </a:p>
          <a:p>
            <a:pPr marL="342900" lvl="0" indent="-228600" defTabSz="914400">
              <a:spcBef>
                <a:spcPts val="300"/>
              </a:spcBef>
              <a:spcAft>
                <a:spcPts val="300"/>
              </a:spcAft>
              <a:buClr>
                <a:srgbClr val="333333"/>
              </a:buClr>
              <a:buSzPts val="1000"/>
            </a:pPr>
            <a:r>
              <a:rPr lang="en-US" sz="1000" dirty="0">
                <a:sym typeface="Arial"/>
              </a:rPr>
              <a:t>Read/write storage</a:t>
            </a:r>
          </a:p>
          <a:p>
            <a:pPr marL="342900" lvl="0" indent="-228600" defTabSz="914400">
              <a:spcBef>
                <a:spcPts val="300"/>
              </a:spcBef>
              <a:spcAft>
                <a:spcPts val="300"/>
              </a:spcAft>
              <a:buClr>
                <a:srgbClr val="333333"/>
              </a:buClr>
              <a:buSzPts val="1000"/>
            </a:pPr>
            <a:r>
              <a:rPr lang="en-US" sz="1000" dirty="0">
                <a:sym typeface="Arial"/>
              </a:rPr>
              <a:t>Network Rx/Tx</a:t>
            </a:r>
          </a:p>
          <a:p>
            <a:pPr marL="342900" lvl="0" indent="-228600" defTabSz="914400">
              <a:spcBef>
                <a:spcPts val="300"/>
              </a:spcBef>
              <a:spcAft>
                <a:spcPts val="300"/>
              </a:spcAft>
              <a:buClr>
                <a:srgbClr val="333333"/>
              </a:buClr>
              <a:buSzPts val="1000"/>
            </a:pPr>
            <a:r>
              <a:rPr lang="en-US" sz="1000" dirty="0">
                <a:sym typeface="Arial"/>
              </a:rPr>
              <a:t>Container instance counts for clusters, services, and tasks</a:t>
            </a:r>
          </a:p>
          <a:p>
            <a:pPr marL="342900" lvl="0" indent="-228600" defTabSz="914400">
              <a:spcBef>
                <a:spcPts val="300"/>
              </a:spcBef>
              <a:spcAft>
                <a:spcPts val="300"/>
              </a:spcAft>
              <a:buClr>
                <a:srgbClr val="333333"/>
              </a:buClr>
              <a:buSzPts val="1000"/>
            </a:pPr>
            <a:r>
              <a:rPr lang="en-US" sz="1000" dirty="0">
                <a:sym typeface="Arial"/>
              </a:rPr>
              <a:t>and more</a:t>
            </a:r>
          </a:p>
          <a:p>
            <a:pPr marL="0" lvl="0" indent="-228600" defTabSz="914400">
              <a:spcBef>
                <a:spcPts val="300"/>
              </a:spcBef>
              <a:spcAft>
                <a:spcPts val="300"/>
              </a:spcAft>
            </a:pPr>
            <a:r>
              <a:rPr lang="en-US" sz="1000" dirty="0">
                <a:sym typeface="Arial"/>
              </a:rPr>
              <a:t>With CloudWatch Container Insights, you can:</a:t>
            </a:r>
          </a:p>
          <a:p>
            <a:pPr marL="342900" lvl="0" indent="-228600" defTabSz="914400">
              <a:spcBef>
                <a:spcPts val="300"/>
              </a:spcBef>
              <a:spcAft>
                <a:spcPts val="300"/>
              </a:spcAft>
              <a:buClr>
                <a:srgbClr val="333333"/>
              </a:buClr>
              <a:buSzPts val="1000"/>
            </a:pPr>
            <a:r>
              <a:rPr lang="en-US" sz="1000" dirty="0">
                <a:sym typeface="Arial"/>
              </a:rPr>
              <a:t>Gain access to CloudWatch Container Insights dashboard metrics</a:t>
            </a:r>
          </a:p>
          <a:p>
            <a:pPr marL="342900" lvl="0" indent="-228600" defTabSz="914400">
              <a:spcBef>
                <a:spcPts val="300"/>
              </a:spcBef>
              <a:spcAft>
                <a:spcPts val="300"/>
              </a:spcAft>
              <a:buClr>
                <a:srgbClr val="333333"/>
              </a:buClr>
              <a:buSzPts val="1000"/>
            </a:pPr>
            <a:r>
              <a:rPr lang="en-US" sz="1000" dirty="0">
                <a:sym typeface="Arial"/>
              </a:rPr>
              <a:t>Integrate with CloudWatch Logs Insights to dynamically query and analyze container application and performance logs</a:t>
            </a:r>
          </a:p>
          <a:p>
            <a:pPr marL="342900" lvl="0" indent="-228600" defTabSz="914400">
              <a:spcBef>
                <a:spcPts val="300"/>
              </a:spcBef>
              <a:spcAft>
                <a:spcPts val="300"/>
              </a:spcAft>
              <a:buClr>
                <a:srgbClr val="333333"/>
              </a:buClr>
              <a:buSzPts val="1000"/>
            </a:pPr>
            <a:r>
              <a:rPr lang="en-US" sz="1000" dirty="0">
                <a:sym typeface="Arial"/>
              </a:rPr>
              <a:t>Create CloudWatch alarm notifications to track performance and potential issues</a:t>
            </a:r>
          </a:p>
          <a:p>
            <a:pPr marL="342900" lvl="0" indent="-228600" defTabSz="914400">
              <a:spcBef>
                <a:spcPts val="300"/>
              </a:spcBef>
              <a:spcAft>
                <a:spcPts val="300"/>
              </a:spcAft>
              <a:buClr>
                <a:srgbClr val="333333"/>
              </a:buClr>
              <a:buSzPts val="1000"/>
            </a:pPr>
            <a:r>
              <a:rPr lang="en-US" sz="1000" dirty="0">
                <a:sym typeface="Arial"/>
              </a:rPr>
              <a:t>Enable Container Insights with one click, no need for additional configuration or the use of sidecars to monitor your tasks.</a:t>
            </a:r>
          </a:p>
          <a:p>
            <a:pPr marL="0" lvl="0" indent="-228600" defTabSz="914400">
              <a:spcBef>
                <a:spcPts val="300"/>
              </a:spcBef>
              <a:spcAft>
                <a:spcPts val="300"/>
              </a:spcAft>
            </a:pPr>
            <a:endParaRPr lang="en-US" sz="1000" dirty="0">
              <a:sym typeface="Arial"/>
            </a:endParaRPr>
          </a:p>
        </p:txBody>
      </p:sp>
      <p:pic>
        <p:nvPicPr>
          <p:cNvPr id="296" name="Google Shape;296;p52"/>
          <p:cNvPicPr preferRelativeResize="0"/>
          <p:nvPr/>
        </p:nvPicPr>
        <p:blipFill>
          <a:blip r:embed="rId3"/>
          <a:stretch>
            <a:fillRect/>
          </a:stretch>
        </p:blipFill>
        <p:spPr>
          <a:xfrm>
            <a:off x="4574286" y="1445838"/>
            <a:ext cx="4094226" cy="225182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0"/>
        <p:cNvGrpSpPr/>
        <p:nvPr/>
      </p:nvGrpSpPr>
      <p:grpSpPr>
        <a:xfrm>
          <a:off x="0" y="0"/>
          <a:ext cx="0" cy="0"/>
          <a:chOff x="0" y="0"/>
          <a:chExt cx="0" cy="0"/>
        </a:xfrm>
      </p:grpSpPr>
      <p:sp useBgFill="1">
        <p:nvSpPr>
          <p:cNvPr id="309" name="Rectangle 30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Google Shape;301;p53"/>
          <p:cNvSpPr txBox="1">
            <a:spLocks noGrp="1"/>
          </p:cNvSpPr>
          <p:nvPr>
            <p:ph type="title"/>
          </p:nvPr>
        </p:nvSpPr>
        <p:spPr>
          <a:xfrm>
            <a:off x="480060" y="246888"/>
            <a:ext cx="5170932" cy="1337310"/>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4100"/>
              <a:t>Amazon ECR</a:t>
            </a:r>
          </a:p>
        </p:txBody>
      </p:sp>
      <p:sp>
        <p:nvSpPr>
          <p:cNvPr id="3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1796796"/>
            <a:ext cx="3182691" cy="13716"/>
          </a:xfrm>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 name="connsiteX0" fmla="*/ 0 w 3182691"/>
              <a:gd name="connsiteY0" fmla="*/ 0 h 13716"/>
              <a:gd name="connsiteX1" fmla="*/ 572884 w 3182691"/>
              <a:gd name="connsiteY1" fmla="*/ 0 h 13716"/>
              <a:gd name="connsiteX2" fmla="*/ 1113942 w 3182691"/>
              <a:gd name="connsiteY2" fmla="*/ 0 h 13716"/>
              <a:gd name="connsiteX3" fmla="*/ 1686826 w 3182691"/>
              <a:gd name="connsiteY3" fmla="*/ 0 h 13716"/>
              <a:gd name="connsiteX4" fmla="*/ 2323364 w 3182691"/>
              <a:gd name="connsiteY4" fmla="*/ 0 h 13716"/>
              <a:gd name="connsiteX5" fmla="*/ 3182691 w 3182691"/>
              <a:gd name="connsiteY5" fmla="*/ 0 h 13716"/>
              <a:gd name="connsiteX6" fmla="*/ 3182691 w 3182691"/>
              <a:gd name="connsiteY6" fmla="*/ 13716 h 13716"/>
              <a:gd name="connsiteX7" fmla="*/ 2546153 w 3182691"/>
              <a:gd name="connsiteY7" fmla="*/ 13716 h 13716"/>
              <a:gd name="connsiteX8" fmla="*/ 1845961 w 3182691"/>
              <a:gd name="connsiteY8" fmla="*/ 13716 h 13716"/>
              <a:gd name="connsiteX9" fmla="*/ 1304903 w 3182691"/>
              <a:gd name="connsiteY9" fmla="*/ 13716 h 13716"/>
              <a:gd name="connsiteX10" fmla="*/ 604711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25870" y="33585"/>
                  <a:pt x="418138" y="17639"/>
                  <a:pt x="636538" y="0"/>
                </a:cubicBezTo>
                <a:cubicBezTo>
                  <a:pt x="866402" y="-9774"/>
                  <a:pt x="1016900" y="-17532"/>
                  <a:pt x="1273076" y="0"/>
                </a:cubicBezTo>
                <a:cubicBezTo>
                  <a:pt x="1519343" y="-34410"/>
                  <a:pt x="1705438" y="-53754"/>
                  <a:pt x="1909615" y="0"/>
                </a:cubicBezTo>
                <a:cubicBezTo>
                  <a:pt x="2120433" y="2855"/>
                  <a:pt x="2209200" y="-17463"/>
                  <a:pt x="2482499" y="0"/>
                </a:cubicBezTo>
                <a:cubicBezTo>
                  <a:pt x="2733571" y="54170"/>
                  <a:pt x="2997997" y="-48885"/>
                  <a:pt x="3182691" y="0"/>
                </a:cubicBezTo>
                <a:cubicBezTo>
                  <a:pt x="3182669" y="4238"/>
                  <a:pt x="3183053" y="9645"/>
                  <a:pt x="3182691" y="13716"/>
                </a:cubicBezTo>
                <a:cubicBezTo>
                  <a:pt x="2941063" y="-1403"/>
                  <a:pt x="2872422" y="11622"/>
                  <a:pt x="2609807" y="13716"/>
                </a:cubicBezTo>
                <a:cubicBezTo>
                  <a:pt x="2341801" y="5460"/>
                  <a:pt x="2328606" y="24260"/>
                  <a:pt x="2068749" y="13716"/>
                </a:cubicBezTo>
                <a:cubicBezTo>
                  <a:pt x="1813820" y="-3451"/>
                  <a:pt x="1714804" y="33033"/>
                  <a:pt x="1432211" y="13716"/>
                </a:cubicBezTo>
                <a:cubicBezTo>
                  <a:pt x="1164810" y="-31578"/>
                  <a:pt x="993140" y="23003"/>
                  <a:pt x="859327" y="13716"/>
                </a:cubicBezTo>
                <a:cubicBezTo>
                  <a:pt x="750703" y="-29546"/>
                  <a:pt x="236193" y="34159"/>
                  <a:pt x="0" y="13716"/>
                </a:cubicBezTo>
                <a:cubicBezTo>
                  <a:pt x="-950" y="8514"/>
                  <a:pt x="-119" y="3449"/>
                  <a:pt x="0" y="0"/>
                </a:cubicBezTo>
                <a:close/>
              </a:path>
              <a:path w="3182691" h="13716" stroke="0" extrusionOk="0">
                <a:moveTo>
                  <a:pt x="0" y="0"/>
                </a:moveTo>
                <a:cubicBezTo>
                  <a:pt x="243084" y="-23531"/>
                  <a:pt x="399010" y="-30989"/>
                  <a:pt x="572884" y="0"/>
                </a:cubicBezTo>
                <a:cubicBezTo>
                  <a:pt x="745196" y="46048"/>
                  <a:pt x="956262" y="22379"/>
                  <a:pt x="1113942" y="0"/>
                </a:cubicBezTo>
                <a:cubicBezTo>
                  <a:pt x="1345494" y="6575"/>
                  <a:pt x="1537971" y="57434"/>
                  <a:pt x="1686826" y="0"/>
                </a:cubicBezTo>
                <a:cubicBezTo>
                  <a:pt x="1847487" y="-5870"/>
                  <a:pt x="2194651" y="-1232"/>
                  <a:pt x="2323364" y="0"/>
                </a:cubicBezTo>
                <a:cubicBezTo>
                  <a:pt x="2488731" y="36406"/>
                  <a:pt x="2902092" y="-40336"/>
                  <a:pt x="3182691" y="0"/>
                </a:cubicBezTo>
                <a:cubicBezTo>
                  <a:pt x="3181910" y="5403"/>
                  <a:pt x="3181850" y="9705"/>
                  <a:pt x="3182691" y="13716"/>
                </a:cubicBezTo>
                <a:cubicBezTo>
                  <a:pt x="3012562" y="-42392"/>
                  <a:pt x="2765408" y="31046"/>
                  <a:pt x="2546153" y="13716"/>
                </a:cubicBezTo>
                <a:cubicBezTo>
                  <a:pt x="2331952" y="9306"/>
                  <a:pt x="2142129" y="15233"/>
                  <a:pt x="1845961" y="13716"/>
                </a:cubicBezTo>
                <a:cubicBezTo>
                  <a:pt x="1537526" y="27422"/>
                  <a:pt x="1468653" y="-10747"/>
                  <a:pt x="1304903" y="13716"/>
                </a:cubicBezTo>
                <a:cubicBezTo>
                  <a:pt x="1191987" y="21566"/>
                  <a:pt x="927061" y="10054"/>
                  <a:pt x="604711" y="13716"/>
                </a:cubicBezTo>
                <a:cubicBezTo>
                  <a:pt x="273947" y="41005"/>
                  <a:pt x="111622" y="-29126"/>
                  <a:pt x="0" y="13716"/>
                </a:cubicBezTo>
                <a:cubicBezTo>
                  <a:pt x="242" y="7496"/>
                  <a:pt x="776" y="5947"/>
                  <a:pt x="0" y="0"/>
                </a:cubicBezTo>
                <a:close/>
              </a:path>
              <a:path w="3182691" h="13716" fill="none" stroke="0" extrusionOk="0">
                <a:moveTo>
                  <a:pt x="0" y="0"/>
                </a:moveTo>
                <a:cubicBezTo>
                  <a:pt x="245832" y="29445"/>
                  <a:pt x="388924" y="-28919"/>
                  <a:pt x="636538" y="0"/>
                </a:cubicBezTo>
                <a:cubicBezTo>
                  <a:pt x="838014" y="3247"/>
                  <a:pt x="1005059" y="8075"/>
                  <a:pt x="1273076" y="0"/>
                </a:cubicBezTo>
                <a:cubicBezTo>
                  <a:pt x="1555121" y="-15110"/>
                  <a:pt x="1674116" y="-4878"/>
                  <a:pt x="1909615" y="0"/>
                </a:cubicBezTo>
                <a:cubicBezTo>
                  <a:pt x="2127874" y="21642"/>
                  <a:pt x="2229467" y="-10228"/>
                  <a:pt x="2482499" y="0"/>
                </a:cubicBezTo>
                <a:cubicBezTo>
                  <a:pt x="2772379" y="28915"/>
                  <a:pt x="3003217" y="-43687"/>
                  <a:pt x="3182691" y="0"/>
                </a:cubicBezTo>
                <a:cubicBezTo>
                  <a:pt x="3182795" y="3768"/>
                  <a:pt x="3182801" y="10153"/>
                  <a:pt x="3182691" y="13716"/>
                </a:cubicBezTo>
                <a:cubicBezTo>
                  <a:pt x="2948637" y="12517"/>
                  <a:pt x="2873728" y="17755"/>
                  <a:pt x="2609807" y="13716"/>
                </a:cubicBezTo>
                <a:cubicBezTo>
                  <a:pt x="2342839" y="7298"/>
                  <a:pt x="2331621" y="25963"/>
                  <a:pt x="2068749" y="13716"/>
                </a:cubicBezTo>
                <a:cubicBezTo>
                  <a:pt x="1813814" y="-11924"/>
                  <a:pt x="1700576" y="32167"/>
                  <a:pt x="1432211" y="13716"/>
                </a:cubicBezTo>
                <a:cubicBezTo>
                  <a:pt x="1148444" y="-31625"/>
                  <a:pt x="987622" y="-2169"/>
                  <a:pt x="859327" y="13716"/>
                </a:cubicBezTo>
                <a:cubicBezTo>
                  <a:pt x="743387" y="32850"/>
                  <a:pt x="194182" y="1421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2905" y="4075"/>
                          <a:pt x="3183007" y="9784"/>
                          <a:pt x="3182691" y="13716"/>
                        </a:cubicBezTo>
                        <a:cubicBezTo>
                          <a:pt x="2947041" y="12115"/>
                          <a:pt x="2875741" y="18365"/>
                          <a:pt x="2609807" y="13716"/>
                        </a:cubicBezTo>
                        <a:cubicBezTo>
                          <a:pt x="2343873" y="9067"/>
                          <a:pt x="2331203" y="27157"/>
                          <a:pt x="2068749" y="13716"/>
                        </a:cubicBezTo>
                        <a:cubicBezTo>
                          <a:pt x="1806295" y="275"/>
                          <a:pt x="1713773" y="42516"/>
                          <a:pt x="1432211" y="13716"/>
                        </a:cubicBezTo>
                        <a:cubicBezTo>
                          <a:pt x="1150649" y="-15084"/>
                          <a:pt x="982765" y="-825"/>
                          <a:pt x="859327" y="13716"/>
                        </a:cubicBezTo>
                        <a:cubicBezTo>
                          <a:pt x="735889" y="28257"/>
                          <a:pt x="254183" y="30659"/>
                          <a:pt x="0" y="13716"/>
                        </a:cubicBezTo>
                        <a:cubicBezTo>
                          <a:pt x="-535" y="8247"/>
                          <a:pt x="-201" y="2959"/>
                          <a:pt x="0" y="0"/>
                        </a:cubicBezTo>
                        <a:close/>
                      </a:path>
                      <a:path w="3182691" h="13716"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2125" y="5320"/>
                          <a:pt x="3182367" y="9001"/>
                          <a:pt x="3182691" y="13716"/>
                        </a:cubicBezTo>
                        <a:cubicBezTo>
                          <a:pt x="3026064" y="-15421"/>
                          <a:pt x="2775005" y="18495"/>
                          <a:pt x="2546153" y="13716"/>
                        </a:cubicBezTo>
                        <a:cubicBezTo>
                          <a:pt x="2317301" y="8937"/>
                          <a:pt x="2164351" y="-14456"/>
                          <a:pt x="1845961" y="13716"/>
                        </a:cubicBezTo>
                        <a:cubicBezTo>
                          <a:pt x="1527571" y="41888"/>
                          <a:pt x="1455006" y="1252"/>
                          <a:pt x="1304903" y="13716"/>
                        </a:cubicBezTo>
                        <a:cubicBezTo>
                          <a:pt x="1154800" y="26180"/>
                          <a:pt x="942107" y="-16628"/>
                          <a:pt x="604711" y="13716"/>
                        </a:cubicBezTo>
                        <a:cubicBezTo>
                          <a:pt x="267315" y="44060"/>
                          <a:pt x="141927" y="-12967"/>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Google Shape;302;p53"/>
          <p:cNvSpPr txBox="1">
            <a:spLocks noGrp="1"/>
          </p:cNvSpPr>
          <p:nvPr>
            <p:ph sz="half" idx="1"/>
          </p:nvPr>
        </p:nvSpPr>
        <p:spPr>
          <a:xfrm>
            <a:off x="480060" y="2029968"/>
            <a:ext cx="5170932" cy="2612898"/>
          </a:xfrm>
          <a:prstGeom prst="rect">
            <a:avLst/>
          </a:prstGeom>
        </p:spPr>
        <p:txBody>
          <a:bodyPr spcFirstLastPara="1" vert="horz" lIns="91440" tIns="45720" rIns="91440" bIns="45720" rtlCol="0" anchorCtr="0">
            <a:normAutofit/>
          </a:bodyPr>
          <a:lstStyle/>
          <a:p>
            <a:pPr marL="0" lvl="0" indent="-228600" defTabSz="914400">
              <a:spcBef>
                <a:spcPts val="0"/>
              </a:spcBef>
              <a:spcAft>
                <a:spcPts val="1200"/>
              </a:spcAft>
              <a:buClr>
                <a:srgbClr val="FF0000"/>
              </a:buClr>
              <a:buSzPts val="1100"/>
            </a:pPr>
            <a:r>
              <a:rPr lang="en-US" sz="1400" dirty="0">
                <a:sym typeface="Arial"/>
              </a:rPr>
              <a:t>Amazon Elastic Container Registry (Amazon ECR) is an AWS managed container image registry service that is secure, scalable, and reliable. </a:t>
            </a:r>
          </a:p>
          <a:p>
            <a:pPr marL="0" lvl="0" indent="-228600" defTabSz="914400">
              <a:spcBef>
                <a:spcPts val="0"/>
              </a:spcBef>
              <a:spcAft>
                <a:spcPts val="1200"/>
              </a:spcAft>
              <a:buClr>
                <a:srgbClr val="FF0000"/>
              </a:buClr>
              <a:buSzPts val="1100"/>
            </a:pPr>
            <a:r>
              <a:rPr lang="en-US" sz="1400" dirty="0">
                <a:sym typeface="Arial"/>
              </a:rPr>
              <a:t>Amazon ECR supports private repositories with resource-based permissions using AWS IAM. </a:t>
            </a:r>
          </a:p>
          <a:p>
            <a:pPr marL="0" lvl="0" indent="-228600" defTabSz="914400">
              <a:spcBef>
                <a:spcPts val="0"/>
              </a:spcBef>
              <a:spcAft>
                <a:spcPts val="1200"/>
              </a:spcAft>
              <a:buClr>
                <a:srgbClr val="FF0000"/>
              </a:buClr>
              <a:buSzPts val="1100"/>
            </a:pPr>
            <a:r>
              <a:rPr lang="en-US" sz="1400" dirty="0">
                <a:sym typeface="Arial"/>
              </a:rPr>
              <a:t>This is so that specified users or Amazon EC2 instances can access your container repositories and images. </a:t>
            </a:r>
          </a:p>
        </p:txBody>
      </p:sp>
      <p:pic>
        <p:nvPicPr>
          <p:cNvPr id="304" name="Google Shape;304;p53"/>
          <p:cNvPicPr preferRelativeResize="0"/>
          <p:nvPr/>
        </p:nvPicPr>
        <p:blipFill rotWithShape="1">
          <a:blip r:embed="rId3"/>
          <a:stretch/>
        </p:blipFill>
        <p:spPr>
          <a:xfrm>
            <a:off x="6739250" y="246887"/>
            <a:ext cx="1327922" cy="2572477"/>
          </a:xfrm>
          <a:prstGeom prst="rect">
            <a:avLst/>
          </a:prstGeom>
          <a:noFill/>
        </p:spPr>
      </p:pic>
      <p:pic>
        <p:nvPicPr>
          <p:cNvPr id="303" name="Google Shape;303;p53"/>
          <p:cNvPicPr preferRelativeResize="0">
            <a:picLocks noGrp="1"/>
          </p:cNvPicPr>
          <p:nvPr>
            <p:ph sz="half" idx="2"/>
          </p:nvPr>
        </p:nvPicPr>
        <p:blipFill rotWithShape="1">
          <a:blip r:embed="rId4"/>
          <a:stretch/>
        </p:blipFill>
        <p:spPr>
          <a:xfrm>
            <a:off x="5897880" y="3414716"/>
            <a:ext cx="2996946" cy="92156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8"/>
        <p:cNvGrpSpPr/>
        <p:nvPr/>
      </p:nvGrpSpPr>
      <p:grpSpPr>
        <a:xfrm>
          <a:off x="0" y="0"/>
          <a:ext cx="0" cy="0"/>
          <a:chOff x="0" y="0"/>
          <a:chExt cx="0" cy="0"/>
        </a:xfrm>
      </p:grpSpPr>
      <p:sp useBgFill="1">
        <p:nvSpPr>
          <p:cNvPr id="316" name="Rectangle 3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reeform: Shape 3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 name="Google Shape;309;p54"/>
          <p:cNvSpPr txBox="1">
            <a:spLocks noGrp="1"/>
          </p:cNvSpPr>
          <p:nvPr>
            <p:ph type="title"/>
          </p:nvPr>
        </p:nvSpPr>
        <p:spPr>
          <a:xfrm>
            <a:off x="628650" y="457200"/>
            <a:ext cx="2804505" cy="998129"/>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100" kern="1200">
                <a:solidFill>
                  <a:schemeClr val="tx1"/>
                </a:solidFill>
                <a:latin typeface="+mj-lt"/>
                <a:ea typeface="+mj-ea"/>
                <a:cs typeface="+mj-cs"/>
              </a:rPr>
              <a:t>Fargate In deep</a:t>
            </a:r>
          </a:p>
        </p:txBody>
      </p:sp>
      <p:sp>
        <p:nvSpPr>
          <p:cNvPr id="310" name="Google Shape;310;p54"/>
          <p:cNvSpPr txBox="1">
            <a:spLocks noGrp="1"/>
          </p:cNvSpPr>
          <p:nvPr>
            <p:ph sz="half" idx="1"/>
          </p:nvPr>
        </p:nvSpPr>
        <p:spPr>
          <a:xfrm>
            <a:off x="646774" y="1645575"/>
            <a:ext cx="2804505" cy="3106601"/>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050" b="1" dirty="0">
                <a:sym typeface="Arial"/>
              </a:rPr>
              <a:t>AWS </a:t>
            </a:r>
            <a:r>
              <a:rPr lang="en-US" sz="1050" b="1" dirty="0" err="1">
                <a:sym typeface="Arial"/>
              </a:rPr>
              <a:t>Fargate</a:t>
            </a:r>
            <a:r>
              <a:rPr lang="en-US" sz="1050" dirty="0">
                <a:sym typeface="Arial"/>
              </a:rPr>
              <a:t> is a compute engine for Amazon Elastic Container Service(ECS) that allows you to run containers without having to provision, configure &amp; scale clusters of VMs that host container applications.</a:t>
            </a:r>
          </a:p>
          <a:p>
            <a:pPr marL="0" lvl="0" indent="-228600" defTabSz="914400">
              <a:spcBef>
                <a:spcPts val="1200"/>
              </a:spcBef>
              <a:spcAft>
                <a:spcPts val="0"/>
              </a:spcAft>
            </a:pPr>
            <a:r>
              <a:rPr lang="en-US" sz="1050" dirty="0">
                <a:highlight>
                  <a:srgbClr val="FFFFFF"/>
                </a:highlight>
                <a:sym typeface="Arial"/>
              </a:rPr>
              <a:t>When you run your tasks and services with the </a:t>
            </a:r>
            <a:r>
              <a:rPr lang="en-US" sz="1050" dirty="0" err="1">
                <a:highlight>
                  <a:srgbClr val="FFFFFF"/>
                </a:highlight>
                <a:sym typeface="Arial"/>
              </a:rPr>
              <a:t>Fargate</a:t>
            </a:r>
            <a:r>
              <a:rPr lang="en-US" sz="1050" dirty="0">
                <a:highlight>
                  <a:srgbClr val="FFFFFF"/>
                </a:highlight>
                <a:sym typeface="Arial"/>
              </a:rPr>
              <a:t> launch type, you package your application in containers, specify the CPU and memory requirements, define networking and IAM policies, and launch the application. </a:t>
            </a:r>
          </a:p>
          <a:p>
            <a:pPr marL="0" lvl="0" indent="-228600" defTabSz="914400">
              <a:spcBef>
                <a:spcPts val="1200"/>
              </a:spcBef>
              <a:spcAft>
                <a:spcPts val="1200"/>
              </a:spcAft>
            </a:pPr>
            <a:r>
              <a:rPr lang="en-US" sz="1050" dirty="0">
                <a:highlight>
                  <a:srgbClr val="FFFFFF"/>
                </a:highlight>
                <a:sym typeface="Arial"/>
              </a:rPr>
              <a:t>Each </a:t>
            </a:r>
            <a:r>
              <a:rPr lang="en-US" sz="1050" dirty="0" err="1">
                <a:highlight>
                  <a:srgbClr val="FFFFFF"/>
                </a:highlight>
                <a:sym typeface="Arial"/>
              </a:rPr>
              <a:t>Fargate</a:t>
            </a:r>
            <a:r>
              <a:rPr lang="en-US" sz="1050" dirty="0">
                <a:highlight>
                  <a:srgbClr val="FFFFFF"/>
                </a:highlight>
                <a:sym typeface="Arial"/>
              </a:rPr>
              <a:t> task has its own isolation boundary and does not share the underlying kernel, CPU resources, memory resources, or elastic network interface with another task.</a:t>
            </a:r>
            <a:endParaRPr lang="en-US" sz="1050" dirty="0">
              <a:sym typeface="Arial"/>
            </a:endParaRPr>
          </a:p>
        </p:txBody>
      </p:sp>
      <p:pic>
        <p:nvPicPr>
          <p:cNvPr id="311" name="Google Shape;311;p54"/>
          <p:cNvPicPr preferRelativeResize="0"/>
          <p:nvPr/>
        </p:nvPicPr>
        <p:blipFill>
          <a:blip r:embed="rId3"/>
          <a:stretch>
            <a:fillRect/>
          </a:stretch>
        </p:blipFill>
        <p:spPr>
          <a:xfrm>
            <a:off x="4084092" y="1749708"/>
            <a:ext cx="4616356" cy="166188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useBgFill="1">
        <p:nvSpPr>
          <p:cNvPr id="333" name="Rectangle 332">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4" name="Rectangle 333">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164178"/>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6" name="Google Shape;316;p55"/>
          <p:cNvSpPr txBox="1">
            <a:spLocks noGrp="1"/>
          </p:cNvSpPr>
          <p:nvPr>
            <p:ph type="title"/>
          </p:nvPr>
        </p:nvSpPr>
        <p:spPr>
          <a:xfrm>
            <a:off x="788670" y="3333249"/>
            <a:ext cx="2668849" cy="123444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400" kern="1200">
                <a:solidFill>
                  <a:schemeClr val="tx1"/>
                </a:solidFill>
                <a:latin typeface="+mj-lt"/>
                <a:ea typeface="+mj-ea"/>
                <a:cs typeface="+mj-cs"/>
                <a:sym typeface="Economica"/>
              </a:rPr>
              <a:t>Fargate </a:t>
            </a:r>
            <a:r>
              <a:rPr lang="en-US" sz="2400" kern="1200">
                <a:solidFill>
                  <a:schemeClr val="tx1"/>
                </a:solidFill>
                <a:highlight>
                  <a:srgbClr val="FFFFFF"/>
                </a:highlight>
                <a:latin typeface="+mj-lt"/>
                <a:ea typeface="+mj-ea"/>
                <a:cs typeface="+mj-cs"/>
                <a:sym typeface="Economica"/>
              </a:rPr>
              <a:t>Task CPU architecture</a:t>
            </a:r>
            <a:endParaRPr lang="en-US" sz="2400" kern="1200">
              <a:solidFill>
                <a:schemeClr val="tx1"/>
              </a:solidFill>
              <a:latin typeface="+mj-lt"/>
              <a:ea typeface="+mj-ea"/>
              <a:cs typeface="+mj-cs"/>
              <a:sym typeface="Economica"/>
            </a:endParaRPr>
          </a:p>
        </p:txBody>
      </p:sp>
      <p:sp>
        <p:nvSpPr>
          <p:cNvPr id="328" name="Rectangle 327">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3683638"/>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0" name="Rectangle 329">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3940814"/>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7" name="Google Shape;317;p55"/>
          <p:cNvSpPr txBox="1">
            <a:spLocks/>
          </p:cNvSpPr>
          <p:nvPr/>
        </p:nvSpPr>
        <p:spPr>
          <a:xfrm>
            <a:off x="936922" y="281183"/>
            <a:ext cx="2816234" cy="2707243"/>
          </a:xfrm>
          <a:prstGeom prst="rect">
            <a:avLst/>
          </a:prstGeom>
        </p:spPr>
        <p:txBody>
          <a:bodyPr spcFirstLastPara="1" wrap="square" lIns="68575" tIns="34275" rIns="68575" bIns="34275" anchor="t" anchorCtr="0">
            <a:normAutofit/>
          </a:bodyPr>
          <a:lstStyle/>
          <a:p>
            <a:pPr marL="171450" indent="-171450" defTabSz="694944">
              <a:lnSpc>
                <a:spcPct val="150000"/>
              </a:lnSpc>
              <a:spcBef>
                <a:spcPts val="684"/>
              </a:spcBef>
              <a:buClr>
                <a:schemeClr val="dk1"/>
              </a:buClr>
              <a:buSzPts val="800"/>
              <a:buFont typeface="Arial" panose="020B0604020202020204" pitchFamily="34" charset="0"/>
              <a:buChar char="•"/>
            </a:pPr>
            <a:r>
              <a:rPr lang="en" sz="836" kern="1200" dirty="0">
                <a:solidFill>
                  <a:srgbClr val="16191F"/>
                </a:solidFill>
                <a:highlight>
                  <a:srgbClr val="FFFFFF"/>
                </a:highlight>
                <a:latin typeface="Arial"/>
                <a:ea typeface="+mn-ea"/>
                <a:cs typeface="Arial"/>
                <a:sym typeface="Arial"/>
              </a:rPr>
              <a:t>There are </a:t>
            </a:r>
            <a:r>
              <a:rPr lang="en" sz="836" b="1" kern="1200" dirty="0">
                <a:solidFill>
                  <a:srgbClr val="16191F"/>
                </a:solidFill>
                <a:highlight>
                  <a:srgbClr val="FFFFFF"/>
                </a:highlight>
                <a:latin typeface="Arial"/>
                <a:ea typeface="+mn-ea"/>
                <a:cs typeface="Arial"/>
                <a:sym typeface="Arial"/>
              </a:rPr>
              <a:t>2 architectures</a:t>
            </a:r>
            <a:r>
              <a:rPr lang="en" sz="836" kern="1200" dirty="0">
                <a:solidFill>
                  <a:srgbClr val="16191F"/>
                </a:solidFill>
                <a:highlight>
                  <a:srgbClr val="FFFFFF"/>
                </a:highlight>
                <a:latin typeface="Arial"/>
                <a:ea typeface="+mn-ea"/>
                <a:cs typeface="Arial"/>
                <a:sym typeface="Arial"/>
              </a:rPr>
              <a:t> available for the Amazon ECS task definition, </a:t>
            </a:r>
            <a:r>
              <a:rPr lang="en" sz="836" b="1" kern="1200" dirty="0">
                <a:solidFill>
                  <a:srgbClr val="16191F"/>
                </a:solidFill>
                <a:highlight>
                  <a:srgbClr val="FFFFFF"/>
                </a:highlight>
                <a:latin typeface="Arial"/>
                <a:ea typeface="+mn-ea"/>
                <a:cs typeface="Arial"/>
                <a:sym typeface="Arial"/>
              </a:rPr>
              <a:t>ARM</a:t>
            </a:r>
            <a:r>
              <a:rPr lang="en" sz="836" kern="1200" dirty="0">
                <a:solidFill>
                  <a:srgbClr val="16191F"/>
                </a:solidFill>
                <a:highlight>
                  <a:srgbClr val="FFFFFF"/>
                </a:highlight>
                <a:latin typeface="Arial"/>
                <a:ea typeface="+mn-ea"/>
                <a:cs typeface="Arial"/>
                <a:sym typeface="Arial"/>
              </a:rPr>
              <a:t> and </a:t>
            </a:r>
            <a:r>
              <a:rPr lang="en" sz="836" b="1" kern="1200" dirty="0">
                <a:solidFill>
                  <a:srgbClr val="16191F"/>
                </a:solidFill>
                <a:highlight>
                  <a:srgbClr val="FFFFFF"/>
                </a:highlight>
                <a:latin typeface="Arial"/>
                <a:ea typeface="+mn-ea"/>
                <a:cs typeface="Arial"/>
                <a:sym typeface="Arial"/>
              </a:rPr>
              <a:t>X86_64</a:t>
            </a:r>
            <a:r>
              <a:rPr lang="en" sz="836" kern="1200" dirty="0">
                <a:solidFill>
                  <a:srgbClr val="16191F"/>
                </a:solidFill>
                <a:highlight>
                  <a:srgbClr val="FFFFFF"/>
                </a:highlight>
                <a:latin typeface="Arial"/>
                <a:ea typeface="+mn-ea"/>
                <a:cs typeface="Arial"/>
                <a:sym typeface="Arial"/>
              </a:rPr>
              <a:t>.</a:t>
            </a:r>
            <a:endParaRPr sz="836" kern="1200" dirty="0">
              <a:solidFill>
                <a:srgbClr val="16191F"/>
              </a:solidFill>
              <a:highlight>
                <a:srgbClr val="FFFFFF"/>
              </a:highlight>
              <a:latin typeface="Arial"/>
              <a:ea typeface="+mn-ea"/>
              <a:cs typeface="Arial"/>
              <a:sym typeface="Arial"/>
            </a:endParaRPr>
          </a:p>
          <a:p>
            <a:pPr marL="171450" indent="-171450" defTabSz="694944">
              <a:lnSpc>
                <a:spcPct val="150000"/>
              </a:lnSpc>
              <a:spcBef>
                <a:spcPts val="684"/>
              </a:spcBef>
              <a:buClr>
                <a:schemeClr val="dk1"/>
              </a:buClr>
              <a:buSzPts val="800"/>
              <a:buFont typeface="Arial" panose="020B0604020202020204" pitchFamily="34" charset="0"/>
              <a:buChar char="•"/>
            </a:pPr>
            <a:r>
              <a:rPr lang="en" sz="836" kern="1200" dirty="0">
                <a:solidFill>
                  <a:srgbClr val="16191F"/>
                </a:solidFill>
                <a:highlight>
                  <a:srgbClr val="FFFFFF"/>
                </a:highlight>
                <a:latin typeface="Arial"/>
                <a:ea typeface="+mn-ea"/>
                <a:cs typeface="Arial"/>
                <a:sym typeface="Arial"/>
              </a:rPr>
              <a:t>When you run Windows containers on AWS </a:t>
            </a:r>
            <a:r>
              <a:rPr lang="en" sz="836" kern="1200" dirty="0" err="1">
                <a:solidFill>
                  <a:srgbClr val="16191F"/>
                </a:solidFill>
                <a:highlight>
                  <a:srgbClr val="FFFFFF"/>
                </a:highlight>
                <a:latin typeface="Arial"/>
                <a:ea typeface="+mn-ea"/>
                <a:cs typeface="Arial"/>
                <a:sym typeface="Arial"/>
              </a:rPr>
              <a:t>Fargate</a:t>
            </a:r>
            <a:r>
              <a:rPr lang="en" sz="836" kern="1200" dirty="0">
                <a:solidFill>
                  <a:srgbClr val="16191F"/>
                </a:solidFill>
                <a:highlight>
                  <a:srgbClr val="FFFFFF"/>
                </a:highlight>
                <a:latin typeface="Arial"/>
                <a:ea typeface="+mn-ea"/>
                <a:cs typeface="Arial"/>
                <a:sym typeface="Arial"/>
              </a:rPr>
              <a:t>, you must have the X86_64 CPU architecture.</a:t>
            </a:r>
            <a:endParaRPr sz="836" kern="1200" dirty="0">
              <a:solidFill>
                <a:srgbClr val="16191F"/>
              </a:solidFill>
              <a:highlight>
                <a:srgbClr val="FFFFFF"/>
              </a:highlight>
              <a:latin typeface="Arial"/>
              <a:ea typeface="+mn-ea"/>
              <a:cs typeface="Arial"/>
              <a:sym typeface="Arial"/>
            </a:endParaRPr>
          </a:p>
          <a:p>
            <a:pPr marL="171450" indent="-171450" defTabSz="694944">
              <a:lnSpc>
                <a:spcPct val="150000"/>
              </a:lnSpc>
              <a:spcBef>
                <a:spcPts val="684"/>
              </a:spcBef>
              <a:buClr>
                <a:schemeClr val="dk1"/>
              </a:buClr>
              <a:buSzPts val="800"/>
              <a:buFont typeface="Arial" panose="020B0604020202020204" pitchFamily="34" charset="0"/>
              <a:buChar char="•"/>
            </a:pPr>
            <a:r>
              <a:rPr lang="en" sz="836" kern="1200" dirty="0">
                <a:solidFill>
                  <a:srgbClr val="16191F"/>
                </a:solidFill>
                <a:highlight>
                  <a:srgbClr val="FFFFFF"/>
                </a:highlight>
                <a:latin typeface="Arial"/>
                <a:ea typeface="+mn-ea"/>
                <a:cs typeface="Arial"/>
                <a:sym typeface="Arial"/>
              </a:rPr>
              <a:t>When you run Linux containers on AWS </a:t>
            </a:r>
            <a:r>
              <a:rPr lang="en" sz="836" kern="1200" dirty="0" err="1">
                <a:solidFill>
                  <a:srgbClr val="16191F"/>
                </a:solidFill>
                <a:highlight>
                  <a:srgbClr val="FFFFFF"/>
                </a:highlight>
                <a:latin typeface="Arial"/>
                <a:ea typeface="+mn-ea"/>
                <a:cs typeface="Arial"/>
                <a:sym typeface="Arial"/>
              </a:rPr>
              <a:t>Fargate</a:t>
            </a:r>
            <a:r>
              <a:rPr lang="en" sz="836" kern="1200" dirty="0">
                <a:solidFill>
                  <a:srgbClr val="16191F"/>
                </a:solidFill>
                <a:highlight>
                  <a:srgbClr val="FFFFFF"/>
                </a:highlight>
                <a:latin typeface="Arial"/>
                <a:ea typeface="+mn-ea"/>
                <a:cs typeface="Arial"/>
                <a:sym typeface="Arial"/>
              </a:rPr>
              <a:t>, you can use the X86_64 CPU architecture, or the ARM64 architecture for your ARM-based applications.</a:t>
            </a:r>
            <a:endParaRPr sz="836" kern="1200" dirty="0">
              <a:solidFill>
                <a:srgbClr val="16191F"/>
              </a:solidFill>
              <a:highlight>
                <a:srgbClr val="FFFFFF"/>
              </a:highlight>
              <a:latin typeface="Arial"/>
              <a:ea typeface="+mn-ea"/>
              <a:cs typeface="Arial"/>
              <a:sym typeface="Arial"/>
            </a:endParaRPr>
          </a:p>
          <a:p>
            <a:pPr marL="171450" lvl="0" indent="-171450" algn="l" rtl="0">
              <a:spcBef>
                <a:spcPts val="900"/>
              </a:spcBef>
              <a:spcAft>
                <a:spcPts val="1200"/>
              </a:spcAft>
              <a:buFont typeface="Arial" panose="020B0604020202020204" pitchFamily="34" charset="0"/>
              <a:buChar char="•"/>
            </a:pPr>
            <a:endParaRPr sz="1100" b="1" dirty="0">
              <a:latin typeface="Arial"/>
              <a:ea typeface="Arial"/>
              <a:cs typeface="Arial"/>
              <a:sym typeface="Arial"/>
            </a:endParaRPr>
          </a:p>
        </p:txBody>
      </p:sp>
      <p:sp>
        <p:nvSpPr>
          <p:cNvPr id="318" name="Google Shape;318;p55"/>
          <p:cNvSpPr txBox="1"/>
          <p:nvPr/>
        </p:nvSpPr>
        <p:spPr>
          <a:xfrm>
            <a:off x="4946970" y="1924886"/>
            <a:ext cx="2126500" cy="426004"/>
          </a:xfrm>
          <a:prstGeom prst="rect">
            <a:avLst/>
          </a:prstGeom>
          <a:noFill/>
          <a:ln>
            <a:noFill/>
          </a:ln>
        </p:spPr>
        <p:txBody>
          <a:bodyPr spcFirstLastPara="1" wrap="square" lIns="68575" tIns="68575" rIns="68575" bIns="68575" anchor="t" anchorCtr="0">
            <a:spAutoFit/>
          </a:bodyPr>
          <a:lstStyle/>
          <a:p>
            <a:pPr defTabSz="694944">
              <a:spcAft>
                <a:spcPts val="600"/>
              </a:spcAft>
            </a:pPr>
            <a:r>
              <a:rPr lang="en-GB" sz="684" kern="1200">
                <a:solidFill>
                  <a:schemeClr val="tx1"/>
                </a:solidFill>
                <a:latin typeface="+mn-lt"/>
                <a:ea typeface="+mn-ea"/>
                <a:cs typeface="+mn-cs"/>
              </a:rPr>
              <a:t>The table shows the valid combinations of task-level CPU and memory.</a:t>
            </a:r>
            <a:endParaRPr lang="en-GB" sz="900"/>
          </a:p>
        </p:txBody>
      </p:sp>
      <p:pic>
        <p:nvPicPr>
          <p:cNvPr id="319" name="Google Shape;319;p55"/>
          <p:cNvPicPr preferRelativeResize="0"/>
          <p:nvPr/>
        </p:nvPicPr>
        <p:blipFill>
          <a:blip r:embed="rId3">
            <a:alphaModFix/>
          </a:blip>
          <a:stretch>
            <a:fillRect/>
          </a:stretch>
        </p:blipFill>
        <p:spPr>
          <a:xfrm>
            <a:off x="3820784" y="281178"/>
            <a:ext cx="4184589" cy="14990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3"/>
        <p:cNvGrpSpPr/>
        <p:nvPr/>
      </p:nvGrpSpPr>
      <p:grpSpPr>
        <a:xfrm>
          <a:off x="0" y="0"/>
          <a:ext cx="0" cy="0"/>
          <a:chOff x="0" y="0"/>
          <a:chExt cx="0" cy="0"/>
        </a:xfrm>
      </p:grpSpPr>
      <p:sp useBgFill="1">
        <p:nvSpPr>
          <p:cNvPr id="332" name="Rectangle 33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Google Shape;324;p56"/>
          <p:cNvSpPr txBox="1">
            <a:spLocks noGrp="1"/>
          </p:cNvSpPr>
          <p:nvPr>
            <p:ph type="title"/>
          </p:nvPr>
        </p:nvSpPr>
        <p:spPr>
          <a:xfrm>
            <a:off x="614238" y="3172569"/>
            <a:ext cx="3112935" cy="1350124"/>
          </a:xfrm>
          <a:prstGeom prst="rect">
            <a:avLst/>
          </a:prstGeom>
        </p:spPr>
        <p:txBody>
          <a:bodyPr spcFirstLastPara="1" vert="horz" lIns="91440" tIns="45720" rIns="91440" bIns="45720" rtlCol="0" anchor="t" anchorCtr="0">
            <a:normAutofit/>
          </a:bodyPr>
          <a:lstStyle/>
          <a:p>
            <a:pPr marL="0" lvl="0" indent="0" algn="r" defTabSz="914400">
              <a:spcAft>
                <a:spcPts val="0"/>
              </a:spcAft>
            </a:pPr>
            <a:r>
              <a:rPr lang="en-US" sz="3000" kern="1200">
                <a:solidFill>
                  <a:schemeClr val="tx1"/>
                </a:solidFill>
                <a:latin typeface="+mj-lt"/>
                <a:ea typeface="+mj-ea"/>
                <a:cs typeface="+mj-cs"/>
                <a:sym typeface="Economica"/>
              </a:rPr>
              <a:t>Fargate </a:t>
            </a:r>
            <a:r>
              <a:rPr lang="en-US" sz="3000" kern="1200">
                <a:solidFill>
                  <a:schemeClr val="tx1"/>
                </a:solidFill>
                <a:highlight>
                  <a:srgbClr val="FFFFFF"/>
                </a:highlight>
                <a:latin typeface="+mj-lt"/>
                <a:ea typeface="+mj-ea"/>
                <a:cs typeface="+mj-cs"/>
                <a:sym typeface="Economica"/>
              </a:rPr>
              <a:t>Task networking</a:t>
            </a:r>
          </a:p>
        </p:txBody>
      </p:sp>
      <p:sp>
        <p:nvSpPr>
          <p:cNvPr id="334" name="Rectangle 333">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804587"/>
            <a:ext cx="9143998" cy="34633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4804586"/>
            <a:ext cx="3057523" cy="3482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Google Shape;325;p56"/>
          <p:cNvSpPr txBox="1">
            <a:spLocks/>
          </p:cNvSpPr>
          <p:nvPr/>
        </p:nvSpPr>
        <p:spPr>
          <a:xfrm>
            <a:off x="417444" y="974292"/>
            <a:ext cx="4281748" cy="1600234"/>
          </a:xfrm>
          <a:prstGeom prst="rect">
            <a:avLst/>
          </a:prstGeom>
        </p:spPr>
        <p:txBody>
          <a:bodyPr spcFirstLastPara="1" wrap="square" lIns="68575" tIns="34275" rIns="68575" bIns="34275" anchor="t" anchorCtr="0">
            <a:normAutofit/>
          </a:bodyPr>
          <a:lstStyle/>
          <a:p>
            <a:pPr defTabSz="932688">
              <a:lnSpc>
                <a:spcPct val="90000"/>
              </a:lnSpc>
              <a:spcBef>
                <a:spcPts val="816"/>
              </a:spcBef>
            </a:pPr>
            <a:r>
              <a:rPr lang="en" sz="1122" b="1" kern="1200" dirty="0">
                <a:solidFill>
                  <a:srgbClr val="16191F"/>
                </a:solidFill>
                <a:highlight>
                  <a:srgbClr val="FFFFFF"/>
                </a:highlight>
                <a:latin typeface="Arial"/>
                <a:ea typeface="+mn-ea"/>
                <a:cs typeface="Arial"/>
                <a:sym typeface="Arial"/>
              </a:rPr>
              <a:t>Amazon ECS tasks for AWS </a:t>
            </a:r>
            <a:r>
              <a:rPr lang="en" sz="1122" b="1" kern="1200" dirty="0" err="1">
                <a:solidFill>
                  <a:srgbClr val="16191F"/>
                </a:solidFill>
                <a:highlight>
                  <a:srgbClr val="FFFFFF"/>
                </a:highlight>
                <a:latin typeface="Arial"/>
                <a:ea typeface="+mn-ea"/>
                <a:cs typeface="Arial"/>
                <a:sym typeface="Arial"/>
              </a:rPr>
              <a:t>Fargate</a:t>
            </a:r>
            <a:r>
              <a:rPr lang="en" sz="1122" kern="1200" dirty="0">
                <a:solidFill>
                  <a:srgbClr val="16191F"/>
                </a:solidFill>
                <a:highlight>
                  <a:srgbClr val="FFFFFF"/>
                </a:highlight>
                <a:latin typeface="Arial"/>
                <a:ea typeface="+mn-ea"/>
                <a:cs typeface="Arial"/>
                <a:sym typeface="Arial"/>
              </a:rPr>
              <a:t> require the </a:t>
            </a:r>
            <a:r>
              <a:rPr lang="en" sz="1122" b="1" u="sng" kern="1200" dirty="0" err="1">
                <a:solidFill>
                  <a:srgbClr val="16191F"/>
                </a:solidFill>
                <a:highlight>
                  <a:srgbClr val="FFFF00"/>
                </a:highlight>
                <a:latin typeface="Arial"/>
                <a:ea typeface="+mn-ea"/>
                <a:cs typeface="Arial"/>
                <a:sym typeface="Arial"/>
              </a:rPr>
              <a:t>awsvpc</a:t>
            </a:r>
            <a:r>
              <a:rPr lang="en" sz="1122" b="1" u="sng" kern="1200" dirty="0">
                <a:solidFill>
                  <a:srgbClr val="16191F"/>
                </a:solidFill>
                <a:highlight>
                  <a:srgbClr val="FFFF00"/>
                </a:highlight>
                <a:latin typeface="Arial"/>
                <a:ea typeface="+mn-ea"/>
                <a:cs typeface="Arial"/>
                <a:sym typeface="Arial"/>
              </a:rPr>
              <a:t> </a:t>
            </a:r>
            <a:r>
              <a:rPr lang="en" sz="1122" kern="1200" dirty="0">
                <a:solidFill>
                  <a:srgbClr val="16191F"/>
                </a:solidFill>
                <a:highlight>
                  <a:srgbClr val="FFFFFF"/>
                </a:highlight>
                <a:latin typeface="Arial"/>
                <a:ea typeface="+mn-ea"/>
                <a:cs typeface="Arial"/>
                <a:sym typeface="Arial"/>
              </a:rPr>
              <a:t>network mode, which provides each task with an elastic network interface. </a:t>
            </a:r>
            <a:endParaRPr sz="1122" kern="1200" dirty="0">
              <a:solidFill>
                <a:srgbClr val="16191F"/>
              </a:solidFill>
              <a:highlight>
                <a:srgbClr val="FFFFFF"/>
              </a:highlight>
              <a:latin typeface="Arial"/>
              <a:ea typeface="+mn-ea"/>
              <a:cs typeface="Arial"/>
              <a:sym typeface="Arial"/>
            </a:endParaRPr>
          </a:p>
          <a:p>
            <a:pPr defTabSz="932688">
              <a:lnSpc>
                <a:spcPct val="90000"/>
              </a:lnSpc>
              <a:spcBef>
                <a:spcPts val="1224"/>
              </a:spcBef>
              <a:spcAft>
                <a:spcPts val="1224"/>
              </a:spcAft>
            </a:pPr>
            <a:r>
              <a:rPr lang="en" sz="1122" kern="1200" dirty="0">
                <a:solidFill>
                  <a:srgbClr val="16191F"/>
                </a:solidFill>
                <a:highlight>
                  <a:srgbClr val="FFFFFF"/>
                </a:highlight>
                <a:latin typeface="Arial"/>
                <a:ea typeface="+mn-ea"/>
                <a:cs typeface="Arial"/>
                <a:sym typeface="Arial"/>
              </a:rPr>
              <a:t>When you run a task or create a service with this network mode, you must specify one or more subnets to attach the network interface and one or more security groups to apply to the network interface.</a:t>
            </a:r>
            <a:endParaRPr sz="1100" b="1" dirty="0">
              <a:latin typeface="Arial"/>
              <a:ea typeface="Arial"/>
              <a:cs typeface="Arial"/>
              <a:sym typeface="Arial"/>
            </a:endParaRPr>
          </a:p>
        </p:txBody>
      </p:sp>
      <p:sp>
        <p:nvSpPr>
          <p:cNvPr id="326" name="Google Shape;326;p56"/>
          <p:cNvSpPr txBox="1"/>
          <p:nvPr/>
        </p:nvSpPr>
        <p:spPr>
          <a:xfrm>
            <a:off x="5438303" y="370736"/>
            <a:ext cx="3333974" cy="497947"/>
          </a:xfrm>
          <a:prstGeom prst="rect">
            <a:avLst/>
          </a:prstGeom>
          <a:noFill/>
          <a:ln>
            <a:noFill/>
          </a:ln>
        </p:spPr>
        <p:txBody>
          <a:bodyPr spcFirstLastPara="1" wrap="square" lIns="68575" tIns="68575" rIns="68575" bIns="68575" anchor="t" anchorCtr="0">
            <a:spAutoFit/>
          </a:bodyPr>
          <a:lstStyle/>
          <a:p>
            <a:pPr defTabSz="932688">
              <a:spcAft>
                <a:spcPts val="600"/>
              </a:spcAft>
            </a:pPr>
            <a:r>
              <a:rPr lang="en-GB" sz="918" kern="1200">
                <a:solidFill>
                  <a:srgbClr val="16191F"/>
                </a:solidFill>
                <a:highlight>
                  <a:srgbClr val="FFFFFF"/>
                </a:highlight>
                <a:latin typeface="+mn-lt"/>
                <a:ea typeface="+mn-ea"/>
                <a:cs typeface="+mn-cs"/>
              </a:rPr>
              <a:t>The following is an example of the networkConfiguration section for a Fargate service:</a:t>
            </a:r>
            <a:endParaRPr lang="en-GB" sz="900"/>
          </a:p>
        </p:txBody>
      </p:sp>
      <p:pic>
        <p:nvPicPr>
          <p:cNvPr id="327" name="Google Shape;327;p56"/>
          <p:cNvPicPr preferRelativeResize="0"/>
          <p:nvPr/>
        </p:nvPicPr>
        <p:blipFill>
          <a:blip r:embed="rId3">
            <a:alphaModFix/>
          </a:blip>
          <a:stretch>
            <a:fillRect/>
          </a:stretch>
        </p:blipFill>
        <p:spPr>
          <a:xfrm>
            <a:off x="4878380" y="974285"/>
            <a:ext cx="3856195" cy="19322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1"/>
        <p:cNvGrpSpPr/>
        <p:nvPr/>
      </p:nvGrpSpPr>
      <p:grpSpPr>
        <a:xfrm>
          <a:off x="0" y="0"/>
          <a:ext cx="0" cy="0"/>
          <a:chOff x="0" y="0"/>
          <a:chExt cx="0" cy="0"/>
        </a:xfrm>
      </p:grpSpPr>
      <p:sp useBgFill="1">
        <p:nvSpPr>
          <p:cNvPr id="343" name="Rectangle 34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Google Shape;332;p57"/>
          <p:cNvSpPr txBox="1">
            <a:spLocks noGrp="1"/>
          </p:cNvSpPr>
          <p:nvPr>
            <p:ph type="title"/>
          </p:nvPr>
        </p:nvSpPr>
        <p:spPr>
          <a:xfrm>
            <a:off x="473202" y="377190"/>
            <a:ext cx="2564892" cy="109728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300" kern="1200">
                <a:solidFill>
                  <a:schemeClr val="tx1"/>
                </a:solidFill>
                <a:latin typeface="+mj-lt"/>
                <a:ea typeface="+mj-ea"/>
                <a:cs typeface="+mj-cs"/>
                <a:sym typeface="Economica"/>
              </a:rPr>
              <a:t>Fargate </a:t>
            </a:r>
            <a:r>
              <a:rPr lang="en-US" sz="2300" kern="1200">
                <a:solidFill>
                  <a:schemeClr val="tx1"/>
                </a:solidFill>
                <a:highlight>
                  <a:srgbClr val="FFFFFF"/>
                </a:highlight>
                <a:latin typeface="+mj-lt"/>
                <a:ea typeface="+mj-ea"/>
                <a:cs typeface="+mj-cs"/>
                <a:sym typeface="Economica"/>
              </a:rPr>
              <a:t>Private registry authentication</a:t>
            </a:r>
          </a:p>
        </p:txBody>
      </p:sp>
      <p:sp>
        <p:nvSpPr>
          <p:cNvPr id="34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918972"/>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Google Shape;333;p57"/>
          <p:cNvSpPr txBox="1">
            <a:spLocks noGrp="1"/>
          </p:cNvSpPr>
          <p:nvPr>
            <p:ph sz="half" idx="1"/>
          </p:nvPr>
        </p:nvSpPr>
        <p:spPr>
          <a:xfrm>
            <a:off x="3490721" y="377188"/>
            <a:ext cx="5306234" cy="1573231"/>
          </a:xfrm>
          <a:prstGeom prst="rect">
            <a:avLst/>
          </a:prstGeom>
        </p:spPr>
        <p:txBody>
          <a:bodyPr spcFirstLastPara="1" vert="horz" lIns="91440" tIns="45720" rIns="91440" bIns="45720" rtlCol="0" anchor="ctr" anchorCtr="0">
            <a:normAutofit/>
          </a:bodyPr>
          <a:lstStyle/>
          <a:p>
            <a:pPr marL="0" lvl="0" indent="-228600" defTabSz="914400">
              <a:spcBef>
                <a:spcPts val="900"/>
              </a:spcBef>
              <a:spcAft>
                <a:spcPts val="0"/>
              </a:spcAft>
              <a:buClr>
                <a:schemeClr val="dk1"/>
              </a:buClr>
              <a:buSzPts val="800"/>
            </a:pPr>
            <a:r>
              <a:rPr lang="en-US" sz="900" dirty="0">
                <a:highlight>
                  <a:srgbClr val="FFFFFF"/>
                </a:highlight>
                <a:sym typeface="Arial"/>
              </a:rPr>
              <a:t>Amazon ECS tasks for AWS </a:t>
            </a:r>
            <a:r>
              <a:rPr lang="en-US" sz="900" dirty="0" err="1">
                <a:highlight>
                  <a:srgbClr val="FFFFFF"/>
                </a:highlight>
                <a:sym typeface="Arial"/>
              </a:rPr>
              <a:t>Fargate</a:t>
            </a:r>
            <a:r>
              <a:rPr lang="en-US" sz="900" dirty="0">
                <a:highlight>
                  <a:srgbClr val="FFFFFF"/>
                </a:highlight>
                <a:sym typeface="Arial"/>
              </a:rPr>
              <a:t> can authenticate with private image registries, including Docker Hub, using basic authentication. </a:t>
            </a:r>
          </a:p>
          <a:p>
            <a:pPr marL="0" lvl="0" indent="-228600" defTabSz="914400">
              <a:spcBef>
                <a:spcPts val="900"/>
              </a:spcBef>
              <a:spcAft>
                <a:spcPts val="0"/>
              </a:spcAft>
              <a:buClr>
                <a:schemeClr val="dk1"/>
              </a:buClr>
              <a:buSzPts val="800"/>
            </a:pPr>
            <a:r>
              <a:rPr lang="en-US" sz="900" dirty="0">
                <a:highlight>
                  <a:srgbClr val="FFFFFF"/>
                </a:highlight>
                <a:sym typeface="Arial"/>
              </a:rPr>
              <a:t>When you enable private registry authentication, you can use private Docker images in your task definitions.</a:t>
            </a:r>
          </a:p>
          <a:p>
            <a:pPr marL="0" lvl="0" indent="-228600" defTabSz="914400">
              <a:spcBef>
                <a:spcPts val="900"/>
              </a:spcBef>
              <a:spcAft>
                <a:spcPts val="0"/>
              </a:spcAft>
              <a:buClr>
                <a:schemeClr val="dk1"/>
              </a:buClr>
              <a:buSzPts val="800"/>
            </a:pPr>
            <a:r>
              <a:rPr lang="en-US" sz="900" dirty="0">
                <a:highlight>
                  <a:srgbClr val="FFFFFF"/>
                </a:highlight>
                <a:sym typeface="Arial"/>
              </a:rPr>
              <a:t>To use private registry authentication, you create a secret with AWS Secrets Manager containing the credentials for your private registry. </a:t>
            </a:r>
          </a:p>
          <a:p>
            <a:pPr marL="0" lvl="0" indent="-228600" defTabSz="914400">
              <a:spcBef>
                <a:spcPts val="900"/>
              </a:spcBef>
              <a:spcAft>
                <a:spcPts val="0"/>
              </a:spcAft>
              <a:buClr>
                <a:schemeClr val="dk1"/>
              </a:buClr>
              <a:buSzPts val="800"/>
            </a:pPr>
            <a:r>
              <a:rPr lang="en-US" sz="900" dirty="0">
                <a:highlight>
                  <a:srgbClr val="FFFFFF"/>
                </a:highlight>
                <a:sym typeface="Arial"/>
              </a:rPr>
              <a:t>Then, within your container definition, you specify </a:t>
            </a:r>
            <a:r>
              <a:rPr lang="en-US" sz="900" b="1" dirty="0" err="1">
                <a:highlight>
                  <a:srgbClr val="FFFFFF"/>
                </a:highlight>
                <a:sym typeface="Arial"/>
              </a:rPr>
              <a:t>repositoryCredentials</a:t>
            </a:r>
            <a:r>
              <a:rPr lang="en-US" sz="900" dirty="0">
                <a:highlight>
                  <a:srgbClr val="FFFFFF"/>
                </a:highlight>
                <a:sym typeface="Arial"/>
              </a:rPr>
              <a:t> with the full ARN of the secret that you created. The following snippet of a task definition shows the required parameters:</a:t>
            </a:r>
          </a:p>
        </p:txBody>
      </p:sp>
      <p:pic>
        <p:nvPicPr>
          <p:cNvPr id="334" name="Google Shape;334;p57"/>
          <p:cNvPicPr preferRelativeResize="0"/>
          <p:nvPr/>
        </p:nvPicPr>
        <p:blipFill>
          <a:blip r:embed="rId3"/>
          <a:stretch>
            <a:fillRect/>
          </a:stretch>
        </p:blipFill>
        <p:spPr>
          <a:xfrm>
            <a:off x="473202" y="2128225"/>
            <a:ext cx="8188452" cy="21494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000"/>
                                        <p:tgtEl>
                                          <p:spTgt spid="333"/>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4" name="Freeform: Shape 1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1" name="Freeform: Shape 1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Google Shape;148;p31"/>
          <p:cNvSpPr txBox="1">
            <a:spLocks noGrp="1"/>
          </p:cNvSpPr>
          <p:nvPr>
            <p:ph type="title"/>
          </p:nvPr>
        </p:nvSpPr>
        <p:spPr>
          <a:xfrm>
            <a:off x="278320" y="870966"/>
            <a:ext cx="2578608" cy="929259"/>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100" kern="1200">
                <a:solidFill>
                  <a:schemeClr val="tx1"/>
                </a:solidFill>
                <a:latin typeface="+mj-lt"/>
                <a:ea typeface="+mj-ea"/>
                <a:cs typeface="+mj-cs"/>
              </a:rPr>
              <a:t>DockerFile</a:t>
            </a:r>
          </a:p>
        </p:txBody>
      </p:sp>
      <p:sp>
        <p:nvSpPr>
          <p:cNvPr id="163" name="Rectangle 1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909"/>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5" name="Rectangle 1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1832610"/>
            <a:ext cx="253746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Google Shape;149;p31"/>
          <p:cNvSpPr txBox="1">
            <a:spLocks/>
          </p:cNvSpPr>
          <p:nvPr/>
        </p:nvSpPr>
        <p:spPr>
          <a:xfrm>
            <a:off x="3808172" y="1647356"/>
            <a:ext cx="1725773" cy="1449216"/>
          </a:xfrm>
          <a:prstGeom prst="rect">
            <a:avLst/>
          </a:prstGeom>
        </p:spPr>
        <p:txBody>
          <a:bodyPr spcFirstLastPara="1" wrap="square" lIns="68575" tIns="34275" rIns="68575" bIns="34275" anchor="t" anchorCtr="0">
            <a:normAutofit/>
          </a:bodyPr>
          <a:lstStyle/>
          <a:p>
            <a:pPr defTabSz="539496">
              <a:spcBef>
                <a:spcPts val="472"/>
              </a:spcBef>
              <a:spcAft>
                <a:spcPts val="708"/>
              </a:spcAft>
            </a:pPr>
            <a:r>
              <a:rPr lang="en" sz="649" b="1" kern="1200">
                <a:solidFill>
                  <a:schemeClr val="tx1"/>
                </a:solidFill>
                <a:highlight>
                  <a:srgbClr val="FFFFFF"/>
                </a:highlight>
                <a:latin typeface="+mn-lt"/>
                <a:ea typeface="+mn-ea"/>
                <a:cs typeface="+mn-cs"/>
              </a:rPr>
              <a:t>Dockerfile </a:t>
            </a:r>
            <a:r>
              <a:rPr lang="en" sz="649" kern="1200">
                <a:solidFill>
                  <a:schemeClr val="tx1"/>
                </a:solidFill>
                <a:highlight>
                  <a:srgbClr val="FFFFFF"/>
                </a:highlight>
                <a:latin typeface="+mn-lt"/>
                <a:ea typeface="+mn-ea"/>
                <a:cs typeface="+mn-cs"/>
              </a:rPr>
              <a:t>is a simple text file that consists of instructions to build Docker images.</a:t>
            </a:r>
            <a:endParaRPr sz="1100"/>
          </a:p>
        </p:txBody>
      </p:sp>
      <p:sp>
        <p:nvSpPr>
          <p:cNvPr id="150" name="Google Shape;150;p31"/>
          <p:cNvSpPr txBox="1">
            <a:spLocks/>
          </p:cNvSpPr>
          <p:nvPr/>
        </p:nvSpPr>
        <p:spPr>
          <a:xfrm>
            <a:off x="6269809" y="1643384"/>
            <a:ext cx="2300912" cy="1932169"/>
          </a:xfrm>
          <a:prstGeom prst="rect">
            <a:avLst/>
          </a:prstGeom>
        </p:spPr>
        <p:txBody>
          <a:bodyPr spcFirstLastPara="1" wrap="square" lIns="68575" tIns="34275" rIns="68575" bIns="34275" anchor="t" anchorCtr="0">
            <a:normAutofit/>
          </a:bodyPr>
          <a:lstStyle/>
          <a:p>
            <a:pPr defTabSz="539496">
              <a:spcBef>
                <a:spcPts val="472"/>
              </a:spcBef>
              <a:spcAft>
                <a:spcPts val="708"/>
              </a:spcAft>
            </a:pPr>
            <a:r>
              <a:rPr lang="en" sz="649" kern="1200">
                <a:solidFill>
                  <a:schemeClr val="tx1"/>
                </a:solidFill>
                <a:latin typeface="+mn-lt"/>
                <a:ea typeface="+mn-ea"/>
                <a:cs typeface="+mn-cs"/>
              </a:rPr>
              <a:t>Example</a:t>
            </a:r>
            <a:endParaRPr sz="1100"/>
          </a:p>
        </p:txBody>
      </p:sp>
      <p:pic>
        <p:nvPicPr>
          <p:cNvPr id="151" name="Google Shape;151;p31"/>
          <p:cNvPicPr preferRelativeResize="0"/>
          <p:nvPr/>
        </p:nvPicPr>
        <p:blipFill>
          <a:blip r:embed="rId3">
            <a:alphaModFix/>
          </a:blip>
          <a:stretch>
            <a:fillRect/>
          </a:stretch>
        </p:blipFill>
        <p:spPr>
          <a:xfrm>
            <a:off x="6837177" y="1768053"/>
            <a:ext cx="2030217" cy="1218130"/>
          </a:xfrm>
          <a:prstGeom prst="rect">
            <a:avLst/>
          </a:prstGeom>
          <a:noFill/>
          <a:ln>
            <a:noFill/>
          </a:ln>
        </p:spPr>
      </p:pic>
      <p:pic>
        <p:nvPicPr>
          <p:cNvPr id="152" name="Google Shape;152;p31"/>
          <p:cNvPicPr preferRelativeResize="0"/>
          <p:nvPr/>
        </p:nvPicPr>
        <p:blipFill>
          <a:blip r:embed="rId4">
            <a:alphaModFix/>
          </a:blip>
          <a:stretch>
            <a:fillRect/>
          </a:stretch>
        </p:blipFill>
        <p:spPr>
          <a:xfrm>
            <a:off x="3675888" y="2396312"/>
            <a:ext cx="2999754" cy="10610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8"/>
        <p:cNvGrpSpPr/>
        <p:nvPr/>
      </p:nvGrpSpPr>
      <p:grpSpPr>
        <a:xfrm>
          <a:off x="0" y="0"/>
          <a:ext cx="0" cy="0"/>
          <a:chOff x="0" y="0"/>
          <a:chExt cx="0" cy="0"/>
        </a:xfrm>
      </p:grpSpPr>
      <p:sp useBgFill="1">
        <p:nvSpPr>
          <p:cNvPr id="346" name="Rectangle 34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Google Shape;339;p5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3500" kern="1200">
                <a:solidFill>
                  <a:schemeClr val="tx1"/>
                </a:solidFill>
                <a:latin typeface="+mj-lt"/>
                <a:ea typeface="+mj-ea"/>
                <a:cs typeface="+mj-cs"/>
                <a:sym typeface="Economica"/>
              </a:rPr>
              <a:t>Fargate </a:t>
            </a:r>
            <a:r>
              <a:rPr lang="en-US" sz="3500" kern="1200">
                <a:solidFill>
                  <a:schemeClr val="tx1"/>
                </a:solidFill>
                <a:highlight>
                  <a:srgbClr val="FFFFFF"/>
                </a:highlight>
                <a:latin typeface="+mj-lt"/>
                <a:ea typeface="+mj-ea"/>
                <a:cs typeface="+mj-cs"/>
                <a:sym typeface="Economica"/>
              </a:rPr>
              <a:t>Fargate Spot</a:t>
            </a:r>
          </a:p>
        </p:txBody>
      </p:sp>
      <p:sp>
        <p:nvSpPr>
          <p:cNvPr id="34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Google Shape;340;p58"/>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fontScale="92500" lnSpcReduction="10000"/>
          </a:bodyPr>
          <a:lstStyle/>
          <a:p>
            <a:pPr marL="0" lvl="0" indent="-228600" defTabSz="914400">
              <a:spcBef>
                <a:spcPts val="900"/>
              </a:spcBef>
              <a:spcAft>
                <a:spcPts val="0"/>
              </a:spcAft>
              <a:buClr>
                <a:schemeClr val="dk1"/>
              </a:buClr>
              <a:buSzPts val="680"/>
            </a:pPr>
            <a:r>
              <a:rPr lang="en-US" sz="1400" dirty="0">
                <a:highlight>
                  <a:srgbClr val="FFFFFF"/>
                </a:highlight>
                <a:sym typeface="Arial"/>
              </a:rPr>
              <a:t>Amazon ECS capacity providers enable you to use both </a:t>
            </a:r>
            <a:r>
              <a:rPr lang="en-US" sz="1400" b="1" dirty="0">
                <a:highlight>
                  <a:srgbClr val="FFFFFF"/>
                </a:highlight>
                <a:sym typeface="Arial"/>
              </a:rPr>
              <a:t>AWS </a:t>
            </a:r>
            <a:r>
              <a:rPr lang="en-US" sz="1400" b="1" dirty="0" err="1">
                <a:highlight>
                  <a:srgbClr val="FFFFFF"/>
                </a:highlight>
                <a:sym typeface="Arial"/>
              </a:rPr>
              <a:t>Fargate</a:t>
            </a:r>
            <a:r>
              <a:rPr lang="en-US" sz="1400" dirty="0">
                <a:highlight>
                  <a:srgbClr val="FFFFFF"/>
                </a:highlight>
                <a:sym typeface="Arial"/>
              </a:rPr>
              <a:t> and </a:t>
            </a:r>
            <a:r>
              <a:rPr lang="en-US" sz="1400" b="1" dirty="0" err="1">
                <a:highlight>
                  <a:srgbClr val="FFFFFF"/>
                </a:highlight>
                <a:sym typeface="Arial"/>
              </a:rPr>
              <a:t>Fargate</a:t>
            </a:r>
            <a:r>
              <a:rPr lang="en-US" sz="1400" b="1" dirty="0">
                <a:highlight>
                  <a:srgbClr val="FFFFFF"/>
                </a:highlight>
                <a:sym typeface="Arial"/>
              </a:rPr>
              <a:t> Spot capacity</a:t>
            </a:r>
            <a:r>
              <a:rPr lang="en-US" sz="1400" dirty="0">
                <a:highlight>
                  <a:srgbClr val="FFFFFF"/>
                </a:highlight>
                <a:sym typeface="Arial"/>
              </a:rPr>
              <a:t> with your Amazon ECS tasks.</a:t>
            </a:r>
          </a:p>
          <a:p>
            <a:pPr marL="0" lvl="0" indent="-228600" defTabSz="914400">
              <a:spcBef>
                <a:spcPts val="900"/>
              </a:spcBef>
              <a:spcAft>
                <a:spcPts val="0"/>
              </a:spcAft>
              <a:buClr>
                <a:schemeClr val="dk1"/>
              </a:buClr>
              <a:buSzPts val="680"/>
            </a:pPr>
            <a:r>
              <a:rPr lang="en-US" sz="1400" dirty="0">
                <a:highlight>
                  <a:srgbClr val="FFFFFF"/>
                </a:highlight>
                <a:sym typeface="Arial"/>
              </a:rPr>
              <a:t>Windows containers on AWS </a:t>
            </a:r>
            <a:r>
              <a:rPr lang="en-US" sz="1400" dirty="0" err="1">
                <a:highlight>
                  <a:srgbClr val="FFFFFF"/>
                </a:highlight>
                <a:sym typeface="Arial"/>
              </a:rPr>
              <a:t>Fargate</a:t>
            </a:r>
            <a:r>
              <a:rPr lang="en-US" sz="1400" dirty="0">
                <a:highlight>
                  <a:srgbClr val="FFFFFF"/>
                </a:highlight>
                <a:sym typeface="Arial"/>
              </a:rPr>
              <a:t> cannot use the </a:t>
            </a:r>
            <a:r>
              <a:rPr lang="en-US" sz="1400" dirty="0" err="1">
                <a:highlight>
                  <a:srgbClr val="FFFFFF"/>
                </a:highlight>
                <a:sym typeface="Arial"/>
              </a:rPr>
              <a:t>Fargate</a:t>
            </a:r>
            <a:r>
              <a:rPr lang="en-US" sz="1400" dirty="0">
                <a:highlight>
                  <a:srgbClr val="FFFFFF"/>
                </a:highlight>
                <a:sym typeface="Arial"/>
              </a:rPr>
              <a:t> Spot capacity provider.</a:t>
            </a:r>
          </a:p>
          <a:p>
            <a:pPr marL="0" lvl="0" indent="-228600" defTabSz="914400">
              <a:spcBef>
                <a:spcPts val="900"/>
              </a:spcBef>
              <a:spcAft>
                <a:spcPts val="0"/>
              </a:spcAft>
              <a:buClr>
                <a:schemeClr val="dk1"/>
              </a:buClr>
              <a:buSzPts val="680"/>
            </a:pPr>
            <a:r>
              <a:rPr lang="en-US" sz="1400" dirty="0">
                <a:highlight>
                  <a:srgbClr val="FFFFFF"/>
                </a:highlight>
                <a:sym typeface="Arial"/>
              </a:rPr>
              <a:t>With </a:t>
            </a:r>
            <a:r>
              <a:rPr lang="en-US" sz="1400" b="1" dirty="0" err="1">
                <a:highlight>
                  <a:srgbClr val="FFFFFF"/>
                </a:highlight>
                <a:sym typeface="Arial"/>
              </a:rPr>
              <a:t>Fargate</a:t>
            </a:r>
            <a:r>
              <a:rPr lang="en-US" sz="1400" b="1" dirty="0">
                <a:highlight>
                  <a:srgbClr val="FFFFFF"/>
                </a:highlight>
                <a:sym typeface="Arial"/>
              </a:rPr>
              <a:t> Spot</a:t>
            </a:r>
            <a:r>
              <a:rPr lang="en-US" sz="1400" dirty="0">
                <a:highlight>
                  <a:srgbClr val="FFFFFF"/>
                </a:highlight>
                <a:sym typeface="Arial"/>
              </a:rPr>
              <a:t> you can run interruption tolerant Amazon ECS tasks at a discounted rate compared to the AWS </a:t>
            </a:r>
            <a:r>
              <a:rPr lang="en-US" sz="1400" dirty="0" err="1">
                <a:highlight>
                  <a:srgbClr val="FFFFFF"/>
                </a:highlight>
                <a:sym typeface="Arial"/>
              </a:rPr>
              <a:t>Fargate</a:t>
            </a:r>
            <a:r>
              <a:rPr lang="en-US" sz="1400" dirty="0">
                <a:highlight>
                  <a:srgbClr val="FFFFFF"/>
                </a:highlight>
                <a:sym typeface="Arial"/>
              </a:rPr>
              <a:t> price. </a:t>
            </a:r>
          </a:p>
          <a:p>
            <a:pPr marL="0" lvl="0" indent="-228600" defTabSz="914400">
              <a:spcBef>
                <a:spcPts val="900"/>
              </a:spcBef>
              <a:spcAft>
                <a:spcPts val="0"/>
              </a:spcAft>
              <a:buClr>
                <a:schemeClr val="dk1"/>
              </a:buClr>
              <a:buSzPts val="680"/>
            </a:pPr>
            <a:r>
              <a:rPr lang="en-US" sz="1400" dirty="0" err="1">
                <a:highlight>
                  <a:srgbClr val="FFFFFF"/>
                </a:highlight>
                <a:sym typeface="Arial"/>
              </a:rPr>
              <a:t>Fargate</a:t>
            </a:r>
            <a:r>
              <a:rPr lang="en-US" sz="1400" dirty="0">
                <a:highlight>
                  <a:srgbClr val="FFFFFF"/>
                </a:highlight>
                <a:sym typeface="Arial"/>
              </a:rPr>
              <a:t> Spot runs tasks on spare compute capacity. </a:t>
            </a:r>
          </a:p>
          <a:p>
            <a:pPr marL="0" lvl="0" indent="-228600" defTabSz="914400">
              <a:spcBef>
                <a:spcPts val="900"/>
              </a:spcBef>
              <a:spcAft>
                <a:spcPts val="0"/>
              </a:spcAft>
              <a:buClr>
                <a:schemeClr val="dk1"/>
              </a:buClr>
              <a:buSzPts val="680"/>
            </a:pPr>
            <a:r>
              <a:rPr lang="en-US" sz="1400" dirty="0">
                <a:highlight>
                  <a:srgbClr val="FFFFFF"/>
                </a:highlight>
                <a:sym typeface="Arial"/>
              </a:rPr>
              <a:t>When AWS needs the capacity back, your tasks will be interrupted with a two-minute warning.</a:t>
            </a:r>
          </a:p>
          <a:p>
            <a:pPr marL="0" lvl="0" indent="-228600" defTabSz="914400">
              <a:spcBef>
                <a:spcPts val="900"/>
              </a:spcBef>
              <a:spcAft>
                <a:spcPts val="1200"/>
              </a:spcAft>
              <a:buSzPts val="935"/>
            </a:pPr>
            <a:endParaRPr lang="en-US" sz="1400" b="1" dirty="0">
              <a:highlight>
                <a:srgbClr val="FFFFFF"/>
              </a:highlight>
              <a:sym typeface="Arial"/>
            </a:endParaRPr>
          </a:p>
        </p:txBody>
      </p:sp>
      <p:pic>
        <p:nvPicPr>
          <p:cNvPr id="341" name="Google Shape;341;p58"/>
          <p:cNvPicPr preferRelativeResize="0"/>
          <p:nvPr/>
        </p:nvPicPr>
        <p:blipFill>
          <a:blip r:embed="rId3"/>
          <a:stretch>
            <a:fillRect/>
          </a:stretch>
        </p:blipFill>
        <p:spPr>
          <a:xfrm>
            <a:off x="4574286" y="1630078"/>
            <a:ext cx="4094226" cy="188334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5"/>
        <p:cNvGrpSpPr/>
        <p:nvPr/>
      </p:nvGrpSpPr>
      <p:grpSpPr>
        <a:xfrm>
          <a:off x="0" y="0"/>
          <a:ext cx="0" cy="0"/>
          <a:chOff x="0" y="0"/>
          <a:chExt cx="0" cy="0"/>
        </a:xfrm>
      </p:grpSpPr>
      <p:sp useBgFill="1">
        <p:nvSpPr>
          <p:cNvPr id="360" name="Rectangle 35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Google Shape;346;p59"/>
          <p:cNvSpPr txBox="1">
            <a:spLocks noGrp="1"/>
          </p:cNvSpPr>
          <p:nvPr>
            <p:ph type="title"/>
          </p:nvPr>
        </p:nvSpPr>
        <p:spPr>
          <a:xfrm>
            <a:off x="628650" y="338535"/>
            <a:ext cx="7884414" cy="3049905"/>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5000" kern="1200">
                <a:solidFill>
                  <a:schemeClr val="tx1"/>
                </a:solidFill>
                <a:latin typeface="+mj-lt"/>
                <a:ea typeface="+mj-ea"/>
                <a:cs typeface="+mj-cs"/>
              </a:rPr>
              <a:t>ECS Hands On by hands</a:t>
            </a:r>
          </a:p>
        </p:txBody>
      </p:sp>
      <p:sp>
        <p:nvSpPr>
          <p:cNvPr id="36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46"/>
                                        </p:tgtEl>
                                        <p:attrNameLst>
                                          <p:attrName>style.visibility</p:attrName>
                                        </p:attrNameLst>
                                      </p:cBhvr>
                                      <p:to>
                                        <p:strVal val="visible"/>
                                      </p:to>
                                    </p:set>
                                    <p:animEffect transition="in" filter="fade">
                                      <p:cBhvr>
                                        <p:cTn id="7" dur="4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2"/>
        <p:cNvGrpSpPr/>
        <p:nvPr/>
      </p:nvGrpSpPr>
      <p:grpSpPr>
        <a:xfrm>
          <a:off x="0" y="0"/>
          <a:ext cx="0" cy="0"/>
          <a:chOff x="0" y="0"/>
          <a:chExt cx="0" cy="0"/>
        </a:xfrm>
      </p:grpSpPr>
      <p:sp useBgFill="1">
        <p:nvSpPr>
          <p:cNvPr id="358" name="Rectangle 35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Google Shape;353;p60"/>
          <p:cNvSpPr txBox="1">
            <a:spLocks noGrp="1"/>
          </p:cNvSpPr>
          <p:nvPr>
            <p:ph type="title"/>
          </p:nvPr>
        </p:nvSpPr>
        <p:spPr>
          <a:xfrm>
            <a:off x="628650" y="338535"/>
            <a:ext cx="7884414" cy="3049905"/>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5000" kern="1200">
                <a:solidFill>
                  <a:schemeClr val="tx1"/>
                </a:solidFill>
                <a:latin typeface="+mj-lt"/>
                <a:ea typeface="+mj-ea"/>
                <a:cs typeface="+mj-cs"/>
              </a:rPr>
              <a:t>ECS Hands on CloudFormation + Route53</a:t>
            </a:r>
          </a:p>
        </p:txBody>
      </p:sp>
      <p:sp>
        <p:nvSpPr>
          <p:cNvPr id="36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53"/>
                                        </p:tgtEl>
                                        <p:attrNameLst>
                                          <p:attrName>style.visibility</p:attrName>
                                        </p:attrNameLst>
                                      </p:cBhvr>
                                      <p:to>
                                        <p:strVal val="visible"/>
                                      </p:to>
                                    </p:set>
                                    <p:animEffect transition="in" filter="fade">
                                      <p:cBhvr>
                                        <p:cTn id="7" dur="10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9"/>
        <p:cNvGrpSpPr/>
        <p:nvPr/>
      </p:nvGrpSpPr>
      <p:grpSpPr>
        <a:xfrm>
          <a:off x="0" y="0"/>
          <a:ext cx="0" cy="0"/>
          <a:chOff x="0" y="0"/>
          <a:chExt cx="0" cy="0"/>
        </a:xfrm>
      </p:grpSpPr>
      <p:sp useBgFill="1">
        <p:nvSpPr>
          <p:cNvPr id="372" name="Rectangle 37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Freeform: Shape 36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0" name="Google Shape;360;p61"/>
          <p:cNvSpPr txBox="1">
            <a:spLocks noGrp="1"/>
          </p:cNvSpPr>
          <p:nvPr>
            <p:ph type="title"/>
          </p:nvPr>
        </p:nvSpPr>
        <p:spPr>
          <a:xfrm>
            <a:off x="281809" y="826564"/>
            <a:ext cx="3096517" cy="1051785"/>
          </a:xfrm>
          <a:prstGeom prst="rect">
            <a:avLst/>
          </a:prstGeom>
        </p:spPr>
        <p:txBody>
          <a:bodyPr spcFirstLastPara="1" vert="horz" lIns="91440" tIns="45720" rIns="91440" bIns="45720" rtlCol="0" anchor="ctr" anchorCtr="0">
            <a:normAutofit fontScale="90000"/>
          </a:bodyPr>
          <a:lstStyle/>
          <a:p>
            <a:pPr marL="0" lvl="0" indent="0" defTabSz="914400">
              <a:spcAft>
                <a:spcPts val="0"/>
              </a:spcAft>
            </a:pPr>
            <a:r>
              <a:rPr lang="en-US" sz="3100" kern="1200" dirty="0">
                <a:solidFill>
                  <a:schemeClr val="tx1"/>
                </a:solidFill>
                <a:latin typeface="+mj-lt"/>
                <a:ea typeface="+mj-ea"/>
                <a:cs typeface="+mj-cs"/>
              </a:rPr>
              <a:t>ECS VS K8 </a:t>
            </a: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(EKS for AWS world)</a:t>
            </a:r>
          </a:p>
        </p:txBody>
      </p:sp>
      <p:sp>
        <p:nvSpPr>
          <p:cNvPr id="361" name="Google Shape;361;p61"/>
          <p:cNvSpPr txBox="1">
            <a:spLocks/>
          </p:cNvSpPr>
          <p:nvPr/>
        </p:nvSpPr>
        <p:spPr>
          <a:xfrm>
            <a:off x="4117052" y="765754"/>
            <a:ext cx="4583396" cy="2094721"/>
          </a:xfrm>
          <a:prstGeom prst="rect">
            <a:avLst/>
          </a:prstGeom>
        </p:spPr>
        <p:txBody>
          <a:bodyPr spcFirstLastPara="1" wrap="square" lIns="68575" tIns="34275" rIns="68575" bIns="34275" anchor="t" anchorCtr="0">
            <a:normAutofit/>
          </a:bodyPr>
          <a:lstStyle/>
          <a:p>
            <a:pPr defTabSz="539496">
              <a:lnSpc>
                <a:spcPct val="155517"/>
              </a:lnSpc>
              <a:spcAft>
                <a:spcPts val="600"/>
              </a:spcAft>
            </a:pPr>
            <a:r>
              <a:rPr lang="en" sz="700" b="1" kern="1200" dirty="0">
                <a:solidFill>
                  <a:srgbClr val="101820"/>
                </a:solidFill>
                <a:highlight>
                  <a:srgbClr val="FFFFFF"/>
                </a:highlight>
                <a:latin typeface="Arial"/>
                <a:ea typeface="+mn-ea"/>
                <a:cs typeface="Arial"/>
                <a:sym typeface="Arial"/>
              </a:rPr>
              <a:t>Small deployments</a:t>
            </a:r>
            <a:r>
              <a:rPr lang="en" sz="700" kern="1200" dirty="0">
                <a:solidFill>
                  <a:srgbClr val="101820"/>
                </a:solidFill>
                <a:highlight>
                  <a:srgbClr val="FFFFFF"/>
                </a:highlight>
                <a:latin typeface="Arial"/>
                <a:ea typeface="+mn-ea"/>
                <a:cs typeface="Arial"/>
                <a:sym typeface="Arial"/>
              </a:rPr>
              <a:t> prefer ECS due to its seamless deployment and configuration.</a:t>
            </a:r>
            <a:endParaRPr sz="700" kern="1200" dirty="0">
              <a:solidFill>
                <a:srgbClr val="101820"/>
              </a:solidFill>
              <a:highlight>
                <a:srgbClr val="FFFFFF"/>
              </a:highlight>
              <a:latin typeface="Arial"/>
              <a:ea typeface="+mn-ea"/>
              <a:cs typeface="Arial"/>
              <a:sym typeface="Arial"/>
            </a:endParaRPr>
          </a:p>
          <a:p>
            <a:pPr defTabSz="539496">
              <a:lnSpc>
                <a:spcPct val="155517"/>
              </a:lnSpc>
              <a:spcAft>
                <a:spcPts val="600"/>
              </a:spcAft>
            </a:pPr>
            <a:r>
              <a:rPr lang="en" sz="700" b="1" kern="1200" dirty="0">
                <a:solidFill>
                  <a:srgbClr val="101820"/>
                </a:solidFill>
                <a:highlight>
                  <a:srgbClr val="FFFFFF"/>
                </a:highlight>
                <a:latin typeface="Arial"/>
                <a:ea typeface="+mn-ea"/>
                <a:cs typeface="Arial"/>
                <a:sym typeface="Arial"/>
              </a:rPr>
              <a:t>Large or hybrid deployments</a:t>
            </a:r>
            <a:r>
              <a:rPr lang="en" sz="700" kern="1200" dirty="0">
                <a:solidFill>
                  <a:srgbClr val="101820"/>
                </a:solidFill>
                <a:highlight>
                  <a:srgbClr val="FFFFFF"/>
                </a:highlight>
                <a:latin typeface="Arial"/>
                <a:ea typeface="+mn-ea"/>
                <a:cs typeface="Arial"/>
                <a:sym typeface="Arial"/>
              </a:rPr>
              <a:t> prefer EKS due to stronger customization and improved portability between clouds and on-premise systems.</a:t>
            </a:r>
            <a:endParaRPr sz="700" kern="1200" dirty="0">
              <a:solidFill>
                <a:srgbClr val="101820"/>
              </a:solidFill>
              <a:highlight>
                <a:srgbClr val="FFFFFF"/>
              </a:highlight>
              <a:latin typeface="Arial"/>
              <a:ea typeface="+mn-ea"/>
              <a:cs typeface="Arial"/>
              <a:sym typeface="Arial"/>
            </a:endParaRPr>
          </a:p>
          <a:p>
            <a:pPr defTabSz="539496">
              <a:lnSpc>
                <a:spcPct val="155517"/>
              </a:lnSpc>
              <a:spcAft>
                <a:spcPts val="600"/>
              </a:spcAft>
            </a:pPr>
            <a:r>
              <a:rPr lang="en" sz="700" b="1" kern="1200" dirty="0">
                <a:solidFill>
                  <a:srgbClr val="101820"/>
                </a:solidFill>
                <a:highlight>
                  <a:srgbClr val="FFFFFF"/>
                </a:highlight>
                <a:latin typeface="Arial"/>
                <a:ea typeface="+mn-ea"/>
                <a:cs typeface="Arial"/>
                <a:sym typeface="Arial"/>
              </a:rPr>
              <a:t>Legacy workloads</a:t>
            </a:r>
            <a:r>
              <a:rPr lang="en" sz="700" kern="1200" dirty="0">
                <a:solidFill>
                  <a:srgbClr val="101820"/>
                </a:solidFill>
                <a:highlight>
                  <a:srgbClr val="FFFFFF"/>
                </a:highlight>
                <a:latin typeface="Arial"/>
                <a:ea typeface="+mn-ea"/>
                <a:cs typeface="Arial"/>
                <a:sym typeface="Arial"/>
              </a:rPr>
              <a:t> transitioning to a containerized environment may gain the most from using plain Kubernetes, as it will allow you to build a dev/test/production environment on-premises, and then move it to the cloud if and when required.</a:t>
            </a:r>
            <a:endParaRPr sz="700" dirty="0"/>
          </a:p>
        </p:txBody>
      </p:sp>
      <p:sp>
        <p:nvSpPr>
          <p:cNvPr id="362" name="Google Shape;362;p61"/>
          <p:cNvSpPr txBox="1"/>
          <p:nvPr/>
        </p:nvSpPr>
        <p:spPr>
          <a:xfrm>
            <a:off x="4159981" y="2860475"/>
            <a:ext cx="1661845" cy="798393"/>
          </a:xfrm>
          <a:prstGeom prst="rect">
            <a:avLst/>
          </a:prstGeom>
          <a:noFill/>
          <a:ln>
            <a:noFill/>
          </a:ln>
        </p:spPr>
        <p:txBody>
          <a:bodyPr spcFirstLastPara="1" wrap="square" lIns="91425" tIns="91425" rIns="91425" bIns="91425" anchor="t" anchorCtr="0">
            <a:spAutoFit/>
          </a:bodyPr>
          <a:lstStyle/>
          <a:p>
            <a:pPr defTabSz="539496">
              <a:lnSpc>
                <a:spcPct val="110526"/>
              </a:lnSpc>
            </a:pPr>
            <a:r>
              <a:rPr lang="en-GB" sz="1121" kern="1200" dirty="0">
                <a:solidFill>
                  <a:srgbClr val="252525"/>
                </a:solidFill>
                <a:highlight>
                  <a:srgbClr val="FFFFFF"/>
                </a:highlight>
                <a:latin typeface="+mn-lt"/>
                <a:ea typeface="+mn-ea"/>
                <a:cs typeface="+mn-cs"/>
              </a:rPr>
              <a:t>Simplicity vs Flexibility</a:t>
            </a:r>
          </a:p>
          <a:p>
            <a:pPr defTabSz="539496">
              <a:lnSpc>
                <a:spcPct val="110526"/>
              </a:lnSpc>
              <a:spcBef>
                <a:spcPts val="885"/>
              </a:spcBef>
              <a:spcAft>
                <a:spcPts val="885"/>
              </a:spcAft>
            </a:pPr>
            <a:r>
              <a:rPr lang="en-GB" sz="1121" kern="1200" dirty="0">
                <a:solidFill>
                  <a:srgbClr val="252525"/>
                </a:solidFill>
                <a:highlight>
                  <a:srgbClr val="FFFFFF"/>
                </a:highlight>
                <a:latin typeface="+mn-lt"/>
                <a:ea typeface="+mn-ea"/>
                <a:cs typeface="+mn-cs"/>
              </a:rPr>
              <a:t>Pricing</a:t>
            </a:r>
            <a:endParaRPr lang="en-GB" sz="1100" dirty="0">
              <a:solidFill>
                <a:schemeClr val="dk1"/>
              </a:solidFill>
            </a:endParaRPr>
          </a:p>
        </p:txBody>
      </p:sp>
      <p:sp>
        <p:nvSpPr>
          <p:cNvPr id="363" name="Google Shape;363;p61"/>
          <p:cNvSpPr txBox="1"/>
          <p:nvPr/>
        </p:nvSpPr>
        <p:spPr>
          <a:xfrm>
            <a:off x="6676320" y="2860475"/>
            <a:ext cx="1780040" cy="862514"/>
          </a:xfrm>
          <a:prstGeom prst="rect">
            <a:avLst/>
          </a:prstGeom>
          <a:noFill/>
          <a:ln>
            <a:noFill/>
          </a:ln>
        </p:spPr>
        <p:txBody>
          <a:bodyPr spcFirstLastPara="1" wrap="square" lIns="91425" tIns="91425" rIns="91425" bIns="91425" anchor="t" anchorCtr="0">
            <a:spAutoFit/>
          </a:bodyPr>
          <a:lstStyle/>
          <a:p>
            <a:pPr defTabSz="539496">
              <a:lnSpc>
                <a:spcPct val="110526"/>
              </a:lnSpc>
              <a:spcBef>
                <a:spcPts val="472"/>
              </a:spcBef>
            </a:pPr>
            <a:r>
              <a:rPr lang="en-GB" sz="1121" kern="1200">
                <a:solidFill>
                  <a:srgbClr val="252525"/>
                </a:solidFill>
                <a:highlight>
                  <a:srgbClr val="FFFFFF"/>
                </a:highlight>
                <a:latin typeface="+mn-lt"/>
                <a:ea typeface="+mn-ea"/>
                <a:cs typeface="+mn-cs"/>
              </a:rPr>
              <a:t>Portability</a:t>
            </a:r>
          </a:p>
          <a:p>
            <a:pPr defTabSz="539496">
              <a:lnSpc>
                <a:spcPct val="110526"/>
              </a:lnSpc>
              <a:spcBef>
                <a:spcPts val="885"/>
              </a:spcBef>
              <a:spcAft>
                <a:spcPts val="885"/>
              </a:spcAft>
            </a:pPr>
            <a:r>
              <a:rPr lang="en-GB" sz="1121" kern="1200">
                <a:solidFill>
                  <a:srgbClr val="252525"/>
                </a:solidFill>
                <a:highlight>
                  <a:srgbClr val="FFFFFF"/>
                </a:highlight>
                <a:latin typeface="+mn-lt"/>
                <a:ea typeface="+mn-ea"/>
                <a:cs typeface="+mn-cs"/>
              </a:rPr>
              <a:t>Networking</a:t>
            </a:r>
            <a:endParaRPr lang="en-GB" sz="1900">
              <a:solidFill>
                <a:srgbClr val="252525"/>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573FB-619B-7E88-3223-4A706C92FBD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ECS Container Agent on host</a:t>
            </a:r>
          </a:p>
        </p:txBody>
      </p:sp>
      <p:pic>
        <p:nvPicPr>
          <p:cNvPr id="1026" name="Picture 2" descr="A diagram of a computer program&#10;&#10;Description automatically generated with medium confidence">
            <a:extLst>
              <a:ext uri="{FF2B5EF4-FFF2-40B4-BE49-F238E27FC236}">
                <a16:creationId xmlns:a16="http://schemas.microsoft.com/office/drawing/2014/main" id="{C5D0E8EA-2644-F9A3-9C2A-30DE4E022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63913" y="1256420"/>
            <a:ext cx="3616173" cy="32956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C2F691-AEE2-3E50-5C8C-AB27ED10E2D1}"/>
              </a:ext>
            </a:extLst>
          </p:cNvPr>
          <p:cNvSpPr txBox="1"/>
          <p:nvPr/>
        </p:nvSpPr>
        <p:spPr>
          <a:xfrm>
            <a:off x="177924" y="1256420"/>
            <a:ext cx="2083302" cy="1708160"/>
          </a:xfrm>
          <a:prstGeom prst="rect">
            <a:avLst/>
          </a:prstGeom>
          <a:noFill/>
        </p:spPr>
        <p:txBody>
          <a:bodyPr wrap="square">
            <a:spAutoFit/>
          </a:bodyPr>
          <a:lstStyle/>
          <a:p>
            <a:r>
              <a:rPr lang="en-GB" sz="1050" b="0" i="0" dirty="0">
                <a:solidFill>
                  <a:srgbClr val="101820"/>
                </a:solidFill>
                <a:effectLst/>
              </a:rPr>
              <a:t>The container agent runs on each container instance in an Amazon ECS cluster. </a:t>
            </a:r>
          </a:p>
          <a:p>
            <a:r>
              <a:rPr lang="en-GB" sz="1050" b="0" i="0" dirty="0">
                <a:solidFill>
                  <a:srgbClr val="101820"/>
                </a:solidFill>
                <a:effectLst/>
              </a:rPr>
              <a:t>The agent sends information about currently running tasks, and resource utilization, to Amazon ECS. Amazon ECS can use the agent to start and stop tasks as needed.</a:t>
            </a:r>
            <a:br>
              <a:rPr lang="en-GB" sz="1050" dirty="0"/>
            </a:br>
            <a:endParaRPr lang="en-CH" sz="1050" dirty="0"/>
          </a:p>
        </p:txBody>
      </p:sp>
    </p:spTree>
    <p:extLst>
      <p:ext uri="{BB962C8B-B14F-4D97-AF65-F5344CB8AC3E}">
        <p14:creationId xmlns:p14="http://schemas.microsoft.com/office/powerpoint/2010/main" val="161590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7"/>
        <p:cNvGrpSpPr/>
        <p:nvPr/>
      </p:nvGrpSpPr>
      <p:grpSpPr>
        <a:xfrm>
          <a:off x="0" y="0"/>
          <a:ext cx="0" cy="0"/>
          <a:chOff x="0" y="0"/>
          <a:chExt cx="0" cy="0"/>
        </a:xfrm>
      </p:grpSpPr>
      <p:sp useBgFill="1">
        <p:nvSpPr>
          <p:cNvPr id="373" name="Rectangle 372">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Shape 374">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113" y="628112"/>
            <a:ext cx="7875484" cy="3632321"/>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8" name="Google Shape;368;p62"/>
          <p:cNvSpPr txBox="1">
            <a:spLocks noGrp="1"/>
          </p:cNvSpPr>
          <p:nvPr>
            <p:ph type="title"/>
          </p:nvPr>
        </p:nvSpPr>
        <p:spPr>
          <a:xfrm>
            <a:off x="1899282" y="1297056"/>
            <a:ext cx="5345436" cy="1579209"/>
          </a:xfrm>
          <a:prstGeom prst="rect">
            <a:avLst/>
          </a:prstGeom>
        </p:spPr>
        <p:txBody>
          <a:bodyPr spcFirstLastPara="1" vert="horz" lIns="91440" tIns="45720" rIns="91440" bIns="45720" rtlCol="0" anchor="b" anchorCtr="0">
            <a:normAutofit/>
          </a:bodyPr>
          <a:lstStyle/>
          <a:p>
            <a:pPr marL="0" lvl="0" indent="0" algn="ctr" defTabSz="914400">
              <a:spcAft>
                <a:spcPts val="0"/>
              </a:spcAft>
            </a:pPr>
            <a:r>
              <a:rPr lang="en-US" sz="3600" kern="1200">
                <a:solidFill>
                  <a:schemeClr val="tx1">
                    <a:lumMod val="85000"/>
                    <a:lumOff val="15000"/>
                  </a:schemeClr>
                </a:solidFill>
                <a:latin typeface="+mj-lt"/>
                <a:ea typeface="+mj-ea"/>
                <a:cs typeface="+mj-cs"/>
              </a:rPr>
              <a:t>Architectures</a:t>
            </a:r>
          </a:p>
        </p:txBody>
      </p:sp>
      <p:sp>
        <p:nvSpPr>
          <p:cNvPr id="377"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09711"/>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4"/>
        <p:cNvGrpSpPr/>
        <p:nvPr/>
      </p:nvGrpSpPr>
      <p:grpSpPr>
        <a:xfrm>
          <a:off x="0" y="0"/>
          <a:ext cx="0" cy="0"/>
          <a:chOff x="0" y="0"/>
          <a:chExt cx="0" cy="0"/>
        </a:xfrm>
      </p:grpSpPr>
      <p:sp useBgFill="1">
        <p:nvSpPr>
          <p:cNvPr id="380" name="Rectangle 37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5" name="Google Shape;375;p63"/>
          <p:cNvPicPr preferRelativeResize="0"/>
          <p:nvPr/>
        </p:nvPicPr>
        <p:blipFill>
          <a:blip r:embed="rId3"/>
          <a:stretch>
            <a:fillRect/>
          </a:stretch>
        </p:blipFill>
        <p:spPr>
          <a:xfrm>
            <a:off x="2740675" y="685800"/>
            <a:ext cx="3605499" cy="3726614"/>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C02AB-2F50-D10D-5ED6-3722A916A5BB}"/>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ECS Default AWS Diagram</a:t>
            </a:r>
          </a:p>
        </p:txBody>
      </p:sp>
      <p:pic>
        <p:nvPicPr>
          <p:cNvPr id="2050" name="Picture 2" descr="A diagram of a cloud&#10;&#10;Description automatically generated">
            <a:extLst>
              <a:ext uri="{FF2B5EF4-FFF2-40B4-BE49-F238E27FC236}">
                <a16:creationId xmlns:a16="http://schemas.microsoft.com/office/drawing/2014/main" id="{2D2F6B91-8BB2-80F2-2A26-0999F6A6E7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4541" y="1256420"/>
            <a:ext cx="6974916"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574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F6C38-560F-9FDC-F136-A3BA85BA40DF}"/>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ECS + EventBridge (cron job example)</a:t>
            </a:r>
          </a:p>
        </p:txBody>
      </p:sp>
      <p:pic>
        <p:nvPicPr>
          <p:cNvPr id="3074" name="Picture 2" descr="Architecture diagram">
            <a:extLst>
              <a:ext uri="{FF2B5EF4-FFF2-40B4-BE49-F238E27FC236}">
                <a16:creationId xmlns:a16="http://schemas.microsoft.com/office/drawing/2014/main" id="{27B9BFEF-266D-2767-9872-165A3BD9F7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59721" y="1256420"/>
            <a:ext cx="3624556"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598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6D39A-D905-DB04-E4FD-56D0ED827611}"/>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EventBridge triggers ECS Task</a:t>
            </a:r>
          </a:p>
        </p:txBody>
      </p:sp>
      <p:pic>
        <p:nvPicPr>
          <p:cNvPr id="4098" name="Picture 2" descr="ECSとEventBridgeを使ったスケジュール処理">
            <a:extLst>
              <a:ext uri="{FF2B5EF4-FFF2-40B4-BE49-F238E27FC236}">
                <a16:creationId xmlns:a16="http://schemas.microsoft.com/office/drawing/2014/main" id="{6D21987A-8196-C62F-8882-8E72C1A417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3106" y="1256420"/>
            <a:ext cx="6337786"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57" name="Google Shape;157;p32"/>
          <p:cNvSpPr txBox="1">
            <a:spLocks noGrp="1"/>
          </p:cNvSpPr>
          <p:nvPr>
            <p:ph type="title"/>
          </p:nvPr>
        </p:nvSpPr>
        <p:spPr>
          <a:xfrm>
            <a:off x="628650" y="482600"/>
            <a:ext cx="2916395" cy="1350394"/>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700" kern="1200">
                <a:solidFill>
                  <a:schemeClr val="tx1"/>
                </a:solidFill>
                <a:latin typeface="+mj-lt"/>
                <a:ea typeface="+mj-ea"/>
                <a:cs typeface="+mj-cs"/>
              </a:rPr>
              <a:t>Network inside Docker</a:t>
            </a:r>
          </a:p>
        </p:txBody>
      </p:sp>
      <p:sp>
        <p:nvSpPr>
          <p:cNvPr id="158" name="Google Shape;158;p32"/>
          <p:cNvSpPr txBox="1">
            <a:spLocks noGrp="1"/>
          </p:cNvSpPr>
          <p:nvPr>
            <p:ph sz="half" idx="1"/>
          </p:nvPr>
        </p:nvSpPr>
        <p:spPr>
          <a:xfrm>
            <a:off x="628650" y="1967535"/>
            <a:ext cx="2916396" cy="2665186"/>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400" b="1"/>
              <a:t>Docker networking</a:t>
            </a:r>
            <a:r>
              <a:rPr lang="en-US" sz="1400"/>
              <a:t> is primarily used to establish communication between Docker containers and the outside world via the host machine where the Docker daemon is running.</a:t>
            </a:r>
          </a:p>
          <a:p>
            <a:pPr marL="0" lvl="0" indent="-228600" defTabSz="914400">
              <a:spcBef>
                <a:spcPts val="1200"/>
              </a:spcBef>
              <a:spcAft>
                <a:spcPts val="0"/>
              </a:spcAft>
            </a:pPr>
            <a:r>
              <a:rPr lang="en-US" sz="1400">
                <a:highlight>
                  <a:srgbClr val="FFFFFF"/>
                </a:highlight>
              </a:rPr>
              <a:t>When you install docker it creates three networks automatically - Bridge, Host, and None. Of which, Bridge is the default network a container gets attached to when it is run.</a:t>
            </a:r>
            <a:endParaRPr lang="en-US" sz="1400"/>
          </a:p>
          <a:p>
            <a:pPr marL="0" lvl="0" indent="-228600" defTabSz="914400">
              <a:spcBef>
                <a:spcPts val="1200"/>
              </a:spcBef>
              <a:spcAft>
                <a:spcPts val="0"/>
              </a:spcAft>
            </a:pPr>
            <a:endParaRPr lang="en-US" sz="1400"/>
          </a:p>
          <a:p>
            <a:pPr marL="0" lvl="0" indent="-228600" defTabSz="914400">
              <a:spcBef>
                <a:spcPts val="1200"/>
              </a:spcBef>
              <a:spcAft>
                <a:spcPts val="0"/>
              </a:spcAft>
            </a:pPr>
            <a:endParaRPr lang="en-US" sz="1400"/>
          </a:p>
          <a:p>
            <a:pPr marL="0" lvl="0" indent="-228600" defTabSz="914400">
              <a:spcBef>
                <a:spcPts val="1200"/>
              </a:spcBef>
              <a:spcAft>
                <a:spcPts val="0"/>
              </a:spcAft>
            </a:pPr>
            <a:endParaRPr lang="en-US" sz="1400"/>
          </a:p>
          <a:p>
            <a:pPr marL="0" lvl="0" indent="-228600" defTabSz="914400">
              <a:spcBef>
                <a:spcPts val="1200"/>
              </a:spcBef>
              <a:spcAft>
                <a:spcPts val="0"/>
              </a:spcAft>
            </a:pPr>
            <a:endParaRPr lang="en-US" sz="1400"/>
          </a:p>
          <a:p>
            <a:pPr marL="0" lvl="0" indent="-228600" defTabSz="914400">
              <a:spcBef>
                <a:spcPts val="1200"/>
              </a:spcBef>
              <a:spcAft>
                <a:spcPts val="1200"/>
              </a:spcAft>
            </a:pPr>
            <a:endParaRPr lang="en-US" sz="1400"/>
          </a:p>
        </p:txBody>
      </p:sp>
      <p:pic>
        <p:nvPicPr>
          <p:cNvPr id="159" name="Google Shape;159;p32"/>
          <p:cNvPicPr preferRelativeResize="0"/>
          <p:nvPr/>
        </p:nvPicPr>
        <p:blipFill>
          <a:blip r:embed="rId3"/>
          <a:stretch>
            <a:fillRect/>
          </a:stretch>
        </p:blipFill>
        <p:spPr>
          <a:xfrm>
            <a:off x="5100739" y="1496377"/>
            <a:ext cx="3560660" cy="217200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9"/>
        <p:cNvGrpSpPr/>
        <p:nvPr/>
      </p:nvGrpSpPr>
      <p:grpSpPr>
        <a:xfrm>
          <a:off x="0" y="0"/>
          <a:ext cx="0" cy="0"/>
          <a:chOff x="0" y="0"/>
          <a:chExt cx="0" cy="0"/>
        </a:xfrm>
      </p:grpSpPr>
      <p:sp useBgFill="1">
        <p:nvSpPr>
          <p:cNvPr id="385" name="Rectangle 384">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reeform: Shape 386">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113" y="628112"/>
            <a:ext cx="7875484" cy="3632321"/>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0" name="Google Shape;380;p64"/>
          <p:cNvSpPr txBox="1">
            <a:spLocks noGrp="1"/>
          </p:cNvSpPr>
          <p:nvPr>
            <p:ph type="title"/>
          </p:nvPr>
        </p:nvSpPr>
        <p:spPr>
          <a:xfrm>
            <a:off x="1899282" y="1297056"/>
            <a:ext cx="5345436" cy="1579209"/>
          </a:xfrm>
          <a:prstGeom prst="rect">
            <a:avLst/>
          </a:prstGeom>
        </p:spPr>
        <p:txBody>
          <a:bodyPr spcFirstLastPara="1" vert="horz" lIns="91440" tIns="45720" rIns="91440" bIns="45720" rtlCol="0" anchor="b" anchorCtr="0">
            <a:normAutofit/>
          </a:bodyPr>
          <a:lstStyle/>
          <a:p>
            <a:pPr marL="0" lvl="0" indent="0" algn="ctr" defTabSz="914400">
              <a:spcAft>
                <a:spcPts val="0"/>
              </a:spcAft>
            </a:pPr>
            <a:r>
              <a:rPr lang="en-US" sz="3600" kern="1200">
                <a:solidFill>
                  <a:schemeClr val="tx1">
                    <a:lumMod val="85000"/>
                    <a:lumOff val="15000"/>
                  </a:schemeClr>
                </a:solidFill>
                <a:latin typeface="+mj-lt"/>
                <a:ea typeface="+mj-ea"/>
                <a:cs typeface="+mj-cs"/>
              </a:rPr>
              <a:t>Questions:</a:t>
            </a:r>
          </a:p>
        </p:txBody>
      </p:sp>
      <p:sp>
        <p:nvSpPr>
          <p:cNvPr id="389"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09711"/>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65"/>
          <p:cNvPicPr preferRelativeResize="0"/>
          <p:nvPr/>
        </p:nvPicPr>
        <p:blipFill>
          <a:blip r:embed="rId3">
            <a:alphaModFix/>
          </a:blip>
          <a:stretch>
            <a:fillRect/>
          </a:stretch>
        </p:blipFill>
        <p:spPr>
          <a:xfrm>
            <a:off x="663450" y="333375"/>
            <a:ext cx="7686675" cy="4476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66"/>
          <p:cNvPicPr preferRelativeResize="0"/>
          <p:nvPr/>
        </p:nvPicPr>
        <p:blipFill>
          <a:blip r:embed="rId3">
            <a:alphaModFix/>
          </a:blip>
          <a:stretch>
            <a:fillRect/>
          </a:stretch>
        </p:blipFill>
        <p:spPr>
          <a:xfrm>
            <a:off x="152400" y="152400"/>
            <a:ext cx="7696200" cy="3771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67"/>
          <p:cNvPicPr preferRelativeResize="0"/>
          <p:nvPr/>
        </p:nvPicPr>
        <p:blipFill>
          <a:blip r:embed="rId3">
            <a:alphaModFix/>
          </a:blip>
          <a:stretch>
            <a:fillRect/>
          </a:stretch>
        </p:blipFill>
        <p:spPr>
          <a:xfrm>
            <a:off x="809625" y="258575"/>
            <a:ext cx="7524750" cy="4572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68"/>
          <p:cNvPicPr preferRelativeResize="0"/>
          <p:nvPr/>
        </p:nvPicPr>
        <p:blipFill>
          <a:blip r:embed="rId3">
            <a:alphaModFix/>
          </a:blip>
          <a:stretch>
            <a:fillRect/>
          </a:stretch>
        </p:blipFill>
        <p:spPr>
          <a:xfrm>
            <a:off x="948800" y="876300"/>
            <a:ext cx="7620000" cy="3390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69"/>
          <p:cNvPicPr preferRelativeResize="0"/>
          <p:nvPr/>
        </p:nvPicPr>
        <p:blipFill>
          <a:blip r:embed="rId3">
            <a:alphaModFix/>
          </a:blip>
          <a:stretch>
            <a:fillRect/>
          </a:stretch>
        </p:blipFill>
        <p:spPr>
          <a:xfrm>
            <a:off x="882450" y="683350"/>
            <a:ext cx="7934325" cy="3838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70"/>
          <p:cNvPicPr preferRelativeResize="0"/>
          <p:nvPr/>
        </p:nvPicPr>
        <p:blipFill>
          <a:blip r:embed="rId3">
            <a:alphaModFix/>
          </a:blip>
          <a:stretch>
            <a:fillRect/>
          </a:stretch>
        </p:blipFill>
        <p:spPr>
          <a:xfrm>
            <a:off x="781050" y="742950"/>
            <a:ext cx="7581900" cy="36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4" name="Google Shape;164;p33"/>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400" kern="1200" dirty="0">
                <a:solidFill>
                  <a:schemeClr val="tx1"/>
                </a:solidFill>
                <a:latin typeface="+mj-lt"/>
                <a:ea typeface="+mj-ea"/>
                <a:cs typeface="+mj-cs"/>
              </a:rPr>
              <a:t>Network inside Docker</a:t>
            </a:r>
          </a:p>
        </p:txBody>
      </p:sp>
      <p:sp>
        <p:nvSpPr>
          <p:cNvPr id="165" name="Google Shape;165;p33"/>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900" dirty="0"/>
              <a:t>The </a:t>
            </a:r>
            <a:r>
              <a:rPr lang="en-US" sz="900" b="1" dirty="0">
                <a:highlight>
                  <a:srgbClr val="FFFF00"/>
                </a:highlight>
              </a:rPr>
              <a:t>Bridge network</a:t>
            </a:r>
            <a:r>
              <a:rPr lang="en-US" sz="900" dirty="0">
                <a:highlight>
                  <a:srgbClr val="FFFF00"/>
                </a:highlight>
              </a:rPr>
              <a:t> </a:t>
            </a:r>
            <a:r>
              <a:rPr lang="en-US" sz="900" dirty="0"/>
              <a:t>assigns IPs in the range of 172.17.x.x to the containers within it. To access these containers from outside you need to map the ports of these containers to the ports on the host.</a:t>
            </a:r>
          </a:p>
          <a:p>
            <a:pPr marL="0" lvl="0" indent="-228600" defTabSz="914400">
              <a:spcBef>
                <a:spcPts val="1200"/>
              </a:spcBef>
              <a:spcAft>
                <a:spcPts val="0"/>
              </a:spcAft>
            </a:pPr>
            <a:endParaRPr lang="en-US" sz="900" dirty="0"/>
          </a:p>
          <a:p>
            <a:pPr marL="0" lvl="0" indent="-228600" defTabSz="914400">
              <a:spcBef>
                <a:spcPts val="1200"/>
              </a:spcBef>
              <a:spcAft>
                <a:spcPts val="0"/>
              </a:spcAft>
            </a:pPr>
            <a:r>
              <a:rPr lang="en-US" sz="900" dirty="0"/>
              <a:t>Selecting the </a:t>
            </a:r>
            <a:r>
              <a:rPr lang="en-US" sz="900" b="1" dirty="0">
                <a:highlight>
                  <a:srgbClr val="FFFF00"/>
                </a:highlight>
              </a:rPr>
              <a:t>Host network</a:t>
            </a:r>
            <a:r>
              <a:rPr lang="en-US" sz="900" dirty="0">
                <a:highlight>
                  <a:srgbClr val="FFFF00"/>
                </a:highlight>
              </a:rPr>
              <a:t> </a:t>
            </a:r>
            <a:r>
              <a:rPr lang="en-US" sz="900" dirty="0"/>
              <a:t>will remove any network isolation between the docker host and the containers. For instance, if you run a container on port 5000, it will be accessible on the same port on the docker host without any explicit port mapping. The only downside of this approach is that you can not use the same port twice for any container. </a:t>
            </a:r>
          </a:p>
          <a:p>
            <a:pPr marL="0" lvl="0" indent="-228600" defTabSz="914400">
              <a:spcBef>
                <a:spcPts val="1200"/>
              </a:spcBef>
              <a:spcAft>
                <a:spcPts val="0"/>
              </a:spcAft>
            </a:pPr>
            <a:endParaRPr lang="en-US" sz="900" dirty="0"/>
          </a:p>
          <a:p>
            <a:pPr marL="0" lvl="0" indent="-228600" defTabSz="914400">
              <a:spcBef>
                <a:spcPts val="1200"/>
              </a:spcBef>
              <a:spcAft>
                <a:spcPts val="1200"/>
              </a:spcAft>
            </a:pPr>
            <a:r>
              <a:rPr lang="en-US" sz="900" dirty="0"/>
              <a:t>Finally, the </a:t>
            </a:r>
            <a:r>
              <a:rPr lang="en-US" sz="900" b="1" dirty="0">
                <a:highlight>
                  <a:srgbClr val="FFFF00"/>
                </a:highlight>
              </a:rPr>
              <a:t>None network</a:t>
            </a:r>
            <a:r>
              <a:rPr lang="en-US" sz="900" dirty="0">
                <a:highlight>
                  <a:srgbClr val="FFFF00"/>
                </a:highlight>
              </a:rPr>
              <a:t> </a:t>
            </a:r>
            <a:r>
              <a:rPr lang="en-US" sz="900" dirty="0"/>
              <a:t>keeps the container in complete isolation, i.e. they are not connected to any network or container.</a:t>
            </a:r>
          </a:p>
        </p:txBody>
      </p:sp>
      <p:pic>
        <p:nvPicPr>
          <p:cNvPr id="166" name="Google Shape;166;p33"/>
          <p:cNvPicPr preferRelativeResize="0"/>
          <p:nvPr/>
        </p:nvPicPr>
        <p:blipFill>
          <a:blip r:embed="rId3"/>
          <a:stretch>
            <a:fillRect/>
          </a:stretch>
        </p:blipFill>
        <p:spPr>
          <a:xfrm>
            <a:off x="5039525" y="1938315"/>
            <a:ext cx="3591379" cy="2217676"/>
          </a:xfrm>
          <a:prstGeom prst="rect">
            <a:avLst/>
          </a:prstGeom>
          <a:noFill/>
        </p:spPr>
      </p:pic>
      <p:sp>
        <p:nvSpPr>
          <p:cNvPr id="175" name="Freeform: Shape 17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Shape 17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Google Shape;171;p34"/>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400" kern="1200">
                <a:solidFill>
                  <a:schemeClr val="tx1"/>
                </a:solidFill>
                <a:latin typeface="+mj-lt"/>
                <a:ea typeface="+mj-ea"/>
                <a:cs typeface="+mj-cs"/>
              </a:rPr>
              <a:t>Amazon ECS</a:t>
            </a:r>
          </a:p>
        </p:txBody>
      </p:sp>
      <p:sp>
        <p:nvSpPr>
          <p:cNvPr id="172" name="Google Shape;172;p34"/>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rgbClr val="FF0000"/>
              </a:buClr>
              <a:buSzPts val="770"/>
            </a:pPr>
            <a:r>
              <a:rPr lang="en-US" sz="900" dirty="0">
                <a:highlight>
                  <a:srgbClr val="FFFF00"/>
                </a:highlight>
              </a:rPr>
              <a:t>Amazon Elastic Container Service (Amazon ECS) is a highly scalable and fast container management service. </a:t>
            </a:r>
          </a:p>
          <a:p>
            <a:pPr marL="0" lvl="0" indent="-228600" defTabSz="914400">
              <a:spcBef>
                <a:spcPts val="1200"/>
              </a:spcBef>
              <a:spcAft>
                <a:spcPts val="0"/>
              </a:spcAft>
              <a:buClr>
                <a:srgbClr val="FF0000"/>
              </a:buClr>
              <a:buSzPts val="770"/>
            </a:pPr>
            <a:r>
              <a:rPr lang="en-US" sz="900" dirty="0"/>
              <a:t>You can use it to run, stop, and manage containers on a cluster.</a:t>
            </a:r>
          </a:p>
          <a:p>
            <a:pPr marL="0" lvl="0" indent="-228600" defTabSz="914400">
              <a:spcBef>
                <a:spcPts val="1200"/>
              </a:spcBef>
              <a:spcAft>
                <a:spcPts val="0"/>
              </a:spcAft>
              <a:buClr>
                <a:srgbClr val="FF0000"/>
              </a:buClr>
              <a:buSzPts val="770"/>
            </a:pPr>
            <a:r>
              <a:rPr lang="en-US" sz="900" dirty="0"/>
              <a:t>With Amazon ECS, your containers are defined in a task definition that you use to run an individual task or task within a service. </a:t>
            </a:r>
          </a:p>
          <a:p>
            <a:pPr marL="0" lvl="0" indent="-228600" defTabSz="914400">
              <a:spcBef>
                <a:spcPts val="1200"/>
              </a:spcBef>
              <a:spcAft>
                <a:spcPts val="0"/>
              </a:spcAft>
              <a:buClr>
                <a:srgbClr val="FF0000"/>
              </a:buClr>
              <a:buSzPts val="770"/>
            </a:pPr>
            <a:r>
              <a:rPr lang="en-US" sz="900" dirty="0"/>
              <a:t>In this context, a service is a configuration that you can use to run and maintain a specified number of tasks simultaneously in a cluster.</a:t>
            </a:r>
          </a:p>
          <a:p>
            <a:pPr marL="0" lvl="0" indent="-228600" defTabSz="914400">
              <a:spcBef>
                <a:spcPts val="1200"/>
              </a:spcBef>
              <a:spcAft>
                <a:spcPts val="0"/>
              </a:spcAft>
              <a:buClr>
                <a:srgbClr val="FF0000"/>
              </a:buClr>
              <a:buSzPts val="770"/>
            </a:pPr>
            <a:r>
              <a:rPr lang="en-US" sz="900" dirty="0"/>
              <a:t>You can run your tasks and services on a serverless infrastructure that's managed by AWS </a:t>
            </a:r>
            <a:r>
              <a:rPr lang="en-US" sz="900" dirty="0" err="1"/>
              <a:t>Fargate</a:t>
            </a:r>
            <a:r>
              <a:rPr lang="en-US" sz="900" dirty="0"/>
              <a:t>. </a:t>
            </a:r>
          </a:p>
          <a:p>
            <a:pPr marL="0" lvl="0" indent="-228600" defTabSz="914400">
              <a:spcBef>
                <a:spcPts val="1200"/>
              </a:spcBef>
              <a:spcAft>
                <a:spcPts val="1200"/>
              </a:spcAft>
              <a:buClr>
                <a:srgbClr val="FF0000"/>
              </a:buClr>
              <a:buSzPts val="770"/>
            </a:pPr>
            <a:r>
              <a:rPr lang="en-US" sz="900" dirty="0"/>
              <a:t>Alternatively, for more control over your infrastructure, you can run your tasks and services on a cluster of Amazon EC2 instances that you manage.</a:t>
            </a:r>
          </a:p>
        </p:txBody>
      </p:sp>
      <p:pic>
        <p:nvPicPr>
          <p:cNvPr id="173" name="Google Shape;173;p34"/>
          <p:cNvPicPr preferRelativeResize="0">
            <a:picLocks noGrp="1"/>
          </p:cNvPicPr>
          <p:nvPr>
            <p:ph sz="half" idx="2"/>
          </p:nvPr>
        </p:nvPicPr>
        <p:blipFill rotWithShape="1">
          <a:blip r:embed="rId3"/>
          <a:stretch/>
        </p:blipFill>
        <p:spPr>
          <a:xfrm>
            <a:off x="5039525" y="2445597"/>
            <a:ext cx="3591379" cy="1203112"/>
          </a:xfrm>
          <a:prstGeom prst="rect">
            <a:avLst/>
          </a:prstGeom>
          <a:noFill/>
        </p:spPr>
      </p:pic>
      <p:sp>
        <p:nvSpPr>
          <p:cNvPr id="182" name="Freeform: Shape 18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useBgFill="1">
        <p:nvSpPr>
          <p:cNvPr id="184" name="Rectangle 183">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Shape 185">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4000" cy="172142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Google Shape;178;p35"/>
          <p:cNvSpPr txBox="1">
            <a:spLocks noGrp="1"/>
          </p:cNvSpPr>
          <p:nvPr>
            <p:ph type="title"/>
          </p:nvPr>
        </p:nvSpPr>
        <p:spPr>
          <a:xfrm>
            <a:off x="852777" y="411480"/>
            <a:ext cx="7157553" cy="89154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400" kern="1200">
                <a:solidFill>
                  <a:schemeClr val="tx1">
                    <a:lumMod val="85000"/>
                    <a:lumOff val="15000"/>
                  </a:schemeClr>
                </a:solidFill>
                <a:latin typeface="+mj-lt"/>
                <a:ea typeface="+mj-ea"/>
                <a:cs typeface="+mj-cs"/>
              </a:rPr>
              <a:t>ECS Benefits</a:t>
            </a:r>
          </a:p>
        </p:txBody>
      </p:sp>
      <p:sp>
        <p:nvSpPr>
          <p:cNvPr id="179" name="Google Shape;179;p35"/>
          <p:cNvSpPr txBox="1">
            <a:spLocks noGrp="1"/>
          </p:cNvSpPr>
          <p:nvPr>
            <p:ph sz="half" idx="1"/>
          </p:nvPr>
        </p:nvSpPr>
        <p:spPr>
          <a:xfrm>
            <a:off x="1468490" y="1823823"/>
            <a:ext cx="6207019" cy="2490024"/>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600"/>
              </a:spcAft>
            </a:pPr>
            <a:r>
              <a:rPr lang="en-US" sz="1100" b="1">
                <a:solidFill>
                  <a:schemeClr val="tx1">
                    <a:lumMod val="85000"/>
                    <a:lumOff val="15000"/>
                  </a:schemeClr>
                </a:solidFill>
                <a:highlight>
                  <a:srgbClr val="FFFFFF"/>
                </a:highlight>
                <a:sym typeface="Arial"/>
              </a:rPr>
              <a:t>Easy and simple deployment</a:t>
            </a:r>
            <a:r>
              <a:rPr lang="en-US" sz="1100">
                <a:solidFill>
                  <a:schemeClr val="tx1">
                    <a:lumMod val="85000"/>
                    <a:lumOff val="15000"/>
                  </a:schemeClr>
                </a:solidFill>
                <a:highlight>
                  <a:srgbClr val="FFFFFF"/>
                </a:highlight>
                <a:sym typeface="Arial"/>
              </a:rPr>
              <a:t>—ECS eliminates the need to set up and maintain the infrastructure of Kubernetes clusters by taking responsibility over these tasks.</a:t>
            </a:r>
          </a:p>
          <a:p>
            <a:pPr marL="0" lvl="0" indent="-228600" defTabSz="914400">
              <a:spcBef>
                <a:spcPts val="0"/>
              </a:spcBef>
              <a:spcAft>
                <a:spcPts val="600"/>
              </a:spcAft>
            </a:pPr>
            <a:r>
              <a:rPr lang="en-US" sz="1100" b="1">
                <a:solidFill>
                  <a:schemeClr val="tx1">
                    <a:lumMod val="85000"/>
                    <a:lumOff val="15000"/>
                  </a:schemeClr>
                </a:solidFill>
                <a:highlight>
                  <a:srgbClr val="FFFFFF"/>
                </a:highlight>
                <a:sym typeface="Arial"/>
              </a:rPr>
              <a:t>Scheduling capabilities</a:t>
            </a:r>
            <a:r>
              <a:rPr lang="en-US" sz="1100">
                <a:solidFill>
                  <a:schemeClr val="tx1">
                    <a:lumMod val="85000"/>
                    <a:lumOff val="15000"/>
                  </a:schemeClr>
                </a:solidFill>
                <a:highlight>
                  <a:srgbClr val="FFFFFF"/>
                </a:highlight>
                <a:sym typeface="Arial"/>
              </a:rPr>
              <a:t>—that enable you to schedule services, applications, and batch processes.</a:t>
            </a:r>
          </a:p>
          <a:p>
            <a:pPr marL="0" lvl="0" indent="-228600" defTabSz="914400">
              <a:spcBef>
                <a:spcPts val="0"/>
              </a:spcBef>
              <a:spcAft>
                <a:spcPts val="600"/>
              </a:spcAft>
            </a:pPr>
            <a:r>
              <a:rPr lang="en-US" sz="1100" b="1">
                <a:solidFill>
                  <a:schemeClr val="tx1">
                    <a:lumMod val="85000"/>
                    <a:lumOff val="15000"/>
                  </a:schemeClr>
                </a:solidFill>
                <a:highlight>
                  <a:srgbClr val="FFFFFF"/>
                </a:highlight>
                <a:sym typeface="Arial"/>
              </a:rPr>
              <a:t>Managed availability</a:t>
            </a:r>
            <a:r>
              <a:rPr lang="en-US" sz="1100">
                <a:solidFill>
                  <a:schemeClr val="tx1">
                    <a:lumMod val="85000"/>
                    <a:lumOff val="15000"/>
                  </a:schemeClr>
                </a:solidFill>
                <a:highlight>
                  <a:srgbClr val="FFFFFF"/>
                </a:highlight>
                <a:sym typeface="Arial"/>
              </a:rPr>
              <a:t>—ECS is responsible for maintaining application availability and helps you scale up or down as needed to ensure capacity demands are met.</a:t>
            </a:r>
          </a:p>
          <a:p>
            <a:pPr marL="0" lvl="0" indent="-228600" defTabSz="914400">
              <a:spcBef>
                <a:spcPts val="0"/>
              </a:spcBef>
              <a:spcAft>
                <a:spcPts val="600"/>
              </a:spcAft>
            </a:pPr>
            <a:r>
              <a:rPr lang="en-US" sz="1100" b="1">
                <a:solidFill>
                  <a:schemeClr val="tx1">
                    <a:lumMod val="85000"/>
                    <a:lumOff val="15000"/>
                  </a:schemeClr>
                </a:solidFill>
                <a:highlight>
                  <a:srgbClr val="FFFFFF"/>
                </a:highlight>
                <a:sym typeface="Arial"/>
              </a:rPr>
              <a:t>Native integration</a:t>
            </a:r>
            <a:r>
              <a:rPr lang="en-US" sz="1100">
                <a:solidFill>
                  <a:schemeClr val="tx1">
                    <a:lumMod val="85000"/>
                    <a:lumOff val="15000"/>
                  </a:schemeClr>
                </a:solidFill>
                <a:highlight>
                  <a:srgbClr val="FFFFFF"/>
                </a:highlight>
                <a:sym typeface="Arial"/>
              </a:rPr>
              <a:t>—with a wide range of features like AWS ELB, Amazon Virtual Private Cloud (Amazon VPC), IAM, and EBS.</a:t>
            </a:r>
          </a:p>
          <a:p>
            <a:pPr marL="0" lvl="0" indent="-228600" defTabSz="914400">
              <a:spcBef>
                <a:spcPts val="0"/>
              </a:spcBef>
              <a:spcAft>
                <a:spcPts val="600"/>
              </a:spcAft>
            </a:pPr>
            <a:r>
              <a:rPr lang="en-US" sz="1100" b="1">
                <a:solidFill>
                  <a:schemeClr val="tx1">
                    <a:lumMod val="85000"/>
                    <a:lumOff val="15000"/>
                  </a:schemeClr>
                </a:solidFill>
                <a:highlight>
                  <a:srgbClr val="FFFFFF"/>
                </a:highlight>
                <a:sym typeface="Arial"/>
              </a:rPr>
              <a:t>Integration with existing tools</a:t>
            </a:r>
            <a:r>
              <a:rPr lang="en-US" sz="1100">
                <a:solidFill>
                  <a:schemeClr val="tx1">
                    <a:lumMod val="85000"/>
                    <a:lumOff val="15000"/>
                  </a:schemeClr>
                </a:solidFill>
                <a:highlight>
                  <a:srgbClr val="FFFFFF"/>
                </a:highlight>
                <a:sym typeface="Arial"/>
              </a:rPr>
              <a:t>—ECS provides simple APIs that let you integrate with your CI/CD pipeline and your existing tools.</a:t>
            </a:r>
          </a:p>
          <a:p>
            <a:pPr marL="0" lvl="0" indent="-228600" defTabSz="914400">
              <a:spcBef>
                <a:spcPts val="0"/>
              </a:spcBef>
              <a:spcAft>
                <a:spcPts val="600"/>
              </a:spcAft>
            </a:pPr>
            <a:r>
              <a:rPr lang="en-US" sz="1100" b="1">
                <a:solidFill>
                  <a:schemeClr val="tx1">
                    <a:lumMod val="85000"/>
                    <a:lumOff val="15000"/>
                  </a:schemeClr>
                </a:solidFill>
                <a:highlight>
                  <a:srgbClr val="FFFFFF"/>
                </a:highlight>
                <a:sym typeface="Arial"/>
              </a:rPr>
              <a:t>Spot instances:</a:t>
            </a:r>
            <a:r>
              <a:rPr lang="en-US" sz="1100">
                <a:solidFill>
                  <a:schemeClr val="tx1">
                    <a:lumMod val="85000"/>
                    <a:lumOff val="15000"/>
                  </a:schemeClr>
                </a:solidFill>
                <a:highlight>
                  <a:srgbClr val="FFFFFF"/>
                </a:highlight>
                <a:sym typeface="Arial"/>
              </a:rPr>
              <a:t> Because containers are immutable, you can run many workloads using Amazon EC2 Spot Instances (which can be shut down with no advance notice) and save 90% on on-demand instance costs.</a:t>
            </a:r>
            <a:endParaRPr lang="en-US" sz="1100">
              <a:solidFill>
                <a:schemeClr val="tx1">
                  <a:lumMod val="85000"/>
                  <a:lumOff val="15000"/>
                </a:schemeClr>
              </a:solidFill>
            </a:endParaRPr>
          </a:p>
        </p:txBody>
      </p:sp>
      <p:sp>
        <p:nvSpPr>
          <p:cNvPr id="188" name="Freeform: Shape 187">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4478172"/>
            <a:ext cx="7475562" cy="66532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3"/>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Google Shape;184;p36"/>
          <p:cNvSpPr txBox="1">
            <a:spLocks noGrp="1"/>
          </p:cNvSpPr>
          <p:nvPr>
            <p:ph type="title"/>
          </p:nvPr>
        </p:nvSpPr>
        <p:spPr>
          <a:xfrm>
            <a:off x="852775" y="457200"/>
            <a:ext cx="3588597" cy="998130"/>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100" kern="1200">
                <a:solidFill>
                  <a:schemeClr val="tx1"/>
                </a:solidFill>
                <a:latin typeface="+mj-lt"/>
                <a:ea typeface="+mj-ea"/>
                <a:cs typeface="+mj-cs"/>
              </a:rPr>
              <a:t>Amazon ECS - Launch types</a:t>
            </a:r>
          </a:p>
        </p:txBody>
      </p:sp>
      <p:sp>
        <p:nvSpPr>
          <p:cNvPr id="186" name="Google Shape;186;p36"/>
          <p:cNvSpPr txBox="1">
            <a:spLocks noGrp="1"/>
          </p:cNvSpPr>
          <p:nvPr>
            <p:ph sz="half" idx="2"/>
          </p:nvPr>
        </p:nvSpPr>
        <p:spPr>
          <a:xfrm>
            <a:off x="852775" y="1645576"/>
            <a:ext cx="3328527" cy="2931439"/>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rgbClr val="FF0000"/>
              </a:buClr>
              <a:buSzPts val="1100"/>
            </a:pPr>
            <a:r>
              <a:rPr lang="en-US" sz="1200" dirty="0">
                <a:highlight>
                  <a:srgbClr val="FFFF00"/>
                </a:highlight>
              </a:rPr>
              <a:t>EC2 launch type - Configure and deploy EC2 instances in your cluster to run your containers.</a:t>
            </a:r>
          </a:p>
          <a:p>
            <a:pPr marL="0" lvl="0" indent="-228600" defTabSz="914400">
              <a:spcBef>
                <a:spcPts val="800"/>
              </a:spcBef>
              <a:spcAft>
                <a:spcPts val="0"/>
              </a:spcAft>
              <a:buClr>
                <a:schemeClr val="dk1"/>
              </a:buClr>
              <a:buSzPts val="1100"/>
            </a:pPr>
            <a:endParaRPr lang="en-US" sz="1200" dirty="0"/>
          </a:p>
          <a:p>
            <a:pPr marL="0" lvl="0" indent="-228600" defTabSz="914400">
              <a:spcBef>
                <a:spcPts val="800"/>
              </a:spcBef>
              <a:spcAft>
                <a:spcPts val="0"/>
              </a:spcAft>
              <a:buClr>
                <a:schemeClr val="dk1"/>
              </a:buClr>
              <a:buSzPts val="1100"/>
            </a:pPr>
            <a:r>
              <a:rPr lang="en-US" sz="1200" dirty="0"/>
              <a:t>The EC2 launch type is suitable for the following workloads:</a:t>
            </a:r>
          </a:p>
          <a:p>
            <a:pPr marL="177800" lvl="0" indent="-228600" defTabSz="914400">
              <a:spcBef>
                <a:spcPts val="800"/>
              </a:spcBef>
              <a:spcAft>
                <a:spcPts val="0"/>
              </a:spcAft>
              <a:buClr>
                <a:schemeClr val="dk1"/>
              </a:buClr>
              <a:buSzPts val="1100"/>
            </a:pPr>
            <a:r>
              <a:rPr lang="en-US" sz="1200" dirty="0"/>
              <a:t>Workloads that require consistently high CPU core and memory usage</a:t>
            </a:r>
          </a:p>
          <a:p>
            <a:pPr marL="177800" lvl="0" indent="-228600" defTabSz="914400">
              <a:spcBef>
                <a:spcPts val="800"/>
              </a:spcBef>
              <a:spcAft>
                <a:spcPts val="0"/>
              </a:spcAft>
              <a:buClr>
                <a:schemeClr val="dk1"/>
              </a:buClr>
              <a:buSzPts val="1100"/>
            </a:pPr>
            <a:r>
              <a:rPr lang="en-US" sz="1200" dirty="0"/>
              <a:t>Large workloads that need to be optimized for price</a:t>
            </a:r>
          </a:p>
          <a:p>
            <a:pPr marL="177800" lvl="0" indent="-228600" defTabSz="914400">
              <a:spcBef>
                <a:spcPts val="800"/>
              </a:spcBef>
              <a:spcAft>
                <a:spcPts val="0"/>
              </a:spcAft>
              <a:buClr>
                <a:schemeClr val="dk1"/>
              </a:buClr>
              <a:buSzPts val="1100"/>
            </a:pPr>
            <a:r>
              <a:rPr lang="en-US" sz="1200" dirty="0"/>
              <a:t>Your applications need to access persistent storage</a:t>
            </a:r>
          </a:p>
          <a:p>
            <a:pPr marL="177800" lvl="0" indent="-228600" defTabSz="914400">
              <a:spcBef>
                <a:spcPts val="800"/>
              </a:spcBef>
              <a:spcAft>
                <a:spcPts val="0"/>
              </a:spcAft>
              <a:buClr>
                <a:schemeClr val="dk1"/>
              </a:buClr>
              <a:buSzPts val="1100"/>
            </a:pPr>
            <a:r>
              <a:rPr lang="en-US" sz="1200" dirty="0"/>
              <a:t>You must directly manage your infrastructure</a:t>
            </a:r>
          </a:p>
        </p:txBody>
      </p:sp>
      <p:pic>
        <p:nvPicPr>
          <p:cNvPr id="185" name="Google Shape;185;p36"/>
          <p:cNvPicPr preferRelativeResize="0">
            <a:picLocks noGrp="1"/>
          </p:cNvPicPr>
          <p:nvPr>
            <p:ph sz="half" idx="1"/>
          </p:nvPr>
        </p:nvPicPr>
        <p:blipFill rotWithShape="1">
          <a:blip r:embed="rId3"/>
          <a:stretch/>
        </p:blipFill>
        <p:spPr>
          <a:xfrm>
            <a:off x="5160457" y="823071"/>
            <a:ext cx="3553238" cy="351401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0"/>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Shape 19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1" name="Google Shape;191;p37"/>
          <p:cNvSpPr txBox="1">
            <a:spLocks noGrp="1"/>
          </p:cNvSpPr>
          <p:nvPr>
            <p:ph type="title"/>
          </p:nvPr>
        </p:nvSpPr>
        <p:spPr>
          <a:xfrm>
            <a:off x="628650" y="457200"/>
            <a:ext cx="2804505" cy="998129"/>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100" kern="1200">
                <a:solidFill>
                  <a:schemeClr val="tx1"/>
                </a:solidFill>
                <a:latin typeface="+mj-lt"/>
                <a:ea typeface="+mj-ea"/>
                <a:cs typeface="+mj-cs"/>
              </a:rPr>
              <a:t>Amazon ECS - Launch types</a:t>
            </a:r>
          </a:p>
        </p:txBody>
      </p:sp>
      <p:sp>
        <p:nvSpPr>
          <p:cNvPr id="192" name="Google Shape;192;p37"/>
          <p:cNvSpPr txBox="1">
            <a:spLocks noGrp="1"/>
          </p:cNvSpPr>
          <p:nvPr>
            <p:ph sz="half" idx="1"/>
          </p:nvPr>
        </p:nvSpPr>
        <p:spPr>
          <a:xfrm>
            <a:off x="646774" y="1645576"/>
            <a:ext cx="2570251" cy="293144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rgbClr val="FF0000"/>
              </a:buClr>
              <a:buSzPts val="1100"/>
            </a:pPr>
            <a:r>
              <a:rPr lang="en-US" sz="1200" b="1" dirty="0" err="1">
                <a:highlight>
                  <a:srgbClr val="FFFF00"/>
                </a:highlight>
                <a:sym typeface="Arial"/>
              </a:rPr>
              <a:t>Fargate</a:t>
            </a:r>
            <a:r>
              <a:rPr lang="en-US" sz="1200" b="1" dirty="0">
                <a:highlight>
                  <a:srgbClr val="FFFF00"/>
                </a:highlight>
                <a:sym typeface="Arial"/>
              </a:rPr>
              <a:t> launch type - This is a serverless pay-as-you-go option. </a:t>
            </a:r>
          </a:p>
          <a:p>
            <a:pPr marL="0" lvl="0" indent="-228600" defTabSz="914400">
              <a:spcBef>
                <a:spcPts val="0"/>
              </a:spcBef>
              <a:spcAft>
                <a:spcPts val="0"/>
              </a:spcAft>
              <a:buClr>
                <a:srgbClr val="FF0000"/>
              </a:buClr>
              <a:buSzPts val="1100"/>
            </a:pPr>
            <a:r>
              <a:rPr lang="en-US" sz="1200" dirty="0">
                <a:sym typeface="Arial"/>
              </a:rPr>
              <a:t>You can run containers without needing to manage your infrastructure.</a:t>
            </a:r>
          </a:p>
          <a:p>
            <a:pPr marL="0" lvl="0" indent="-228600" defTabSz="914400">
              <a:spcBef>
                <a:spcPts val="800"/>
              </a:spcBef>
              <a:spcAft>
                <a:spcPts val="0"/>
              </a:spcAft>
              <a:buClr>
                <a:schemeClr val="dk1"/>
              </a:buClr>
              <a:buSzPts val="1100"/>
            </a:pPr>
            <a:r>
              <a:rPr lang="en-US" sz="1200" dirty="0">
                <a:sym typeface="Arial"/>
              </a:rPr>
              <a:t>The </a:t>
            </a:r>
            <a:r>
              <a:rPr lang="en-US" sz="1200" dirty="0" err="1">
                <a:sym typeface="Arial"/>
              </a:rPr>
              <a:t>Fargate</a:t>
            </a:r>
            <a:r>
              <a:rPr lang="en-US" sz="1200" dirty="0">
                <a:sym typeface="Arial"/>
              </a:rPr>
              <a:t> launch type is suitable for the following workloads:</a:t>
            </a:r>
          </a:p>
          <a:p>
            <a:pPr marL="177800" lvl="0" indent="-228600" defTabSz="914400">
              <a:spcBef>
                <a:spcPts val="800"/>
              </a:spcBef>
              <a:spcAft>
                <a:spcPts val="0"/>
              </a:spcAft>
              <a:buClr>
                <a:schemeClr val="dk1"/>
              </a:buClr>
              <a:buSzPts val="1200"/>
            </a:pPr>
            <a:r>
              <a:rPr lang="en-US" sz="1200" dirty="0">
                <a:sym typeface="Arial"/>
              </a:rPr>
              <a:t>Large workloads that need to be optimized for low overhead</a:t>
            </a:r>
          </a:p>
          <a:p>
            <a:pPr marL="177800" lvl="0" indent="-228600" defTabSz="914400">
              <a:spcBef>
                <a:spcPts val="800"/>
              </a:spcBef>
              <a:spcAft>
                <a:spcPts val="0"/>
              </a:spcAft>
              <a:buClr>
                <a:schemeClr val="dk1"/>
              </a:buClr>
              <a:buSzPts val="1200"/>
            </a:pPr>
            <a:r>
              <a:rPr lang="en-US" sz="1200" dirty="0">
                <a:sym typeface="Arial"/>
              </a:rPr>
              <a:t>Small workloads that have occasional burst</a:t>
            </a:r>
          </a:p>
          <a:p>
            <a:pPr marL="177800" lvl="0" indent="-228600" defTabSz="914400">
              <a:spcBef>
                <a:spcPts val="800"/>
              </a:spcBef>
              <a:spcAft>
                <a:spcPts val="0"/>
              </a:spcAft>
              <a:buClr>
                <a:schemeClr val="dk1"/>
              </a:buClr>
              <a:buSzPts val="1200"/>
            </a:pPr>
            <a:r>
              <a:rPr lang="en-US" sz="1200" dirty="0">
                <a:sym typeface="Arial"/>
              </a:rPr>
              <a:t>Tiny workloads</a:t>
            </a:r>
          </a:p>
          <a:p>
            <a:pPr marL="177800" lvl="0" indent="-228600" defTabSz="914400">
              <a:spcBef>
                <a:spcPts val="800"/>
              </a:spcBef>
              <a:spcAft>
                <a:spcPts val="0"/>
              </a:spcAft>
              <a:buClr>
                <a:schemeClr val="dk1"/>
              </a:buClr>
              <a:buSzPts val="1200"/>
            </a:pPr>
            <a:r>
              <a:rPr lang="en-US" sz="1200" dirty="0">
                <a:sym typeface="Arial"/>
              </a:rPr>
              <a:t>Batch workloads</a:t>
            </a:r>
          </a:p>
          <a:p>
            <a:pPr marL="0" lvl="0" indent="-228600" defTabSz="914400">
              <a:spcBef>
                <a:spcPts val="800"/>
              </a:spcBef>
              <a:spcAft>
                <a:spcPts val="1200"/>
              </a:spcAft>
              <a:buClr>
                <a:schemeClr val="dk1"/>
              </a:buClr>
              <a:buSzPts val="1100"/>
            </a:pPr>
            <a:endParaRPr lang="en-US" sz="1200" dirty="0">
              <a:sym typeface="Arial"/>
            </a:endParaRPr>
          </a:p>
        </p:txBody>
      </p:sp>
      <p:pic>
        <p:nvPicPr>
          <p:cNvPr id="193" name="Google Shape;193;p37"/>
          <p:cNvPicPr preferRelativeResize="0">
            <a:picLocks noGrp="1"/>
          </p:cNvPicPr>
          <p:nvPr>
            <p:ph sz="half" idx="2"/>
          </p:nvPr>
        </p:nvPicPr>
        <p:blipFill rotWithShape="1">
          <a:blip r:embed="rId3"/>
          <a:stretch/>
        </p:blipFill>
        <p:spPr>
          <a:xfrm>
            <a:off x="4337327" y="496437"/>
            <a:ext cx="4109886" cy="416843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3293</Words>
  <Application>Microsoft Macintosh PowerPoint</Application>
  <PresentationFormat>On-screen Show (16:9)</PresentationFormat>
  <Paragraphs>197</Paragraphs>
  <Slides>46</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 Light</vt:lpstr>
      <vt:lpstr>Arial</vt:lpstr>
      <vt:lpstr>Calibri</vt:lpstr>
      <vt:lpstr>Office Theme</vt:lpstr>
      <vt:lpstr>ECS &amp; ECR</vt:lpstr>
      <vt:lpstr>Docker Refresher</vt:lpstr>
      <vt:lpstr>DockerFile</vt:lpstr>
      <vt:lpstr>Network inside Docker</vt:lpstr>
      <vt:lpstr>Network inside Docker</vt:lpstr>
      <vt:lpstr>Amazon ECS</vt:lpstr>
      <vt:lpstr>ECS Benefits</vt:lpstr>
      <vt:lpstr>Amazon ECS - Launch types</vt:lpstr>
      <vt:lpstr>Amazon ECS - Launch types</vt:lpstr>
      <vt:lpstr>Amazon ECS Overview</vt:lpstr>
      <vt:lpstr>ECS Task Definition</vt:lpstr>
      <vt:lpstr>PowerPoint Presentation</vt:lpstr>
      <vt:lpstr>ECS Cluster</vt:lpstr>
      <vt:lpstr>PowerPoint Presentation</vt:lpstr>
      <vt:lpstr>ECS Service</vt:lpstr>
      <vt:lpstr>ECS Container Agent</vt:lpstr>
      <vt:lpstr>ECS Container Agent example</vt:lpstr>
      <vt:lpstr>ECS SideCar Pattern</vt:lpstr>
      <vt:lpstr>ECS Network Types - Host</vt:lpstr>
      <vt:lpstr>ECS Network Types - Bridge</vt:lpstr>
      <vt:lpstr>ECS Network Types - Bridge</vt:lpstr>
      <vt:lpstr>ECS Network Types - Awsvpc</vt:lpstr>
      <vt:lpstr>ECS Monitoring</vt:lpstr>
      <vt:lpstr>ECS Metrics Insights</vt:lpstr>
      <vt:lpstr>Amazon ECR</vt:lpstr>
      <vt:lpstr>Fargate In deep</vt:lpstr>
      <vt:lpstr>Fargate Task CPU architecture</vt:lpstr>
      <vt:lpstr>Fargate Task networking</vt:lpstr>
      <vt:lpstr>Fargate Private registry authentication</vt:lpstr>
      <vt:lpstr>Fargate Fargate Spot</vt:lpstr>
      <vt:lpstr>ECS Hands On by hands</vt:lpstr>
      <vt:lpstr>ECS Hands on CloudFormation + Route53</vt:lpstr>
      <vt:lpstr>ECS VS K8  (EKS for AWS world)</vt:lpstr>
      <vt:lpstr>ECS Container Agent on host</vt:lpstr>
      <vt:lpstr>Architectures</vt:lpstr>
      <vt:lpstr>PowerPoint Presentation</vt:lpstr>
      <vt:lpstr>ECS Default AWS Diagram</vt:lpstr>
      <vt:lpstr>ECS + EventBridge (cron job example)</vt:lpstr>
      <vt:lpstr>EventBridge triggers ECS Task</vt:lpstr>
      <vt:lpstr>Questions: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 &amp; ECR</dc:title>
  <cp:lastModifiedBy>Ilya Chakun</cp:lastModifiedBy>
  <cp:revision>6</cp:revision>
  <dcterms:modified xsi:type="dcterms:W3CDTF">2024-01-17T13:27:03Z</dcterms:modified>
</cp:coreProperties>
</file>