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75" r:id="rId2"/>
    <p:sldId id="257" r:id="rId3"/>
    <p:sldId id="258" r:id="rId4"/>
    <p:sldId id="259" r:id="rId5"/>
    <p:sldId id="260" r:id="rId6"/>
    <p:sldId id="261" r:id="rId7"/>
    <p:sldId id="262" r:id="rId8"/>
    <p:sldId id="263" r:id="rId9"/>
    <p:sldId id="279" r:id="rId10"/>
    <p:sldId id="264" r:id="rId11"/>
    <p:sldId id="280" r:id="rId12"/>
    <p:sldId id="281" r:id="rId13"/>
    <p:sldId id="282" r:id="rId14"/>
    <p:sldId id="265" r:id="rId15"/>
    <p:sldId id="266" r:id="rId16"/>
    <p:sldId id="267" r:id="rId17"/>
    <p:sldId id="268" r:id="rId18"/>
    <p:sldId id="269" r:id="rId19"/>
    <p:sldId id="270" r:id="rId20"/>
    <p:sldId id="271" r:id="rId21"/>
    <p:sldId id="277" r:id="rId22"/>
    <p:sldId id="276" r:id="rId23"/>
    <p:sldId id="278" r:id="rId24"/>
    <p:sldId id="272" r:id="rId25"/>
  </p:sldIdLst>
  <p:sldSz cx="9144000" cy="5143500" type="screen16x9"/>
  <p:notesSz cx="6858000" cy="9144000"/>
  <p:embeddedFontLst>
    <p:embeddedFont>
      <p:font typeface="Avenir Next LT Pro" panose="020B0504020202020204" pitchFamily="34" charset="77"/>
      <p:regular r:id="rId27"/>
      <p:bold r:id="rId28"/>
      <p:italic r:id="rId29"/>
      <p:boldItalic r:id="rId30"/>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20"/>
  </p:normalViewPr>
  <p:slideViewPr>
    <p:cSldViewPr snapToGrid="0">
      <p:cViewPr varScale="1">
        <p:scale>
          <a:sx n="282" d="100"/>
          <a:sy n="282" d="100"/>
        </p:scale>
        <p:origin x="17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33.773"/>
    </inkml:context>
    <inkml:brush xml:id="br0">
      <inkml:brushProperty name="width" value="0.035" units="cm"/>
      <inkml:brushProperty name="height" value="0.035" units="cm"/>
      <inkml:brushProperty name="color" value="#DA0C07"/>
      <inkml:brushProperty name="inkEffects" value="lava"/>
      <inkml:brushProperty name="anchorX" value="-660064.5625"/>
      <inkml:brushProperty name="anchorY" value="-454655.90625"/>
      <inkml:brushProperty name="scaleFactor" value="0.5"/>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39a6ba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25f39a6ba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f39a6bae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5f39a6bae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f39a6bae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5f39a6bae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f39a6bae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5f39a6bae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39a6bae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5f39a6bae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f39a6bae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25f39a6bae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f39a6bae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5f39a6bae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f39a6bae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5f39a6bae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517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f39a6bae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5f39a6bae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942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f39a6bae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25f39a6bae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f39a6bae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25f39a6bae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f39a6bae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25f39a6bae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f39a6bae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25f39a6bae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f39a6bae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25f39a6bae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f39a6bae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5f39a6bae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f39a6bae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5f39a6bae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f39a6bae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5f39a6bae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f39a6bae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5f39a6bae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E646-1874-76CE-1961-F3B212E99EE2}"/>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66F9B4DF-6E82-A72D-44DE-A7B27BB53A9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F9242A2-AFC7-A1C2-1D60-EE6BD9380275}"/>
              </a:ext>
            </a:extLst>
          </p:cNvPr>
          <p:cNvSpPr>
            <a:spLocks noGrp="1"/>
          </p:cNvSpPr>
          <p:nvPr>
            <p:ph type="dt" sz="half" idx="10"/>
          </p:nvPr>
        </p:nvSpPr>
        <p:spPr/>
        <p:txBody>
          <a:bodyPr/>
          <a:lstStyle/>
          <a:p>
            <a:fld id="{9333598D-5CB0-4442-8EE9-5C9DA07BC8EE}" type="datetimeFigureOut">
              <a:rPr lang="en-CH" smtClean="0"/>
              <a:t>28.01.2024</a:t>
            </a:fld>
            <a:endParaRPr lang="en-CH"/>
          </a:p>
        </p:txBody>
      </p:sp>
      <p:sp>
        <p:nvSpPr>
          <p:cNvPr id="5" name="Footer Placeholder 4">
            <a:extLst>
              <a:ext uri="{FF2B5EF4-FFF2-40B4-BE49-F238E27FC236}">
                <a16:creationId xmlns:a16="http://schemas.microsoft.com/office/drawing/2014/main" id="{8C17425B-4A32-C38A-31AC-165608E8E8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E765BE1-E0E6-6374-D779-AB62BBD303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28460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9AEB-F34C-E574-F056-ADB2C6986E6F}"/>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63C1E2D-B00B-3EFC-0A4F-21F78EA27E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95BBECD-6B91-FF64-4B22-7FDFC95203EA}"/>
              </a:ext>
            </a:extLst>
          </p:cNvPr>
          <p:cNvSpPr>
            <a:spLocks noGrp="1"/>
          </p:cNvSpPr>
          <p:nvPr>
            <p:ph type="dt" sz="half" idx="10"/>
          </p:nvPr>
        </p:nvSpPr>
        <p:spPr/>
        <p:txBody>
          <a:bodyPr/>
          <a:lstStyle/>
          <a:p>
            <a:fld id="{9333598D-5CB0-4442-8EE9-5C9DA07BC8EE}" type="datetimeFigureOut">
              <a:rPr lang="en-CH" smtClean="0"/>
              <a:t>28.01.2024</a:t>
            </a:fld>
            <a:endParaRPr lang="en-CH"/>
          </a:p>
        </p:txBody>
      </p:sp>
      <p:sp>
        <p:nvSpPr>
          <p:cNvPr id="5" name="Footer Placeholder 4">
            <a:extLst>
              <a:ext uri="{FF2B5EF4-FFF2-40B4-BE49-F238E27FC236}">
                <a16:creationId xmlns:a16="http://schemas.microsoft.com/office/drawing/2014/main" id="{8E6BFC41-1EE9-E51C-1269-620B10258CA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AE5A6FE-ED3B-7BCE-D9FB-A8196506D9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12585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76FAC-0DDB-5009-7125-FCC4747EDEE2}"/>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8CC126A-9577-53C4-C45E-00A7AA94BA9F}"/>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C66B940-AF7C-78B0-7641-055D0FFF80A3}"/>
              </a:ext>
            </a:extLst>
          </p:cNvPr>
          <p:cNvSpPr>
            <a:spLocks noGrp="1"/>
          </p:cNvSpPr>
          <p:nvPr>
            <p:ph type="dt" sz="half" idx="10"/>
          </p:nvPr>
        </p:nvSpPr>
        <p:spPr/>
        <p:txBody>
          <a:bodyPr/>
          <a:lstStyle/>
          <a:p>
            <a:fld id="{9333598D-5CB0-4442-8EE9-5C9DA07BC8EE}" type="datetimeFigureOut">
              <a:rPr lang="en-CH" smtClean="0"/>
              <a:t>28.01.2024</a:t>
            </a:fld>
            <a:endParaRPr lang="en-CH"/>
          </a:p>
        </p:txBody>
      </p:sp>
      <p:sp>
        <p:nvSpPr>
          <p:cNvPr id="5" name="Footer Placeholder 4">
            <a:extLst>
              <a:ext uri="{FF2B5EF4-FFF2-40B4-BE49-F238E27FC236}">
                <a16:creationId xmlns:a16="http://schemas.microsoft.com/office/drawing/2014/main" id="{0FC48938-DFFE-E24A-F282-4B88F061346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918DCD1-896C-24D3-101E-CCCDA39D47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83498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0525-8F2E-9DAF-3486-3469790E17A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431E9CA-044E-FF05-C326-A295C7D59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3C65031-2CF0-3339-1E36-F31AA49AE001}"/>
              </a:ext>
            </a:extLst>
          </p:cNvPr>
          <p:cNvSpPr>
            <a:spLocks noGrp="1"/>
          </p:cNvSpPr>
          <p:nvPr>
            <p:ph type="dt" sz="half" idx="10"/>
          </p:nvPr>
        </p:nvSpPr>
        <p:spPr/>
        <p:txBody>
          <a:bodyPr/>
          <a:lstStyle/>
          <a:p>
            <a:fld id="{9333598D-5CB0-4442-8EE9-5C9DA07BC8EE}" type="datetimeFigureOut">
              <a:rPr lang="en-CH" smtClean="0"/>
              <a:t>28.01.2024</a:t>
            </a:fld>
            <a:endParaRPr lang="en-CH"/>
          </a:p>
        </p:txBody>
      </p:sp>
      <p:sp>
        <p:nvSpPr>
          <p:cNvPr id="5" name="Footer Placeholder 4">
            <a:extLst>
              <a:ext uri="{FF2B5EF4-FFF2-40B4-BE49-F238E27FC236}">
                <a16:creationId xmlns:a16="http://schemas.microsoft.com/office/drawing/2014/main" id="{A4818DEB-1AE1-9995-1F39-CFFB6B4D413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1418A5F-6AAA-D59C-7466-EBEC7C9E1A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15548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1FC9-3822-689E-E9A7-EBB47E31605C}"/>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986B16AC-103A-7082-D2DF-33D87DFA0A9A}"/>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DC7E68-912B-B41C-2915-15E7D2FB1FDC}"/>
              </a:ext>
            </a:extLst>
          </p:cNvPr>
          <p:cNvSpPr>
            <a:spLocks noGrp="1"/>
          </p:cNvSpPr>
          <p:nvPr>
            <p:ph type="dt" sz="half" idx="10"/>
          </p:nvPr>
        </p:nvSpPr>
        <p:spPr/>
        <p:txBody>
          <a:bodyPr/>
          <a:lstStyle/>
          <a:p>
            <a:fld id="{9333598D-5CB0-4442-8EE9-5C9DA07BC8EE}" type="datetimeFigureOut">
              <a:rPr lang="en-CH" smtClean="0"/>
              <a:t>28.01.2024</a:t>
            </a:fld>
            <a:endParaRPr lang="en-CH"/>
          </a:p>
        </p:txBody>
      </p:sp>
      <p:sp>
        <p:nvSpPr>
          <p:cNvPr id="5" name="Footer Placeholder 4">
            <a:extLst>
              <a:ext uri="{FF2B5EF4-FFF2-40B4-BE49-F238E27FC236}">
                <a16:creationId xmlns:a16="http://schemas.microsoft.com/office/drawing/2014/main" id="{D8E3A341-D15B-FCA0-590A-EF42C5E691C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78B5513-0DB8-337F-E51F-9C9AA97AE7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69300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CAE-C81F-113A-3927-5400F9476C7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E711FBC-674A-9EA5-BA67-D2CF90D0AA1E}"/>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ACE4EEB-896D-DDA2-21E7-F0C52CDDA2E6}"/>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47AA63FA-3D1D-9718-8C78-1998C655EC78}"/>
              </a:ext>
            </a:extLst>
          </p:cNvPr>
          <p:cNvSpPr>
            <a:spLocks noGrp="1"/>
          </p:cNvSpPr>
          <p:nvPr>
            <p:ph type="dt" sz="half" idx="10"/>
          </p:nvPr>
        </p:nvSpPr>
        <p:spPr/>
        <p:txBody>
          <a:bodyPr/>
          <a:lstStyle/>
          <a:p>
            <a:fld id="{9333598D-5CB0-4442-8EE9-5C9DA07BC8EE}" type="datetimeFigureOut">
              <a:rPr lang="en-CH" smtClean="0"/>
              <a:t>28.01.2024</a:t>
            </a:fld>
            <a:endParaRPr lang="en-CH"/>
          </a:p>
        </p:txBody>
      </p:sp>
      <p:sp>
        <p:nvSpPr>
          <p:cNvPr id="6" name="Footer Placeholder 5">
            <a:extLst>
              <a:ext uri="{FF2B5EF4-FFF2-40B4-BE49-F238E27FC236}">
                <a16:creationId xmlns:a16="http://schemas.microsoft.com/office/drawing/2014/main" id="{8A59149B-BB02-9615-DBDE-DA2FEBF0B52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0B29AD8-8750-7F61-488F-5D45EEFFDD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34655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C317-2D5D-D6C0-D073-A7C5F7601CC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108A8C8-AB2A-06AD-34FB-B5266A09179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71FD2E8-C4A0-C3C2-04E6-FE13E921D3DE}"/>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7D0989D4-6CCB-D4DF-F55A-30BF5E7BE83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2CECA1BA-2049-D084-A110-104C9FB70A60}"/>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3E8355F-D1CF-B544-51D3-427570F9A535}"/>
              </a:ext>
            </a:extLst>
          </p:cNvPr>
          <p:cNvSpPr>
            <a:spLocks noGrp="1"/>
          </p:cNvSpPr>
          <p:nvPr>
            <p:ph type="dt" sz="half" idx="10"/>
          </p:nvPr>
        </p:nvSpPr>
        <p:spPr/>
        <p:txBody>
          <a:bodyPr/>
          <a:lstStyle/>
          <a:p>
            <a:fld id="{9333598D-5CB0-4442-8EE9-5C9DA07BC8EE}" type="datetimeFigureOut">
              <a:rPr lang="en-CH" smtClean="0"/>
              <a:t>28.01.2024</a:t>
            </a:fld>
            <a:endParaRPr lang="en-CH"/>
          </a:p>
        </p:txBody>
      </p:sp>
      <p:sp>
        <p:nvSpPr>
          <p:cNvPr id="8" name="Footer Placeholder 7">
            <a:extLst>
              <a:ext uri="{FF2B5EF4-FFF2-40B4-BE49-F238E27FC236}">
                <a16:creationId xmlns:a16="http://schemas.microsoft.com/office/drawing/2014/main" id="{93D15FCA-ED36-17B4-BFAF-4C237EE64AE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71BE29D-BB1F-764F-C0DB-7CCB7E4105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05703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4D6F-944B-D378-0987-7682F7929027}"/>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F42B285-6BC4-06C0-3BAD-E12FE0D6E14A}"/>
              </a:ext>
            </a:extLst>
          </p:cNvPr>
          <p:cNvSpPr>
            <a:spLocks noGrp="1"/>
          </p:cNvSpPr>
          <p:nvPr>
            <p:ph type="dt" sz="half" idx="10"/>
          </p:nvPr>
        </p:nvSpPr>
        <p:spPr/>
        <p:txBody>
          <a:bodyPr/>
          <a:lstStyle/>
          <a:p>
            <a:fld id="{9333598D-5CB0-4442-8EE9-5C9DA07BC8EE}" type="datetimeFigureOut">
              <a:rPr lang="en-CH" smtClean="0"/>
              <a:t>28.01.2024</a:t>
            </a:fld>
            <a:endParaRPr lang="en-CH"/>
          </a:p>
        </p:txBody>
      </p:sp>
      <p:sp>
        <p:nvSpPr>
          <p:cNvPr id="4" name="Footer Placeholder 3">
            <a:extLst>
              <a:ext uri="{FF2B5EF4-FFF2-40B4-BE49-F238E27FC236}">
                <a16:creationId xmlns:a16="http://schemas.microsoft.com/office/drawing/2014/main" id="{DD30E1D1-FCA7-90EF-9F30-55B14DF4CF7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C33AA1F-0FCF-C820-6487-7978108CFD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91004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7E570-4CF0-DA4F-5DE7-403AD63D5F80}"/>
              </a:ext>
            </a:extLst>
          </p:cNvPr>
          <p:cNvSpPr>
            <a:spLocks noGrp="1"/>
          </p:cNvSpPr>
          <p:nvPr>
            <p:ph type="dt" sz="half" idx="10"/>
          </p:nvPr>
        </p:nvSpPr>
        <p:spPr/>
        <p:txBody>
          <a:bodyPr/>
          <a:lstStyle/>
          <a:p>
            <a:fld id="{9333598D-5CB0-4442-8EE9-5C9DA07BC8EE}" type="datetimeFigureOut">
              <a:rPr lang="en-CH" smtClean="0"/>
              <a:t>28.01.2024</a:t>
            </a:fld>
            <a:endParaRPr lang="en-CH"/>
          </a:p>
        </p:txBody>
      </p:sp>
      <p:sp>
        <p:nvSpPr>
          <p:cNvPr id="3" name="Footer Placeholder 2">
            <a:extLst>
              <a:ext uri="{FF2B5EF4-FFF2-40B4-BE49-F238E27FC236}">
                <a16:creationId xmlns:a16="http://schemas.microsoft.com/office/drawing/2014/main" id="{02D17AA1-A99A-AE7A-AC38-0401831A503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B33E984-2D70-71CC-BBF9-6DEE8A0926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479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4247-627F-5C1C-8D65-842B5B0AEFE0}"/>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8DD903EB-323B-513B-59C7-D60319D6B3D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DF3AC3B-AF5F-F616-923D-8A7B3CA11A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936007C-98CC-9473-F4E4-B8570B50D167}"/>
              </a:ext>
            </a:extLst>
          </p:cNvPr>
          <p:cNvSpPr>
            <a:spLocks noGrp="1"/>
          </p:cNvSpPr>
          <p:nvPr>
            <p:ph type="dt" sz="half" idx="10"/>
          </p:nvPr>
        </p:nvSpPr>
        <p:spPr/>
        <p:txBody>
          <a:bodyPr/>
          <a:lstStyle/>
          <a:p>
            <a:fld id="{9333598D-5CB0-4442-8EE9-5C9DA07BC8EE}" type="datetimeFigureOut">
              <a:rPr lang="en-CH" smtClean="0"/>
              <a:t>28.01.2024</a:t>
            </a:fld>
            <a:endParaRPr lang="en-CH"/>
          </a:p>
        </p:txBody>
      </p:sp>
      <p:sp>
        <p:nvSpPr>
          <p:cNvPr id="6" name="Footer Placeholder 5">
            <a:extLst>
              <a:ext uri="{FF2B5EF4-FFF2-40B4-BE49-F238E27FC236}">
                <a16:creationId xmlns:a16="http://schemas.microsoft.com/office/drawing/2014/main" id="{89FF42EA-7184-9D12-47EE-7505F282512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BD56296-5634-B294-F9A2-17AA867724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59183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9284-A4A7-8208-9052-A0DD2BA72078}"/>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4925471-F229-75F2-EBE4-05BCBEDDE07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2BB8134-E9EF-6FC3-0FDB-F931D79E910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6FF7AB4-60B3-E239-BBA4-E3979390F7CE}"/>
              </a:ext>
            </a:extLst>
          </p:cNvPr>
          <p:cNvSpPr>
            <a:spLocks noGrp="1"/>
          </p:cNvSpPr>
          <p:nvPr>
            <p:ph type="dt" sz="half" idx="10"/>
          </p:nvPr>
        </p:nvSpPr>
        <p:spPr/>
        <p:txBody>
          <a:bodyPr/>
          <a:lstStyle/>
          <a:p>
            <a:fld id="{9333598D-5CB0-4442-8EE9-5C9DA07BC8EE}" type="datetimeFigureOut">
              <a:rPr lang="en-CH" smtClean="0"/>
              <a:t>28.01.2024</a:t>
            </a:fld>
            <a:endParaRPr lang="en-CH"/>
          </a:p>
        </p:txBody>
      </p:sp>
      <p:sp>
        <p:nvSpPr>
          <p:cNvPr id="6" name="Footer Placeholder 5">
            <a:extLst>
              <a:ext uri="{FF2B5EF4-FFF2-40B4-BE49-F238E27FC236}">
                <a16:creationId xmlns:a16="http://schemas.microsoft.com/office/drawing/2014/main" id="{228F2A24-0CB6-6541-E279-6687C8E858A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C82D91-2C84-58CA-ADA4-BEDE3DF398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04376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C4D7B-4668-A207-E445-D8D8DDD9C10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E119EA-B26F-140D-2748-C130226E2B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5F2B80E-E295-6E82-40DA-D862F2799D9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3598D-5CB0-4442-8EE9-5C9DA07BC8EE}" type="datetimeFigureOut">
              <a:rPr lang="en-CH" smtClean="0"/>
              <a:t>28.01.2024</a:t>
            </a:fld>
            <a:endParaRPr lang="en-CH"/>
          </a:p>
        </p:txBody>
      </p:sp>
      <p:sp>
        <p:nvSpPr>
          <p:cNvPr id="5" name="Footer Placeholder 4">
            <a:extLst>
              <a:ext uri="{FF2B5EF4-FFF2-40B4-BE49-F238E27FC236}">
                <a16:creationId xmlns:a16="http://schemas.microsoft.com/office/drawing/2014/main" id="{B66AE58F-90B2-C936-8B6B-17877E5641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F02FEB0D-8297-9342-64F3-97EFF5FA601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94811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8.xml"/><Relationship Id="rId1" Type="http://schemas.openxmlformats.org/officeDocument/2006/relationships/slideLayout" Target="../slideLayouts/slideLayout4.xml"/><Relationship Id="rId7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systems-manager/latest/userguide/systems-manager-automation.htm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4CEA5-7ED1-D29A-FC71-FD046B14B5BC}"/>
              </a:ext>
            </a:extLst>
          </p:cNvPr>
          <p:cNvSpPr>
            <a:spLocks noGrp="1"/>
          </p:cNvSpPr>
          <p:nvPr>
            <p:ph type="ctrTitle"/>
          </p:nvPr>
        </p:nvSpPr>
        <p:spPr>
          <a:xfrm>
            <a:off x="628650" y="338535"/>
            <a:ext cx="7884414" cy="3049905"/>
          </a:xfrm>
        </p:spPr>
        <p:txBody>
          <a:bodyPr anchor="b">
            <a:normAutofit/>
          </a:bodyPr>
          <a:lstStyle/>
          <a:p>
            <a:pPr algn="l"/>
            <a:r>
              <a:rPr lang="en-CH" sz="5000"/>
              <a:t>AWS System Manager</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14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22"/>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900" kern="1200" dirty="0">
                <a:solidFill>
                  <a:schemeClr val="tx1"/>
                </a:solidFill>
                <a:latin typeface="+mj-lt"/>
                <a:ea typeface="+mj-ea"/>
                <a:cs typeface="+mj-cs"/>
              </a:rPr>
              <a:t>AWS Systems Manager Run Command</a:t>
            </a:r>
            <a:endParaRPr lang="en-US" sz="2900" kern="1200" dirty="0">
              <a:solidFill>
                <a:schemeClr val="tx1"/>
              </a:solidFill>
              <a:latin typeface="+mj-lt"/>
              <a:ea typeface="+mj-ea"/>
              <a:cs typeface="+mj-cs"/>
              <a:sym typeface="Economica"/>
            </a:endParaRPr>
          </a:p>
        </p:txBody>
      </p:sp>
      <p:sp>
        <p:nvSpPr>
          <p:cNvPr id="1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Google Shape;113;p22"/>
          <p:cNvSpPr txBox="1">
            <a:spLocks noGrp="1"/>
          </p:cNvSpPr>
          <p:nvPr>
            <p:ph sz="half" idx="1"/>
          </p:nvPr>
        </p:nvSpPr>
        <p:spPr>
          <a:xfrm>
            <a:off x="473202" y="1995678"/>
            <a:ext cx="3679886" cy="2850890"/>
          </a:xfrm>
          <a:prstGeom prst="rect">
            <a:avLst/>
          </a:prstGeom>
        </p:spPr>
        <p:txBody>
          <a:bodyPr spcFirstLastPara="1" vert="horz" lIns="91440" tIns="45720" rIns="91440" bIns="45720" rtlCol="0" anchor="t" anchorCtr="0">
            <a:normAutofit/>
          </a:bodyPr>
          <a:lstStyle/>
          <a:p>
            <a:pPr marL="457200" lvl="0" indent="-228600" defTabSz="914400">
              <a:spcBef>
                <a:spcPts val="300"/>
              </a:spcBef>
              <a:spcAft>
                <a:spcPts val="300"/>
              </a:spcAft>
              <a:buSzPts val="1100"/>
            </a:pPr>
            <a:r>
              <a:rPr lang="en-US" sz="1100" b="1" dirty="0">
                <a:highlight>
                  <a:srgbClr val="FFFF00"/>
                </a:highlight>
                <a:sym typeface="Arial"/>
              </a:rPr>
              <a:t>By using Run Command, you can automate common administrative tasks and make one-time configuration changes in bulk, and at enterprise scale.</a:t>
            </a:r>
          </a:p>
          <a:p>
            <a:pPr marL="457200" lvl="0" indent="-228600" defTabSz="914400">
              <a:spcBef>
                <a:spcPts val="300"/>
              </a:spcBef>
              <a:spcAft>
                <a:spcPts val="300"/>
              </a:spcAft>
              <a:buSzPts val="1100"/>
            </a:pPr>
            <a:r>
              <a:rPr lang="en-US" sz="1100" dirty="0">
                <a:sym typeface="Arial"/>
              </a:rPr>
              <a:t>This essentially prevents you from having to jump into every one of your instances and run the same command hundreds of times.</a:t>
            </a:r>
          </a:p>
          <a:p>
            <a:pPr marL="457200" lvl="0" indent="-228600" defTabSz="914400">
              <a:spcBef>
                <a:spcPts val="300"/>
              </a:spcBef>
              <a:spcAft>
                <a:spcPts val="300"/>
              </a:spcAft>
              <a:buSzPts val="1100"/>
            </a:pPr>
            <a:r>
              <a:rPr lang="en-US" sz="1100" dirty="0">
                <a:sym typeface="Arial"/>
              </a:rPr>
              <a:t>It is all actively managed within the console and there is an easy to use console in which to administer your commands, as well as a CLI or through the AWS SDK.</a:t>
            </a:r>
          </a:p>
          <a:p>
            <a:pPr marL="457200" lvl="0" indent="-228600" defTabSz="914400">
              <a:spcBef>
                <a:spcPts val="300"/>
              </a:spcBef>
              <a:spcAft>
                <a:spcPts val="300"/>
              </a:spcAft>
              <a:buSzPts val="1100"/>
            </a:pPr>
            <a:r>
              <a:rPr lang="en-US" sz="1100" dirty="0">
                <a:sym typeface="Arial"/>
              </a:rPr>
              <a:t>Example tasks include: stopping, restarting, terminating, and resizing instances. </a:t>
            </a:r>
          </a:p>
          <a:p>
            <a:pPr marL="457200" lvl="0" indent="-228600" defTabSz="914400">
              <a:spcBef>
                <a:spcPts val="300"/>
              </a:spcBef>
              <a:spcAft>
                <a:spcPts val="300"/>
              </a:spcAft>
              <a:buSzPts val="1100"/>
            </a:pPr>
            <a:r>
              <a:rPr lang="en-US" sz="1100" dirty="0">
                <a:sym typeface="Arial"/>
              </a:rPr>
              <a:t>Attaching and detaching EBS volumes, creating snapshots and you can install or bootstrap an application, build a deployment pipeline etc.</a:t>
            </a:r>
          </a:p>
        </p:txBody>
      </p:sp>
      <p:pic>
        <p:nvPicPr>
          <p:cNvPr id="114" name="Google Shape;114;p22"/>
          <p:cNvPicPr preferRelativeResize="0"/>
          <p:nvPr/>
        </p:nvPicPr>
        <p:blipFill>
          <a:blip r:embed="rId3"/>
          <a:stretch>
            <a:fillRect/>
          </a:stretch>
        </p:blipFill>
        <p:spPr>
          <a:xfrm>
            <a:off x="4574286" y="1466309"/>
            <a:ext cx="4094226" cy="221088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166254"/>
            <a:ext cx="6288577" cy="999476"/>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56941E-A47A-CC49-D8AA-DEF43EB5CD8F}"/>
              </a:ext>
            </a:extLst>
          </p:cNvPr>
          <p:cNvSpPr>
            <a:spLocks noGrp="1"/>
          </p:cNvSpPr>
          <p:nvPr>
            <p:ph type="title"/>
          </p:nvPr>
        </p:nvSpPr>
        <p:spPr>
          <a:xfrm>
            <a:off x="1577340" y="232757"/>
            <a:ext cx="5989320" cy="651617"/>
          </a:xfrm>
        </p:spPr>
        <p:txBody>
          <a:bodyPr vert="horz" lIns="91440" tIns="45720" rIns="91440" bIns="45720" rtlCol="0" anchor="ctr">
            <a:normAutofit/>
          </a:bodyPr>
          <a:lstStyle/>
          <a:p>
            <a:pPr algn="ctr" defTabSz="914400"/>
            <a:r>
              <a:rPr lang="en-US" sz="2600"/>
              <a:t>AWS Systems Manager Document Example</a:t>
            </a:r>
          </a:p>
        </p:txBody>
      </p:sp>
      <p:sp>
        <p:nvSpPr>
          <p:cNvPr id="15" name="Rectangle: Rounded Corners 1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908555"/>
            <a:ext cx="5419335" cy="51435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6" name="Content Placeholder 5">
            <a:extLst>
              <a:ext uri="{FF2B5EF4-FFF2-40B4-BE49-F238E27FC236}">
                <a16:creationId xmlns:a16="http://schemas.microsoft.com/office/drawing/2014/main" id="{AEED4E60-6611-226D-F396-5CF507ED2F4C}"/>
              </a:ext>
            </a:extLst>
          </p:cNvPr>
          <p:cNvPicPr>
            <a:picLocks noGrp="1" noChangeAspect="1"/>
          </p:cNvPicPr>
          <p:nvPr>
            <p:ph sz="half" idx="2"/>
          </p:nvPr>
        </p:nvPicPr>
        <p:blipFill>
          <a:blip r:embed="rId2"/>
          <a:stretch>
            <a:fillRect/>
          </a:stretch>
        </p:blipFill>
        <p:spPr>
          <a:xfrm>
            <a:off x="804024" y="1604613"/>
            <a:ext cx="3167406" cy="3072384"/>
          </a:xfrm>
          <a:prstGeom prst="rect">
            <a:avLst/>
          </a:prstGeom>
        </p:spPr>
      </p:pic>
      <p:pic>
        <p:nvPicPr>
          <p:cNvPr id="5" name="Content Placeholder 4">
            <a:extLst>
              <a:ext uri="{FF2B5EF4-FFF2-40B4-BE49-F238E27FC236}">
                <a16:creationId xmlns:a16="http://schemas.microsoft.com/office/drawing/2014/main" id="{63D92010-CFAB-7E95-B0A4-406418696D70}"/>
              </a:ext>
            </a:extLst>
          </p:cNvPr>
          <p:cNvPicPr>
            <a:picLocks noGrp="1" noChangeAspect="1"/>
          </p:cNvPicPr>
          <p:nvPr>
            <p:ph sz="half" idx="1"/>
          </p:nvPr>
        </p:nvPicPr>
        <p:blipFill>
          <a:blip r:embed="rId3"/>
          <a:stretch>
            <a:fillRect/>
          </a:stretch>
        </p:blipFill>
        <p:spPr>
          <a:xfrm>
            <a:off x="4657726" y="1918401"/>
            <a:ext cx="4197096" cy="2444808"/>
          </a:xfrm>
          <a:prstGeom prst="rect">
            <a:avLst/>
          </a:prstGeom>
        </p:spPr>
      </p:pic>
    </p:spTree>
    <p:extLst>
      <p:ext uri="{BB962C8B-B14F-4D97-AF65-F5344CB8AC3E}">
        <p14:creationId xmlns:p14="http://schemas.microsoft.com/office/powerpoint/2010/main" val="133599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15E57-B2BA-FFE3-9A94-D0627CB4C5DD}"/>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2400" kern="1200">
                <a:solidFill>
                  <a:schemeClr val="bg1"/>
                </a:solidFill>
                <a:latin typeface="+mj-lt"/>
                <a:ea typeface="+mj-ea"/>
                <a:cs typeface="+mj-cs"/>
              </a:rPr>
              <a:t>AWS SSM Run Command Interface</a:t>
            </a:r>
          </a:p>
        </p:txBody>
      </p:sp>
      <p:pic>
        <p:nvPicPr>
          <p:cNvPr id="5" name="Picture 4">
            <a:extLst>
              <a:ext uri="{FF2B5EF4-FFF2-40B4-BE49-F238E27FC236}">
                <a16:creationId xmlns:a16="http://schemas.microsoft.com/office/drawing/2014/main" id="{1A046489-5071-53A0-FB6A-FE54DDF066FA}"/>
              </a:ext>
            </a:extLst>
          </p:cNvPr>
          <p:cNvPicPr>
            <a:picLocks noChangeAspect="1"/>
          </p:cNvPicPr>
          <p:nvPr/>
        </p:nvPicPr>
        <p:blipFill>
          <a:blip r:embed="rId2"/>
          <a:stretch>
            <a:fillRect/>
          </a:stretch>
        </p:blipFill>
        <p:spPr>
          <a:xfrm>
            <a:off x="1433287" y="1256420"/>
            <a:ext cx="6277425" cy="3295649"/>
          </a:xfrm>
          <a:prstGeom prst="rect">
            <a:avLst/>
          </a:prstGeom>
        </p:spPr>
      </p:pic>
    </p:spTree>
    <p:extLst>
      <p:ext uri="{BB962C8B-B14F-4D97-AF65-F5344CB8AC3E}">
        <p14:creationId xmlns:p14="http://schemas.microsoft.com/office/powerpoint/2010/main" val="195725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15E57-B2BA-FFE3-9A94-D0627CB4C5DD}"/>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2400" kern="1200">
                <a:solidFill>
                  <a:schemeClr val="bg1"/>
                </a:solidFill>
                <a:latin typeface="+mj-lt"/>
                <a:ea typeface="+mj-ea"/>
                <a:cs typeface="+mj-cs"/>
              </a:rPr>
              <a:t>AWS SSM Run Command Interface</a:t>
            </a:r>
          </a:p>
        </p:txBody>
      </p:sp>
      <p:pic>
        <p:nvPicPr>
          <p:cNvPr id="3" name="Picture 2">
            <a:extLst>
              <a:ext uri="{FF2B5EF4-FFF2-40B4-BE49-F238E27FC236}">
                <a16:creationId xmlns:a16="http://schemas.microsoft.com/office/drawing/2014/main" id="{886A1AB1-5F6D-A7B1-0A4B-285896D9D12B}"/>
              </a:ext>
            </a:extLst>
          </p:cNvPr>
          <p:cNvPicPr>
            <a:picLocks noChangeAspect="1"/>
          </p:cNvPicPr>
          <p:nvPr/>
        </p:nvPicPr>
        <p:blipFill>
          <a:blip r:embed="rId2"/>
          <a:stretch>
            <a:fillRect/>
          </a:stretch>
        </p:blipFill>
        <p:spPr>
          <a:xfrm>
            <a:off x="1387797" y="1256420"/>
            <a:ext cx="6368404" cy="3295649"/>
          </a:xfrm>
          <a:prstGeom prst="rect">
            <a:avLst/>
          </a:prstGeom>
        </p:spPr>
      </p:pic>
    </p:spTree>
    <p:extLst>
      <p:ext uri="{BB962C8B-B14F-4D97-AF65-F5344CB8AC3E}">
        <p14:creationId xmlns:p14="http://schemas.microsoft.com/office/powerpoint/2010/main" val="6170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Google Shape;119;p23"/>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AWS Systems Manager Session Manager</a:t>
            </a:r>
            <a:endParaRPr lang="en-US" sz="3500" kern="1200">
              <a:solidFill>
                <a:schemeClr val="tx1"/>
              </a:solidFill>
              <a:latin typeface="+mj-lt"/>
              <a:ea typeface="+mj-ea"/>
              <a:cs typeface="+mj-cs"/>
              <a:sym typeface="Economica"/>
            </a:endParaRPr>
          </a:p>
        </p:txBody>
      </p:sp>
      <p:sp>
        <p:nvSpPr>
          <p:cNvPr id="1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Google Shape;120;p23"/>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fontScale="92500" lnSpcReduction="20000"/>
          </a:bodyPr>
          <a:lstStyle/>
          <a:p>
            <a:pPr marL="457200" lvl="0" indent="-228600" defTabSz="914400">
              <a:spcBef>
                <a:spcPts val="300"/>
              </a:spcBef>
              <a:spcAft>
                <a:spcPts val="300"/>
              </a:spcAft>
              <a:buSzPts val="1100"/>
            </a:pPr>
            <a:r>
              <a:rPr lang="en-US" sz="1200" b="1" dirty="0">
                <a:sym typeface="Arial"/>
              </a:rPr>
              <a:t>AWS Systems Manager provides</a:t>
            </a:r>
            <a:r>
              <a:rPr lang="en-US" sz="1200" dirty="0">
                <a:sym typeface="Arial"/>
              </a:rPr>
              <a:t> safe; secure and remote management of your instances at scale without logging into your servers, replacing the need for bastion hosts, SSH, or remote PowerShell.</a:t>
            </a:r>
          </a:p>
          <a:p>
            <a:pPr marL="457200" lvl="0" indent="-228600" defTabSz="914400">
              <a:spcBef>
                <a:spcPts val="300"/>
              </a:spcBef>
              <a:spcAft>
                <a:spcPts val="300"/>
              </a:spcAft>
              <a:buSzPts val="1100"/>
            </a:pPr>
            <a:r>
              <a:rPr lang="en-US" sz="1200" dirty="0">
                <a:sym typeface="Arial"/>
              </a:rPr>
              <a:t>It provides a simple way of automating common administrative tasks across groups of instances such as registry edits, user management, and software and patch installations.</a:t>
            </a:r>
          </a:p>
          <a:p>
            <a:pPr marL="457200" lvl="0" indent="-228600" defTabSz="914400">
              <a:spcBef>
                <a:spcPts val="300"/>
              </a:spcBef>
              <a:spcAft>
                <a:spcPts val="300"/>
              </a:spcAft>
              <a:buSzPts val="1100"/>
            </a:pPr>
            <a:r>
              <a:rPr lang="en-US" sz="1200" dirty="0">
                <a:sym typeface="Arial"/>
              </a:rPr>
              <a:t>Session Manager provides a </a:t>
            </a:r>
            <a:r>
              <a:rPr lang="en-US" sz="1200" b="1" dirty="0">
                <a:sym typeface="Arial"/>
              </a:rPr>
              <a:t>command terminal for Linux instances and Windows PowerShell terminal</a:t>
            </a:r>
            <a:r>
              <a:rPr lang="en-US" sz="1200" dirty="0">
                <a:sym typeface="Arial"/>
              </a:rPr>
              <a:t> for Windows instances.</a:t>
            </a:r>
          </a:p>
          <a:p>
            <a:pPr marL="457200" lvl="0" indent="-228600" defTabSz="914400">
              <a:spcBef>
                <a:spcPts val="300"/>
              </a:spcBef>
              <a:spcAft>
                <a:spcPts val="300"/>
              </a:spcAft>
              <a:buSzPts val="1100"/>
            </a:pPr>
            <a:r>
              <a:rPr lang="en-US" sz="1200" dirty="0">
                <a:sym typeface="Arial"/>
              </a:rPr>
              <a:t>Session Manager not only provides a fully auditable terminal environment, but you can administer </a:t>
            </a:r>
            <a:r>
              <a:rPr lang="en-US" sz="1200" b="1" dirty="0">
                <a:sym typeface="Arial"/>
              </a:rPr>
              <a:t>access to SSH sessions without having to open any ports</a:t>
            </a:r>
            <a:r>
              <a:rPr lang="en-US" sz="1200" dirty="0">
                <a:sym typeface="Arial"/>
              </a:rPr>
              <a:t>, strongly enhancing your security posture. </a:t>
            </a:r>
          </a:p>
          <a:p>
            <a:pPr marL="457200" lvl="0" indent="-228600" defTabSz="914400">
              <a:spcBef>
                <a:spcPts val="300"/>
              </a:spcBef>
              <a:spcAft>
                <a:spcPts val="300"/>
              </a:spcAft>
              <a:buSzPts val="1100"/>
            </a:pPr>
            <a:r>
              <a:rPr lang="en-US" sz="1200" dirty="0">
                <a:sym typeface="Arial"/>
              </a:rPr>
              <a:t>You can simply enable the least privileged IAM permissions to the Session Manager console and allow your developers to maximize their efficiency and effectiveness.</a:t>
            </a:r>
          </a:p>
          <a:p>
            <a:pPr marL="457200" lvl="0" indent="-228600" defTabSz="914400">
              <a:spcBef>
                <a:spcPts val="300"/>
              </a:spcBef>
              <a:spcAft>
                <a:spcPts val="300"/>
              </a:spcAft>
              <a:buSzPts val="1100"/>
            </a:pPr>
            <a:r>
              <a:rPr lang="en-US" sz="1200" b="1" dirty="0">
                <a:sym typeface="Arial"/>
              </a:rPr>
              <a:t>All actions taken</a:t>
            </a:r>
            <a:r>
              <a:rPr lang="en-US" sz="1200" dirty="0">
                <a:sym typeface="Arial"/>
              </a:rPr>
              <a:t> with AWS Systems Manager are recorded </a:t>
            </a:r>
            <a:r>
              <a:rPr lang="en-US" sz="1200" b="1" dirty="0">
                <a:sym typeface="Arial"/>
              </a:rPr>
              <a:t>by AWS CloudTrail</a:t>
            </a:r>
            <a:r>
              <a:rPr lang="en-US" sz="1200" dirty="0">
                <a:sym typeface="Arial"/>
              </a:rPr>
              <a:t>, allowing you to audit changes throughout your environment.</a:t>
            </a:r>
          </a:p>
          <a:p>
            <a:pPr marL="457200" lvl="0" indent="-228600" defTabSz="914400">
              <a:spcBef>
                <a:spcPts val="300"/>
              </a:spcBef>
              <a:spcAft>
                <a:spcPts val="300"/>
              </a:spcAft>
              <a:buSzPts val="1100"/>
            </a:pPr>
            <a:r>
              <a:rPr lang="en-US" sz="1200" dirty="0">
                <a:sym typeface="Arial"/>
              </a:rPr>
              <a:t>CloudTrail can intercept </a:t>
            </a:r>
            <a:r>
              <a:rPr lang="en-US" sz="1200" dirty="0" err="1">
                <a:sym typeface="Arial"/>
              </a:rPr>
              <a:t>StartSession</a:t>
            </a:r>
            <a:r>
              <a:rPr lang="en-US" sz="1200" dirty="0">
                <a:sym typeface="Arial"/>
              </a:rPr>
              <a:t> events using Session Manager.</a:t>
            </a:r>
          </a:p>
          <a:p>
            <a:pPr marL="457200" lvl="0" indent="-228600" defTabSz="914400">
              <a:spcBef>
                <a:spcPts val="300"/>
              </a:spcBef>
              <a:spcAft>
                <a:spcPts val="300"/>
              </a:spcAft>
              <a:buSzPts val="1100"/>
            </a:pPr>
            <a:r>
              <a:rPr lang="en-US" sz="1200" dirty="0">
                <a:sym typeface="Arial"/>
              </a:rPr>
              <a:t>Compared to SSH:</a:t>
            </a:r>
          </a:p>
          <a:p>
            <a:pPr marL="914400" lvl="1" indent="-228600" defTabSz="914400">
              <a:spcBef>
                <a:spcPts val="300"/>
              </a:spcBef>
              <a:spcAft>
                <a:spcPts val="300"/>
              </a:spcAft>
              <a:buSzPts val="1100"/>
            </a:pPr>
            <a:r>
              <a:rPr lang="en-US" sz="1200" dirty="0">
                <a:sym typeface="Arial"/>
              </a:rPr>
              <a:t>Do not need to open port 22.</a:t>
            </a:r>
          </a:p>
          <a:p>
            <a:pPr marL="914400" lvl="1" indent="-228600" defTabSz="914400">
              <a:spcBef>
                <a:spcPts val="300"/>
              </a:spcBef>
              <a:spcAft>
                <a:spcPts val="300"/>
              </a:spcAft>
              <a:buSzPts val="1100"/>
            </a:pPr>
            <a:r>
              <a:rPr lang="en-US" sz="1200" dirty="0">
                <a:sym typeface="Arial"/>
              </a:rPr>
              <a:t>Do not need bastion hosts for management.</a:t>
            </a:r>
          </a:p>
          <a:p>
            <a:pPr marL="914400" lvl="1" indent="-228600" defTabSz="914400">
              <a:spcBef>
                <a:spcPts val="300"/>
              </a:spcBef>
              <a:spcAft>
                <a:spcPts val="300"/>
              </a:spcAft>
              <a:buSzPts val="1100"/>
            </a:pPr>
            <a:r>
              <a:rPr lang="en-US" sz="1200" dirty="0">
                <a:sym typeface="Arial"/>
              </a:rPr>
              <a:t>All commands are logged to S3 / CloudWatch.</a:t>
            </a:r>
          </a:p>
          <a:p>
            <a:pPr marL="914400" lvl="1" indent="-228600" defTabSz="914400">
              <a:spcBef>
                <a:spcPts val="300"/>
              </a:spcBef>
              <a:spcAft>
                <a:spcPts val="300"/>
              </a:spcAft>
              <a:buSzPts val="1100"/>
            </a:pPr>
            <a:r>
              <a:rPr lang="en-US" sz="1200" dirty="0">
                <a:sym typeface="Arial"/>
              </a:rPr>
              <a:t>Secure shell access is authenticated using IAM user accounts, not key pairs.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Google Shape;125;p24"/>
          <p:cNvSpPr txBox="1">
            <a:spLocks noGrp="1"/>
          </p:cNvSpPr>
          <p:nvPr>
            <p:ph type="title"/>
          </p:nvPr>
        </p:nvSpPr>
        <p:spPr>
          <a:xfrm>
            <a:off x="479160" y="342900"/>
            <a:ext cx="8182230" cy="1026460"/>
          </a:xfrm>
          <a:prstGeom prst="rect">
            <a:avLst/>
          </a:prstGeom>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3100"/>
              <a:t>AWS Systems Manager Session Manager diagram</a:t>
            </a:r>
          </a:p>
        </p:txBody>
      </p:sp>
      <p:sp>
        <p:nvSpPr>
          <p:cNvPr id="13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388012"/>
            <a:ext cx="2468880" cy="13716"/>
          </a:xfrm>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 name="connsiteX0" fmla="*/ 0 w 2468880"/>
              <a:gd name="connsiteY0" fmla="*/ 0 h 13716"/>
              <a:gd name="connsiteX1" fmla="*/ 567842 w 2468880"/>
              <a:gd name="connsiteY1" fmla="*/ 0 h 13716"/>
              <a:gd name="connsiteX2" fmla="*/ 1234440 w 2468880"/>
              <a:gd name="connsiteY2" fmla="*/ 0 h 13716"/>
              <a:gd name="connsiteX3" fmla="*/ 1777594 w 2468880"/>
              <a:gd name="connsiteY3" fmla="*/ 0 h 13716"/>
              <a:gd name="connsiteX4" fmla="*/ 2468880 w 2468880"/>
              <a:gd name="connsiteY4" fmla="*/ 0 h 13716"/>
              <a:gd name="connsiteX5" fmla="*/ 2468880 w 2468880"/>
              <a:gd name="connsiteY5" fmla="*/ 13716 h 13716"/>
              <a:gd name="connsiteX6" fmla="*/ 1876349 w 2468880"/>
              <a:gd name="connsiteY6" fmla="*/ 13716 h 13716"/>
              <a:gd name="connsiteX7" fmla="*/ 1209751 w 2468880"/>
              <a:gd name="connsiteY7" fmla="*/ 13716 h 13716"/>
              <a:gd name="connsiteX8" fmla="*/ 617220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2691" y="-12357"/>
                  <a:pt x="387089" y="31321"/>
                  <a:pt x="592531" y="0"/>
                </a:cubicBezTo>
                <a:cubicBezTo>
                  <a:pt x="767979" y="-23244"/>
                  <a:pt x="871733" y="8472"/>
                  <a:pt x="1160374" y="0"/>
                </a:cubicBezTo>
                <a:cubicBezTo>
                  <a:pt x="1449601" y="-3911"/>
                  <a:pt x="1607266" y="19376"/>
                  <a:pt x="1728216" y="0"/>
                </a:cubicBezTo>
                <a:cubicBezTo>
                  <a:pt x="1818829" y="-58888"/>
                  <a:pt x="2275430" y="-9413"/>
                  <a:pt x="2468880" y="0"/>
                </a:cubicBezTo>
                <a:cubicBezTo>
                  <a:pt x="2468188" y="5888"/>
                  <a:pt x="2468638" y="7585"/>
                  <a:pt x="2468880" y="13716"/>
                </a:cubicBezTo>
                <a:cubicBezTo>
                  <a:pt x="2232442" y="-7891"/>
                  <a:pt x="2078773" y="18481"/>
                  <a:pt x="1802282" y="13716"/>
                </a:cubicBezTo>
                <a:cubicBezTo>
                  <a:pt x="1540683" y="28046"/>
                  <a:pt x="1384233" y="12786"/>
                  <a:pt x="1209751" y="13716"/>
                </a:cubicBezTo>
                <a:cubicBezTo>
                  <a:pt x="1038679" y="-32929"/>
                  <a:pt x="820616" y="386"/>
                  <a:pt x="641909" y="13716"/>
                </a:cubicBezTo>
                <a:cubicBezTo>
                  <a:pt x="423595" y="7916"/>
                  <a:pt x="155068" y="36884"/>
                  <a:pt x="0" y="13716"/>
                </a:cubicBezTo>
                <a:cubicBezTo>
                  <a:pt x="-272" y="10611"/>
                  <a:pt x="1187" y="4872"/>
                  <a:pt x="0" y="0"/>
                </a:cubicBezTo>
                <a:close/>
              </a:path>
              <a:path w="2468880" h="13716" stroke="0" extrusionOk="0">
                <a:moveTo>
                  <a:pt x="0" y="0"/>
                </a:moveTo>
                <a:cubicBezTo>
                  <a:pt x="201127" y="34474"/>
                  <a:pt x="321325" y="11273"/>
                  <a:pt x="567842" y="0"/>
                </a:cubicBezTo>
                <a:cubicBezTo>
                  <a:pt x="816255" y="-37660"/>
                  <a:pt x="940209" y="-838"/>
                  <a:pt x="1234440" y="0"/>
                </a:cubicBezTo>
                <a:cubicBezTo>
                  <a:pt x="1509789" y="16874"/>
                  <a:pt x="1664509" y="5689"/>
                  <a:pt x="1777594" y="0"/>
                </a:cubicBezTo>
                <a:cubicBezTo>
                  <a:pt x="1845726" y="-6548"/>
                  <a:pt x="2193196" y="19370"/>
                  <a:pt x="2468880" y="0"/>
                </a:cubicBezTo>
                <a:cubicBezTo>
                  <a:pt x="2469348" y="4754"/>
                  <a:pt x="2469666" y="7202"/>
                  <a:pt x="2468880" y="13716"/>
                </a:cubicBezTo>
                <a:cubicBezTo>
                  <a:pt x="2271382" y="39808"/>
                  <a:pt x="1978656" y="27169"/>
                  <a:pt x="1876349" y="13716"/>
                </a:cubicBezTo>
                <a:cubicBezTo>
                  <a:pt x="1751977" y="-10588"/>
                  <a:pt x="1388067" y="-1350"/>
                  <a:pt x="1209751" y="13716"/>
                </a:cubicBezTo>
                <a:cubicBezTo>
                  <a:pt x="1065802" y="26489"/>
                  <a:pt x="753821" y="-5576"/>
                  <a:pt x="617220" y="13716"/>
                </a:cubicBezTo>
                <a:cubicBezTo>
                  <a:pt x="481425" y="23840"/>
                  <a:pt x="248319" y="-4963"/>
                  <a:pt x="0" y="13716"/>
                </a:cubicBezTo>
                <a:cubicBezTo>
                  <a:pt x="255" y="8106"/>
                  <a:pt x="1215" y="5237"/>
                  <a:pt x="0" y="0"/>
                </a:cubicBezTo>
                <a:close/>
              </a:path>
              <a:path w="2468880" h="13716" fill="none" stroke="0" extrusionOk="0">
                <a:moveTo>
                  <a:pt x="0" y="0"/>
                </a:moveTo>
                <a:cubicBezTo>
                  <a:pt x="191987" y="-31891"/>
                  <a:pt x="414837" y="25678"/>
                  <a:pt x="592531" y="0"/>
                </a:cubicBezTo>
                <a:cubicBezTo>
                  <a:pt x="785000" y="-43603"/>
                  <a:pt x="868560" y="12415"/>
                  <a:pt x="1160374" y="0"/>
                </a:cubicBezTo>
                <a:cubicBezTo>
                  <a:pt x="1441409" y="-18672"/>
                  <a:pt x="1600372" y="47113"/>
                  <a:pt x="1728216" y="0"/>
                </a:cubicBezTo>
                <a:cubicBezTo>
                  <a:pt x="1847110" y="23792"/>
                  <a:pt x="2233557" y="23802"/>
                  <a:pt x="2468880" y="0"/>
                </a:cubicBezTo>
                <a:cubicBezTo>
                  <a:pt x="2468111" y="5840"/>
                  <a:pt x="2468272" y="8037"/>
                  <a:pt x="2468880" y="13716"/>
                </a:cubicBezTo>
                <a:cubicBezTo>
                  <a:pt x="2265563" y="-22543"/>
                  <a:pt x="2033349" y="11690"/>
                  <a:pt x="1802282" y="13716"/>
                </a:cubicBezTo>
                <a:cubicBezTo>
                  <a:pt x="1512355" y="27001"/>
                  <a:pt x="1367809" y="24730"/>
                  <a:pt x="1209751" y="13716"/>
                </a:cubicBezTo>
                <a:cubicBezTo>
                  <a:pt x="1060405" y="21557"/>
                  <a:pt x="875661" y="6266"/>
                  <a:pt x="641909" y="13716"/>
                </a:cubicBezTo>
                <a:cubicBezTo>
                  <a:pt x="461670" y="10009"/>
                  <a:pt x="162829" y="13891"/>
                  <a:pt x="0" y="13716"/>
                </a:cubicBezTo>
                <a:cubicBezTo>
                  <a:pt x="48" y="10879"/>
                  <a:pt x="353" y="48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530" y="5728"/>
                          <a:pt x="2468490" y="7624"/>
                          <a:pt x="2468880" y="13716"/>
                        </a:cubicBezTo>
                        <a:cubicBezTo>
                          <a:pt x="2229297" y="-19231"/>
                          <a:pt x="2066775" y="25681"/>
                          <a:pt x="1802282" y="13716"/>
                        </a:cubicBezTo>
                        <a:cubicBezTo>
                          <a:pt x="1537789" y="1751"/>
                          <a:pt x="1379930" y="17694"/>
                          <a:pt x="1209751" y="13716"/>
                        </a:cubicBezTo>
                        <a:cubicBezTo>
                          <a:pt x="1039572" y="9738"/>
                          <a:pt x="837025" y="8278"/>
                          <a:pt x="641909" y="13716"/>
                        </a:cubicBezTo>
                        <a:cubicBezTo>
                          <a:pt x="446793" y="19154"/>
                          <a:pt x="170561" y="13900"/>
                          <a:pt x="0" y="13716"/>
                        </a:cubicBezTo>
                        <a:cubicBezTo>
                          <a:pt x="-302" y="10335"/>
                          <a:pt x="417" y="4724"/>
                          <a:pt x="0" y="0"/>
                        </a:cubicBezTo>
                        <a:close/>
                      </a:path>
                      <a:path w="2468880" h="13716"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9409" y="5071"/>
                          <a:pt x="2469155" y="7437"/>
                          <a:pt x="2468880" y="13716"/>
                        </a:cubicBezTo>
                        <a:cubicBezTo>
                          <a:pt x="2271330" y="32027"/>
                          <a:pt x="2001027" y="26982"/>
                          <a:pt x="1876349" y="13716"/>
                        </a:cubicBezTo>
                        <a:cubicBezTo>
                          <a:pt x="1751671" y="450"/>
                          <a:pt x="1364652" y="10491"/>
                          <a:pt x="1209751" y="13716"/>
                        </a:cubicBezTo>
                        <a:cubicBezTo>
                          <a:pt x="1054850" y="16941"/>
                          <a:pt x="748438" y="15502"/>
                          <a:pt x="617220" y="13716"/>
                        </a:cubicBezTo>
                        <a:cubicBezTo>
                          <a:pt x="486002" y="11930"/>
                          <a:pt x="237432" y="22628"/>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Google Shape;126;p24"/>
          <p:cNvPicPr preferRelativeResize="0"/>
          <p:nvPr/>
        </p:nvPicPr>
        <p:blipFill>
          <a:blip r:embed="rId3"/>
          <a:stretch>
            <a:fillRect/>
          </a:stretch>
        </p:blipFill>
        <p:spPr>
          <a:xfrm>
            <a:off x="1348211" y="1981962"/>
            <a:ext cx="1994449" cy="2704338"/>
          </a:xfrm>
          <a:prstGeom prst="rect">
            <a:avLst/>
          </a:prstGeom>
          <a:noFill/>
        </p:spPr>
      </p:pic>
      <p:pic>
        <p:nvPicPr>
          <p:cNvPr id="127" name="Google Shape;127;p24"/>
          <p:cNvPicPr preferRelativeResize="0"/>
          <p:nvPr/>
        </p:nvPicPr>
        <p:blipFill>
          <a:blip r:embed="rId4"/>
          <a:stretch>
            <a:fillRect/>
          </a:stretch>
        </p:blipFill>
        <p:spPr>
          <a:xfrm>
            <a:off x="4762941" y="1981962"/>
            <a:ext cx="4066674" cy="270433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Google Shape;132;p25"/>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800" kern="1200">
                <a:solidFill>
                  <a:schemeClr val="tx1"/>
                </a:solidFill>
                <a:latin typeface="+mj-lt"/>
                <a:ea typeface="+mj-ea"/>
                <a:cs typeface="+mj-cs"/>
              </a:rPr>
              <a:t>Incident Manager</a:t>
            </a:r>
            <a:endParaRPr lang="en-US" sz="3800" kern="1200">
              <a:solidFill>
                <a:schemeClr val="tx1"/>
              </a:solidFill>
              <a:latin typeface="+mj-lt"/>
              <a:ea typeface="+mj-ea"/>
              <a:cs typeface="+mj-cs"/>
              <a:sym typeface="Economica"/>
            </a:endParaRPr>
          </a:p>
        </p:txBody>
      </p:sp>
      <p:sp>
        <p:nvSpPr>
          <p:cNvPr id="14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Google Shape;133;p25"/>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lnSpcReduction="10000"/>
          </a:bodyPr>
          <a:lstStyle/>
          <a:p>
            <a:pPr marL="0" lvl="0" indent="-228600" defTabSz="914400">
              <a:spcBef>
                <a:spcPts val="800"/>
              </a:spcBef>
              <a:spcAft>
                <a:spcPts val="0"/>
              </a:spcAft>
            </a:pPr>
            <a:r>
              <a:rPr lang="en-US" sz="1100" b="1" dirty="0">
                <a:highlight>
                  <a:srgbClr val="FFFF00"/>
                </a:highlight>
                <a:sym typeface="Arial"/>
              </a:rPr>
              <a:t>You can automate solutions in the Incident Manager console to help bring the appropriate internal resources to your attention.</a:t>
            </a:r>
          </a:p>
          <a:p>
            <a:pPr marL="0" lvl="0" indent="-228600" defTabSz="914400">
              <a:spcBef>
                <a:spcPts val="1200"/>
              </a:spcBef>
              <a:spcAft>
                <a:spcPts val="0"/>
              </a:spcAft>
            </a:pPr>
            <a:r>
              <a:rPr lang="en-US" sz="1100" dirty="0">
                <a:sym typeface="Arial"/>
              </a:rPr>
              <a:t>AWS Chatbot links designated chat channels to AWS Incident Manager, and Automation runbooks are executed for AWS Systems Manager using the Incident Manager.</a:t>
            </a:r>
          </a:p>
          <a:p>
            <a:pPr marL="0" lvl="0" indent="-228600" defTabSz="914400">
              <a:spcBef>
                <a:spcPts val="1200"/>
              </a:spcBef>
              <a:spcAft>
                <a:spcPts val="0"/>
              </a:spcAft>
            </a:pPr>
            <a:r>
              <a:rPr lang="en-US" sz="1100" dirty="0">
                <a:sym typeface="Arial"/>
              </a:rPr>
              <a:t>Responders are engaged via SMS and phone calls in predefined response plans.</a:t>
            </a:r>
          </a:p>
          <a:p>
            <a:pPr marL="0" lvl="0" indent="-228600" defTabSz="914400">
              <a:spcBef>
                <a:spcPts val="1200"/>
              </a:spcBef>
              <a:spcAft>
                <a:spcPts val="0"/>
              </a:spcAft>
            </a:pPr>
            <a:r>
              <a:rPr lang="en-US" sz="1100" dirty="0">
                <a:sym typeface="Arial"/>
              </a:rPr>
              <a:t>By suggesting action items based on Amazon’s post-incident analysis template, Incident Manager helps you improve service reliability. </a:t>
            </a:r>
          </a:p>
          <a:p>
            <a:pPr marL="0" lvl="0" indent="-228600" defTabSz="914400">
              <a:spcBef>
                <a:spcPts val="1200"/>
              </a:spcBef>
              <a:spcAft>
                <a:spcPts val="0"/>
              </a:spcAft>
            </a:pPr>
            <a:r>
              <a:rPr lang="en-US" sz="1100" dirty="0">
                <a:sym typeface="Arial"/>
              </a:rPr>
              <a:t>For example, you can automate a runbook step or add a new alarm after an incident.</a:t>
            </a:r>
          </a:p>
          <a:p>
            <a:pPr marL="0" lvl="0" indent="-228600" defTabSz="914400">
              <a:spcBef>
                <a:spcPts val="1200"/>
              </a:spcBef>
              <a:spcAft>
                <a:spcPts val="1200"/>
              </a:spcAft>
            </a:pPr>
            <a:endParaRPr lang="en-US" sz="1100" dirty="0">
              <a:sym typeface="Arial"/>
            </a:endParaRPr>
          </a:p>
        </p:txBody>
      </p:sp>
      <p:pic>
        <p:nvPicPr>
          <p:cNvPr id="134" name="Google Shape;134;p25"/>
          <p:cNvPicPr preferRelativeResize="0"/>
          <p:nvPr/>
        </p:nvPicPr>
        <p:blipFill>
          <a:blip r:embed="rId3"/>
          <a:stretch>
            <a:fillRect/>
          </a:stretch>
        </p:blipFill>
        <p:spPr>
          <a:xfrm>
            <a:off x="4574286" y="1722198"/>
            <a:ext cx="4094226" cy="169910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Google Shape;139;p26"/>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Systems Manager Patch Manager</a:t>
            </a:r>
            <a:endParaRPr lang="en-US" sz="3500" kern="1200">
              <a:solidFill>
                <a:schemeClr val="tx1"/>
              </a:solidFill>
              <a:latin typeface="+mj-lt"/>
              <a:ea typeface="+mj-ea"/>
              <a:cs typeface="+mj-cs"/>
              <a:sym typeface="Economica"/>
            </a:endParaRPr>
          </a:p>
        </p:txBody>
      </p:sp>
      <p:sp>
        <p:nvSpPr>
          <p:cNvPr id="14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26"/>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lnSpcReduction="10000"/>
          </a:bodyPr>
          <a:lstStyle/>
          <a:p>
            <a:pPr marL="0" lvl="0" indent="-228600" defTabSz="914400">
              <a:spcBef>
                <a:spcPts val="800"/>
              </a:spcBef>
              <a:spcAft>
                <a:spcPts val="0"/>
              </a:spcAft>
            </a:pPr>
            <a:r>
              <a:rPr lang="en-US" sz="1100" b="1" dirty="0">
                <a:highlight>
                  <a:srgbClr val="FFFF00"/>
                </a:highlight>
                <a:sym typeface="Arial"/>
              </a:rPr>
              <a:t>Patch Manager enables the automated patching your EC2 instances. </a:t>
            </a:r>
          </a:p>
          <a:p>
            <a:pPr marL="0" lvl="0" indent="-228600" defTabSz="914400">
              <a:spcBef>
                <a:spcPts val="800"/>
              </a:spcBef>
              <a:spcAft>
                <a:spcPts val="0"/>
              </a:spcAft>
            </a:pPr>
            <a:r>
              <a:rPr lang="en-US" sz="1100" dirty="0">
                <a:sym typeface="Arial"/>
              </a:rPr>
              <a:t>It includes security patches, as well as other patches for both your applications and your operating systems.</a:t>
            </a:r>
          </a:p>
          <a:p>
            <a:pPr marL="0" lvl="0" indent="-228600" defTabSz="914400">
              <a:spcBef>
                <a:spcPts val="1200"/>
              </a:spcBef>
              <a:spcAft>
                <a:spcPts val="0"/>
              </a:spcAft>
            </a:pPr>
            <a:r>
              <a:rPr lang="en-US" sz="1100" dirty="0">
                <a:sym typeface="Arial"/>
              </a:rPr>
              <a:t>Patch Manager uses what are known as patch baselines, which involve the definition of rules for auto-approving patches, as well as declined patches. </a:t>
            </a:r>
          </a:p>
          <a:p>
            <a:pPr marL="0" lvl="0" indent="-228600" defTabSz="914400">
              <a:spcBef>
                <a:spcPts val="1200"/>
              </a:spcBef>
              <a:spcAft>
                <a:spcPts val="0"/>
              </a:spcAft>
            </a:pPr>
            <a:r>
              <a:rPr lang="en-US" sz="1100" dirty="0">
                <a:sym typeface="Arial"/>
              </a:rPr>
              <a:t>By scheduling patching as a maintenance window task in Systems Manager, you can easily install patches on a regular basis.</a:t>
            </a:r>
          </a:p>
          <a:p>
            <a:pPr marL="0" lvl="0" indent="-228600" defTabSz="914400">
              <a:spcBef>
                <a:spcPts val="1200"/>
              </a:spcBef>
              <a:spcAft>
                <a:spcPts val="0"/>
              </a:spcAft>
            </a:pPr>
            <a:r>
              <a:rPr lang="en-US" sz="1100" dirty="0">
                <a:sym typeface="Arial"/>
              </a:rPr>
              <a:t>Understanding the state of your servers that are part of your Systems Manager fleet is paramount to enabling a compliant and secure workload of your applications and your servers.</a:t>
            </a:r>
          </a:p>
          <a:p>
            <a:pPr marL="0" lvl="0" indent="-228600" defTabSz="914400">
              <a:spcBef>
                <a:spcPts val="1200"/>
              </a:spcBef>
              <a:spcAft>
                <a:spcPts val="1200"/>
              </a:spcAft>
            </a:pPr>
            <a:endParaRPr lang="en-US" sz="1100" dirty="0">
              <a:sym typeface="Arial"/>
            </a:endParaRPr>
          </a:p>
        </p:txBody>
      </p:sp>
      <p:pic>
        <p:nvPicPr>
          <p:cNvPr id="141" name="Google Shape;141;p26"/>
          <p:cNvPicPr preferRelativeResize="0"/>
          <p:nvPr/>
        </p:nvPicPr>
        <p:blipFill>
          <a:blip r:embed="rId3"/>
          <a:stretch>
            <a:fillRect/>
          </a:stretch>
        </p:blipFill>
        <p:spPr>
          <a:xfrm>
            <a:off x="4574286" y="1476545"/>
            <a:ext cx="4094226" cy="219041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27"/>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900" kern="1200">
                <a:solidFill>
                  <a:schemeClr val="tx1"/>
                </a:solidFill>
                <a:latin typeface="+mj-lt"/>
                <a:ea typeface="+mj-ea"/>
                <a:cs typeface="+mj-cs"/>
              </a:rPr>
              <a:t>AWS Systems Manager Parameter Store</a:t>
            </a:r>
            <a:endParaRPr lang="en-US" sz="2900" kern="1200">
              <a:solidFill>
                <a:schemeClr val="tx1"/>
              </a:solidFill>
              <a:latin typeface="+mj-lt"/>
              <a:ea typeface="+mj-ea"/>
              <a:cs typeface="+mj-cs"/>
              <a:sym typeface="Economica"/>
            </a:endParaRPr>
          </a:p>
        </p:txBody>
      </p:sp>
      <p:sp>
        <p:nvSpPr>
          <p:cNvPr id="15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27"/>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lnSpcReduction="10000"/>
          </a:bodyPr>
          <a:lstStyle/>
          <a:p>
            <a:pPr marL="0" lvl="0" indent="-228600" defTabSz="914400">
              <a:spcBef>
                <a:spcPts val="800"/>
              </a:spcBef>
              <a:spcAft>
                <a:spcPts val="0"/>
              </a:spcAft>
            </a:pPr>
            <a:r>
              <a:rPr lang="en-US" sz="1100" b="1" dirty="0">
                <a:sym typeface="Arial"/>
              </a:rPr>
              <a:t>AWS Systems Manager</a:t>
            </a:r>
            <a:r>
              <a:rPr lang="en-US" sz="1100" dirty="0">
                <a:sym typeface="Arial"/>
              </a:rPr>
              <a:t> provides a centralized store to manage your configuration data, whether plain-text data such as database strings or secrets such as passwords.</a:t>
            </a:r>
          </a:p>
          <a:p>
            <a:pPr marL="0" lvl="0" indent="-228600" defTabSz="914400">
              <a:spcBef>
                <a:spcPts val="1200"/>
              </a:spcBef>
              <a:spcAft>
                <a:spcPts val="0"/>
              </a:spcAft>
            </a:pPr>
            <a:r>
              <a:rPr lang="en-US" sz="1100" dirty="0">
                <a:sym typeface="Arial"/>
              </a:rPr>
              <a:t>This allows you to separate your secrets and configuration data from your code. </a:t>
            </a:r>
          </a:p>
          <a:p>
            <a:pPr marL="0" lvl="0" indent="-228600" defTabSz="914400">
              <a:spcBef>
                <a:spcPts val="1200"/>
              </a:spcBef>
              <a:spcAft>
                <a:spcPts val="0"/>
              </a:spcAft>
            </a:pPr>
            <a:r>
              <a:rPr lang="en-US" sz="1100" dirty="0">
                <a:sym typeface="Arial"/>
              </a:rPr>
              <a:t>Parameters can be tagged and organized into hierarchies, helping you manage parameters more easily.</a:t>
            </a:r>
          </a:p>
          <a:p>
            <a:pPr marL="0" lvl="0" indent="-228600" defTabSz="914400">
              <a:spcBef>
                <a:spcPts val="1200"/>
              </a:spcBef>
              <a:spcAft>
                <a:spcPts val="0"/>
              </a:spcAft>
            </a:pPr>
            <a:r>
              <a:rPr lang="en-US" sz="1100" dirty="0">
                <a:sym typeface="Arial"/>
              </a:rPr>
              <a:t>For example, you can use the same parameter name, “</a:t>
            </a:r>
            <a:r>
              <a:rPr lang="en-US" sz="1100" dirty="0" err="1">
                <a:sym typeface="Arial"/>
              </a:rPr>
              <a:t>db</a:t>
            </a:r>
            <a:r>
              <a:rPr lang="en-US" sz="1100" dirty="0">
                <a:sym typeface="Arial"/>
              </a:rPr>
              <a:t>-string”, with a different hierarchical path, “dev/</a:t>
            </a:r>
            <a:r>
              <a:rPr lang="en-US" sz="1100" dirty="0" err="1">
                <a:sym typeface="Arial"/>
              </a:rPr>
              <a:t>db</a:t>
            </a:r>
            <a:r>
              <a:rPr lang="en-US" sz="1100" dirty="0">
                <a:sym typeface="Arial"/>
              </a:rPr>
              <a:t>-string” or “prod/</a:t>
            </a:r>
            <a:r>
              <a:rPr lang="en-US" sz="1100" dirty="0" err="1">
                <a:sym typeface="Arial"/>
              </a:rPr>
              <a:t>db</a:t>
            </a:r>
            <a:r>
              <a:rPr lang="en-US" sz="1100" dirty="0">
                <a:sym typeface="Arial"/>
              </a:rPr>
              <a:t>-string”, to store different values.</a:t>
            </a:r>
          </a:p>
          <a:p>
            <a:pPr marL="0" lvl="0" indent="-228600" defTabSz="914400">
              <a:spcBef>
                <a:spcPts val="1200"/>
              </a:spcBef>
              <a:spcAft>
                <a:spcPts val="0"/>
              </a:spcAft>
            </a:pPr>
            <a:r>
              <a:rPr lang="en-US" sz="1100" dirty="0">
                <a:sym typeface="Arial"/>
              </a:rPr>
              <a:t>AWS Systems Manager is integrated with AWS Key Management Service (KMS), allowing you to automatically encrypt the data you store.</a:t>
            </a:r>
          </a:p>
          <a:p>
            <a:pPr marL="0" lvl="0" indent="-228600" defTabSz="914400">
              <a:spcBef>
                <a:spcPts val="1200"/>
              </a:spcBef>
              <a:spcAft>
                <a:spcPts val="1200"/>
              </a:spcAft>
            </a:pPr>
            <a:endParaRPr lang="en-US" sz="1100" dirty="0">
              <a:sym typeface="Arial"/>
            </a:endParaRPr>
          </a:p>
        </p:txBody>
      </p:sp>
      <p:pic>
        <p:nvPicPr>
          <p:cNvPr id="148" name="Google Shape;148;p27"/>
          <p:cNvPicPr preferRelativeResize="0"/>
          <p:nvPr/>
        </p:nvPicPr>
        <p:blipFill>
          <a:blip r:embed="rId3"/>
          <a:stretch>
            <a:fillRect/>
          </a:stretch>
        </p:blipFill>
        <p:spPr>
          <a:xfrm>
            <a:off x="4574286" y="678171"/>
            <a:ext cx="4094226" cy="378715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28"/>
          <p:cNvSpPr txBox="1">
            <a:spLocks noGrp="1"/>
          </p:cNvSpPr>
          <p:nvPr>
            <p:ph type="title"/>
          </p:nvPr>
        </p:nvSpPr>
        <p:spPr>
          <a:xfrm>
            <a:off x="308610" y="743582"/>
            <a:ext cx="3332365" cy="81586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600" kern="1200">
                <a:solidFill>
                  <a:schemeClr val="tx1"/>
                </a:solidFill>
                <a:latin typeface="+mj-lt"/>
                <a:ea typeface="+mj-ea"/>
                <a:cs typeface="+mj-cs"/>
              </a:rPr>
              <a:t>AWS Systems Manager State manager</a:t>
            </a:r>
            <a:endParaRPr lang="en-US" sz="2600" kern="1200">
              <a:solidFill>
                <a:schemeClr val="tx1"/>
              </a:solidFill>
              <a:latin typeface="+mj-lt"/>
              <a:ea typeface="+mj-ea"/>
              <a:cs typeface="+mj-cs"/>
              <a:sym typeface="Economica"/>
            </a:endParaRPr>
          </a:p>
        </p:txBody>
      </p:sp>
      <p:sp>
        <p:nvSpPr>
          <p:cNvPr id="1033" name="Rectangle 103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6917" y="290954"/>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5" name="Rectangle 103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610" y="1714155"/>
            <a:ext cx="32918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4" name="Google Shape;154;p28"/>
          <p:cNvSpPr txBox="1">
            <a:spLocks noGrp="1"/>
          </p:cNvSpPr>
          <p:nvPr>
            <p:ph sz="half" idx="1"/>
          </p:nvPr>
        </p:nvSpPr>
        <p:spPr>
          <a:xfrm>
            <a:off x="308610" y="2013071"/>
            <a:ext cx="3332365" cy="2619651"/>
          </a:xfrm>
          <a:prstGeom prst="rect">
            <a:avLst/>
          </a:prstGeom>
        </p:spPr>
        <p:txBody>
          <a:bodyPr spcFirstLastPara="1" vert="horz" lIns="91440" tIns="45720" rIns="91440" bIns="45720" rtlCol="0" anchorCtr="0">
            <a:normAutofit fontScale="92500" lnSpcReduction="10000"/>
          </a:bodyPr>
          <a:lstStyle/>
          <a:p>
            <a:pPr marL="0" lvl="0" indent="-228600" defTabSz="914400">
              <a:spcBef>
                <a:spcPts val="800"/>
              </a:spcBef>
              <a:spcAft>
                <a:spcPts val="0"/>
              </a:spcAft>
            </a:pPr>
            <a:r>
              <a:rPr lang="en-US" sz="1000" dirty="0">
                <a:sym typeface="Arial"/>
              </a:rPr>
              <a:t>If you need to manage the state of your AWS EC2 resources, AWS Systems Manager State Manager enables you to maintain your instances in whichever state you like.</a:t>
            </a:r>
          </a:p>
          <a:p>
            <a:pPr marL="0" lvl="0" indent="-228600" defTabSz="914400">
              <a:spcBef>
                <a:spcPts val="1200"/>
              </a:spcBef>
              <a:spcAft>
                <a:spcPts val="0"/>
              </a:spcAft>
            </a:pPr>
            <a:r>
              <a:rPr lang="en-US" sz="1000" dirty="0">
                <a:sym typeface="Arial"/>
              </a:rPr>
              <a:t>There are </a:t>
            </a:r>
            <a:r>
              <a:rPr lang="en-US" sz="1000" b="1" dirty="0">
                <a:sym typeface="Arial"/>
              </a:rPr>
              <a:t>three steps in using Systems Manager State Manager</a:t>
            </a:r>
            <a:r>
              <a:rPr lang="en-US" sz="1000" dirty="0">
                <a:sym typeface="Arial"/>
              </a:rPr>
              <a:t>:</a:t>
            </a:r>
          </a:p>
          <a:p>
            <a:pPr marL="457200" lvl="0" indent="-228600" defTabSz="914400">
              <a:spcBef>
                <a:spcPts val="1200"/>
              </a:spcBef>
              <a:spcAft>
                <a:spcPts val="0"/>
              </a:spcAft>
              <a:buSzPts val="1100"/>
            </a:pPr>
            <a:r>
              <a:rPr lang="en-US" sz="1000" dirty="0">
                <a:sym typeface="Arial"/>
              </a:rPr>
              <a:t>Decide which state to apply to your resources</a:t>
            </a:r>
          </a:p>
          <a:p>
            <a:pPr marL="457200" lvl="0" indent="-228600" defTabSz="914400">
              <a:spcBef>
                <a:spcPts val="0"/>
              </a:spcBef>
              <a:spcAft>
                <a:spcPts val="0"/>
              </a:spcAft>
              <a:buSzPts val="1100"/>
            </a:pPr>
            <a:r>
              <a:rPr lang="en-US" sz="1000" dirty="0">
                <a:sym typeface="Arial"/>
              </a:rPr>
              <a:t>You may be able to create the desired state for your AWS resources with a pre-configured SSM document – you need to figure this out.</a:t>
            </a:r>
          </a:p>
          <a:p>
            <a:pPr marL="457200" lvl="0" indent="-228600" defTabSz="914400">
              <a:spcBef>
                <a:spcPts val="0"/>
              </a:spcBef>
              <a:spcAft>
                <a:spcPts val="0"/>
              </a:spcAft>
              <a:buSzPts val="1100"/>
            </a:pPr>
            <a:r>
              <a:rPr lang="en-US" sz="1000" dirty="0">
                <a:sym typeface="Arial"/>
              </a:rPr>
              <a:t>You then create an association between your instance and the state you have defined.</a:t>
            </a:r>
          </a:p>
          <a:p>
            <a:pPr marL="0" lvl="0" indent="-228600" defTabSz="914400">
              <a:spcBef>
                <a:spcPts val="1200"/>
              </a:spcBef>
              <a:spcAft>
                <a:spcPts val="0"/>
              </a:spcAft>
            </a:pPr>
            <a:r>
              <a:rPr lang="en-US" sz="1000" dirty="0">
                <a:sym typeface="Arial"/>
              </a:rPr>
              <a:t>You can query AWS Systems Manager at any time to view the status of your instance configurations, giving you on-demand visibility into your compliance status.</a:t>
            </a:r>
          </a:p>
          <a:p>
            <a:pPr marL="0" lvl="0" indent="-228600" defTabSz="914400">
              <a:spcBef>
                <a:spcPts val="1200"/>
              </a:spcBef>
              <a:spcAft>
                <a:spcPts val="0"/>
              </a:spcAft>
            </a:pPr>
            <a:r>
              <a:rPr lang="en-US" sz="1000" dirty="0">
                <a:sym typeface="Arial"/>
              </a:rPr>
              <a:t>Pattern: </a:t>
            </a:r>
            <a:r>
              <a:rPr lang="en-US" sz="1000" dirty="0" err="1">
                <a:sym typeface="Arial"/>
              </a:rPr>
              <a:t>Cloudformation</a:t>
            </a:r>
            <a:r>
              <a:rPr lang="en-US" sz="1000" dirty="0">
                <a:sym typeface="Arial"/>
              </a:rPr>
              <a:t> to populate resources, State Manager to manage actual state</a:t>
            </a:r>
          </a:p>
          <a:p>
            <a:pPr marL="0" lvl="0" indent="-228600" defTabSz="914400">
              <a:spcBef>
                <a:spcPts val="1200"/>
              </a:spcBef>
              <a:spcAft>
                <a:spcPts val="1200"/>
              </a:spcAft>
            </a:pPr>
            <a:endParaRPr lang="en-US" sz="1000" dirty="0">
              <a:sym typeface="Arial"/>
            </a:endParaRPr>
          </a:p>
        </p:txBody>
      </p:sp>
      <p:pic>
        <p:nvPicPr>
          <p:cNvPr id="1026" name="Picture 2" descr="A diagram of a computer system&#10;&#10;Description automatically generated">
            <a:extLst>
              <a:ext uri="{FF2B5EF4-FFF2-40B4-BE49-F238E27FC236}">
                <a16:creationId xmlns:a16="http://schemas.microsoft.com/office/drawing/2014/main" id="{C3693AEC-5AF9-E1F4-62AF-920DAF3674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9362" y="956987"/>
            <a:ext cx="4830318" cy="31880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7" name="Google Shape;67;p15"/>
          <p:cNvSpPr txBox="1">
            <a:spLocks noGrp="1"/>
          </p:cNvSpPr>
          <p:nvPr>
            <p:ph type="title"/>
          </p:nvPr>
        </p:nvSpPr>
        <p:spPr>
          <a:xfrm>
            <a:off x="628650" y="273843"/>
            <a:ext cx="404502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100" kern="1200">
                <a:solidFill>
                  <a:schemeClr val="tx1"/>
                </a:solidFill>
                <a:latin typeface="+mj-lt"/>
                <a:ea typeface="+mj-ea"/>
                <a:cs typeface="+mj-cs"/>
              </a:rPr>
              <a:t>AWS Systems Manager</a:t>
            </a:r>
            <a:endParaRPr lang="en-US" sz="3100" kern="1200">
              <a:solidFill>
                <a:schemeClr val="tx1"/>
              </a:solidFill>
              <a:latin typeface="+mj-lt"/>
              <a:ea typeface="+mj-ea"/>
              <a:cs typeface="+mj-cs"/>
              <a:sym typeface="Economica"/>
            </a:endParaRPr>
          </a:p>
        </p:txBody>
      </p:sp>
      <p:sp>
        <p:nvSpPr>
          <p:cNvPr id="76" name="Freeform: Shape 7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0"/>
            <a:ext cx="866357" cy="468771"/>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Google Shape;68;p15"/>
          <p:cNvSpPr txBox="1">
            <a:spLocks noGrp="1"/>
          </p:cNvSpPr>
          <p:nvPr>
            <p:ph sz="half" idx="1"/>
          </p:nvPr>
        </p:nvSpPr>
        <p:spPr>
          <a:xfrm>
            <a:off x="628650" y="1369218"/>
            <a:ext cx="4045020" cy="3263504"/>
          </a:xfrm>
          <a:prstGeom prst="rect">
            <a:avLst/>
          </a:prstGeom>
        </p:spPr>
        <p:txBody>
          <a:bodyPr spcFirstLastPara="1" vert="horz" lIns="91440" tIns="45720" rIns="91440" bIns="45720" rtlCol="0" anchorCtr="0">
            <a:normAutofit/>
          </a:bodyPr>
          <a:lstStyle/>
          <a:p>
            <a:pPr marL="457200" lvl="0" indent="-228600" defTabSz="914400">
              <a:spcBef>
                <a:spcPts val="300"/>
              </a:spcBef>
              <a:spcAft>
                <a:spcPts val="300"/>
              </a:spcAft>
              <a:buSzPts val="1100"/>
            </a:pPr>
            <a:r>
              <a:rPr lang="en-US" sz="1300" b="1" dirty="0">
                <a:sym typeface="Arial"/>
              </a:rPr>
              <a:t>AWS Systems Manage</a:t>
            </a:r>
            <a:r>
              <a:rPr lang="en-US" sz="1300" dirty="0">
                <a:sym typeface="Arial"/>
              </a:rPr>
              <a:t>r is an AWS service that provides visibility and control of infrastructure on AWS.</a:t>
            </a:r>
          </a:p>
          <a:p>
            <a:pPr marL="457200" lvl="0" indent="-228600" defTabSz="914400">
              <a:spcBef>
                <a:spcPts val="300"/>
              </a:spcBef>
              <a:spcAft>
                <a:spcPts val="300"/>
              </a:spcAft>
              <a:buSzPts val="1100"/>
            </a:pPr>
            <a:r>
              <a:rPr lang="en-US" sz="1300" b="1" dirty="0">
                <a:sym typeface="Arial"/>
              </a:rPr>
              <a:t>AWS Systems Manager provides a unified interface</a:t>
            </a:r>
            <a:r>
              <a:rPr lang="en-US" sz="1300" dirty="0">
                <a:sym typeface="Arial"/>
              </a:rPr>
              <a:t> through which you can view operational data from multiple AWS services.</a:t>
            </a:r>
          </a:p>
          <a:p>
            <a:pPr marL="457200" lvl="0" indent="-228600" defTabSz="914400">
              <a:spcBef>
                <a:spcPts val="300"/>
              </a:spcBef>
              <a:spcAft>
                <a:spcPts val="300"/>
              </a:spcAft>
              <a:buSzPts val="1100"/>
            </a:pPr>
            <a:r>
              <a:rPr lang="en-US" sz="1300" b="1" dirty="0">
                <a:sym typeface="Arial"/>
              </a:rPr>
              <a:t>AWS Systems Manager allows you to automate operational tasks</a:t>
            </a:r>
            <a:r>
              <a:rPr lang="en-US" sz="1300" dirty="0">
                <a:sym typeface="Arial"/>
              </a:rPr>
              <a:t> across your AWS resources.</a:t>
            </a:r>
          </a:p>
          <a:p>
            <a:pPr marL="457200" lvl="0" indent="-228600" defTabSz="914400">
              <a:spcBef>
                <a:spcPts val="300"/>
              </a:spcBef>
              <a:spcAft>
                <a:spcPts val="300"/>
              </a:spcAft>
              <a:buSzPts val="1100"/>
            </a:pPr>
            <a:r>
              <a:rPr lang="en-US" sz="1300" dirty="0">
                <a:sym typeface="Arial"/>
              </a:rPr>
              <a:t>Formally </a:t>
            </a:r>
            <a:r>
              <a:rPr lang="en-US" sz="1300" b="1" dirty="0">
                <a:sym typeface="Arial"/>
              </a:rPr>
              <a:t>known as SSM</a:t>
            </a:r>
            <a:r>
              <a:rPr lang="en-US" sz="1300" dirty="0">
                <a:sym typeface="Arial"/>
              </a:rPr>
              <a:t>, AWS Systems Manager is a central hub to control and view your entire AWS infrastructure.</a:t>
            </a:r>
          </a:p>
          <a:p>
            <a:pPr marL="457200" lvl="0" indent="-228600" defTabSz="914400">
              <a:spcBef>
                <a:spcPts val="300"/>
              </a:spcBef>
              <a:spcAft>
                <a:spcPts val="300"/>
              </a:spcAft>
              <a:buSzPts val="1100"/>
            </a:pPr>
            <a:r>
              <a:rPr lang="en-US" sz="1300" b="1" dirty="0">
                <a:sym typeface="Arial"/>
              </a:rPr>
              <a:t>AWS Systems manager is a powerful service</a:t>
            </a:r>
            <a:r>
              <a:rPr lang="en-US" sz="1300" dirty="0">
                <a:sym typeface="Arial"/>
              </a:rPr>
              <a:t> which allows you to have a holistic view of all of the services you are using to view and control your infrastructure on AWS.</a:t>
            </a:r>
          </a:p>
        </p:txBody>
      </p:sp>
      <p:sp>
        <p:nvSpPr>
          <p:cNvPr id="78" name="Oval 7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2567969"/>
            <a:ext cx="405617" cy="405616"/>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oogle Shape;69;p15"/>
          <p:cNvPicPr preferRelativeResize="0"/>
          <p:nvPr/>
        </p:nvPicPr>
        <p:blipFill>
          <a:blip r:embed="rId3"/>
          <a:stretch>
            <a:fillRect/>
          </a:stretch>
        </p:blipFill>
        <p:spPr>
          <a:xfrm>
            <a:off x="5915388" y="1179433"/>
            <a:ext cx="2835788" cy="23016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p:spPr>
      </p:pic>
      <p:sp>
        <p:nvSpPr>
          <p:cNvPr id="80" name="Freeform: Shape 7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0"/>
            <a:ext cx="1550211" cy="1216410"/>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82" name="Straight Connector 8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77092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4" name="Freeform: Shape 8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92435" y="3875011"/>
            <a:ext cx="1376793" cy="1518589"/>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4525346"/>
            <a:ext cx="1493298" cy="618154"/>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4139397"/>
            <a:ext cx="1005228" cy="1004103"/>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9"/>
          <p:cNvSpPr txBox="1">
            <a:spLocks noGrp="1"/>
          </p:cNvSpPr>
          <p:nvPr>
            <p:ph type="title"/>
          </p:nvPr>
        </p:nvSpPr>
        <p:spPr>
          <a:xfrm>
            <a:off x="308610" y="743582"/>
            <a:ext cx="3332365" cy="81586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200" kern="1200">
                <a:solidFill>
                  <a:schemeClr val="tx1"/>
                </a:solidFill>
                <a:latin typeface="+mj-lt"/>
                <a:ea typeface="+mj-ea"/>
                <a:cs typeface="+mj-cs"/>
              </a:rPr>
              <a:t>Monitoring and Reporting: Insights Dashboard</a:t>
            </a:r>
            <a:endParaRPr lang="en-US" sz="2200" kern="1200">
              <a:solidFill>
                <a:schemeClr val="tx1"/>
              </a:solidFill>
              <a:latin typeface="+mj-lt"/>
              <a:ea typeface="+mj-ea"/>
              <a:cs typeface="+mj-cs"/>
              <a:sym typeface="Economica"/>
            </a:endParaRPr>
          </a:p>
        </p:txBody>
      </p:sp>
      <p:sp>
        <p:nvSpPr>
          <p:cNvPr id="167" name="Rectangle 16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6917" y="290954"/>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9" name="Rectangle 16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610" y="1714155"/>
            <a:ext cx="32918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0" name="Google Shape;160;p29"/>
          <p:cNvSpPr txBox="1">
            <a:spLocks noGrp="1"/>
          </p:cNvSpPr>
          <p:nvPr>
            <p:ph sz="half" idx="1"/>
          </p:nvPr>
        </p:nvSpPr>
        <p:spPr>
          <a:xfrm>
            <a:off x="308610" y="2013071"/>
            <a:ext cx="3332365" cy="2619651"/>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800" b="1">
                <a:sym typeface="Arial"/>
              </a:rPr>
              <a:t>Insights Dashboard</a:t>
            </a:r>
          </a:p>
          <a:p>
            <a:pPr marL="0" lvl="0" indent="-228600" defTabSz="914400">
              <a:spcBef>
                <a:spcPts val="1200"/>
              </a:spcBef>
              <a:spcAft>
                <a:spcPts val="0"/>
              </a:spcAft>
            </a:pPr>
            <a:r>
              <a:rPr lang="en-US" sz="800">
                <a:sym typeface="Arial"/>
              </a:rPr>
              <a:t>AWS Systems Manager automatically aggregates and displays operational data for each resource group through a dashboard.</a:t>
            </a:r>
          </a:p>
          <a:p>
            <a:pPr marL="0" lvl="0" indent="-228600" defTabSz="914400">
              <a:spcBef>
                <a:spcPts val="1200"/>
              </a:spcBef>
              <a:spcAft>
                <a:spcPts val="0"/>
              </a:spcAft>
            </a:pPr>
            <a:r>
              <a:rPr lang="en-US" sz="800">
                <a:sym typeface="Arial"/>
              </a:rPr>
              <a:t>Systems Manager eliminates the need for you to navigate across multiple AWS consoles to view your operational data.</a:t>
            </a:r>
          </a:p>
          <a:p>
            <a:pPr marL="0" lvl="0" indent="-228600" defTabSz="914400">
              <a:spcBef>
                <a:spcPts val="1200"/>
              </a:spcBef>
              <a:spcAft>
                <a:spcPts val="0"/>
              </a:spcAft>
            </a:pPr>
            <a:r>
              <a:rPr lang="en-US" sz="800">
                <a:sym typeface="Arial"/>
              </a:rPr>
              <a:t>With Systems Manager you can view API call logs from AWS CloudTrail, resource configuration changes from AWS Config, software inventory, and patch compliance status by resource group.</a:t>
            </a:r>
          </a:p>
          <a:p>
            <a:pPr marL="0" lvl="0" indent="-228600" defTabSz="914400">
              <a:spcBef>
                <a:spcPts val="1200"/>
              </a:spcBef>
              <a:spcAft>
                <a:spcPts val="0"/>
              </a:spcAft>
            </a:pPr>
            <a:r>
              <a:rPr lang="en-US" sz="800">
                <a:sym typeface="Arial"/>
              </a:rPr>
              <a:t>You can also easily integrate your AWS CloudWatch Dashboards, AWS Trusted Advisor notifications, and AWS Personal Health Dashboard performance and availability alerts into your Systems Manager dashboard.</a:t>
            </a:r>
          </a:p>
          <a:p>
            <a:pPr marL="0" lvl="0" indent="-228600" defTabSz="914400">
              <a:spcBef>
                <a:spcPts val="1200"/>
              </a:spcBef>
              <a:spcAft>
                <a:spcPts val="0"/>
              </a:spcAft>
            </a:pPr>
            <a:r>
              <a:rPr lang="en-US" sz="800">
                <a:sym typeface="Arial"/>
              </a:rPr>
              <a:t>Systems Manager centralizes all relevant operational data, so you can have a clear view of your infrastructure compliance and performance.</a:t>
            </a:r>
          </a:p>
          <a:p>
            <a:pPr marL="0" lvl="0" indent="-228600" defTabSz="914400">
              <a:spcBef>
                <a:spcPts val="1200"/>
              </a:spcBef>
              <a:spcAft>
                <a:spcPts val="1200"/>
              </a:spcAft>
            </a:pPr>
            <a:endParaRPr lang="en-US" sz="800">
              <a:sym typeface="Arial"/>
            </a:endParaRPr>
          </a:p>
        </p:txBody>
      </p:sp>
      <p:pic>
        <p:nvPicPr>
          <p:cNvPr id="2" name="Picture 1" descr="A screenshot of a computer&#10;&#10;Description automatically generated">
            <a:extLst>
              <a:ext uri="{FF2B5EF4-FFF2-40B4-BE49-F238E27FC236}">
                <a16:creationId xmlns:a16="http://schemas.microsoft.com/office/drawing/2014/main" id="{993CD982-E4AE-8199-7B3D-9374B4C95015}"/>
              </a:ext>
            </a:extLst>
          </p:cNvPr>
          <p:cNvPicPr>
            <a:picLocks noChangeAspect="1"/>
          </p:cNvPicPr>
          <p:nvPr/>
        </p:nvPicPr>
        <p:blipFill>
          <a:blip r:embed="rId3"/>
          <a:stretch>
            <a:fillRect/>
          </a:stretch>
        </p:blipFill>
        <p:spPr>
          <a:xfrm>
            <a:off x="4039362" y="1379640"/>
            <a:ext cx="4830318" cy="234270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9"/>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2500" kern="1200">
                <a:solidFill>
                  <a:srgbClr val="FFFFFF"/>
                </a:solidFill>
                <a:latin typeface="+mj-lt"/>
                <a:ea typeface="+mj-ea"/>
                <a:cs typeface="+mj-cs"/>
              </a:rPr>
              <a:t>Monitoring and Reporting: Insights Dashboard</a:t>
            </a:r>
            <a:endParaRPr lang="en-US" sz="2500" kern="1200">
              <a:solidFill>
                <a:srgbClr val="FFFFFF"/>
              </a:solidFill>
              <a:latin typeface="+mj-lt"/>
              <a:ea typeface="+mj-ea"/>
              <a:cs typeface="+mj-cs"/>
              <a:sym typeface="Economica"/>
            </a:endParaRPr>
          </a:p>
        </p:txBody>
      </p:sp>
      <p:pic>
        <p:nvPicPr>
          <p:cNvPr id="2050" name="Picture 2" descr="&#10;            Explorer dashboard in AWS Systems Manager&#10;        ">
            <a:extLst>
              <a:ext uri="{FF2B5EF4-FFF2-40B4-BE49-F238E27FC236}">
                <a16:creationId xmlns:a16="http://schemas.microsoft.com/office/drawing/2014/main" id="{C179417C-E687-73EB-6A5E-8F29F86440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82987" y="803656"/>
            <a:ext cx="5085525" cy="353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28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9"/>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2400" kern="1200" dirty="0">
                <a:solidFill>
                  <a:schemeClr val="tx1"/>
                </a:solidFill>
                <a:latin typeface="+mj-lt"/>
                <a:ea typeface="+mj-ea"/>
                <a:cs typeface="+mj-cs"/>
              </a:rPr>
              <a:t>Monitoring and Reporting: CloudWatch instead of SSM Agent</a:t>
            </a:r>
            <a:endParaRPr lang="en-US" sz="2400" kern="1200" dirty="0">
              <a:solidFill>
                <a:schemeClr val="tx1"/>
              </a:solidFill>
              <a:latin typeface="+mj-lt"/>
              <a:ea typeface="+mj-ea"/>
              <a:cs typeface="+mj-cs"/>
              <a:sym typeface="Economica"/>
            </a:endParaRPr>
          </a:p>
        </p:txBody>
      </p:sp>
      <p:sp>
        <p:nvSpPr>
          <p:cNvPr id="16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Google Shape;160;p29"/>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1200"/>
              </a:spcBef>
              <a:spcAft>
                <a:spcPts val="0"/>
              </a:spcAft>
            </a:pPr>
            <a:r>
              <a:rPr lang="en-US" sz="1700" b="1" dirty="0">
                <a:sym typeface="Arial"/>
              </a:rPr>
              <a:t>Amazon CloudWatch</a:t>
            </a:r>
          </a:p>
          <a:p>
            <a:pPr marL="0" lvl="0" indent="-228600" defTabSz="914400">
              <a:spcBef>
                <a:spcPts val="1200"/>
              </a:spcBef>
              <a:spcAft>
                <a:spcPts val="0"/>
              </a:spcAft>
            </a:pPr>
            <a:r>
              <a:rPr lang="en-US" sz="1700" dirty="0">
                <a:sym typeface="Arial"/>
              </a:rPr>
              <a:t>You can configure and use the Amazon CloudWatch agent to collect metrics and logs from your instances instead of using SSM Agent for these tasks. </a:t>
            </a:r>
          </a:p>
          <a:p>
            <a:pPr marL="0" lvl="0" indent="-228600" defTabSz="914400">
              <a:spcBef>
                <a:spcPts val="1200"/>
              </a:spcBef>
              <a:spcAft>
                <a:spcPts val="0"/>
              </a:spcAft>
            </a:pPr>
            <a:r>
              <a:rPr lang="en-US" sz="1700" dirty="0">
                <a:sym typeface="Arial"/>
              </a:rPr>
              <a:t>The CloudWatch agent enables you to gather more metrics on EC2 instances than are available using SSM Agent. </a:t>
            </a:r>
          </a:p>
          <a:p>
            <a:pPr marL="0" lvl="0" indent="-228600" defTabSz="914400">
              <a:spcBef>
                <a:spcPts val="1200"/>
              </a:spcBef>
              <a:spcAft>
                <a:spcPts val="0"/>
              </a:spcAft>
            </a:pPr>
            <a:r>
              <a:rPr lang="en-US" sz="1700" dirty="0">
                <a:sym typeface="Arial"/>
              </a:rPr>
              <a:t>In addition, you can gather metrics from on-premises servers using the CloudWatch agent.</a:t>
            </a:r>
          </a:p>
          <a:p>
            <a:pPr marL="0" lvl="0" indent="-228600" defTabSz="914400">
              <a:spcBef>
                <a:spcPts val="1200"/>
              </a:spcBef>
              <a:spcAft>
                <a:spcPts val="0"/>
              </a:spcAft>
            </a:pPr>
            <a:endParaRPr lang="en-US" sz="1700" dirty="0">
              <a:sym typeface="Arial"/>
            </a:endParaRPr>
          </a:p>
          <a:p>
            <a:pPr marL="0" lvl="0" indent="-228600" defTabSz="914400">
              <a:spcBef>
                <a:spcPts val="1200"/>
              </a:spcBef>
              <a:spcAft>
                <a:spcPts val="1200"/>
              </a:spcAft>
            </a:pPr>
            <a:endParaRPr lang="en-US" sz="1700" dirty="0">
              <a:sym typeface="Arial"/>
            </a:endParaRPr>
          </a:p>
        </p:txBody>
      </p:sp>
    </p:spTree>
    <p:extLst>
      <p:ext uri="{BB962C8B-B14F-4D97-AF65-F5344CB8AC3E}">
        <p14:creationId xmlns:p14="http://schemas.microsoft.com/office/powerpoint/2010/main" val="285657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AD032-9E0E-4729-D431-C45AADBA0272}"/>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r>
              <a:rPr lang="en-US" sz="4100" kern="1200">
                <a:solidFill>
                  <a:schemeClr val="tx1"/>
                </a:solidFill>
                <a:latin typeface="+mj-lt"/>
                <a:ea typeface="+mj-ea"/>
                <a:cs typeface="+mj-cs"/>
              </a:rPr>
              <a:t>System Manager: SMM Agent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F1FC7C-B810-1531-8974-03FEBC961234}"/>
              </a:ext>
            </a:extLst>
          </p:cNvPr>
          <p:cNvSpPr>
            <a:spLocks noGrp="1"/>
          </p:cNvSpPr>
          <p:nvPr>
            <p:ph sz="half" idx="1"/>
          </p:nvPr>
        </p:nvSpPr>
        <p:spPr>
          <a:xfrm>
            <a:off x="628650" y="1447038"/>
            <a:ext cx="7886700" cy="3228158"/>
          </a:xfrm>
        </p:spPr>
        <p:txBody>
          <a:bodyPr vert="horz" lIns="91440" tIns="45720" rIns="91440" bIns="45720" rtlCol="0">
            <a:normAutofit/>
          </a:bodyPr>
          <a:lstStyle/>
          <a:p>
            <a:pPr indent="-228600" defTabSz="914400"/>
            <a:r>
              <a:rPr lang="en-US" sz="800" b="1" i="0" dirty="0">
                <a:effectLst/>
              </a:rPr>
              <a:t>Agent-Based Management</a:t>
            </a:r>
            <a:r>
              <a:rPr lang="en-US" sz="800" b="0" i="0" dirty="0">
                <a:effectLst/>
              </a:rPr>
              <a:t>: The SSM Agent is a software application that must be installed and running on EC2 instances (and on-premises servers) to enable management and operations tasks through AWS Systems Manager.</a:t>
            </a:r>
          </a:p>
          <a:p>
            <a:pPr indent="-228600" defTabSz="914400"/>
            <a:r>
              <a:rPr lang="en-US" sz="800" b="1" i="0" dirty="0">
                <a:effectLst/>
              </a:rPr>
              <a:t>Executing Remote Commands</a:t>
            </a:r>
            <a:r>
              <a:rPr lang="en-US" sz="800" b="0" i="0" dirty="0">
                <a:effectLst/>
              </a:rPr>
              <a:t>:</a:t>
            </a:r>
          </a:p>
          <a:p>
            <a:pPr marL="742950" lvl="1" indent="-228600" defTabSz="914400"/>
            <a:r>
              <a:rPr lang="en-US" sz="800" b="0" i="0" dirty="0">
                <a:effectLst/>
              </a:rPr>
              <a:t>It allows Systems Manager to execute management and administrative tasks remotely. Without the agent, AWS has no way to perform operations inside your instances.</a:t>
            </a:r>
          </a:p>
          <a:p>
            <a:pPr indent="-228600" defTabSz="914400"/>
            <a:r>
              <a:rPr lang="en-US" sz="800" b="1" i="0" dirty="0">
                <a:effectLst/>
              </a:rPr>
              <a:t>Fetching Instance Configuration</a:t>
            </a:r>
            <a:r>
              <a:rPr lang="en-US" sz="800" b="0" i="0" dirty="0">
                <a:effectLst/>
              </a:rPr>
              <a:t>:</a:t>
            </a:r>
          </a:p>
          <a:p>
            <a:pPr marL="742950" lvl="1" indent="-228600" defTabSz="914400"/>
            <a:r>
              <a:rPr lang="en-US" sz="800" b="0" i="0" dirty="0">
                <a:effectLst/>
              </a:rPr>
              <a:t>The agent collects and sends configuration information about the instance to Systems Manager, enabling features like Inventory Management.</a:t>
            </a:r>
          </a:p>
          <a:p>
            <a:pPr indent="-228600" defTabSz="914400"/>
            <a:r>
              <a:rPr lang="en-US" sz="800" b="1" i="0" dirty="0">
                <a:effectLst/>
              </a:rPr>
              <a:t>Applying Patches and Updates</a:t>
            </a:r>
            <a:r>
              <a:rPr lang="en-US" sz="800" b="0" i="0" dirty="0">
                <a:effectLst/>
              </a:rPr>
              <a:t>:</a:t>
            </a:r>
          </a:p>
          <a:p>
            <a:pPr marL="742950" lvl="1" indent="-228600" defTabSz="914400"/>
            <a:r>
              <a:rPr lang="en-US" sz="800" b="0" i="0" dirty="0">
                <a:effectLst/>
              </a:rPr>
              <a:t>It facilitates Patch Manager to apply patches for both operating systems and installed software.</a:t>
            </a:r>
          </a:p>
          <a:p>
            <a:pPr indent="-228600" defTabSz="914400"/>
            <a:r>
              <a:rPr lang="en-US" sz="800" b="1" i="0" dirty="0">
                <a:effectLst/>
              </a:rPr>
              <a:t>Running Automation Workflows</a:t>
            </a:r>
            <a:r>
              <a:rPr lang="en-US" sz="800" b="0" i="0" dirty="0">
                <a:effectLst/>
              </a:rPr>
              <a:t>:</a:t>
            </a:r>
          </a:p>
          <a:p>
            <a:pPr marL="742950" lvl="1" indent="-228600" defTabSz="914400"/>
            <a:r>
              <a:rPr lang="en-US" sz="800" b="0" i="0" dirty="0">
                <a:effectLst/>
              </a:rPr>
              <a:t>Enables execution of automation workflows, which are essential for tasks like instance creation, software installation, and other automated tasks.</a:t>
            </a:r>
          </a:p>
          <a:p>
            <a:pPr indent="-228600" defTabSz="914400"/>
            <a:r>
              <a:rPr lang="en-US" sz="800" b="1" i="0" dirty="0">
                <a:effectLst/>
              </a:rPr>
              <a:t>Managing State with State Manager</a:t>
            </a:r>
            <a:r>
              <a:rPr lang="en-US" sz="800" b="0" i="0" dirty="0">
                <a:effectLst/>
              </a:rPr>
              <a:t>:</a:t>
            </a:r>
          </a:p>
          <a:p>
            <a:pPr marL="742950" lvl="1" indent="-228600" defTabSz="914400"/>
            <a:r>
              <a:rPr lang="en-US" sz="800" b="0" i="0" dirty="0">
                <a:effectLst/>
              </a:rPr>
              <a:t>The agent allows State Manager to ensure that your instances maintain a defined state or configuration.</a:t>
            </a:r>
          </a:p>
          <a:p>
            <a:pPr indent="-228600" defTabSz="914400"/>
            <a:r>
              <a:rPr lang="en-US" sz="800" b="1" i="0" dirty="0">
                <a:effectLst/>
              </a:rPr>
              <a:t>Secure Parameter Store Access</a:t>
            </a:r>
            <a:r>
              <a:rPr lang="en-US" sz="800" b="0" i="0" dirty="0">
                <a:effectLst/>
              </a:rPr>
              <a:t>:</a:t>
            </a:r>
          </a:p>
          <a:p>
            <a:pPr marL="742950" lvl="1" indent="-228600" defTabSz="914400"/>
            <a:r>
              <a:rPr lang="en-US" sz="800" b="0" i="0" dirty="0">
                <a:effectLst/>
              </a:rPr>
              <a:t>It can access parameters stored in Systems Manager Parameter Store, allowing secure storage and retrieval of configuration data and secrets.</a:t>
            </a:r>
          </a:p>
          <a:p>
            <a:pPr indent="-228600" defTabSz="914400"/>
            <a:r>
              <a:rPr lang="en-US" sz="800" b="1" i="0" dirty="0">
                <a:effectLst/>
              </a:rPr>
              <a:t>Pre-installed on Some AMIs</a:t>
            </a:r>
            <a:r>
              <a:rPr lang="en-US" sz="800" b="0" i="0" dirty="0">
                <a:effectLst/>
              </a:rPr>
              <a:t>: The SSM Agent comes pre-installed on certain Amazon Machine Images (AMIs), like Amazon Linux.</a:t>
            </a:r>
          </a:p>
          <a:p>
            <a:pPr indent="-228600" defTabSz="914400"/>
            <a:r>
              <a:rPr lang="en-US" sz="800" b="1" i="0" dirty="0">
                <a:effectLst/>
              </a:rPr>
              <a:t>Cross-Platform Compatibility</a:t>
            </a:r>
            <a:r>
              <a:rPr lang="en-US" sz="800" b="0" i="0" dirty="0">
                <a:effectLst/>
              </a:rPr>
              <a:t>: Available for multiple operating systems including Windows, Linux, and macOS.</a:t>
            </a:r>
          </a:p>
          <a:p>
            <a:pPr indent="-228600" defTabSz="914400"/>
            <a:r>
              <a:rPr lang="en-US" sz="800" b="1" i="0" dirty="0">
                <a:effectLst/>
              </a:rPr>
              <a:t>Manual Installation</a:t>
            </a:r>
            <a:r>
              <a:rPr lang="en-US" sz="800" b="0" i="0" dirty="0">
                <a:effectLst/>
              </a:rPr>
              <a:t>: For instances where it's not pre-installed or for on-premises servers, you need to manually install the agent.</a:t>
            </a:r>
          </a:p>
          <a:p>
            <a:pPr indent="-228600" defTabSz="914400"/>
            <a:endParaRPr lang="en-US" sz="800" dirty="0"/>
          </a:p>
        </p:txBody>
      </p:sp>
    </p:spTree>
    <p:extLst>
      <p:ext uri="{BB962C8B-B14F-4D97-AF65-F5344CB8AC3E}">
        <p14:creationId xmlns:p14="http://schemas.microsoft.com/office/powerpoint/2010/main" val="3307049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4"/>
        <p:cNvGrpSpPr/>
        <p:nvPr/>
      </p:nvGrpSpPr>
      <p:grpSpPr>
        <a:xfrm>
          <a:off x="0" y="0"/>
          <a:ext cx="0" cy="0"/>
          <a:chOff x="0" y="0"/>
          <a:chExt cx="0" cy="0"/>
        </a:xfrm>
      </p:grpSpPr>
      <p:sp useBgFill="1">
        <p:nvSpPr>
          <p:cNvPr id="171" name="Rectangle 17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Google Shape;165;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800" kern="1200">
                <a:solidFill>
                  <a:schemeClr val="tx1"/>
                </a:solidFill>
                <a:latin typeface="+mj-lt"/>
                <a:ea typeface="+mj-ea"/>
                <a:cs typeface="+mj-cs"/>
              </a:rPr>
              <a:t>System Manager: Logging and Auditing</a:t>
            </a:r>
            <a:endParaRPr lang="en-US" sz="3800" kern="1200">
              <a:solidFill>
                <a:schemeClr val="tx1"/>
              </a:solidFill>
              <a:latin typeface="+mj-lt"/>
              <a:ea typeface="+mj-ea"/>
              <a:cs typeface="+mj-cs"/>
              <a:sym typeface="Economica"/>
            </a:endParaRPr>
          </a:p>
        </p:txBody>
      </p:sp>
      <p:sp>
        <p:nvSpPr>
          <p:cNvPr id="17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Google Shape;166;p30"/>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1700" b="1" dirty="0">
                <a:sym typeface="Arial"/>
              </a:rPr>
              <a:t>Systems Manager is integrated with AWS CloudTrail</a:t>
            </a:r>
            <a:r>
              <a:rPr lang="en-US" sz="1700" dirty="0">
                <a:sym typeface="Arial"/>
              </a:rPr>
              <a:t>, a service that provides a record of actions taken by a user, role, or an AWS service in Systems Manager. </a:t>
            </a:r>
          </a:p>
          <a:p>
            <a:pPr marL="0" lvl="0" indent="-228600" defTabSz="914400">
              <a:spcBef>
                <a:spcPts val="800"/>
              </a:spcBef>
              <a:spcAft>
                <a:spcPts val="0"/>
              </a:spcAft>
            </a:pPr>
            <a:r>
              <a:rPr lang="en-US" sz="1700" dirty="0">
                <a:sym typeface="Arial"/>
              </a:rPr>
              <a:t>CloudTrail captures all API calls for Systems Manager as events, including calls from the Systems Manager console and from code calls to the Systems Manager APIs.</a:t>
            </a:r>
          </a:p>
          <a:p>
            <a:pPr marL="0" lvl="0" indent="-228600" defTabSz="914400">
              <a:spcBef>
                <a:spcPts val="1200"/>
              </a:spcBef>
              <a:spcAft>
                <a:spcPts val="0"/>
              </a:spcAft>
            </a:pPr>
            <a:r>
              <a:rPr lang="en-US" sz="1700" b="1" dirty="0">
                <a:sym typeface="Arial"/>
              </a:rPr>
              <a:t>SSM Agent</a:t>
            </a:r>
            <a:r>
              <a:rPr lang="en-US" sz="1700" dirty="0">
                <a:sym typeface="Arial"/>
              </a:rPr>
              <a:t> writes information about executions, commands, scheduled actions, errors, and health statuses to log files on each instance. </a:t>
            </a:r>
          </a:p>
          <a:p>
            <a:pPr marL="0" lvl="0" indent="-228600" defTabSz="914400">
              <a:spcBef>
                <a:spcPts val="1200"/>
              </a:spcBef>
              <a:spcAft>
                <a:spcPts val="0"/>
              </a:spcAft>
            </a:pPr>
            <a:r>
              <a:rPr lang="en-US" sz="1700" dirty="0">
                <a:sym typeface="Arial"/>
              </a:rPr>
              <a:t>You can view log files by manually connecting to an instance, or you can automatically send logs to Amazon CloudWatch Logs by configuring </a:t>
            </a:r>
            <a:r>
              <a:rPr lang="en-US" sz="1700" dirty="0" err="1">
                <a:sym typeface="Arial"/>
              </a:rPr>
              <a:t>ssm</a:t>
            </a:r>
            <a:r>
              <a:rPr lang="en-US" sz="1700" dirty="0">
                <a:sym typeface="Arial"/>
              </a:rPr>
              <a:t> agent to do this.</a:t>
            </a:r>
          </a:p>
          <a:p>
            <a:pPr marL="0" lvl="0" indent="-228600" defTabSz="914400">
              <a:spcBef>
                <a:spcPts val="1200"/>
              </a:spcBef>
              <a:spcAft>
                <a:spcPts val="1200"/>
              </a:spcAft>
            </a:pPr>
            <a:endParaRPr lang="en-US" sz="1700" dirty="0">
              <a:sym typeface="Arial"/>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2" name="Ink 41">
                <a:extLst>
                  <a:ext uri="{FF2B5EF4-FFF2-40B4-BE49-F238E27FC236}">
                    <a16:creationId xmlns:a16="http://schemas.microsoft.com/office/drawing/2014/main" id="{EBA363E5-B0B5-602C-6D58-B2FF099BF4E5}"/>
                  </a:ext>
                </a:extLst>
              </p14:cNvPr>
              <p14:cNvContentPartPr/>
              <p14:nvPr/>
            </p14:nvContentPartPr>
            <p14:xfrm>
              <a:off x="-614775" y="395367"/>
              <a:ext cx="360" cy="360"/>
            </p14:xfrm>
          </p:contentPart>
        </mc:Choice>
        <mc:Fallback xmlns="">
          <p:pic>
            <p:nvPicPr>
              <p:cNvPr id="42" name="Ink 41">
                <a:extLst>
                  <a:ext uri="{FF2B5EF4-FFF2-40B4-BE49-F238E27FC236}">
                    <a16:creationId xmlns:a16="http://schemas.microsoft.com/office/drawing/2014/main" id="{EBA363E5-B0B5-602C-6D58-B2FF099BF4E5}"/>
                  </a:ext>
                </a:extLst>
              </p:cNvPr>
              <p:cNvPicPr/>
              <p:nvPr/>
            </p:nvPicPr>
            <p:blipFill>
              <a:blip r:embed="rId74"/>
              <a:stretch>
                <a:fillRect/>
              </a:stretch>
            </p:blipFill>
            <p:spPr>
              <a:xfrm>
                <a:off x="-620895" y="389247"/>
                <a:ext cx="12600" cy="126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
        <p:cNvGrpSpPr/>
        <p:nvPr/>
      </p:nvGrpSpPr>
      <p:grpSpPr>
        <a:xfrm>
          <a:off x="0" y="0"/>
          <a:ext cx="0" cy="0"/>
          <a:chOff x="0" y="0"/>
          <a:chExt cx="0" cy="0"/>
        </a:xfrm>
      </p:grpSpPr>
      <p:sp>
        <p:nvSpPr>
          <p:cNvPr id="84" name="Rectangle 8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Google Shape;74;p16"/>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2400" kern="1200">
                <a:solidFill>
                  <a:schemeClr val="bg1"/>
                </a:solidFill>
                <a:latin typeface="+mj-lt"/>
                <a:ea typeface="+mj-ea"/>
                <a:cs typeface="+mj-cs"/>
              </a:rPr>
              <a:t>How Systems Manager works diagram</a:t>
            </a:r>
          </a:p>
        </p:txBody>
      </p:sp>
      <p:pic>
        <p:nvPicPr>
          <p:cNvPr id="75" name="Google Shape;75;p16"/>
          <p:cNvPicPr preferRelativeResize="0"/>
          <p:nvPr/>
        </p:nvPicPr>
        <p:blipFill>
          <a:blip r:embed="rId3"/>
          <a:stretch>
            <a:fillRect/>
          </a:stretch>
        </p:blipFill>
        <p:spPr>
          <a:xfrm>
            <a:off x="1491953" y="1256420"/>
            <a:ext cx="6160092" cy="329564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9"/>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Google Shape;80;p17"/>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200" kern="1200">
                <a:solidFill>
                  <a:schemeClr val="tx1"/>
                </a:solidFill>
                <a:latin typeface="+mj-lt"/>
                <a:ea typeface="+mj-ea"/>
                <a:cs typeface="+mj-cs"/>
              </a:rPr>
              <a:t>How Systems Manager works diagram description</a:t>
            </a:r>
            <a:endParaRPr lang="en-US" sz="3200" kern="1200">
              <a:solidFill>
                <a:schemeClr val="tx1"/>
              </a:solidFill>
              <a:latin typeface="+mj-lt"/>
              <a:ea typeface="+mj-ea"/>
              <a:cs typeface="+mj-cs"/>
              <a:sym typeface="Economica"/>
            </a:endParaRPr>
          </a:p>
        </p:txBody>
      </p:sp>
      <p:sp>
        <p:nvSpPr>
          <p:cNvPr id="8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Google Shape;81;p17"/>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457200" lvl="0" indent="-228600" defTabSz="914400">
              <a:spcBef>
                <a:spcPts val="300"/>
              </a:spcBef>
              <a:spcAft>
                <a:spcPts val="300"/>
              </a:spcAft>
              <a:buSzPts val="1100"/>
            </a:pPr>
            <a:r>
              <a:rPr lang="en-US" sz="1400" b="1" dirty="0">
                <a:sym typeface="Arial"/>
              </a:rPr>
              <a:t>Access Systems Manager</a:t>
            </a:r>
            <a:r>
              <a:rPr lang="en-US" sz="1400" dirty="0">
                <a:sym typeface="Arial"/>
              </a:rPr>
              <a:t> – Use one of the available options for accessing Systems Manager.</a:t>
            </a:r>
          </a:p>
          <a:p>
            <a:pPr marL="457200" lvl="0" indent="-228600" defTabSz="914400">
              <a:spcBef>
                <a:spcPts val="300"/>
              </a:spcBef>
              <a:spcAft>
                <a:spcPts val="300"/>
              </a:spcAft>
              <a:buSzPts val="1100"/>
            </a:pPr>
            <a:r>
              <a:rPr lang="en-US" sz="1400" b="1" dirty="0">
                <a:sym typeface="Arial"/>
              </a:rPr>
              <a:t>Choose a Systems Manager capability</a:t>
            </a:r>
            <a:r>
              <a:rPr lang="en-US" sz="1400" dirty="0">
                <a:sym typeface="Arial"/>
              </a:rPr>
              <a:t> – Determine which capability can help you perform the action you want to perform on your resources.</a:t>
            </a:r>
          </a:p>
          <a:p>
            <a:pPr marL="457200" lvl="0" indent="-228600" defTabSz="914400">
              <a:spcBef>
                <a:spcPts val="300"/>
              </a:spcBef>
              <a:spcAft>
                <a:spcPts val="300"/>
              </a:spcAft>
              <a:buSzPts val="1100"/>
            </a:pPr>
            <a:r>
              <a:rPr lang="en-US" sz="1400" b="1" dirty="0">
                <a:sym typeface="Arial"/>
              </a:rPr>
              <a:t>Verification and processing</a:t>
            </a:r>
            <a:r>
              <a:rPr lang="en-US" sz="1400" dirty="0">
                <a:sym typeface="Arial"/>
              </a:rPr>
              <a:t> – Systems Manager verifies that your user, group, or role has the required AWS Identity and Access Management (IAM) permissions to perform the action you specified. </a:t>
            </a:r>
          </a:p>
          <a:p>
            <a:pPr marL="457200" lvl="0" indent="-228600" defTabSz="914400">
              <a:spcBef>
                <a:spcPts val="300"/>
              </a:spcBef>
              <a:spcAft>
                <a:spcPts val="300"/>
              </a:spcAft>
              <a:buSzPts val="1100"/>
            </a:pPr>
            <a:r>
              <a:rPr lang="en-US" sz="1400" b="1" dirty="0">
                <a:sym typeface="Arial"/>
              </a:rPr>
              <a:t>Reporting </a:t>
            </a:r>
            <a:r>
              <a:rPr lang="en-US" sz="1400" dirty="0">
                <a:sym typeface="Arial"/>
              </a:rPr>
              <a:t>– Systems Manager, SSM Agent, and other AWS services that performed an action on behalf of Systems Manager report status. Systems Manager can send status details to other AWS services, if configured.</a:t>
            </a:r>
          </a:p>
          <a:p>
            <a:pPr marL="457200" lvl="0" indent="-228600" defTabSz="914400">
              <a:spcBef>
                <a:spcPts val="300"/>
              </a:spcBef>
              <a:spcAft>
                <a:spcPts val="300"/>
              </a:spcAft>
              <a:buSzPts val="1100"/>
            </a:pPr>
            <a:r>
              <a:rPr lang="en-US" sz="1400" b="1" dirty="0">
                <a:sym typeface="Arial"/>
              </a:rPr>
              <a:t>Systems Manager operations management capabilities</a:t>
            </a:r>
            <a:r>
              <a:rPr lang="en-US" sz="1400" dirty="0">
                <a:sym typeface="Arial"/>
              </a:rPr>
              <a:t> – If enabled, Systems Manager operations management capabilities such as Explorer, OpsCenter, and Incident Manager aggregate operations data or create artifacts in response to events or errors with your resources. These artifacts include operational work items (</a:t>
            </a:r>
            <a:r>
              <a:rPr lang="en-US" sz="1400" dirty="0" err="1">
                <a:sym typeface="Arial"/>
              </a:rPr>
              <a:t>OpsItems</a:t>
            </a:r>
            <a:r>
              <a:rPr lang="en-US" sz="1400" dirty="0">
                <a:sym typeface="Arial"/>
              </a:rPr>
              <a:t>) and incidents.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Systems Manager Capabilities</a:t>
            </a:r>
            <a:endParaRPr lang="en-US" sz="3500" kern="1200">
              <a:solidFill>
                <a:schemeClr val="tx1"/>
              </a:solidFill>
              <a:latin typeface="+mj-lt"/>
              <a:ea typeface="+mj-ea"/>
              <a:cs typeface="+mj-cs"/>
              <a:sym typeface="Economica"/>
            </a:endParaRPr>
          </a:p>
        </p:txBody>
      </p:sp>
      <p:sp>
        <p:nvSpPr>
          <p:cNvPr id="9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Google Shape;87;p18"/>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fontScale="92500" lnSpcReduction="20000"/>
          </a:bodyPr>
          <a:lstStyle/>
          <a:p>
            <a:pPr marL="0" lvl="0" indent="-228600" defTabSz="914400">
              <a:spcBef>
                <a:spcPts val="800"/>
              </a:spcBef>
              <a:spcAft>
                <a:spcPts val="1200"/>
              </a:spcAft>
            </a:pPr>
            <a:r>
              <a:rPr lang="en-US" sz="1400" b="1" dirty="0">
                <a:sym typeface="Arial"/>
              </a:rPr>
              <a:t>AWS Systems Manager</a:t>
            </a:r>
            <a:r>
              <a:rPr lang="en-US" sz="1400" dirty="0">
                <a:sym typeface="Arial"/>
              </a:rPr>
              <a:t> contains several tools which are organized into the five ‘</a:t>
            </a:r>
            <a:r>
              <a:rPr lang="en-US" sz="1400" b="1" dirty="0">
                <a:sym typeface="Arial"/>
              </a:rPr>
              <a:t>Capability Categories</a:t>
            </a:r>
            <a:r>
              <a:rPr lang="en-US" sz="1400" dirty="0">
                <a:sym typeface="Arial"/>
              </a:rPr>
              <a:t>’  shown below. </a:t>
            </a:r>
          </a:p>
          <a:p>
            <a:pPr marL="0" lvl="0" indent="-228600" defTabSz="914400">
              <a:spcBef>
                <a:spcPts val="800"/>
              </a:spcBef>
              <a:spcAft>
                <a:spcPts val="1200"/>
              </a:spcAft>
            </a:pPr>
            <a:r>
              <a:rPr lang="en-US" sz="1400" dirty="0">
                <a:sym typeface="Arial"/>
              </a:rPr>
              <a:t>These tools allow us to perform operational tasks swiftly against various resource objects. </a:t>
            </a:r>
          </a:p>
          <a:p>
            <a:pPr marL="0" lvl="0" indent="-228600" defTabSz="914400">
              <a:spcBef>
                <a:spcPts val="800"/>
              </a:spcBef>
              <a:spcAft>
                <a:spcPts val="1200"/>
              </a:spcAft>
            </a:pPr>
            <a:r>
              <a:rPr lang="en-US" sz="1400" dirty="0">
                <a:sym typeface="Arial"/>
              </a:rPr>
              <a:t>Resources such as EC2 Instances, Amazon S3 buckets and even on-premises servers can be associated with resource tags.  </a:t>
            </a:r>
          </a:p>
          <a:p>
            <a:pPr marL="0" lvl="0" indent="-228600" defTabSz="914400">
              <a:spcBef>
                <a:spcPts val="800"/>
              </a:spcBef>
              <a:spcAft>
                <a:spcPts val="1200"/>
              </a:spcAft>
            </a:pPr>
            <a:r>
              <a:rPr lang="en-US" sz="1400" dirty="0">
                <a:sym typeface="Arial"/>
              </a:rPr>
              <a:t>These tags define membership of a Resource Group, against which we can then view operational and troubleshooting data.</a:t>
            </a:r>
          </a:p>
        </p:txBody>
      </p:sp>
      <p:pic>
        <p:nvPicPr>
          <p:cNvPr id="88" name="Google Shape;88;p18"/>
          <p:cNvPicPr preferRelativeResize="0"/>
          <p:nvPr/>
        </p:nvPicPr>
        <p:blipFill>
          <a:blip r:embed="rId3"/>
          <a:stretch>
            <a:fillRect/>
          </a:stretch>
        </p:blipFill>
        <p:spPr>
          <a:xfrm>
            <a:off x="4574286" y="1578900"/>
            <a:ext cx="4094226" cy="19856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Google Shape;93;p19"/>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Systems Manager Capabilities description</a:t>
            </a:r>
          </a:p>
        </p:txBody>
      </p:sp>
      <p:sp>
        <p:nvSpPr>
          <p:cNvPr id="10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Google Shape;94;p19"/>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1100"/>
            </a:pPr>
            <a:r>
              <a:rPr lang="en-US" sz="1000" b="1" dirty="0">
                <a:sym typeface="Arial"/>
              </a:rPr>
              <a:t>Operations Management:</a:t>
            </a:r>
          </a:p>
          <a:p>
            <a:pPr marL="914400" lvl="1" indent="-228600" defTabSz="914400">
              <a:spcBef>
                <a:spcPts val="0"/>
              </a:spcBef>
              <a:spcAft>
                <a:spcPts val="600"/>
              </a:spcAft>
              <a:buSzPts val="1100"/>
            </a:pPr>
            <a:r>
              <a:rPr lang="en-US" sz="1000" dirty="0">
                <a:sym typeface="Arial"/>
              </a:rPr>
              <a:t>OpsCenter to view and resolve issues related to AWS </a:t>
            </a:r>
            <a:r>
              <a:rPr lang="en-US" sz="1000" dirty="0" err="1">
                <a:sym typeface="Arial"/>
              </a:rPr>
              <a:t>resourcesExplorer</a:t>
            </a:r>
            <a:r>
              <a:rPr lang="en-US" sz="1000" dirty="0">
                <a:sym typeface="Arial"/>
              </a:rPr>
              <a:t>, </a:t>
            </a:r>
            <a:r>
              <a:rPr lang="en-US" sz="1000" dirty="0" err="1">
                <a:sym typeface="Arial"/>
              </a:rPr>
              <a:t>Cloudwatch</a:t>
            </a:r>
            <a:r>
              <a:rPr lang="en-US" sz="1000" dirty="0">
                <a:sym typeface="Arial"/>
              </a:rPr>
              <a:t>, and PHD (Personal Health Dashboard) to visualize reports</a:t>
            </a:r>
          </a:p>
          <a:p>
            <a:pPr marL="457200" lvl="0" indent="-228600" defTabSz="914400">
              <a:spcBef>
                <a:spcPts val="0"/>
              </a:spcBef>
              <a:spcAft>
                <a:spcPts val="600"/>
              </a:spcAft>
              <a:buSzPts val="1100"/>
            </a:pPr>
            <a:r>
              <a:rPr lang="en-US" sz="1000" b="1" dirty="0">
                <a:sym typeface="Arial"/>
              </a:rPr>
              <a:t>Application Management:</a:t>
            </a:r>
          </a:p>
          <a:p>
            <a:pPr marL="914400" lvl="1" indent="-228600" defTabSz="914400">
              <a:spcBef>
                <a:spcPts val="0"/>
              </a:spcBef>
              <a:spcAft>
                <a:spcPts val="600"/>
              </a:spcAft>
              <a:buSzPts val="1100"/>
            </a:pPr>
            <a:r>
              <a:rPr lang="en-US" sz="1000" dirty="0">
                <a:sym typeface="Arial"/>
              </a:rPr>
              <a:t>Application Manager to manage multiple applications from a single </a:t>
            </a:r>
            <a:r>
              <a:rPr lang="en-US" sz="1000" dirty="0" err="1">
                <a:sym typeface="Arial"/>
              </a:rPr>
              <a:t>consoleAppConfig</a:t>
            </a:r>
            <a:r>
              <a:rPr lang="en-US" sz="1000" dirty="0">
                <a:sym typeface="Arial"/>
              </a:rPr>
              <a:t> to quickly deploy your applications Parameter to store secret and configuration data</a:t>
            </a:r>
          </a:p>
          <a:p>
            <a:pPr marL="457200" lvl="0" indent="-228600" defTabSz="914400">
              <a:spcBef>
                <a:spcPts val="0"/>
              </a:spcBef>
              <a:spcAft>
                <a:spcPts val="600"/>
              </a:spcAft>
              <a:buSzPts val="1100"/>
            </a:pPr>
            <a:r>
              <a:rPr lang="en-US" sz="1000" b="1" dirty="0">
                <a:sym typeface="Arial"/>
              </a:rPr>
              <a:t>Change Management:</a:t>
            </a:r>
          </a:p>
          <a:p>
            <a:pPr marL="914400" lvl="1" indent="-228600" defTabSz="914400">
              <a:spcBef>
                <a:spcPts val="0"/>
              </a:spcBef>
              <a:spcAft>
                <a:spcPts val="600"/>
              </a:spcAft>
              <a:buSzPts val="1100"/>
            </a:pPr>
            <a:r>
              <a:rPr lang="en-US" sz="1000" dirty="0">
                <a:sym typeface="Arial"/>
              </a:rPr>
              <a:t>Automation to simplify the maintenance and deployment </a:t>
            </a:r>
            <a:r>
              <a:rPr lang="en-US" sz="1000" dirty="0" err="1">
                <a:sym typeface="Arial"/>
              </a:rPr>
              <a:t>tasks.Maintenance</a:t>
            </a:r>
            <a:r>
              <a:rPr lang="en-US" sz="1000" dirty="0">
                <a:sym typeface="Arial"/>
              </a:rPr>
              <a:t> windows to schedule your maintenance </a:t>
            </a:r>
            <a:r>
              <a:rPr lang="en-US" sz="1000" dirty="0" err="1">
                <a:sym typeface="Arial"/>
              </a:rPr>
              <a:t>timeChange</a:t>
            </a:r>
            <a:r>
              <a:rPr lang="en-US" sz="1000" dirty="0">
                <a:sym typeface="Arial"/>
              </a:rPr>
              <a:t> calendar to set the date and time for actions or events</a:t>
            </a:r>
          </a:p>
          <a:p>
            <a:pPr marL="457200" lvl="0" indent="-228600" defTabSz="914400">
              <a:spcBef>
                <a:spcPts val="0"/>
              </a:spcBef>
              <a:spcAft>
                <a:spcPts val="600"/>
              </a:spcAft>
              <a:buSzPts val="1100"/>
            </a:pPr>
            <a:r>
              <a:rPr lang="en-US" sz="1000" b="1" dirty="0">
                <a:sym typeface="Arial"/>
              </a:rPr>
              <a:t>Node Management:</a:t>
            </a:r>
          </a:p>
          <a:p>
            <a:pPr marL="914400" lvl="1" indent="-228600" defTabSz="914400">
              <a:spcBef>
                <a:spcPts val="0"/>
              </a:spcBef>
              <a:spcAft>
                <a:spcPts val="600"/>
              </a:spcAft>
              <a:buSzPts val="1100"/>
            </a:pPr>
            <a:r>
              <a:rPr lang="en-US" sz="1000" dirty="0">
                <a:sym typeface="Arial"/>
              </a:rPr>
              <a:t>Compliance to detect non-compliant resources Hybrid activations to set up VMs in Hybrid environments Patch Manager to automate patching Session Manager to connect and manage your EC2 instances Run command to configure managed instances remotely Distributor lets you package your software Fleet Manager to give you a global view of the health and performance of your entire fleet of servers.</a:t>
            </a:r>
          </a:p>
          <a:p>
            <a:pPr marL="457200" lvl="0" indent="-228600" defTabSz="914400">
              <a:spcBef>
                <a:spcPts val="0"/>
              </a:spcBef>
              <a:spcAft>
                <a:spcPts val="600"/>
              </a:spcAft>
              <a:buSzPts val="1100"/>
            </a:pPr>
            <a:r>
              <a:rPr lang="en-US" sz="1000" b="1" dirty="0">
                <a:sym typeface="Arial"/>
              </a:rPr>
              <a:t>Shared Resources:</a:t>
            </a:r>
          </a:p>
          <a:p>
            <a:pPr marL="914400" lvl="1" indent="-228600" defTabSz="914400">
              <a:spcBef>
                <a:spcPts val="0"/>
              </a:spcBef>
              <a:spcAft>
                <a:spcPts val="600"/>
              </a:spcAft>
              <a:buSzPts val="1100"/>
            </a:pPr>
            <a:r>
              <a:rPr lang="en-US" sz="1000" dirty="0">
                <a:sym typeface="Arial"/>
              </a:rPr>
              <a:t>Pre-configured documents to define actions that Systems Manager can perform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Google Shape;99;p20"/>
          <p:cNvSpPr txBox="1">
            <a:spLocks noGrp="1"/>
          </p:cNvSpPr>
          <p:nvPr>
            <p:ph type="title"/>
          </p:nvPr>
        </p:nvSpPr>
        <p:spPr>
          <a:xfrm>
            <a:off x="479160" y="313182"/>
            <a:ext cx="8182230" cy="937045"/>
          </a:xfrm>
          <a:prstGeom prst="rect">
            <a:avLst/>
          </a:prstGeom>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3900" kern="1200">
                <a:solidFill>
                  <a:schemeClr val="tx1"/>
                </a:solidFill>
                <a:latin typeface="+mj-lt"/>
                <a:ea typeface="+mj-ea"/>
                <a:cs typeface="+mj-cs"/>
              </a:rPr>
              <a:t>Systems Manager Capabilities diagram</a:t>
            </a:r>
          </a:p>
        </p:txBody>
      </p:sp>
      <p:sp>
        <p:nvSpPr>
          <p:cNvPr id="10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300090"/>
            <a:ext cx="3429000" cy="13716"/>
          </a:xfrm>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 name="connsiteX0" fmla="*/ 0 w 3429000"/>
              <a:gd name="connsiteY0" fmla="*/ 0 h 13716"/>
              <a:gd name="connsiteX1" fmla="*/ 617220 w 3429000"/>
              <a:gd name="connsiteY1" fmla="*/ 0 h 13716"/>
              <a:gd name="connsiteX2" fmla="*/ 1200150 w 3429000"/>
              <a:gd name="connsiteY2" fmla="*/ 0 h 13716"/>
              <a:gd name="connsiteX3" fmla="*/ 1817370 w 3429000"/>
              <a:gd name="connsiteY3" fmla="*/ 0 h 13716"/>
              <a:gd name="connsiteX4" fmla="*/ 2503170 w 3429000"/>
              <a:gd name="connsiteY4" fmla="*/ 0 h 13716"/>
              <a:gd name="connsiteX5" fmla="*/ 3429000 w 3429000"/>
              <a:gd name="connsiteY5" fmla="*/ 0 h 13716"/>
              <a:gd name="connsiteX6" fmla="*/ 3429000 w 3429000"/>
              <a:gd name="connsiteY6" fmla="*/ 13716 h 13716"/>
              <a:gd name="connsiteX7" fmla="*/ 2743200 w 3429000"/>
              <a:gd name="connsiteY7" fmla="*/ 13716 h 13716"/>
              <a:gd name="connsiteX8" fmla="*/ 1988820 w 3429000"/>
              <a:gd name="connsiteY8" fmla="*/ 13716 h 13716"/>
              <a:gd name="connsiteX9" fmla="*/ 1405890 w 3429000"/>
              <a:gd name="connsiteY9" fmla="*/ 13716 h 13716"/>
              <a:gd name="connsiteX10" fmla="*/ 65151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78" y="4238"/>
                  <a:pt x="3429362" y="9645"/>
                  <a:pt x="3429000" y="13716"/>
                </a:cubicBezTo>
                <a:cubicBezTo>
                  <a:pt x="3212354" y="24300"/>
                  <a:pt x="3083619" y="-5408"/>
                  <a:pt x="2811780" y="13716"/>
                </a:cubicBezTo>
                <a:cubicBezTo>
                  <a:pt x="2533576" y="20486"/>
                  <a:pt x="2477440" y="15959"/>
                  <a:pt x="2228850" y="13716"/>
                </a:cubicBezTo>
                <a:cubicBezTo>
                  <a:pt x="2003657" y="-6415"/>
                  <a:pt x="1810789" y="13722"/>
                  <a:pt x="1543050" y="13716"/>
                </a:cubicBezTo>
                <a:cubicBezTo>
                  <a:pt x="1286635" y="-25734"/>
                  <a:pt x="1189418" y="17718"/>
                  <a:pt x="925830" y="13716"/>
                </a:cubicBezTo>
                <a:cubicBezTo>
                  <a:pt x="678389" y="-6959"/>
                  <a:pt x="367033" y="38662"/>
                  <a:pt x="0" y="13716"/>
                </a:cubicBezTo>
                <a:cubicBezTo>
                  <a:pt x="-950" y="8514"/>
                  <a:pt x="-119" y="3449"/>
                  <a:pt x="0" y="0"/>
                </a:cubicBezTo>
                <a:close/>
              </a:path>
              <a:path w="3429000" h="13716" stroke="0" extrusionOk="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219" y="5403"/>
                  <a:pt x="3428159" y="9705"/>
                  <a:pt x="3429000" y="13716"/>
                </a:cubicBezTo>
                <a:cubicBezTo>
                  <a:pt x="3101445" y="-8012"/>
                  <a:pt x="2879434" y="29451"/>
                  <a:pt x="2743200" y="13716"/>
                </a:cubicBezTo>
                <a:cubicBezTo>
                  <a:pt x="2609544" y="9343"/>
                  <a:pt x="2334178" y="44077"/>
                  <a:pt x="1988820" y="13716"/>
                </a:cubicBezTo>
                <a:cubicBezTo>
                  <a:pt x="1620382" y="13563"/>
                  <a:pt x="1588099" y="-7567"/>
                  <a:pt x="1405890" y="13716"/>
                </a:cubicBezTo>
                <a:cubicBezTo>
                  <a:pt x="1266239" y="23975"/>
                  <a:pt x="867500" y="10636"/>
                  <a:pt x="651510" y="13716"/>
                </a:cubicBezTo>
                <a:cubicBezTo>
                  <a:pt x="445459" y="35533"/>
                  <a:pt x="119818" y="-28316"/>
                  <a:pt x="0" y="13716"/>
                </a:cubicBezTo>
                <a:cubicBezTo>
                  <a:pt x="242" y="7496"/>
                  <a:pt x="776" y="5947"/>
                  <a:pt x="0" y="0"/>
                </a:cubicBezTo>
                <a:close/>
              </a:path>
              <a:path w="3429000" h="13716" fill="none" stroke="0" extrusionOk="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104" y="3768"/>
                  <a:pt x="3429110" y="10153"/>
                  <a:pt x="3429000" y="13716"/>
                </a:cubicBezTo>
                <a:cubicBezTo>
                  <a:pt x="3250522" y="51451"/>
                  <a:pt x="3056248" y="-6129"/>
                  <a:pt x="2811780" y="13716"/>
                </a:cubicBezTo>
                <a:cubicBezTo>
                  <a:pt x="2534418" y="21986"/>
                  <a:pt x="2483107" y="15318"/>
                  <a:pt x="2228850" y="13716"/>
                </a:cubicBezTo>
                <a:cubicBezTo>
                  <a:pt x="1996093" y="-24934"/>
                  <a:pt x="1790611" y="30524"/>
                  <a:pt x="1543050" y="13716"/>
                </a:cubicBezTo>
                <a:cubicBezTo>
                  <a:pt x="1276188" y="-34299"/>
                  <a:pt x="1196665" y="-3522"/>
                  <a:pt x="925830" y="13716"/>
                </a:cubicBezTo>
                <a:cubicBezTo>
                  <a:pt x="718623" y="56844"/>
                  <a:pt x="374628" y="20467"/>
                  <a:pt x="0" y="13716"/>
                </a:cubicBezTo>
                <a:cubicBezTo>
                  <a:pt x="84" y="8233"/>
                  <a:pt x="-347" y="318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214" y="4075"/>
                          <a:pt x="3429316" y="9784"/>
                          <a:pt x="3429000" y="13716"/>
                        </a:cubicBezTo>
                        <a:cubicBezTo>
                          <a:pt x="3221081" y="44036"/>
                          <a:pt x="3088001" y="3494"/>
                          <a:pt x="2811780" y="13716"/>
                        </a:cubicBezTo>
                        <a:cubicBezTo>
                          <a:pt x="2535559" y="23938"/>
                          <a:pt x="2481355" y="20326"/>
                          <a:pt x="2228850" y="13716"/>
                        </a:cubicBezTo>
                        <a:cubicBezTo>
                          <a:pt x="1976345" y="7107"/>
                          <a:pt x="1807520" y="43784"/>
                          <a:pt x="1543050" y="13716"/>
                        </a:cubicBezTo>
                        <a:cubicBezTo>
                          <a:pt x="1278580" y="-16352"/>
                          <a:pt x="1181944" y="551"/>
                          <a:pt x="925830" y="13716"/>
                        </a:cubicBezTo>
                        <a:cubicBezTo>
                          <a:pt x="669716" y="26881"/>
                          <a:pt x="410304" y="30243"/>
                          <a:pt x="0" y="13716"/>
                        </a:cubicBezTo>
                        <a:cubicBezTo>
                          <a:pt x="-535" y="8247"/>
                          <a:pt x="-201" y="2959"/>
                          <a:pt x="0" y="0"/>
                        </a:cubicBezTo>
                        <a:close/>
                      </a:path>
                      <a:path w="3429000" h="13716"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8434" y="5320"/>
                          <a:pt x="3428676" y="9001"/>
                          <a:pt x="3429000" y="13716"/>
                        </a:cubicBezTo>
                        <a:cubicBezTo>
                          <a:pt x="3103464" y="-3979"/>
                          <a:pt x="2887909" y="18368"/>
                          <a:pt x="2743200" y="13716"/>
                        </a:cubicBezTo>
                        <a:cubicBezTo>
                          <a:pt x="2598491" y="9064"/>
                          <a:pt x="2362615" y="6084"/>
                          <a:pt x="1988820" y="13716"/>
                        </a:cubicBezTo>
                        <a:cubicBezTo>
                          <a:pt x="1615025" y="21348"/>
                          <a:pt x="1580494" y="-880"/>
                          <a:pt x="1405890" y="13716"/>
                        </a:cubicBezTo>
                        <a:cubicBezTo>
                          <a:pt x="1231286" y="28312"/>
                          <a:pt x="885259" y="-20857"/>
                          <a:pt x="651510" y="13716"/>
                        </a:cubicBezTo>
                        <a:cubicBezTo>
                          <a:pt x="417761" y="48289"/>
                          <a:pt x="138362" y="-18428"/>
                          <a:pt x="0" y="13716"/>
                        </a:cubicBezTo>
                        <a:cubicBezTo>
                          <a:pt x="58" y="7834"/>
                          <a:pt x="453" y="583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Google Shape;100;p20"/>
          <p:cNvPicPr preferRelativeResize="0"/>
          <p:nvPr/>
        </p:nvPicPr>
        <p:blipFill>
          <a:blip r:embed="rId3"/>
          <a:stretch>
            <a:fillRect/>
          </a:stretch>
        </p:blipFill>
        <p:spPr>
          <a:xfrm>
            <a:off x="240030" y="2020738"/>
            <a:ext cx="8661654" cy="259849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Google Shape;105;p21"/>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300" kern="1200" dirty="0">
                <a:solidFill>
                  <a:schemeClr val="tx1"/>
                </a:solidFill>
                <a:latin typeface="+mj-lt"/>
                <a:ea typeface="+mj-ea"/>
                <a:cs typeface="+mj-cs"/>
              </a:rPr>
              <a:t>Systems Manager Capabilities important parts</a:t>
            </a:r>
            <a:endParaRPr lang="en-US" sz="2300" kern="1200" dirty="0">
              <a:solidFill>
                <a:schemeClr val="tx1"/>
              </a:solidFill>
              <a:latin typeface="+mj-lt"/>
              <a:ea typeface="+mj-ea"/>
              <a:cs typeface="+mj-cs"/>
              <a:sym typeface="Economica"/>
            </a:endParaRPr>
          </a:p>
        </p:txBody>
      </p:sp>
      <p:sp>
        <p:nvSpPr>
          <p:cNvPr id="1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21"/>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fontScale="92500" lnSpcReduction="10000"/>
          </a:bodyPr>
          <a:lstStyle/>
          <a:p>
            <a:pPr marL="0" lvl="0" indent="-228600" defTabSz="914400">
              <a:spcBef>
                <a:spcPts val="300"/>
              </a:spcBef>
              <a:spcAft>
                <a:spcPts val="300"/>
              </a:spcAft>
            </a:pPr>
            <a:r>
              <a:rPr lang="en-US" sz="1000" b="1" dirty="0">
                <a:sym typeface="Arial"/>
              </a:rPr>
              <a:t>AWS Systems Manager Automation</a:t>
            </a:r>
          </a:p>
          <a:p>
            <a:pPr marL="457200" lvl="0" indent="-228600" defTabSz="914400">
              <a:spcBef>
                <a:spcPts val="300"/>
              </a:spcBef>
              <a:spcAft>
                <a:spcPts val="300"/>
              </a:spcAft>
              <a:buSzPts val="1100"/>
            </a:pPr>
            <a:r>
              <a:rPr lang="en-US" sz="1000" b="1" dirty="0">
                <a:highlight>
                  <a:srgbClr val="FFFF00"/>
                </a:highlight>
                <a:sym typeface="Arial"/>
              </a:rPr>
              <a:t>AWS Systems Manager allows you to safely automate common and repetitive IT operations and management tasks across AWS resources.</a:t>
            </a:r>
          </a:p>
          <a:p>
            <a:pPr marL="457200" lvl="0" indent="-228600" defTabSz="914400">
              <a:spcBef>
                <a:spcPts val="300"/>
              </a:spcBef>
              <a:spcAft>
                <a:spcPts val="300"/>
              </a:spcAft>
              <a:buSzPts val="1100"/>
            </a:pPr>
            <a:r>
              <a:rPr lang="en-US" sz="1000" dirty="0">
                <a:sym typeface="Arial"/>
              </a:rPr>
              <a:t>With Systems Manager, you can create JSON/YAML documents that specify a specific list of tasks or use community published documents.</a:t>
            </a:r>
          </a:p>
          <a:p>
            <a:pPr marL="457200" lvl="0" indent="-228600" defTabSz="914400">
              <a:spcBef>
                <a:spcPts val="300"/>
              </a:spcBef>
              <a:spcAft>
                <a:spcPts val="300"/>
              </a:spcAft>
              <a:buSzPts val="1100"/>
            </a:pPr>
            <a:r>
              <a:rPr lang="en-US" sz="1000" dirty="0">
                <a:sym typeface="Arial"/>
              </a:rPr>
              <a:t>These documents can be executed directly through the AWS Management Console, CLIs, and SDKs, scheduled in a maintenance window, or triggered based on changes to AWS resources through Amazon CloudWatch Events.</a:t>
            </a:r>
          </a:p>
          <a:p>
            <a:pPr marL="457200" lvl="0" indent="-228600" defTabSz="914400">
              <a:spcBef>
                <a:spcPts val="300"/>
              </a:spcBef>
              <a:spcAft>
                <a:spcPts val="300"/>
              </a:spcAft>
              <a:buSzPts val="1100"/>
            </a:pPr>
            <a:r>
              <a:rPr lang="en-US" sz="1000" dirty="0">
                <a:sym typeface="Arial"/>
              </a:rPr>
              <a:t>You can track the execution of each step in the documents as well as require approvals for each step.</a:t>
            </a:r>
          </a:p>
          <a:p>
            <a:pPr marL="457200" lvl="0" indent="-228600" defTabSz="914400">
              <a:spcBef>
                <a:spcPts val="300"/>
              </a:spcBef>
              <a:spcAft>
                <a:spcPts val="300"/>
              </a:spcAft>
              <a:buSzPts val="1100"/>
            </a:pPr>
            <a:r>
              <a:rPr lang="en-US" sz="1000" dirty="0">
                <a:sym typeface="Arial"/>
              </a:rPr>
              <a:t>You can also incrementally roll out changes and automatically halt when errors occur.</a:t>
            </a:r>
          </a:p>
          <a:p>
            <a:pPr marL="457200" lvl="0" indent="-228600" defTabSz="914400">
              <a:spcBef>
                <a:spcPts val="300"/>
              </a:spcBef>
              <a:spcAft>
                <a:spcPts val="300"/>
              </a:spcAft>
              <a:buSzPts val="1100"/>
            </a:pPr>
            <a:r>
              <a:rPr lang="en-US" sz="1000" dirty="0">
                <a:sym typeface="Arial"/>
                <a:hlinkClick r:id="rId3"/>
              </a:rPr>
              <a:t>https://docs.aws.amazon.com/systems-manager/latest/userguide/systems-manager-automation.html</a:t>
            </a:r>
            <a:endParaRPr lang="en-US" sz="1000" dirty="0">
              <a:sym typeface="Arial"/>
            </a:endParaRPr>
          </a:p>
        </p:txBody>
      </p:sp>
      <p:pic>
        <p:nvPicPr>
          <p:cNvPr id="107" name="Google Shape;107;p21"/>
          <p:cNvPicPr preferRelativeResize="0"/>
          <p:nvPr/>
        </p:nvPicPr>
        <p:blipFill>
          <a:blip r:embed="rId4"/>
          <a:stretch>
            <a:fillRect/>
          </a:stretch>
        </p:blipFill>
        <p:spPr>
          <a:xfrm>
            <a:off x="4574286" y="1087593"/>
            <a:ext cx="4094226" cy="296831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2CBCE-19AA-C862-FB23-CBBF77BD27B3}"/>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marL="0" lvl="0" indent="-228600" algn="ctr" defTabSz="914400">
              <a:spcAft>
                <a:spcPts val="300"/>
              </a:spcAft>
            </a:pPr>
            <a:r>
              <a:rPr lang="en-US" sz="2400" b="1" kern="1200" dirty="0">
                <a:solidFill>
                  <a:schemeClr val="bg1"/>
                </a:solidFill>
                <a:latin typeface="+mj-lt"/>
                <a:ea typeface="+mj-ea"/>
                <a:cs typeface="+mj-cs"/>
                <a:sym typeface="Arial"/>
              </a:rPr>
              <a:t>AWS Systems Manager Automation</a:t>
            </a:r>
          </a:p>
        </p:txBody>
      </p:sp>
      <p:pic>
        <p:nvPicPr>
          <p:cNvPr id="5" name="Picture 4">
            <a:extLst>
              <a:ext uri="{FF2B5EF4-FFF2-40B4-BE49-F238E27FC236}">
                <a16:creationId xmlns:a16="http://schemas.microsoft.com/office/drawing/2014/main" id="{D10CE35F-56D7-8C00-5A24-C9679696B77E}"/>
              </a:ext>
            </a:extLst>
          </p:cNvPr>
          <p:cNvPicPr>
            <a:picLocks noChangeAspect="1"/>
          </p:cNvPicPr>
          <p:nvPr/>
        </p:nvPicPr>
        <p:blipFill>
          <a:blip r:embed="rId2"/>
          <a:stretch>
            <a:fillRect/>
          </a:stretch>
        </p:blipFill>
        <p:spPr>
          <a:xfrm>
            <a:off x="889710" y="1256420"/>
            <a:ext cx="7364578" cy="3295649"/>
          </a:xfrm>
          <a:prstGeom prst="rect">
            <a:avLst/>
          </a:prstGeom>
        </p:spPr>
      </p:pic>
    </p:spTree>
    <p:extLst>
      <p:ext uri="{BB962C8B-B14F-4D97-AF65-F5344CB8AC3E}">
        <p14:creationId xmlns:p14="http://schemas.microsoft.com/office/powerpoint/2010/main" val="1853380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TotalTime>
  <Words>2066</Words>
  <Application>Microsoft Macintosh PowerPoint</Application>
  <PresentationFormat>On-screen Show (16:9)</PresentationFormat>
  <Paragraphs>124</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 Light</vt:lpstr>
      <vt:lpstr>Arial</vt:lpstr>
      <vt:lpstr>Calibri</vt:lpstr>
      <vt:lpstr>Avenir Next LT Pro</vt:lpstr>
      <vt:lpstr>Office Theme</vt:lpstr>
      <vt:lpstr>AWS System Manager</vt:lpstr>
      <vt:lpstr>AWS Systems Manager</vt:lpstr>
      <vt:lpstr>How Systems Manager works diagram</vt:lpstr>
      <vt:lpstr>How Systems Manager works diagram description</vt:lpstr>
      <vt:lpstr>Systems Manager Capabilities</vt:lpstr>
      <vt:lpstr>Systems Manager Capabilities description</vt:lpstr>
      <vt:lpstr>Systems Manager Capabilities diagram</vt:lpstr>
      <vt:lpstr>Systems Manager Capabilities important parts</vt:lpstr>
      <vt:lpstr>AWS Systems Manager Automation</vt:lpstr>
      <vt:lpstr>AWS Systems Manager Run Command</vt:lpstr>
      <vt:lpstr>AWS Systems Manager Document Example</vt:lpstr>
      <vt:lpstr>AWS SSM Run Command Interface</vt:lpstr>
      <vt:lpstr>AWS SSM Run Command Interface</vt:lpstr>
      <vt:lpstr>AWS Systems Manager Session Manager</vt:lpstr>
      <vt:lpstr>AWS Systems Manager Session Manager diagram</vt:lpstr>
      <vt:lpstr>Incident Manager</vt:lpstr>
      <vt:lpstr>Systems Manager Patch Manager</vt:lpstr>
      <vt:lpstr>AWS Systems Manager Parameter Store</vt:lpstr>
      <vt:lpstr>AWS Systems Manager State manager</vt:lpstr>
      <vt:lpstr>Monitoring and Reporting: Insights Dashboard</vt:lpstr>
      <vt:lpstr>Monitoring and Reporting: Insights Dashboard</vt:lpstr>
      <vt:lpstr>Monitoring and Reporting: CloudWatch instead of SSM Agent</vt:lpstr>
      <vt:lpstr>System Manager: SMM Agent</vt:lpstr>
      <vt:lpstr>System Manager: Logging and Auditing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Systems Manager</dc:title>
  <cp:lastModifiedBy>Ilya Chakun</cp:lastModifiedBy>
  <cp:revision>12</cp:revision>
  <dcterms:modified xsi:type="dcterms:W3CDTF">2024-01-28T15:42:49Z</dcterms:modified>
</cp:coreProperties>
</file>