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78"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68" r:id="rId16"/>
    <p:sldId id="264" r:id="rId17"/>
    <p:sldId id="275" r:id="rId18"/>
    <p:sldId id="276" r:id="rId19"/>
    <p:sldId id="273" r:id="rId20"/>
    <p:sldId id="277" r:id="rId21"/>
    <p:sldId id="293" r:id="rId22"/>
    <p:sldId id="279" r:id="rId23"/>
    <p:sldId id="286" r:id="rId24"/>
    <p:sldId id="281" r:id="rId25"/>
    <p:sldId id="280" r:id="rId26"/>
    <p:sldId id="282" r:id="rId27"/>
    <p:sldId id="285" r:id="rId28"/>
    <p:sldId id="288" r:id="rId29"/>
    <p:sldId id="287" r:id="rId30"/>
    <p:sldId id="289" r:id="rId31"/>
    <p:sldId id="290" r:id="rId32"/>
    <p:sldId id="292" r:id="rId33"/>
    <p:sldId id="291" r:id="rId34"/>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8"/>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7A26-7C08-9E78-6A9E-FF837EAC4A3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888FEB3-4988-0B5D-FAF8-11B1F0BE8B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5BA1D1-64BA-0CCD-6176-9E05C02DADDC}"/>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7D767C78-3D7B-4965-6D4C-8DE57C6DCAB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10FFD35-9A25-8293-6C07-938CCFAB3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8030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5CF-0FD4-DBF7-3C4D-9190647C9D2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DBA12D0-9821-1FE1-A149-274A8FE3B4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A090F13-CF45-02F6-8826-A3F2BD86A360}"/>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E1995D31-CEC7-E2EA-382A-E344EF66CE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D7E1E79-11BE-FAB1-6B32-FA8885CBF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37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67107-DC30-D8BA-3FA7-839CE98AEEF0}"/>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745442E-CB14-42C7-F86A-A6CF9B2405C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FCC68B-EFBC-1DE8-C09A-92F3C708EED2}"/>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21E0AD51-E2F9-C874-3ECA-14C973F259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66B5144-871B-414C-8795-CCE009A81A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7069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86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444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E39-44BF-B313-B3FF-D09021345D7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AD9029C-06DF-AC98-A2CD-E8B21FDF8B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D343FE-84B6-53FA-549F-EBD1BD9F38DF}"/>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6756FA6A-1126-9E8F-94AD-277DB4C201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42293E-DDEB-5A5F-6096-ED3BA7A25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155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5983-EDB9-68A0-BDAC-AF912FC15D02}"/>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7A006A9-4FFC-78D5-CC8B-C809F4E2F1E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BEA6ED-C43E-901F-868E-5C541352C647}"/>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F967DACD-474E-F0CA-FED3-22FC9D6509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A8FC73E-B31D-BBB8-B058-CE6742E9F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607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985-6B39-F19C-A162-49618AA6AB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E90A7C4-DBD8-BF63-304A-A7A592693E4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8727355-3CC7-EBDB-CE09-07A7E389E26B}"/>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01B890-FFF4-6856-D70C-DE0C039718E8}"/>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6" name="Footer Placeholder 5">
            <a:extLst>
              <a:ext uri="{FF2B5EF4-FFF2-40B4-BE49-F238E27FC236}">
                <a16:creationId xmlns:a16="http://schemas.microsoft.com/office/drawing/2014/main" id="{91592155-461B-8E94-0E4D-639BD4A260D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350B87-D4EA-841E-DA70-577A4D844C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537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9D9-B3A5-E0A1-3381-893B2A386A1E}"/>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656947E-9510-4037-9846-421DCEC3670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D083EB0-DED2-5ED0-9D4F-59474A46A0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4FD2289-8D6F-FEF6-0A73-3FBB3D1323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CF6C7AE-5B8D-31C6-F7DF-37D5BF4AD95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DDB439F-073B-54FB-6F03-39A646A7A01B}"/>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8" name="Footer Placeholder 7">
            <a:extLst>
              <a:ext uri="{FF2B5EF4-FFF2-40B4-BE49-F238E27FC236}">
                <a16:creationId xmlns:a16="http://schemas.microsoft.com/office/drawing/2014/main" id="{446195D6-8CC3-4F4B-C790-E04F15EFA4F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C5A9A7-E48A-424F-3E24-E0CC80C13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97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E2F4-8396-7095-73B7-7B9B963CD12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D43163-58A7-796E-32C5-47BBBD16C035}"/>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4" name="Footer Placeholder 3">
            <a:extLst>
              <a:ext uri="{FF2B5EF4-FFF2-40B4-BE49-F238E27FC236}">
                <a16:creationId xmlns:a16="http://schemas.microsoft.com/office/drawing/2014/main" id="{C644F8F1-3856-4AA1-D724-952BD4DB90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365295-C7B9-A1E8-2B36-7CC32125C9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004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E8FE-C10A-F1E1-1613-31DA00A5DF4E}"/>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3" name="Footer Placeholder 2">
            <a:extLst>
              <a:ext uri="{FF2B5EF4-FFF2-40B4-BE49-F238E27FC236}">
                <a16:creationId xmlns:a16="http://schemas.microsoft.com/office/drawing/2014/main" id="{4E467274-B260-EFCC-652D-F3D0B3ACF37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C233683-28CA-3E24-2E66-3052C6C82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FE4-8E2B-E084-8CD6-0BE187F5494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5B6E2AD-AC5B-77ED-351F-DD33A12B41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22239F0-B549-F5F9-288C-F3BAAA2F9A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B05C9C-F57C-25FC-1E2E-8039BBDDE36D}"/>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6" name="Footer Placeholder 5">
            <a:extLst>
              <a:ext uri="{FF2B5EF4-FFF2-40B4-BE49-F238E27FC236}">
                <a16:creationId xmlns:a16="http://schemas.microsoft.com/office/drawing/2014/main" id="{A706DC68-B6EA-0375-391E-9EB769AF781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B4AEA5-EA7D-FF1F-554E-1B7405469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6823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AD07-1225-2545-39A7-FF0B9F61C1D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2D97600-4FEB-3C40-41C4-751B7F761B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D094E45-41D7-B693-F6BB-A74ED3D546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D699D53-32AA-B15E-0046-1B2BE694226B}"/>
              </a:ext>
            </a:extLst>
          </p:cNvPr>
          <p:cNvSpPr>
            <a:spLocks noGrp="1"/>
          </p:cNvSpPr>
          <p:nvPr>
            <p:ph type="dt" sz="half" idx="10"/>
          </p:nvPr>
        </p:nvSpPr>
        <p:spPr/>
        <p:txBody>
          <a:bodyPr/>
          <a:lstStyle/>
          <a:p>
            <a:fld id="{CACC7A0F-64EE-6B42-BCCA-7361E28B8959}" type="datetimeFigureOut">
              <a:rPr lang="en-CH" smtClean="0"/>
              <a:t>17.01.2024</a:t>
            </a:fld>
            <a:endParaRPr lang="en-CH"/>
          </a:p>
        </p:txBody>
      </p:sp>
      <p:sp>
        <p:nvSpPr>
          <p:cNvPr id="6" name="Footer Placeholder 5">
            <a:extLst>
              <a:ext uri="{FF2B5EF4-FFF2-40B4-BE49-F238E27FC236}">
                <a16:creationId xmlns:a16="http://schemas.microsoft.com/office/drawing/2014/main" id="{BEE158A5-9E78-9AC4-3C70-2F0C471FA2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4004A0-BA80-EB17-30D2-E230144814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196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7D576-2820-85F1-533C-C8CE727037D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2FD8D8-8F0A-FA2C-42F8-9D128D53E05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AB71DE-4131-702E-F0C2-831A5294BED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ACC7A0F-64EE-6B42-BCCA-7361E28B8959}" type="datetimeFigureOut">
              <a:rPr lang="en-CH" smtClean="0"/>
              <a:t>17.01.2024</a:t>
            </a:fld>
            <a:endParaRPr lang="en-CH"/>
          </a:p>
        </p:txBody>
      </p:sp>
      <p:sp>
        <p:nvSpPr>
          <p:cNvPr id="5" name="Footer Placeholder 4">
            <a:extLst>
              <a:ext uri="{FF2B5EF4-FFF2-40B4-BE49-F238E27FC236}">
                <a16:creationId xmlns:a16="http://schemas.microsoft.com/office/drawing/2014/main" id="{DF11A5C3-8274-C03A-5725-463DD3BA7F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357E3FF-F47F-13BF-1A26-09546FB925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3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Route53/latest/DeveloperGuide/resolver-forwarding-inbound-queries.html" TargetMode="External"/><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hyperlink" Target="https://aws.amazon.com/compliance/fip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aws.amazon.com/blogs/networking-and-content-delivery/configuring-dnssec-signing-and-validation-with-amazon-route-53/" TargetMode="External"/><Relationship Id="rId2" Type="http://schemas.openxmlformats.org/officeDocument/2006/relationships/hyperlink" Target="https://docs.aws.amazon.com/Route53/latest/DeveloperGuide/domain-configure-dnssec.html" TargetMode="Externa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46B358-BEEC-163F-EBBF-4B8114C74C85}"/>
              </a:ext>
            </a:extLst>
          </p:cNvPr>
          <p:cNvSpPr>
            <a:spLocks noGrp="1"/>
          </p:cNvSpPr>
          <p:nvPr>
            <p:ph type="title"/>
          </p:nvPr>
        </p:nvSpPr>
        <p:spPr>
          <a:xfrm>
            <a:off x="1899282" y="1297056"/>
            <a:ext cx="5345436" cy="1579209"/>
          </a:xfrm>
        </p:spPr>
        <p:txBody>
          <a:bodyPr vert="horz" lIns="91440" tIns="45720" rIns="91440" bIns="45720" rtlCol="0" anchor="b">
            <a:normAutofit/>
          </a:bodyPr>
          <a:lstStyle/>
          <a:p>
            <a:pPr defTabSz="914400">
              <a:spcBef>
                <a:spcPct val="0"/>
              </a:spcBef>
            </a:pPr>
            <a:r>
              <a:rPr lang="en-US" kern="1200">
                <a:solidFill>
                  <a:schemeClr val="tx1">
                    <a:lumMod val="85000"/>
                    <a:lumOff val="15000"/>
                  </a:schemeClr>
                </a:solidFill>
                <a:latin typeface="+mj-lt"/>
                <a:ea typeface="+mj-ea"/>
                <a:cs typeface="+mj-cs"/>
              </a:rPr>
              <a:t>Route53</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18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Geolocation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50" dirty="0"/>
              <a:t>Geolocation routing lets you choose the resources that serve your traffic based on the geographic location of your users, meaning the location that DNS queries originate from. For example, you might want all queries from Europe to be routed to an Elastic Load Balancing load balancer in the Frankfurt Region.</a:t>
            </a:r>
          </a:p>
          <a:p>
            <a:pPr marL="114300" indent="-228600" defTabSz="914400">
              <a:spcAft>
                <a:spcPts val="600"/>
              </a:spcAft>
              <a:buFont typeface="Arial" panose="020B0604020202020204" pitchFamily="34" charset="0"/>
              <a:buChar char="•"/>
            </a:pPr>
            <a:r>
              <a:rPr lang="en-US" sz="1050" dirty="0"/>
              <a:t>When you use geolocation routing, you can localize your content and present some or all of your website in the language of your users. You can also use geolocation routing to restrict distribution of content to only the locations in which you have distribution rights. Another possible use is for balancing load across endpoints in a predictable, easy-to-manage way, so that each user location is consistently routed to the same endpoint.</a:t>
            </a:r>
          </a:p>
          <a:p>
            <a:pPr marL="114300" indent="-228600" defTabSz="914400">
              <a:spcAft>
                <a:spcPts val="600"/>
              </a:spcAft>
              <a:buFont typeface="Arial" panose="020B0604020202020204" pitchFamily="34" charset="0"/>
              <a:buChar char="•"/>
            </a:pPr>
            <a:r>
              <a:rPr lang="en-US" sz="1050" dirty="0"/>
              <a:t>You can use geolocation routing policy for records in a private hosted zone.</a:t>
            </a:r>
          </a:p>
        </p:txBody>
      </p:sp>
      <p:pic>
        <p:nvPicPr>
          <p:cNvPr id="4" name="Рисунок 3"/>
          <p:cNvPicPr>
            <a:picLocks noChangeAspect="1"/>
          </p:cNvPicPr>
          <p:nvPr/>
        </p:nvPicPr>
        <p:blipFill>
          <a:blip r:embed="rId2"/>
          <a:stretch>
            <a:fillRect/>
          </a:stretch>
        </p:blipFill>
        <p:spPr>
          <a:xfrm>
            <a:off x="5039525" y="2046056"/>
            <a:ext cx="3591379" cy="200219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Geoproximity routing (traffic flow only)</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00" dirty="0" err="1"/>
              <a:t>Geoproximity</a:t>
            </a:r>
            <a:r>
              <a:rPr lang="en-US" sz="1000" dirty="0"/>
              <a:t> routing lets Amazon Route 53 route traffic to your resources based on the geographic location of your users and your resources. You can also optionally choose to route more traffic or less traffic to a given resource by specifying a value, known as a </a:t>
            </a:r>
            <a:r>
              <a:rPr lang="en-US" sz="1000" i="1" dirty="0"/>
              <a:t>bias</a:t>
            </a:r>
            <a:r>
              <a:rPr lang="en-US" sz="1000" dirty="0"/>
              <a:t>. A bias expands or shrinks the size of the geographic region from which traffic is routed to a resource.</a:t>
            </a:r>
          </a:p>
          <a:p>
            <a:pPr marL="114300" indent="-228600" defTabSz="914400">
              <a:spcAft>
                <a:spcPts val="600"/>
              </a:spcAft>
              <a:buFont typeface="Arial" panose="020B0604020202020204" pitchFamily="34" charset="0"/>
              <a:buChar char="•"/>
            </a:pPr>
            <a:r>
              <a:rPr lang="en-US" sz="1000" dirty="0"/>
              <a:t>To use </a:t>
            </a:r>
            <a:r>
              <a:rPr lang="en-US" sz="1000" dirty="0" err="1"/>
              <a:t>geoproximity</a:t>
            </a:r>
            <a:r>
              <a:rPr lang="en-US" sz="1000" dirty="0"/>
              <a:t> routing, you must use Route 53 traffic flow. You create </a:t>
            </a:r>
            <a:r>
              <a:rPr lang="en-US" sz="1000" dirty="0" err="1"/>
              <a:t>geoproximity</a:t>
            </a:r>
            <a:r>
              <a:rPr lang="en-US" sz="1000" dirty="0"/>
              <a:t> rules for your resources and specify one of the following values for each rule:</a:t>
            </a:r>
          </a:p>
          <a:p>
            <a:pPr indent="-228600" defTabSz="914400">
              <a:spcAft>
                <a:spcPts val="600"/>
              </a:spcAft>
              <a:buFont typeface="Arial" panose="020B0604020202020204" pitchFamily="34" charset="0"/>
              <a:buChar char="•"/>
            </a:pPr>
            <a:r>
              <a:rPr lang="en-US" sz="1000" dirty="0"/>
              <a:t>If you're using AWS resources, specify the AWS Region or Local Zone that you created the resource in.</a:t>
            </a:r>
          </a:p>
          <a:p>
            <a:pPr indent="-228600" defTabSz="914400">
              <a:spcAft>
                <a:spcPts val="600"/>
              </a:spcAft>
              <a:buFont typeface="Arial" panose="020B0604020202020204" pitchFamily="34" charset="0"/>
              <a:buChar char="•"/>
            </a:pPr>
            <a:r>
              <a:rPr lang="en-US" sz="1000" dirty="0"/>
              <a:t>If you're using non-AWS resources, specify the latitude and longitude of the resource.</a:t>
            </a:r>
          </a:p>
          <a:p>
            <a:pPr marL="114300" indent="-228600" defTabSz="914400">
              <a:spcAft>
                <a:spcPts val="600"/>
              </a:spcAft>
              <a:buFont typeface="Arial" panose="020B0604020202020204" pitchFamily="34" charset="0"/>
              <a:buChar char="•"/>
            </a:pPr>
            <a:r>
              <a:rPr lang="en-US" sz="1000" dirty="0"/>
              <a:t>To use AWS Local Zones, you have to first enable them. </a:t>
            </a:r>
          </a:p>
          <a:p>
            <a:pPr marL="114300" indent="-228600" defTabSz="914400">
              <a:spcAft>
                <a:spcPts val="600"/>
              </a:spcAft>
              <a:buFont typeface="Arial" panose="020B0604020202020204" pitchFamily="34" charset="0"/>
              <a:buChar char="•"/>
            </a:pPr>
            <a:r>
              <a:rPr lang="en-US" sz="1000" dirty="0"/>
              <a:t>You cannot use </a:t>
            </a:r>
            <a:r>
              <a:rPr lang="en-US" sz="1000" dirty="0" err="1"/>
              <a:t>geoproximity</a:t>
            </a:r>
            <a:r>
              <a:rPr lang="en-US" sz="1000" dirty="0"/>
              <a:t> routing policy for records in a private hosted zone.</a:t>
            </a:r>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754257"/>
            <a:ext cx="3591379" cy="2585792"/>
          </a:xfrm>
          <a:prstGeom prst="rect">
            <a:avLst/>
          </a:prstGeom>
          <a:noFill/>
          <a:extLst>
            <a:ext uri="{909E8E84-426E-40DD-AFC4-6F175D3DCCD1}">
              <a14:hiddenFill xmlns:a14="http://schemas.microsoft.com/office/drawing/2010/main">
                <a:solidFill>
                  <a:srgbClr val="FFFFFF"/>
                </a:solidFill>
              </a14:hiddenFill>
            </a:ext>
          </a:extLst>
        </p:spPr>
      </p:pic>
      <p:sp>
        <p:nvSpPr>
          <p:cNvPr id="8203"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Latency-based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200"/>
              <a:t>If your application is hosted in multiple AWS Regions, you can improve performance for your users by serving their requests from the AWS Region that provides the lowest latency.</a:t>
            </a:r>
          </a:p>
          <a:p>
            <a:pPr marL="114300" indent="-228600" defTabSz="914400">
              <a:spcAft>
                <a:spcPts val="600"/>
              </a:spcAft>
              <a:buFont typeface="Arial" panose="020B0604020202020204" pitchFamily="34" charset="0"/>
              <a:buChar char="•"/>
            </a:pPr>
            <a:endParaRPr lang="en-US" sz="1200"/>
          </a:p>
          <a:p>
            <a:pPr marL="114300" indent="-228600" defTabSz="914400">
              <a:spcAft>
                <a:spcPts val="600"/>
              </a:spcAft>
              <a:buFont typeface="Arial" panose="020B0604020202020204" pitchFamily="34" charset="0"/>
              <a:buChar char="•"/>
            </a:pPr>
            <a:r>
              <a:rPr lang="en-US" sz="1200"/>
              <a:t>To use latency-based routing, you create latency records for your resources in multiple AWS Regions. When Route 53 receives a DNS query for your domain or subdomain (example.com or acme.example.com), it determines which AWS Regions you've created latency records for, determines which Region gives the user the lowest latency, and then selects a latency record for that Region. Route 53 responds with the value from the selected record, such as the IP address for a web server.</a:t>
            </a:r>
          </a:p>
        </p:txBody>
      </p:sp>
      <p:pic>
        <p:nvPicPr>
          <p:cNvPr id="4" name="Рисунок 3"/>
          <p:cNvPicPr>
            <a:picLocks noChangeAspect="1"/>
          </p:cNvPicPr>
          <p:nvPr/>
        </p:nvPicPr>
        <p:blipFill>
          <a:blip r:embed="rId2"/>
          <a:stretch>
            <a:fillRect/>
          </a:stretch>
        </p:blipFill>
        <p:spPr>
          <a:xfrm>
            <a:off x="5039525" y="1965250"/>
            <a:ext cx="3591379" cy="216380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848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2100" kern="1200">
                <a:solidFill>
                  <a:schemeClr val="tx1"/>
                </a:solidFill>
                <a:latin typeface="+mj-lt"/>
                <a:ea typeface="+mj-ea"/>
                <a:cs typeface="+mj-cs"/>
              </a:rPr>
              <a:t>Multivalue answer routing</a:t>
            </a:r>
            <a:br>
              <a:rPr lang="en-US" sz="2100" kern="1200">
                <a:solidFill>
                  <a:schemeClr val="tx1"/>
                </a:solidFill>
                <a:latin typeface="+mj-lt"/>
                <a:ea typeface="+mj-ea"/>
                <a:cs typeface="+mj-cs"/>
              </a:rPr>
            </a:b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fontScale="92500"/>
          </a:bodyPr>
          <a:lstStyle/>
          <a:p>
            <a:pPr marL="114300" indent="-228600" defTabSz="914400">
              <a:spcAft>
                <a:spcPts val="600"/>
              </a:spcAft>
              <a:buFont typeface="Arial" panose="020B0604020202020204" pitchFamily="34" charset="0"/>
              <a:buChar char="•"/>
            </a:pPr>
            <a:r>
              <a:rPr lang="en-US" sz="800" dirty="0" err="1"/>
              <a:t>Multivalue</a:t>
            </a:r>
            <a:r>
              <a:rPr lang="en-US" sz="800" dirty="0"/>
              <a:t> answer routing lets you configure Amazon Route 53 to return multiple values, such as IP addresses for your web servers, in response to DNS queries. </a:t>
            </a:r>
          </a:p>
          <a:p>
            <a:pPr marL="114300" indent="-228600" defTabSz="914400">
              <a:spcAft>
                <a:spcPts val="600"/>
              </a:spcAft>
              <a:buFont typeface="Arial" panose="020B0604020202020204" pitchFamily="34" charset="0"/>
              <a:buChar char="•"/>
            </a:pPr>
            <a:r>
              <a:rPr lang="en-US" sz="800" dirty="0"/>
              <a:t>You can specify multiple values for almost any record, but </a:t>
            </a:r>
            <a:r>
              <a:rPr lang="en-US" sz="800" dirty="0" err="1"/>
              <a:t>multivalue</a:t>
            </a:r>
            <a:r>
              <a:rPr lang="en-US" sz="800" dirty="0"/>
              <a:t> answer routing also lets you check the health of each resource, so Route 53 returns only values for healthy resources. </a:t>
            </a:r>
          </a:p>
          <a:p>
            <a:pPr marL="114300" indent="-228600" defTabSz="914400">
              <a:spcAft>
                <a:spcPts val="600"/>
              </a:spcAft>
              <a:buFont typeface="Arial" panose="020B0604020202020204" pitchFamily="34" charset="0"/>
              <a:buChar char="•"/>
            </a:pPr>
            <a:r>
              <a:rPr lang="en-US" sz="800" dirty="0"/>
              <a:t>It's not a substitute for a load balancer, but the ability to return multiple health-checkable IP addresses is a way to use DNS to improve availability and load balancing.</a:t>
            </a:r>
          </a:p>
          <a:p>
            <a:pPr indent="-228600" defTabSz="914400">
              <a:spcAft>
                <a:spcPts val="600"/>
              </a:spcAft>
              <a:buFont typeface="Arial" panose="020B0604020202020204" pitchFamily="34" charset="0"/>
              <a:buChar char="•"/>
            </a:pPr>
            <a:endParaRPr lang="en-US" sz="800" dirty="0"/>
          </a:p>
          <a:p>
            <a:pPr marL="114300" indent="-228600" defTabSz="914400">
              <a:spcAft>
                <a:spcPts val="600"/>
              </a:spcAft>
              <a:buFont typeface="Arial" panose="020B0604020202020204" pitchFamily="34" charset="0"/>
              <a:buChar char="•"/>
            </a:pPr>
            <a:r>
              <a:rPr lang="en-US" sz="800" dirty="0"/>
              <a:t>Note the following:</a:t>
            </a:r>
          </a:p>
          <a:p>
            <a:pPr indent="-228600" defTabSz="914400">
              <a:spcAft>
                <a:spcPts val="600"/>
              </a:spcAft>
              <a:buFont typeface="Arial" panose="020B0604020202020204" pitchFamily="34" charset="0"/>
              <a:buChar char="•"/>
            </a:pPr>
            <a:r>
              <a:rPr lang="en-US" sz="800" dirty="0"/>
              <a:t>If you associate a health check with a </a:t>
            </a:r>
            <a:r>
              <a:rPr lang="en-US" sz="800" dirty="0" err="1"/>
              <a:t>multivalue</a:t>
            </a:r>
            <a:r>
              <a:rPr lang="en-US" sz="800" dirty="0"/>
              <a:t> answer record, Route 53 responds to DNS queries with the corresponding IP address only when the health check is healthy.</a:t>
            </a:r>
          </a:p>
          <a:p>
            <a:pPr indent="-228600" defTabSz="914400">
              <a:spcAft>
                <a:spcPts val="600"/>
              </a:spcAft>
              <a:buFont typeface="Arial" panose="020B0604020202020204" pitchFamily="34" charset="0"/>
              <a:buChar char="•"/>
            </a:pPr>
            <a:r>
              <a:rPr lang="en-US" sz="800" dirty="0"/>
              <a:t>If you don't associate a health check with a </a:t>
            </a:r>
            <a:r>
              <a:rPr lang="en-US" sz="800" dirty="0" err="1"/>
              <a:t>multivalue</a:t>
            </a:r>
            <a:r>
              <a:rPr lang="en-US" sz="800" dirty="0"/>
              <a:t> answer record, Route 53 always considers the record to be healthy.</a:t>
            </a:r>
          </a:p>
          <a:p>
            <a:pPr indent="-228600" defTabSz="914400">
              <a:spcAft>
                <a:spcPts val="600"/>
              </a:spcAft>
              <a:buFont typeface="Arial" panose="020B0604020202020204" pitchFamily="34" charset="0"/>
              <a:buChar char="•"/>
            </a:pPr>
            <a:r>
              <a:rPr lang="en-US" sz="800" dirty="0"/>
              <a:t>If you have eight or fewer healthy records, Route 53 responds to all DNS queries with all the healthy records.</a:t>
            </a:r>
          </a:p>
          <a:p>
            <a:pPr indent="-228600" defTabSz="914400">
              <a:spcAft>
                <a:spcPts val="600"/>
              </a:spcAft>
              <a:buFont typeface="Arial" panose="020B0604020202020204" pitchFamily="34" charset="0"/>
              <a:buChar char="•"/>
            </a:pPr>
            <a:r>
              <a:rPr lang="en-US" sz="800" dirty="0"/>
              <a:t>When all records are unhealthy, Route 53 responds to DNS queries with up to eight unhealthy records.</a:t>
            </a:r>
          </a:p>
          <a:p>
            <a:pPr indent="-228600" defTabSz="914400">
              <a:spcAft>
                <a:spcPts val="600"/>
              </a:spcAft>
              <a:buFont typeface="Arial" panose="020B0604020202020204" pitchFamily="34" charset="0"/>
              <a:buChar char="•"/>
            </a:pPr>
            <a:r>
              <a:rPr lang="en-US" sz="800" dirty="0"/>
              <a:t>You can use </a:t>
            </a:r>
            <a:r>
              <a:rPr lang="en-US" sz="800" dirty="0" err="1"/>
              <a:t>multivalue</a:t>
            </a:r>
            <a:r>
              <a:rPr lang="en-US" sz="800" dirty="0"/>
              <a:t> answer routing policy for records in a private hosted zone.</a:t>
            </a:r>
          </a:p>
          <a:p>
            <a:pPr indent="-228600" defTabSz="914400">
              <a:spcAft>
                <a:spcPts val="600"/>
              </a:spcAft>
              <a:buFont typeface="Arial" panose="020B0604020202020204" pitchFamily="34" charset="0"/>
              <a:buChar char="•"/>
            </a:pPr>
            <a:endParaRPr lang="en-US" sz="800" dirty="0"/>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028099"/>
            <a:ext cx="3591379" cy="2038107"/>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Shape 717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86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a:solidFill>
                  <a:schemeClr val="tx1">
                    <a:lumMod val="85000"/>
                    <a:lumOff val="15000"/>
                  </a:schemeClr>
                </a:solidFill>
                <a:latin typeface="+mj-lt"/>
                <a:ea typeface="+mj-ea"/>
                <a:cs typeface="+mj-cs"/>
              </a:rPr>
              <a:t>IP-based routing</a:t>
            </a:r>
            <a:br>
              <a:rPr lang="en-US" sz="4400" kern="1200">
                <a:solidFill>
                  <a:schemeClr val="tx1">
                    <a:lumMod val="85000"/>
                    <a:lumOff val="15000"/>
                  </a:schemeClr>
                </a:solidFill>
                <a:latin typeface="+mj-lt"/>
                <a:ea typeface="+mj-ea"/>
                <a:cs typeface="+mj-cs"/>
              </a:rPr>
            </a:br>
            <a:endParaRPr lang="en-US" sz="4400" kern="1200">
              <a:solidFill>
                <a:schemeClr val="tx1">
                  <a:lumMod val="85000"/>
                  <a:lumOff val="15000"/>
                </a:schemeClr>
              </a:solidFill>
              <a:latin typeface="+mj-lt"/>
              <a:ea typeface="+mj-ea"/>
              <a:cs typeface="+mj-cs"/>
            </a:endParaRPr>
          </a:p>
        </p:txBody>
      </p:sp>
      <p:sp>
        <p:nvSpPr>
          <p:cNvPr id="3" name="Текст 2"/>
          <p:cNvSpPr>
            <a:spLocks noGrp="1"/>
          </p:cNvSpPr>
          <p:nvPr>
            <p:ph type="body" idx="1"/>
          </p:nvPr>
        </p:nvSpPr>
        <p:spPr>
          <a:xfrm>
            <a:off x="4572000" y="507468"/>
            <a:ext cx="3851694" cy="4085963"/>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With IP-based routing in Amazon Route 53, you can fine-tune your DNS routing by using your understanding of your network, applications, and clients to make the best DNS routing decisions for your end users.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IP-based routing gives you granular control to optimize performance or reduce network costs by uploading your data to Route 53 in the form of user-IP-to-endpoint mappings.</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Geolocation and latency-based routing is based on data that Route 53 collects and keeps up to date.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This approach works well for the majority of customers, but IP-based routing offers you the additional ability to optimize routing based on specific knowledge of your customer base.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Common use-cases for IP-based routing are the following:</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route end users from certain ISPs to specific endpoints so you can optimize network transit costs or performance.</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add overrides to existing Route 53 routing types, such as geolocation routing, based on your knowledge of your clients' physical locations.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580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4000" cy="177835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Заголовок 1"/>
          <p:cNvSpPr>
            <a:spLocks noGrp="1"/>
          </p:cNvSpPr>
          <p:nvPr>
            <p:ph type="title"/>
          </p:nvPr>
        </p:nvSpPr>
        <p:spPr>
          <a:xfrm>
            <a:off x="628650" y="273843"/>
            <a:ext cx="7886700" cy="697707"/>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Weighted routing</a:t>
            </a:r>
          </a:p>
        </p:txBody>
      </p:sp>
      <p:sp>
        <p:nvSpPr>
          <p:cNvPr id="3" name="Текст 2"/>
          <p:cNvSpPr>
            <a:spLocks/>
          </p:cNvSpPr>
          <p:nvPr/>
        </p:nvSpPr>
        <p:spPr>
          <a:xfrm>
            <a:off x="628650" y="1826725"/>
            <a:ext cx="2985863" cy="1624726"/>
          </a:xfrm>
          <a:prstGeom prst="rect">
            <a:avLst/>
          </a:prstGeom>
        </p:spPr>
        <p:txBody>
          <a:bodyPr>
            <a:normAutofit fontScale="92500" lnSpcReduction="10000"/>
          </a:bodyPr>
          <a:lstStyle/>
          <a:p>
            <a:pPr marL="107442" defTabSz="859536">
              <a:lnSpc>
                <a:spcPct val="90000"/>
              </a:lnSpc>
              <a:spcAft>
                <a:spcPts val="600"/>
              </a:spcAft>
            </a:pPr>
            <a:r>
              <a:rPr lang="en-US" sz="900" kern="1200" dirty="0">
                <a:solidFill>
                  <a:schemeClr val="tx1"/>
                </a:solidFill>
                <a:latin typeface="+mn-lt"/>
                <a:ea typeface="+mn-ea"/>
                <a:cs typeface="+mn-cs"/>
              </a:rPr>
              <a:t>Weighted routing lets you associate multiple resources with a single domain name (</a:t>
            </a:r>
            <a:r>
              <a:rPr lang="en-US" sz="900" kern="1200" dirty="0" err="1">
                <a:solidFill>
                  <a:schemeClr val="tx1"/>
                </a:solidFill>
                <a:latin typeface="+mn-lt"/>
                <a:ea typeface="+mn-ea"/>
                <a:cs typeface="+mn-cs"/>
              </a:rPr>
              <a:t>example.com</a:t>
            </a:r>
            <a:r>
              <a:rPr lang="en-US" sz="900" kern="1200" dirty="0">
                <a:solidFill>
                  <a:schemeClr val="tx1"/>
                </a:solidFill>
                <a:latin typeface="+mn-lt"/>
                <a:ea typeface="+mn-ea"/>
                <a:cs typeface="+mn-cs"/>
              </a:rPr>
              <a:t>) or subdomain name (</a:t>
            </a:r>
            <a:r>
              <a:rPr lang="en-US" sz="900" kern="1200" dirty="0" err="1">
                <a:solidFill>
                  <a:schemeClr val="tx1"/>
                </a:solidFill>
                <a:latin typeface="+mn-lt"/>
                <a:ea typeface="+mn-ea"/>
                <a:cs typeface="+mn-cs"/>
              </a:rPr>
              <a:t>acme.example.com</a:t>
            </a:r>
            <a:r>
              <a:rPr lang="en-US" sz="900" kern="1200" dirty="0">
                <a:solidFill>
                  <a:schemeClr val="tx1"/>
                </a:solidFill>
                <a:latin typeface="+mn-lt"/>
                <a:ea typeface="+mn-ea"/>
                <a:cs typeface="+mn-cs"/>
              </a:rPr>
              <a:t>) and choose how much traffic is routed to each resource. This can be useful for a variety of purposes, including load balancing and testing new versions of software.</a:t>
            </a:r>
          </a:p>
          <a:p>
            <a:pPr marL="107442" defTabSz="859536">
              <a:lnSpc>
                <a:spcPct val="90000"/>
              </a:lnSpc>
              <a:spcAft>
                <a:spcPts val="600"/>
              </a:spcAft>
            </a:pPr>
            <a:endParaRPr lang="en-US" sz="900" kern="1200" dirty="0">
              <a:solidFill>
                <a:schemeClr val="tx1"/>
              </a:solidFill>
              <a:latin typeface="+mn-lt"/>
              <a:ea typeface="+mn-ea"/>
              <a:cs typeface="+mn-cs"/>
            </a:endParaRPr>
          </a:p>
          <a:p>
            <a:pPr marL="107442" defTabSz="859536">
              <a:lnSpc>
                <a:spcPct val="90000"/>
              </a:lnSpc>
              <a:spcAft>
                <a:spcPts val="600"/>
              </a:spcAft>
            </a:pPr>
            <a:r>
              <a:rPr lang="en-US" sz="900" kern="1200" dirty="0">
                <a:solidFill>
                  <a:schemeClr val="tx1"/>
                </a:solidFill>
                <a:latin typeface="+mn-lt"/>
                <a:ea typeface="+mn-ea"/>
                <a:cs typeface="+mn-cs"/>
              </a:rPr>
              <a:t>To configure weighted routing, you create records that have the same name and type for each of your resources. You assign each record a relative weight that corresponds with how much traffic you want to send to each resource. Amazon Route 53 sends traffic to a resource based on the weight that you assign to the record as a proportion of the total weight for all records in the group:</a:t>
            </a:r>
          </a:p>
          <a:p>
            <a:pPr>
              <a:lnSpc>
                <a:spcPct val="90000"/>
              </a:lnSpc>
              <a:spcAft>
                <a:spcPts val="600"/>
              </a:spcAft>
            </a:pPr>
            <a:endParaRPr lang="en-US" sz="900"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95" y="1826725"/>
            <a:ext cx="4814055" cy="2484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24" y="3451451"/>
            <a:ext cx="2056887" cy="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Health Checks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Текст 2"/>
          <p:cNvSpPr>
            <a:spLocks noGrp="1"/>
          </p:cNvSpPr>
          <p:nvPr>
            <p:ph type="body" idx="1"/>
          </p:nvPr>
        </p:nvSpPr>
        <p:spPr>
          <a:xfrm>
            <a:off x="4571999" y="534984"/>
            <a:ext cx="3943351" cy="4073532"/>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400" dirty="0"/>
              <a:t>Amazon Route 53 health checks monitor the health and performance of your web applications, web servers, and other resources. Each health check that you create can monitor one of the following:</a:t>
            </a:r>
          </a:p>
          <a:p>
            <a:pPr indent="-228600" defTabSz="914400">
              <a:spcAft>
                <a:spcPts val="600"/>
              </a:spcAft>
              <a:buFont typeface="Arial" panose="020B0604020202020204" pitchFamily="34" charset="0"/>
              <a:buChar char="•"/>
            </a:pPr>
            <a:r>
              <a:rPr lang="en-US" sz="1400" b="1" dirty="0"/>
              <a:t>The health of a specified resource, such as a web server.</a:t>
            </a:r>
          </a:p>
          <a:p>
            <a:pPr indent="-228600" defTabSz="914400">
              <a:spcAft>
                <a:spcPts val="600"/>
              </a:spcAft>
              <a:buFont typeface="Arial" panose="020B0604020202020204" pitchFamily="34" charset="0"/>
              <a:buChar char="•"/>
            </a:pPr>
            <a:r>
              <a:rPr lang="en-US" sz="1400" b="1" dirty="0"/>
              <a:t>The status of other health checks.</a:t>
            </a:r>
          </a:p>
          <a:p>
            <a:pPr indent="-228600" defTabSz="914400">
              <a:spcAft>
                <a:spcPts val="600"/>
              </a:spcAft>
              <a:buFont typeface="Arial" panose="020B0604020202020204" pitchFamily="34" charset="0"/>
              <a:buChar char="•"/>
            </a:pPr>
            <a:r>
              <a:rPr lang="en-US" sz="1400" b="1" dirty="0"/>
              <a:t>The status of an Amazon CloudWatch alarm.</a:t>
            </a:r>
          </a:p>
          <a:p>
            <a:pPr indent="-228600" defTabSz="914400">
              <a:spcAft>
                <a:spcPts val="600"/>
              </a:spcAft>
              <a:buFont typeface="Arial" panose="020B0604020202020204" pitchFamily="34" charset="0"/>
              <a:buChar char="•"/>
            </a:pPr>
            <a:r>
              <a:rPr lang="en-US" sz="1400" dirty="0"/>
              <a:t>Additionally, with Amazon Route 53 Application Recovery Controller, you can set up routing control health checks with DNS failover records to manage traffic failover for your application.</a:t>
            </a:r>
          </a:p>
          <a:p>
            <a:pPr indent="-228600" defTabSz="91440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60183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Health Checks</a:t>
            </a:r>
          </a:p>
        </p:txBody>
      </p:sp>
      <p:pic>
        <p:nvPicPr>
          <p:cNvPr id="4" name="Рисунок 3"/>
          <p:cNvPicPr>
            <a:picLocks noChangeAspect="1"/>
          </p:cNvPicPr>
          <p:nvPr/>
        </p:nvPicPr>
        <p:blipFill>
          <a:blip r:embed="rId2"/>
          <a:stretch>
            <a:fillRect/>
          </a:stretch>
        </p:blipFill>
        <p:spPr>
          <a:xfrm>
            <a:off x="3582987" y="543023"/>
            <a:ext cx="5085525" cy="4055705"/>
          </a:xfrm>
          <a:prstGeom prst="rect">
            <a:avLst/>
          </a:prstGeom>
        </p:spPr>
      </p:pic>
    </p:spTree>
    <p:extLst>
      <p:ext uri="{BB962C8B-B14F-4D97-AF65-F5344CB8AC3E}">
        <p14:creationId xmlns:p14="http://schemas.microsoft.com/office/powerpoint/2010/main" val="11859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Health Checks</a:t>
            </a:r>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8992" y="1256420"/>
            <a:ext cx="358601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3rd Party Domains &amp; Route 53</a:t>
            </a:r>
            <a:br>
              <a:rPr lang="en-US" sz="2700" kern="1200">
                <a:solidFill>
                  <a:srgbClr val="FFFFFF"/>
                </a:solidFill>
                <a:latin typeface="+mj-lt"/>
                <a:ea typeface="+mj-ea"/>
                <a:cs typeface="+mj-cs"/>
              </a:rPr>
            </a:br>
            <a:endParaRPr lang="en-US" sz="2700" kern="1200">
              <a:solidFill>
                <a:srgbClr val="FFFFFF"/>
              </a:solidFill>
              <a:latin typeface="+mj-lt"/>
              <a:ea typeface="+mj-ea"/>
              <a:cs typeface="+mj-cs"/>
            </a:endParaRPr>
          </a:p>
        </p:txBody>
      </p:sp>
      <p:pic>
        <p:nvPicPr>
          <p:cNvPr id="4" name="Рисунок 3"/>
          <p:cNvPicPr>
            <a:picLocks noChangeAspect="1"/>
          </p:cNvPicPr>
          <p:nvPr/>
        </p:nvPicPr>
        <p:blipFill>
          <a:blip r:embed="rId2"/>
          <a:stretch>
            <a:fillRect/>
          </a:stretch>
        </p:blipFill>
        <p:spPr>
          <a:xfrm>
            <a:off x="3582987" y="1140573"/>
            <a:ext cx="5085525" cy="2860606"/>
          </a:xfrm>
          <a:prstGeom prst="rect">
            <a:avLst/>
          </a:prstGeom>
        </p:spPr>
      </p:pic>
    </p:spTree>
    <p:extLst>
      <p:ext uri="{BB962C8B-B14F-4D97-AF65-F5344CB8AC3E}">
        <p14:creationId xmlns:p14="http://schemas.microsoft.com/office/powerpoint/2010/main" val="17296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86350" cy="1688542"/>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7" y="457200"/>
            <a:ext cx="4436398" cy="997889"/>
          </a:xfrm>
        </p:spPr>
        <p:txBody>
          <a:bodyPr vert="horz" lIns="91440" tIns="45720" rIns="91440" bIns="45720" rtlCol="0" anchor="ctr">
            <a:normAutofit/>
          </a:bodyPr>
          <a:lstStyle/>
          <a:p>
            <a:pPr defTabSz="914400">
              <a:spcBef>
                <a:spcPct val="0"/>
              </a:spcBef>
              <a:buSzPts val="3300"/>
            </a:pPr>
            <a:r>
              <a:rPr lang="en-US" sz="4400" kern="1200">
                <a:solidFill>
                  <a:schemeClr val="tx1"/>
                </a:solidFill>
                <a:latin typeface="+mj-lt"/>
                <a:ea typeface="+mj-ea"/>
                <a:cs typeface="+mj-cs"/>
              </a:rPr>
              <a:t>What is DNS?</a:t>
            </a:r>
          </a:p>
        </p:txBody>
      </p:sp>
      <p:sp>
        <p:nvSpPr>
          <p:cNvPr id="2061" name="Freeform: Shape 2060">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1542" y="4350223"/>
            <a:ext cx="4302458" cy="793277"/>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p:cNvSpPr>
            <a:spLocks noGrp="1"/>
          </p:cNvSpPr>
          <p:nvPr>
            <p:ph type="body" idx="1"/>
          </p:nvPr>
        </p:nvSpPr>
        <p:spPr>
          <a:xfrm>
            <a:off x="852777" y="1912288"/>
            <a:ext cx="4310893" cy="2664727"/>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300"/>
              <a:t>The domain name system (DNS) is a naming database in which internet domain names are located and translated into IP-addresses.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domain name system maps the name people use to locate a website to the IP address that a computer uses to locate that website.</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For example, if someone types "example.com" into a web browser, a server behind the scenes maps that name to the corresponding IP address. An IP address is similar in structure to 203.0.113.72.</a:t>
            </a:r>
          </a:p>
          <a:p>
            <a:pPr marL="0" indent="-228600" defTabSz="914400" fontAlgn="base">
              <a:spcBef>
                <a:spcPct val="0"/>
              </a:spcBef>
              <a:spcAft>
                <a:spcPts val="600"/>
              </a:spcAft>
              <a:buClrTx/>
              <a:buSzTx/>
              <a:buFont typeface="Arial" panose="020B0604020202020204" pitchFamily="34" charset="0"/>
              <a:buChar char="•"/>
            </a:pPr>
            <a:endParaRPr lang="en-US" sz="1300"/>
          </a:p>
        </p:txBody>
      </p:sp>
      <p:sp>
        <p:nvSpPr>
          <p:cNvPr id="2063" name="Freeform: Shape 2062">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688" y="457887"/>
            <a:ext cx="3008207" cy="422772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20819" y="1514043"/>
            <a:ext cx="2763425" cy="21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14400"/>
            <a:ext cx="3383128" cy="285341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Заголовок 1"/>
          <p:cNvSpPr>
            <a:spLocks noGrp="1"/>
          </p:cNvSpPr>
          <p:nvPr>
            <p:ph type="title"/>
          </p:nvPr>
        </p:nvSpPr>
        <p:spPr>
          <a:xfrm>
            <a:off x="854283" y="1567585"/>
            <a:ext cx="2537167" cy="1861415"/>
          </a:xfrm>
        </p:spPr>
        <p:txBody>
          <a:bodyPr vert="horz" lIns="91440" tIns="45720" rIns="91440" bIns="45720" rtlCol="0" anchor="ctr">
            <a:normAutofit/>
          </a:bodyPr>
          <a:lstStyle/>
          <a:p>
            <a:pPr algn="ctr" defTabSz="914400">
              <a:spcBef>
                <a:spcPct val="0"/>
              </a:spcBef>
            </a:pPr>
            <a:r>
              <a:rPr lang="en-US" sz="3100" kern="1200">
                <a:solidFill>
                  <a:schemeClr val="tx1"/>
                </a:solidFill>
                <a:latin typeface="+mj-lt"/>
                <a:ea typeface="+mj-ea"/>
                <a:cs typeface="+mj-cs"/>
              </a:rPr>
              <a:t>Import and purchase domains using route53</a:t>
            </a:r>
          </a:p>
        </p:txBody>
      </p:sp>
      <p:sp>
        <p:nvSpPr>
          <p:cNvPr id="3" name="Текст 2"/>
          <p:cNvSpPr>
            <a:spLocks noGrp="1"/>
          </p:cNvSpPr>
          <p:nvPr>
            <p:ph type="body" idx="1"/>
          </p:nvPr>
        </p:nvSpPr>
        <p:spPr>
          <a:xfrm>
            <a:off x="3963760" y="723637"/>
            <a:ext cx="4551590" cy="3696225"/>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300"/>
              <a:t>You can use Amazon Route 53 with domains you register with Route 53, and with domains you have registered with other DNS providers. Depending on your DNS provider, choose one of the following procedures to register and use a new domain with Route 53</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You can transfer domain registration from another registrar to Amazon Route 53, from one AWS account to another, or from Route 53 to another registrar. There is no cost for transferring domains from one AWS account to another.</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default maximum number of domains per AWS account is 20.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maximum number of name servers per domain in Route 53 is 6.</a:t>
            </a:r>
          </a:p>
          <a:p>
            <a:pPr marL="114300" indent="-228600" defTabSz="914400">
              <a:spcAft>
                <a:spcPts val="600"/>
              </a:spcAft>
              <a:buFont typeface="Arial" panose="020B0604020202020204" pitchFamily="34" charset="0"/>
              <a:buChar char="•"/>
            </a:pPr>
            <a:endParaRPr lang="en-US" sz="1300"/>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8E52D-D161-23BC-76D6-90C551177171}"/>
              </a:ext>
            </a:extLst>
          </p:cNvPr>
          <p:cNvSpPr>
            <a:spLocks noGrp="1"/>
          </p:cNvSpPr>
          <p:nvPr>
            <p:ph type="title"/>
          </p:nvPr>
        </p:nvSpPr>
        <p:spPr>
          <a:xfrm>
            <a:off x="628650" y="338535"/>
            <a:ext cx="7884414" cy="3049905"/>
          </a:xfrm>
        </p:spPr>
        <p:txBody>
          <a:bodyPr vert="horz" lIns="91440" tIns="45720" rIns="91440" bIns="45720" rtlCol="0" anchor="b">
            <a:normAutofit/>
          </a:bodyPr>
          <a:lstStyle/>
          <a:p>
            <a:pPr defTabSz="914400">
              <a:spcBef>
                <a:spcPct val="0"/>
              </a:spcBef>
            </a:pPr>
            <a:r>
              <a:rPr lang="en-US" sz="5000" kern="1200">
                <a:solidFill>
                  <a:schemeClr val="tx1"/>
                </a:solidFill>
                <a:latin typeface="+mj-lt"/>
                <a:ea typeface="+mj-ea"/>
                <a:cs typeface="+mj-cs"/>
              </a:rPr>
              <a:t>Advanced</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6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5EE1F-A562-83AD-D72D-52B74941CFDF}"/>
              </a:ext>
            </a:extLst>
          </p:cNvPr>
          <p:cNvSpPr>
            <a:spLocks noGrp="1"/>
          </p:cNvSpPr>
          <p:nvPr>
            <p:ph type="title"/>
          </p:nvPr>
        </p:nvSpPr>
        <p:spPr>
          <a:xfrm>
            <a:off x="628650" y="315040"/>
            <a:ext cx="8094056" cy="551486"/>
          </a:xfrm>
        </p:spPr>
        <p:txBody>
          <a:bodyPr vert="horz" lIns="91440" tIns="45720" rIns="91440" bIns="45720" rtlCol="0" anchor="ctr">
            <a:normAutofit fontScale="90000"/>
          </a:bodyPr>
          <a:lstStyle/>
          <a:p>
            <a:pPr defTabSz="914400">
              <a:spcBef>
                <a:spcPct val="0"/>
              </a:spcBef>
            </a:pPr>
            <a:r>
              <a:rPr lang="en-US" sz="1800" b="1" i="0" kern="1200" dirty="0">
                <a:solidFill>
                  <a:schemeClr val="tx1"/>
                </a:solidFill>
                <a:effectLst/>
                <a:latin typeface="+mj-lt"/>
                <a:ea typeface="+mj-ea"/>
                <a:cs typeface="+mj-cs"/>
              </a:rPr>
              <a:t>Amazon Route 53 Application Recovery Controller</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222ED3F-8495-93A0-5361-4B59E6EA4FE3}"/>
              </a:ext>
            </a:extLst>
          </p:cNvPr>
          <p:cNvSpPr>
            <a:spLocks noGrp="1"/>
          </p:cNvSpPr>
          <p:nvPr>
            <p:ph type="body" idx="1"/>
          </p:nvPr>
        </p:nvSpPr>
        <p:spPr>
          <a:xfrm>
            <a:off x="628650" y="1115471"/>
            <a:ext cx="8141930" cy="3566639"/>
          </a:xfrm>
        </p:spPr>
        <p:txBody>
          <a:bodyPr vert="horz" lIns="91440" tIns="45720" rIns="91440" bIns="45720" rtlCol="0">
            <a:noAutofit/>
          </a:bodyPr>
          <a:lstStyle/>
          <a:p>
            <a:pPr marL="400050" indent="-171450" defTabSz="914400">
              <a:spcBef>
                <a:spcPts val="100"/>
              </a:spcBef>
              <a:spcAft>
                <a:spcPts val="100"/>
              </a:spcAft>
            </a:pPr>
            <a:r>
              <a:rPr lang="en-US" sz="1100" b="0" i="0" dirty="0">
                <a:effectLst/>
              </a:rPr>
              <a:t>Route 53 Application Recovery Controller (ARC) is a service offered by AWS that helps customers build and execute recovery plans for their applications. </a:t>
            </a:r>
          </a:p>
          <a:p>
            <a:pPr marL="400050" indent="-171450" defTabSz="914400">
              <a:spcBef>
                <a:spcPts val="100"/>
              </a:spcBef>
              <a:spcAft>
                <a:spcPts val="100"/>
              </a:spcAft>
            </a:pPr>
            <a:r>
              <a:rPr lang="en-US" sz="1100" b="0" i="0" dirty="0">
                <a:effectLst/>
              </a:rPr>
              <a:t>ARC is designed to enhance application availability by allowing users to define and automate recovery strategies.</a:t>
            </a:r>
          </a:p>
          <a:p>
            <a:pPr>
              <a:spcBef>
                <a:spcPts val="100"/>
              </a:spcBef>
              <a:spcAft>
                <a:spcPts val="100"/>
              </a:spcAft>
            </a:pPr>
            <a:r>
              <a:rPr lang="en-GB" sz="1100" b="1" i="0" dirty="0">
                <a:effectLst/>
              </a:rPr>
              <a:t>Health Checking and Monitoring</a:t>
            </a:r>
            <a:r>
              <a:rPr lang="en-GB" sz="1100" b="0" i="0" dirty="0">
                <a:effectLst/>
              </a:rPr>
              <a:t>:</a:t>
            </a:r>
          </a:p>
          <a:p>
            <a:pPr marL="742950" lvl="1" indent="-285750">
              <a:spcBef>
                <a:spcPts val="100"/>
              </a:spcBef>
              <a:spcAft>
                <a:spcPts val="100"/>
              </a:spcAft>
            </a:pPr>
            <a:r>
              <a:rPr lang="en-GB" sz="1100" b="0" i="0" dirty="0">
                <a:effectLst/>
              </a:rPr>
              <a:t>The service continuously monitors the health of your application and its components (like load balancers, EC2 instances, etc.). It uses Amazon Route 53 health checks to assess the status and performance of your applications.</a:t>
            </a:r>
          </a:p>
          <a:p>
            <a:pPr>
              <a:spcBef>
                <a:spcPts val="100"/>
              </a:spcBef>
              <a:spcAft>
                <a:spcPts val="100"/>
              </a:spcAft>
            </a:pPr>
            <a:r>
              <a:rPr lang="en-GB" sz="1100" b="1" i="0" dirty="0">
                <a:effectLst/>
              </a:rPr>
              <a:t>Controlled and Fast Failover</a:t>
            </a:r>
            <a:r>
              <a:rPr lang="en-GB" sz="1100" b="0" i="0" dirty="0">
                <a:effectLst/>
              </a:rPr>
              <a:t>:</a:t>
            </a:r>
          </a:p>
          <a:p>
            <a:pPr marL="742950" lvl="1" indent="-285750">
              <a:spcBef>
                <a:spcPts val="100"/>
              </a:spcBef>
              <a:spcAft>
                <a:spcPts val="100"/>
              </a:spcAft>
            </a:pPr>
            <a:r>
              <a:rPr lang="en-GB" sz="1100" b="0" i="0" dirty="0">
                <a:effectLst/>
              </a:rPr>
              <a:t>In case of any failure or degradation in performance, the Application Recovery Controller allows you to manually or automatically failover to a standby application stack in another AWS Region or Availability Zone. This ensures minimal disruption and maintains the availability of your applications.</a:t>
            </a:r>
          </a:p>
          <a:p>
            <a:pPr>
              <a:spcBef>
                <a:spcPts val="100"/>
              </a:spcBef>
              <a:spcAft>
                <a:spcPts val="100"/>
              </a:spcAft>
            </a:pPr>
            <a:r>
              <a:rPr lang="en-GB" sz="1100" b="1" i="0" dirty="0">
                <a:effectLst/>
              </a:rPr>
              <a:t>Safety Mechanisms for DNS Routing</a:t>
            </a:r>
            <a:r>
              <a:rPr lang="en-GB" sz="1100" b="0" i="0" dirty="0">
                <a:effectLst/>
              </a:rPr>
              <a:t>:</a:t>
            </a:r>
          </a:p>
          <a:p>
            <a:pPr marL="742950" lvl="1" indent="-285750">
              <a:spcBef>
                <a:spcPts val="100"/>
              </a:spcBef>
              <a:spcAft>
                <a:spcPts val="100"/>
              </a:spcAft>
            </a:pPr>
            <a:r>
              <a:rPr lang="en-GB" sz="1100" b="0" i="0" dirty="0">
                <a:effectLst/>
              </a:rPr>
              <a:t>The service integrates with Amazon Route 53 DNS routing to control how user traffic is directed to your application's endpoints. It offers safety mechanisms to prevent "flapping" (frequent, rapid changes in routing state) and ensures that DNS routing changes are conducted safely and predictably.</a:t>
            </a:r>
          </a:p>
          <a:p>
            <a:pPr>
              <a:spcBef>
                <a:spcPts val="100"/>
              </a:spcBef>
              <a:spcAft>
                <a:spcPts val="100"/>
              </a:spcAft>
            </a:pPr>
            <a:r>
              <a:rPr lang="en-GB" sz="1100" b="1" i="0" dirty="0">
                <a:effectLst/>
              </a:rPr>
              <a:t>Readiness Checks</a:t>
            </a:r>
            <a:r>
              <a:rPr lang="en-GB" sz="1100" b="0" i="0" dirty="0">
                <a:effectLst/>
              </a:rPr>
              <a:t>:</a:t>
            </a:r>
          </a:p>
          <a:p>
            <a:pPr marL="742950" lvl="1" indent="-285750">
              <a:spcBef>
                <a:spcPts val="100"/>
              </a:spcBef>
              <a:spcAft>
                <a:spcPts val="100"/>
              </a:spcAft>
            </a:pPr>
            <a:r>
              <a:rPr lang="en-GB" sz="1100" b="0" i="0" dirty="0">
                <a:effectLst/>
              </a:rPr>
              <a:t>The Application Recovery Controller performs readiness checks to ensure that your standby resources are scaled correctly and configured properly to handle traffic when a failover occurs. This helps in maintaining consistent performance and availability standards.</a:t>
            </a:r>
          </a:p>
          <a:p>
            <a:pPr>
              <a:spcBef>
                <a:spcPts val="100"/>
              </a:spcBef>
              <a:spcAft>
                <a:spcPts val="100"/>
              </a:spcAft>
            </a:pPr>
            <a:r>
              <a:rPr lang="en-GB" sz="1100" b="1" i="0" dirty="0">
                <a:effectLst/>
              </a:rPr>
              <a:t>Disaster Recovery and High Availability</a:t>
            </a:r>
            <a:r>
              <a:rPr lang="en-GB" sz="1100" b="0" i="0" dirty="0">
                <a:effectLst/>
              </a:rPr>
              <a:t>:</a:t>
            </a:r>
          </a:p>
          <a:p>
            <a:pPr marL="742950" lvl="1" indent="-285750">
              <a:spcBef>
                <a:spcPts val="100"/>
              </a:spcBef>
              <a:spcAft>
                <a:spcPts val="100"/>
              </a:spcAft>
            </a:pPr>
            <a:r>
              <a:rPr lang="en-GB" sz="1100" b="0" i="0" dirty="0">
                <a:effectLst/>
              </a:rPr>
              <a:t>The service is particularly useful for disaster recovery and high availability strategies. It is designed for mission-critical applications where maintaining continuous availability is a top priority.</a:t>
            </a:r>
          </a:p>
          <a:p>
            <a:pPr marL="400050" indent="-171450" defTabSz="914400">
              <a:spcBef>
                <a:spcPts val="100"/>
              </a:spcBef>
              <a:spcAft>
                <a:spcPts val="100"/>
              </a:spcAft>
            </a:pPr>
            <a:endParaRPr lang="en-US" sz="1100" dirty="0"/>
          </a:p>
        </p:txBody>
      </p:sp>
    </p:spTree>
    <p:extLst>
      <p:ext uri="{BB962C8B-B14F-4D97-AF65-F5344CB8AC3E}">
        <p14:creationId xmlns:p14="http://schemas.microsoft.com/office/powerpoint/2010/main" val="2722527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F86B5-A229-74AE-CDD0-924DA40B2325}"/>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Route53 ARC</a:t>
            </a:r>
          </a:p>
        </p:txBody>
      </p:sp>
      <p:pic>
        <p:nvPicPr>
          <p:cNvPr id="4" name="Picture 2" descr="Introducing Amazon Route 53 Application Recovery Controller | AWS News Blog">
            <a:extLst>
              <a:ext uri="{FF2B5EF4-FFF2-40B4-BE49-F238E27FC236}">
                <a16:creationId xmlns:a16="http://schemas.microsoft.com/office/drawing/2014/main" id="{135A1F62-30E6-28DD-9672-10E6E46860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885" y="1256420"/>
            <a:ext cx="5070229"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46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39DC-F891-4607-F10E-2305FEF6267A}"/>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Route53 ARC</a:t>
            </a:r>
          </a:p>
        </p:txBody>
      </p:sp>
      <p:pic>
        <p:nvPicPr>
          <p:cNvPr id="1028" name="Picture 4" descr="Example Deployment of app with R53 ARC">
            <a:extLst>
              <a:ext uri="{FF2B5EF4-FFF2-40B4-BE49-F238E27FC236}">
                <a16:creationId xmlns:a16="http://schemas.microsoft.com/office/drawing/2014/main" id="{2049C4C1-153B-C789-9D55-9FDC677B0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61353"/>
            <a:ext cx="5085525" cy="26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20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BA60D0-8D15-574E-D19F-57304D12589C}"/>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b="1" i="0" kern="1200">
                <a:solidFill>
                  <a:schemeClr val="tx1"/>
                </a:solidFill>
                <a:effectLst/>
                <a:latin typeface="+mj-lt"/>
                <a:ea typeface="+mj-ea"/>
                <a:cs typeface="+mj-cs"/>
              </a:rPr>
              <a:t>Amazon Route 53 ARC Features</a:t>
            </a:r>
            <a:br>
              <a:rPr lang="en-US" sz="4400" b="1" i="0" kern="1200">
                <a:solidFill>
                  <a:schemeClr val="tx1"/>
                </a:solidFill>
                <a:effectLst/>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4D0700D-832C-A41F-BBE1-38C5E557A137}"/>
              </a:ext>
            </a:extLst>
          </p:cNvPr>
          <p:cNvSpPr>
            <a:spLocks noGrp="1"/>
          </p:cNvSpPr>
          <p:nvPr>
            <p:ph type="body" idx="1"/>
          </p:nvPr>
        </p:nvSpPr>
        <p:spPr>
          <a:xfrm>
            <a:off x="3856107" y="315970"/>
            <a:ext cx="5177781" cy="4461890"/>
          </a:xfrm>
        </p:spPr>
        <p:txBody>
          <a:bodyPr vert="horz" lIns="91440" tIns="45720" rIns="91440" bIns="45720" rtlCol="0" anchor="ctr">
            <a:noAutofit/>
          </a:bodyPr>
          <a:lstStyle/>
          <a:p>
            <a:pPr indent="-228600" defTabSz="914400">
              <a:spcAft>
                <a:spcPts val="400"/>
              </a:spcAft>
              <a:buFont typeface="Arial" panose="020B0604020202020204" pitchFamily="34" charset="0"/>
              <a:buChar char="•"/>
            </a:pPr>
            <a:r>
              <a:rPr lang="en-US" sz="900" b="1" dirty="0">
                <a:highlight>
                  <a:srgbClr val="FFFF00"/>
                </a:highlight>
              </a:rPr>
              <a:t>Recovery Plans</a:t>
            </a:r>
            <a:r>
              <a:rPr lang="en-US" sz="900" dirty="0"/>
              <a:t>:</a:t>
            </a:r>
          </a:p>
          <a:p>
            <a:pPr marL="742950" lvl="1" indent="-228600" defTabSz="914400">
              <a:spcAft>
                <a:spcPts val="400"/>
              </a:spcAft>
              <a:buFont typeface="Arial" panose="020B0604020202020204" pitchFamily="34" charset="0"/>
              <a:buChar char="•"/>
            </a:pPr>
            <a:r>
              <a:rPr lang="en-US" sz="900" dirty="0"/>
              <a:t>ARC enables users to create recovery plans that define the steps and procedures to be executed during application recovery.</a:t>
            </a:r>
          </a:p>
          <a:p>
            <a:pPr marL="742950" lvl="1" indent="-228600" defTabSz="914400">
              <a:spcAft>
                <a:spcPts val="400"/>
              </a:spcAft>
              <a:buFont typeface="Arial" panose="020B0604020202020204" pitchFamily="34" charset="0"/>
              <a:buChar char="•"/>
            </a:pPr>
            <a:r>
              <a:rPr lang="en-US" sz="900" dirty="0"/>
              <a:t>Recovery plans can include actions such as redirecting traffic, adjusting configurations, and launching additional instances.</a:t>
            </a:r>
          </a:p>
          <a:p>
            <a:pPr indent="-228600" defTabSz="914400">
              <a:spcAft>
                <a:spcPts val="400"/>
              </a:spcAft>
              <a:buFont typeface="Arial" panose="020B0604020202020204" pitchFamily="34" charset="0"/>
              <a:buChar char="•"/>
            </a:pPr>
            <a:r>
              <a:rPr lang="en-US" sz="900" b="1" dirty="0">
                <a:highlight>
                  <a:srgbClr val="FFFF00"/>
                </a:highlight>
              </a:rPr>
              <a:t>Real-Time Monitoring</a:t>
            </a:r>
            <a:r>
              <a:rPr lang="en-US" sz="900" dirty="0"/>
              <a:t>:</a:t>
            </a:r>
          </a:p>
          <a:p>
            <a:pPr marL="742950" lvl="1" indent="-228600" defTabSz="914400">
              <a:spcAft>
                <a:spcPts val="400"/>
              </a:spcAft>
              <a:buFont typeface="Arial" panose="020B0604020202020204" pitchFamily="34" charset="0"/>
              <a:buChar char="•"/>
            </a:pPr>
            <a:r>
              <a:rPr lang="en-US" sz="900" dirty="0"/>
              <a:t>ARC continuously monitors the health of applications and their dependencies in real-time.</a:t>
            </a:r>
          </a:p>
          <a:p>
            <a:pPr marL="742950" lvl="1" indent="-228600" defTabSz="914400">
              <a:spcAft>
                <a:spcPts val="400"/>
              </a:spcAft>
              <a:buFont typeface="Arial" panose="020B0604020202020204" pitchFamily="34" charset="0"/>
              <a:buChar char="•"/>
            </a:pPr>
            <a:r>
              <a:rPr lang="en-US" sz="900" dirty="0"/>
              <a:t>It uses health checks and other metrics to assess the status of resources involved in application operation.</a:t>
            </a:r>
          </a:p>
          <a:p>
            <a:pPr indent="-228600" defTabSz="914400">
              <a:spcAft>
                <a:spcPts val="400"/>
              </a:spcAft>
              <a:buFont typeface="Arial" panose="020B0604020202020204" pitchFamily="34" charset="0"/>
              <a:buChar char="•"/>
            </a:pPr>
            <a:r>
              <a:rPr lang="en-US" sz="900" b="1" dirty="0">
                <a:highlight>
                  <a:srgbClr val="FFFF00"/>
                </a:highlight>
              </a:rPr>
              <a:t>Automated Recovery</a:t>
            </a:r>
            <a:r>
              <a:rPr lang="en-US" sz="900" dirty="0"/>
              <a:t>:</a:t>
            </a:r>
          </a:p>
          <a:p>
            <a:pPr marL="742950" lvl="1" indent="-228600" defTabSz="914400">
              <a:spcAft>
                <a:spcPts val="400"/>
              </a:spcAft>
              <a:buFont typeface="Arial" panose="020B0604020202020204" pitchFamily="34" charset="0"/>
              <a:buChar char="•"/>
            </a:pPr>
            <a:r>
              <a:rPr lang="en-US" sz="900" dirty="0"/>
              <a:t>In the event of an application or infrastructure failure, ARC can automatically execute recovery plans to restore the application's functionality.</a:t>
            </a:r>
          </a:p>
          <a:p>
            <a:pPr marL="742950" lvl="1" indent="-228600" defTabSz="914400">
              <a:spcAft>
                <a:spcPts val="400"/>
              </a:spcAft>
              <a:buFont typeface="Arial" panose="020B0604020202020204" pitchFamily="34" charset="0"/>
              <a:buChar char="•"/>
            </a:pPr>
            <a:r>
              <a:rPr lang="en-US" sz="900" dirty="0"/>
              <a:t>This automation helps minimize downtime and accelerate the recovery process.</a:t>
            </a:r>
          </a:p>
          <a:p>
            <a:pPr indent="-228600" defTabSz="914400">
              <a:spcAft>
                <a:spcPts val="400"/>
              </a:spcAft>
              <a:buFont typeface="Arial" panose="020B0604020202020204" pitchFamily="34" charset="0"/>
              <a:buChar char="•"/>
            </a:pPr>
            <a:r>
              <a:rPr lang="en-US" sz="900" b="1" dirty="0">
                <a:highlight>
                  <a:srgbClr val="FFFF00"/>
                </a:highlight>
              </a:rPr>
              <a:t>Integration with AWS Services</a:t>
            </a:r>
            <a:r>
              <a:rPr lang="en-US" sz="900" dirty="0"/>
              <a:t>:</a:t>
            </a:r>
          </a:p>
          <a:p>
            <a:pPr marL="742950" lvl="1" indent="-228600" defTabSz="914400">
              <a:spcAft>
                <a:spcPts val="400"/>
              </a:spcAft>
              <a:buFont typeface="Arial" panose="020B0604020202020204" pitchFamily="34" charset="0"/>
              <a:buChar char="•"/>
            </a:pPr>
            <a:r>
              <a:rPr lang="en-US" sz="900" dirty="0"/>
              <a:t>ARC integrates with other AWS services, such as Amazon Route 53 for DNS management and AWS Elastic Load Balancing for traffic distribution.</a:t>
            </a:r>
          </a:p>
          <a:p>
            <a:pPr marL="742950" lvl="1" indent="-228600" defTabSz="914400">
              <a:spcAft>
                <a:spcPts val="400"/>
              </a:spcAft>
              <a:buFont typeface="Arial" panose="020B0604020202020204" pitchFamily="34" charset="0"/>
              <a:buChar char="•"/>
            </a:pPr>
            <a:r>
              <a:rPr lang="en-US" sz="900" dirty="0"/>
              <a:t>Integration with AWS services enhances the coordination of recovery actions.</a:t>
            </a:r>
          </a:p>
          <a:p>
            <a:pPr indent="-228600" defTabSz="914400">
              <a:spcAft>
                <a:spcPts val="400"/>
              </a:spcAft>
              <a:buFont typeface="Arial" panose="020B0604020202020204" pitchFamily="34" charset="0"/>
              <a:buChar char="•"/>
            </a:pPr>
            <a:r>
              <a:rPr lang="en-US" sz="900" b="1" dirty="0">
                <a:highlight>
                  <a:srgbClr val="FFFF00"/>
                </a:highlight>
              </a:rPr>
              <a:t>Visibility and Reporting</a:t>
            </a:r>
            <a:r>
              <a:rPr lang="en-US" sz="900" dirty="0"/>
              <a:t>:</a:t>
            </a:r>
          </a:p>
          <a:p>
            <a:pPr marL="742950" lvl="1" indent="-228600" defTabSz="914400">
              <a:spcAft>
                <a:spcPts val="400"/>
              </a:spcAft>
              <a:buFont typeface="Arial" panose="020B0604020202020204" pitchFamily="34" charset="0"/>
              <a:buChar char="•"/>
            </a:pPr>
            <a:r>
              <a:rPr lang="en-US" sz="900" dirty="0"/>
              <a:t>ARC provides visibility into the recovery process by offering detailed reports and metrics.</a:t>
            </a:r>
          </a:p>
          <a:p>
            <a:pPr marL="742950" lvl="1" indent="-228600" defTabSz="914400">
              <a:spcAft>
                <a:spcPts val="400"/>
              </a:spcAft>
              <a:buFont typeface="Arial" panose="020B0604020202020204" pitchFamily="34" charset="0"/>
              <a:buChar char="•"/>
            </a:pPr>
            <a:r>
              <a:rPr lang="en-US" sz="900" dirty="0"/>
              <a:t>Users can gain insights into the effectiveness of recovery plans and identify areas for improvement.</a:t>
            </a:r>
          </a:p>
          <a:p>
            <a:pPr indent="-228600" defTabSz="914400">
              <a:spcAft>
                <a:spcPts val="400"/>
              </a:spcAft>
              <a:buFont typeface="Arial" panose="020B0604020202020204" pitchFamily="34" charset="0"/>
              <a:buChar char="•"/>
            </a:pPr>
            <a:r>
              <a:rPr lang="en-US" sz="900" b="1" dirty="0">
                <a:highlight>
                  <a:srgbClr val="FFFF00"/>
                </a:highlight>
              </a:rPr>
              <a:t>Customizable Recovery Strategies</a:t>
            </a:r>
            <a:r>
              <a:rPr lang="en-US" sz="900" dirty="0"/>
              <a:t>:</a:t>
            </a:r>
          </a:p>
          <a:p>
            <a:pPr marL="742950" lvl="1" indent="-228600" defTabSz="914400">
              <a:spcAft>
                <a:spcPts val="400"/>
              </a:spcAft>
              <a:buFont typeface="Arial" panose="020B0604020202020204" pitchFamily="34" charset="0"/>
              <a:buChar char="•"/>
            </a:pPr>
            <a:r>
              <a:rPr lang="en-US" sz="900" dirty="0"/>
              <a:t>Users can define custom recovery strategies based on their application's specific requirements.</a:t>
            </a:r>
          </a:p>
          <a:p>
            <a:pPr marL="742950" lvl="1" indent="-228600" defTabSz="914400">
              <a:spcAft>
                <a:spcPts val="400"/>
              </a:spcAft>
              <a:buFont typeface="Arial" panose="020B0604020202020204" pitchFamily="34" charset="0"/>
              <a:buChar char="•"/>
            </a:pPr>
            <a:r>
              <a:rPr lang="en-US" sz="900" dirty="0"/>
              <a:t>This customization allows for flexibility in designing recovery plans tailored to different use cases.</a:t>
            </a:r>
          </a:p>
        </p:txBody>
      </p:sp>
    </p:spTree>
    <p:extLst>
      <p:ext uri="{BB962C8B-B14F-4D97-AF65-F5344CB8AC3E}">
        <p14:creationId xmlns:p14="http://schemas.microsoft.com/office/powerpoint/2010/main" val="229920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707BFF-C32D-F903-A46F-448380F1D137}"/>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Route53 Resolver</a:t>
            </a:r>
          </a:p>
        </p:txBody>
      </p:sp>
      <p:sp>
        <p:nvSpPr>
          <p:cNvPr id="3" name="Text Placeholder 2">
            <a:extLst>
              <a:ext uri="{FF2B5EF4-FFF2-40B4-BE49-F238E27FC236}">
                <a16:creationId xmlns:a16="http://schemas.microsoft.com/office/drawing/2014/main" id="{68CB6F2A-31D4-29DC-6A00-67D1C58DB35C}"/>
              </a:ext>
            </a:extLst>
          </p:cNvPr>
          <p:cNvSpPr>
            <a:spLocks noGrp="1"/>
          </p:cNvSpPr>
          <p:nvPr>
            <p:ph type="body" idx="1"/>
          </p:nvPr>
        </p:nvSpPr>
        <p:spPr>
          <a:xfrm>
            <a:off x="524529" y="1376762"/>
            <a:ext cx="8094941" cy="3606957"/>
          </a:xfrm>
        </p:spPr>
        <p:txBody>
          <a:bodyPr vert="horz" lIns="91440" tIns="45720" rIns="91440" bIns="45720" rtlCol="0">
            <a:noAutofit/>
          </a:bodyPr>
          <a:lstStyle/>
          <a:p>
            <a:pPr indent="-228600" defTabSz="914400">
              <a:spcAft>
                <a:spcPts val="600"/>
              </a:spcAft>
              <a:buFont typeface="Arial" panose="020B0604020202020204" pitchFamily="34" charset="0"/>
              <a:buChar char="•"/>
            </a:pPr>
            <a:r>
              <a:rPr lang="en-US" sz="1000" b="1" i="0" dirty="0">
                <a:effectLst/>
                <a:highlight>
                  <a:srgbClr val="FFFF00"/>
                </a:highlight>
              </a:rPr>
              <a:t>Amazon Route 53 Resolver responds recursively to DNS queries from AWS resources for public records, Amazon VPC-specific DNS names, and Amazon Route 53 private hosted zones, and is available by default in all VPCs</a:t>
            </a:r>
          </a:p>
          <a:p>
            <a:pPr indent="-228600" defTabSz="914400">
              <a:spcAft>
                <a:spcPts val="600"/>
              </a:spcAft>
              <a:buFont typeface="Arial" panose="020B0604020202020204" pitchFamily="34" charset="0"/>
              <a:buChar char="•"/>
            </a:pPr>
            <a:r>
              <a:rPr lang="en-US" sz="1000" b="0" i="0" dirty="0">
                <a:effectLst/>
              </a:rPr>
              <a:t>An Amazon VPC connects to a Route 53 Resolver at a VPC+2 IP address. This VPC+2 address connects to a Route 53 Resolver within an Availability Zone.</a:t>
            </a:r>
            <a:endParaRPr lang="ru-RU" sz="1000" dirty="0"/>
          </a:p>
          <a:p>
            <a:pPr lvl="1" indent="-228600" defTabSz="914400">
              <a:spcAft>
                <a:spcPts val="600"/>
              </a:spcAft>
              <a:buFont typeface="Arial" panose="020B0604020202020204" pitchFamily="34" charset="0"/>
              <a:buChar char="•"/>
            </a:pPr>
            <a:r>
              <a:rPr lang="en-GB" sz="900" b="0" i="0" dirty="0">
                <a:effectLst/>
              </a:rPr>
              <a:t>if your VPC's CIDR block is </a:t>
            </a:r>
            <a:r>
              <a:rPr lang="en-GB" sz="900" dirty="0"/>
              <a:t>10.0.0.0/16</a:t>
            </a:r>
            <a:r>
              <a:rPr lang="en-GB" sz="900" b="0" i="0" dirty="0">
                <a:effectLst/>
              </a:rPr>
              <a:t>, the VPC+2 address would likely be </a:t>
            </a:r>
            <a:r>
              <a:rPr lang="en-GB" sz="900" dirty="0"/>
              <a:t>10.0.0.2</a:t>
            </a:r>
            <a:r>
              <a:rPr lang="en-GB" sz="900" b="0" i="0" dirty="0">
                <a:effectLst/>
              </a:rPr>
              <a:t>.</a:t>
            </a:r>
            <a:endParaRPr lang="en-US" sz="700" b="0" i="0" dirty="0">
              <a:effectLst/>
            </a:endParaRPr>
          </a:p>
          <a:p>
            <a:pPr indent="-228600" defTabSz="914400">
              <a:spcAft>
                <a:spcPts val="600"/>
              </a:spcAft>
              <a:buFont typeface="Arial" panose="020B0604020202020204" pitchFamily="34" charset="0"/>
              <a:buChar char="•"/>
            </a:pPr>
            <a:r>
              <a:rPr lang="en-US" sz="1000" b="0" i="0" dirty="0">
                <a:effectLst/>
              </a:rPr>
              <a:t>A Route 53 Resolver automatically answers DNS queries for:</a:t>
            </a:r>
          </a:p>
          <a:p>
            <a:pPr lvl="1" indent="-228600" defTabSz="914400">
              <a:spcAft>
                <a:spcPts val="600"/>
              </a:spcAft>
              <a:buFont typeface="Arial" panose="020B0604020202020204" pitchFamily="34" charset="0"/>
              <a:buChar char="•"/>
            </a:pPr>
            <a:r>
              <a:rPr lang="en-US" sz="1000" b="0" i="0" dirty="0">
                <a:effectLst/>
              </a:rPr>
              <a:t>Local VPC domain names for EC2 instances (for example, ec2-192-0-2-44.compute-1.amazonaws.com).</a:t>
            </a:r>
          </a:p>
          <a:p>
            <a:pPr lvl="1" indent="-228600" defTabSz="914400">
              <a:spcAft>
                <a:spcPts val="600"/>
              </a:spcAft>
              <a:buFont typeface="Arial" panose="020B0604020202020204" pitchFamily="34" charset="0"/>
              <a:buChar char="•"/>
            </a:pPr>
            <a:r>
              <a:rPr lang="en-US" sz="1000" b="0" i="0" dirty="0">
                <a:effectLst/>
              </a:rPr>
              <a:t>Records in private hosted zones (for example, </a:t>
            </a:r>
            <a:r>
              <a:rPr lang="en-US" sz="1000" b="0" i="0" dirty="0" err="1">
                <a:effectLst/>
              </a:rPr>
              <a:t>acme.example.com</a:t>
            </a:r>
            <a:r>
              <a:rPr lang="en-US" sz="1000" b="0" i="0" dirty="0">
                <a:effectLst/>
              </a:rPr>
              <a:t>).</a:t>
            </a:r>
          </a:p>
          <a:p>
            <a:pPr lvl="1" indent="-228600" defTabSz="914400">
              <a:spcAft>
                <a:spcPts val="600"/>
              </a:spcAft>
              <a:buFont typeface="Arial" panose="020B0604020202020204" pitchFamily="34" charset="0"/>
              <a:buChar char="•"/>
            </a:pPr>
            <a:r>
              <a:rPr lang="en-US" sz="1000" b="0" i="0" dirty="0">
                <a:effectLst/>
              </a:rPr>
              <a:t>For public domain names, Route 53 Resolver performs recursive lookups against public name servers on the internet.</a:t>
            </a:r>
          </a:p>
          <a:p>
            <a:pPr indent="-228600" defTabSz="914400">
              <a:spcAft>
                <a:spcPts val="600"/>
              </a:spcAft>
              <a:buFont typeface="Arial" panose="020B0604020202020204" pitchFamily="34" charset="0"/>
              <a:buChar char="•"/>
            </a:pPr>
            <a:r>
              <a:rPr lang="en-US" sz="1000" b="1" i="0" dirty="0">
                <a:effectLst/>
                <a:highlight>
                  <a:srgbClr val="FFFF00"/>
                </a:highlight>
              </a:rPr>
              <a:t>If you have workloads that leverage both VPCs and on-premises resources, you also need to resolve DNS records hosted on-premises. </a:t>
            </a:r>
            <a:endParaRPr lang="ru-RU" sz="1000" b="1" i="0" dirty="0">
              <a:effectLst/>
              <a:highlight>
                <a:srgbClr val="FFFF00"/>
              </a:highlight>
            </a:endParaRPr>
          </a:p>
          <a:p>
            <a:pPr indent="-228600" defTabSz="914400">
              <a:spcAft>
                <a:spcPts val="600"/>
              </a:spcAft>
              <a:buFont typeface="Arial" panose="020B0604020202020204" pitchFamily="34" charset="0"/>
              <a:buChar char="•"/>
            </a:pPr>
            <a:r>
              <a:rPr lang="en-US" sz="1000" b="1" i="0" dirty="0">
                <a:effectLst/>
                <a:highlight>
                  <a:srgbClr val="FFFF00"/>
                </a:highlight>
              </a:rPr>
              <a:t>Similarly, these on-premises resources may need to resolve names hosted on AWS</a:t>
            </a:r>
            <a:r>
              <a:rPr lang="en-US" sz="1000" b="0" i="0" dirty="0">
                <a:effectLst/>
              </a:rPr>
              <a:t>. </a:t>
            </a:r>
            <a:endParaRPr lang="ru-RU" sz="1000" b="0" i="0" dirty="0">
              <a:effectLst/>
            </a:endParaRPr>
          </a:p>
          <a:p>
            <a:pPr indent="-228600" defTabSz="914400">
              <a:spcAft>
                <a:spcPts val="600"/>
              </a:spcAft>
              <a:buFont typeface="Arial" panose="020B0604020202020204" pitchFamily="34" charset="0"/>
              <a:buChar char="•"/>
            </a:pPr>
            <a:r>
              <a:rPr lang="en-US" sz="1000" b="0" i="0" dirty="0">
                <a:effectLst/>
              </a:rPr>
              <a:t>Through Resolver endpoints and conditional forwarding rules, you can resolve DNS queries between your on-premises resources and VPCs to create a hybrid cloud setup over VPN or Direct Connect (DX). Specifically:</a:t>
            </a:r>
          </a:p>
          <a:p>
            <a:pPr lvl="1" indent="-228600" defTabSz="914400">
              <a:spcAft>
                <a:spcPts val="600"/>
              </a:spcAft>
              <a:buFont typeface="Arial" panose="020B0604020202020204" pitchFamily="34" charset="0"/>
              <a:buChar char="•"/>
            </a:pPr>
            <a:r>
              <a:rPr lang="en-US" sz="1000" b="1" i="0" dirty="0">
                <a:effectLst/>
                <a:highlight>
                  <a:srgbClr val="FFFF00"/>
                </a:highlight>
              </a:rPr>
              <a:t>Inbound Resolver endpoints allow DNS queries to your VPC from your on-premises network or another VPC.</a:t>
            </a:r>
          </a:p>
          <a:p>
            <a:pPr lvl="1" indent="-228600" defTabSz="914400">
              <a:spcAft>
                <a:spcPts val="600"/>
              </a:spcAft>
              <a:buFont typeface="Arial" panose="020B0604020202020204" pitchFamily="34" charset="0"/>
              <a:buChar char="•"/>
            </a:pPr>
            <a:r>
              <a:rPr lang="en-US" sz="1000" b="1" i="0" dirty="0">
                <a:effectLst/>
                <a:highlight>
                  <a:srgbClr val="FFFF00"/>
                </a:highlight>
              </a:rPr>
              <a:t>Outbound Resolver endpoints allow DNS queries from your VPC to your on-premises network or another VPC.</a:t>
            </a:r>
          </a:p>
          <a:p>
            <a:pPr lvl="1" indent="-228600" defTabSz="914400">
              <a:spcAft>
                <a:spcPts val="600"/>
              </a:spcAft>
              <a:buFont typeface="Arial" panose="020B0604020202020204" pitchFamily="34" charset="0"/>
              <a:buChar char="•"/>
            </a:pPr>
            <a:r>
              <a:rPr lang="en-US" sz="1000" b="0" i="0" dirty="0">
                <a:effectLst/>
              </a:rPr>
              <a:t>Resolver rules enable you to create one forwarding rule for each domain name and specify the name of the domain for which you want to forward DNS queries from your VPC to an on-premises DNS resolver and from your on-premises to your VPC. Rules are applied directly to your VPC and can be shared across multiple accounts.</a:t>
            </a:r>
          </a:p>
        </p:txBody>
      </p:sp>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141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E515-734B-A47F-0538-33AAF1813C6E}"/>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GB" sz="2400" kern="1200" dirty="0">
                <a:solidFill>
                  <a:schemeClr val="bg1"/>
                </a:solidFill>
                <a:latin typeface="+mj-lt"/>
                <a:ea typeface="+mj-ea"/>
                <a:cs typeface="+mj-cs"/>
              </a:rPr>
              <a:t>Route53 Resolver</a:t>
            </a:r>
            <a:endParaRPr lang="en-US" sz="2400" kern="1200" dirty="0">
              <a:solidFill>
                <a:schemeClr val="bg1"/>
              </a:solidFill>
              <a:latin typeface="+mj-lt"/>
              <a:ea typeface="+mj-ea"/>
              <a:cs typeface="+mj-cs"/>
            </a:endParaRPr>
          </a:p>
        </p:txBody>
      </p:sp>
      <p:pic>
        <p:nvPicPr>
          <p:cNvPr id="2050" name="Picture 2" descr="&#10;   Conceptual graphic that shows the path of a DNS query from your VPC to your on-premises &#10;    data storage through an Amazon Route 53 Resolver outbound endpoint and the path from a DNS resolver on your network &#10;    inbound endpoint back to the VPC.&#10;  ">
            <a:extLst>
              <a:ext uri="{FF2B5EF4-FFF2-40B4-BE49-F238E27FC236}">
                <a16:creationId xmlns:a16="http://schemas.microsoft.com/office/drawing/2014/main" id="{6871D059-64B7-513D-57B4-CA10BCE6C5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2555" y="1270783"/>
            <a:ext cx="5273037" cy="3295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045B7-BB90-7AF0-333C-8AA4E4DC44A6}"/>
              </a:ext>
            </a:extLst>
          </p:cNvPr>
          <p:cNvSpPr txBox="1"/>
          <p:nvPr/>
        </p:nvSpPr>
        <p:spPr>
          <a:xfrm flipH="1">
            <a:off x="43084" y="1270783"/>
            <a:ext cx="2910763" cy="3524042"/>
          </a:xfrm>
          <a:prstGeom prst="rect">
            <a:avLst/>
          </a:prstGeom>
          <a:noFill/>
        </p:spPr>
        <p:txBody>
          <a:bodyPr wrap="square">
            <a:spAutoFit/>
          </a:bodyPr>
          <a:lstStyle/>
          <a:p>
            <a:pPr algn="l">
              <a:spcBef>
                <a:spcPts val="100"/>
              </a:spcBef>
              <a:spcAft>
                <a:spcPts val="100"/>
              </a:spcAft>
            </a:pPr>
            <a:r>
              <a:rPr lang="en-GB" sz="700" b="1" i="0" dirty="0">
                <a:solidFill>
                  <a:srgbClr val="16191F"/>
                </a:solidFill>
                <a:effectLst/>
                <a:latin typeface="Amazon Ember"/>
              </a:rPr>
              <a:t>Outbound (solid arrows 1–5):</a:t>
            </a:r>
            <a:endParaRPr lang="en-GB" sz="700" b="0" i="0" dirty="0">
              <a:solidFill>
                <a:srgbClr val="16191F"/>
              </a:solidFill>
              <a:effectLst/>
              <a:latin typeface="Amazon Ember"/>
            </a:endParaRP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An Amazon EC2 instance needs to resolve a DNS query to the domain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The authoritative DNS server is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 This DNS query is sent to the VPC+2 in the VPC that connects to Route 53 Resolver.</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 Route 53 Resolver forwarding rule is configured to forward queries to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query is forwarded to an outbound endpoint.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outbound endpoint forwards the query to the on-premises DNS resolver through a private connection between AWS and the data </a:t>
            </a:r>
            <a:r>
              <a:rPr lang="en-GB" sz="700" b="0" i="0" dirty="0" err="1">
                <a:solidFill>
                  <a:srgbClr val="16191F"/>
                </a:solidFill>
                <a:effectLst/>
                <a:latin typeface="Amazon Ember"/>
              </a:rPr>
              <a:t>center</a:t>
            </a:r>
            <a:r>
              <a:rPr lang="en-GB" sz="700" b="0" i="0" dirty="0">
                <a:solidFill>
                  <a:srgbClr val="16191F"/>
                </a:solidFill>
                <a:effectLst/>
                <a:latin typeface="Amazon Ember"/>
              </a:rPr>
              <a:t>. The connection can be either AWS Direct Connect or AWS Site-to-Site VPN, depicted as a virtual private gateway.</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on-premises DNS resolver resolves the DNS query for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and returns the answer to the Amazon EC2 instance via the same path in reverse.</a:t>
            </a:r>
          </a:p>
          <a:p>
            <a:pPr algn="l">
              <a:spcBef>
                <a:spcPts val="100"/>
              </a:spcBef>
              <a:spcAft>
                <a:spcPts val="100"/>
              </a:spcAft>
            </a:pPr>
            <a:endParaRPr lang="ru-RU" sz="700" b="1" i="0" dirty="0">
              <a:solidFill>
                <a:srgbClr val="16191F"/>
              </a:solidFill>
              <a:effectLst/>
              <a:latin typeface="Amazon Ember"/>
            </a:endParaRPr>
          </a:p>
          <a:p>
            <a:pPr algn="l">
              <a:spcBef>
                <a:spcPts val="100"/>
              </a:spcBef>
              <a:spcAft>
                <a:spcPts val="100"/>
              </a:spcAft>
            </a:pPr>
            <a:r>
              <a:rPr lang="en-GB" sz="700" b="1" i="0" dirty="0">
                <a:solidFill>
                  <a:srgbClr val="16191F"/>
                </a:solidFill>
                <a:effectLst/>
                <a:latin typeface="Amazon Ember"/>
              </a:rPr>
              <a:t>Inbound (dashed arrows a–e):</a:t>
            </a:r>
            <a:endParaRPr lang="en-GB" sz="700" b="0" i="0" dirty="0">
              <a:solidFill>
                <a:srgbClr val="16191F"/>
              </a:solidFill>
              <a:effectLst/>
              <a:latin typeface="Amazon Ember"/>
            </a:endParaRP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 client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 needs to resolve a DNS query to an AWS resource for the domain </a:t>
            </a:r>
            <a:r>
              <a:rPr lang="en-GB" sz="700" b="0" i="0" dirty="0" err="1">
                <a:solidFill>
                  <a:srgbClr val="16191F"/>
                </a:solidFill>
                <a:effectLst/>
                <a:latin typeface="Amazon Ember"/>
              </a:rPr>
              <a:t>dev.example.com</a:t>
            </a:r>
            <a:r>
              <a:rPr lang="en-GB" sz="700" b="0" i="0" dirty="0">
                <a:solidFill>
                  <a:srgbClr val="16191F"/>
                </a:solidFill>
                <a:effectLst/>
                <a:latin typeface="Amazon Ember"/>
              </a:rPr>
              <a:t>. It sends the query to the on-premises DNS resolver.</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on-premises DNS resolver has a forwarding rule that points queries to </a:t>
            </a:r>
            <a:r>
              <a:rPr lang="en-GB" sz="700" b="0" i="0" dirty="0" err="1">
                <a:solidFill>
                  <a:srgbClr val="16191F"/>
                </a:solidFill>
                <a:effectLst/>
                <a:latin typeface="Amazon Ember"/>
              </a:rPr>
              <a:t>dev.example.com</a:t>
            </a:r>
            <a:r>
              <a:rPr lang="en-GB" sz="700" b="0" i="0" dirty="0">
                <a:solidFill>
                  <a:srgbClr val="16191F"/>
                </a:solidFill>
                <a:effectLst/>
                <a:latin typeface="Amazon Ember"/>
              </a:rPr>
              <a:t> to an inbound endpoint.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query arrives at the inbound endpoint through a private connection, such as AWS Direct Connect or AWS Site-to-Site VPN, depicted as a virtual gateway.</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inbound endpoint sends the query to Route 53 Resolver at the VPC +2.</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Route 53 Resolver resolves the DNS query for </a:t>
            </a:r>
            <a:r>
              <a:rPr lang="en-GB" sz="700" b="0" i="0" dirty="0" err="1">
                <a:solidFill>
                  <a:srgbClr val="16191F"/>
                </a:solidFill>
                <a:effectLst/>
                <a:latin typeface="Amazon Ember"/>
              </a:rPr>
              <a:t>dev.example.com</a:t>
            </a:r>
            <a:r>
              <a:rPr lang="en-GB" sz="700" b="0" i="0" dirty="0">
                <a:solidFill>
                  <a:srgbClr val="16191F"/>
                </a:solidFill>
                <a:effectLst/>
                <a:latin typeface="Amazon Ember"/>
              </a:rPr>
              <a:t> and returns the answer to the client via the same path in reverse.</a:t>
            </a:r>
          </a:p>
        </p:txBody>
      </p:sp>
    </p:spTree>
    <p:extLst>
      <p:ext uri="{BB962C8B-B14F-4D97-AF65-F5344CB8AC3E}">
        <p14:creationId xmlns:p14="http://schemas.microsoft.com/office/powerpoint/2010/main" val="210930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2D8E2D-DE47-5383-7F94-414EA1A2F58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dirty="0">
                <a:solidFill>
                  <a:schemeClr val="tx1"/>
                </a:solidFill>
                <a:latin typeface="+mj-lt"/>
                <a:ea typeface="+mj-ea"/>
                <a:cs typeface="+mj-cs"/>
              </a:rPr>
              <a:t>Route53 Resolver Strategies</a:t>
            </a:r>
          </a:p>
        </p:txBody>
      </p:sp>
      <p:sp>
        <p:nvSpPr>
          <p:cNvPr id="3" name="Text Placeholder 2">
            <a:extLst>
              <a:ext uri="{FF2B5EF4-FFF2-40B4-BE49-F238E27FC236}">
                <a16:creationId xmlns:a16="http://schemas.microsoft.com/office/drawing/2014/main" id="{3F7C093F-47A4-8AB6-F9A4-98AD357E786C}"/>
              </a:ext>
            </a:extLst>
          </p:cNvPr>
          <p:cNvSpPr>
            <a:spLocks noGrp="1"/>
          </p:cNvSpPr>
          <p:nvPr>
            <p:ph type="body" idx="1"/>
          </p:nvPr>
        </p:nvSpPr>
        <p:spPr>
          <a:xfrm>
            <a:off x="340520" y="1639195"/>
            <a:ext cx="4834697" cy="3215263"/>
          </a:xfrm>
        </p:spPr>
        <p:txBody>
          <a:bodyPr vert="horz" lIns="91440" tIns="45720" rIns="91440" bIns="45720" rtlCol="0">
            <a:normAutofit fontScale="92500"/>
          </a:bodyPr>
          <a:lstStyle/>
          <a:p>
            <a:pPr>
              <a:spcBef>
                <a:spcPts val="200"/>
              </a:spcBef>
              <a:spcAft>
                <a:spcPts val="200"/>
              </a:spcAft>
            </a:pPr>
            <a:r>
              <a:rPr lang="en-GB" sz="1000" b="1" i="0" dirty="0">
                <a:effectLst/>
              </a:rPr>
              <a:t>Inbound and Outbound (Both)</a:t>
            </a:r>
            <a:r>
              <a:rPr lang="en-GB" sz="1000" b="0" i="0" dirty="0">
                <a:effectLst/>
              </a:rPr>
              <a:t>:</a:t>
            </a:r>
          </a:p>
          <a:p>
            <a:pPr marL="742950" lvl="1" indent="-285750">
              <a:spcBef>
                <a:spcPts val="200"/>
              </a:spcBef>
              <a:spcAft>
                <a:spcPts val="200"/>
              </a:spcAft>
            </a:pPr>
            <a:r>
              <a:rPr lang="en-GB" sz="900" b="0" i="0" dirty="0">
                <a:effectLst/>
              </a:rPr>
              <a:t>This configuration involves setting up both Inbound and Outbound Resolver endpoints.</a:t>
            </a:r>
          </a:p>
          <a:p>
            <a:pPr marL="742950" lvl="1" indent="-285750">
              <a:spcBef>
                <a:spcPts val="200"/>
              </a:spcBef>
              <a:spcAft>
                <a:spcPts val="200"/>
              </a:spcAft>
            </a:pPr>
            <a:r>
              <a:rPr lang="en-GB" sz="900" b="1" i="0" dirty="0">
                <a:effectLst/>
              </a:rPr>
              <a:t>Inbound Resolver Endpoint</a:t>
            </a:r>
            <a:r>
              <a:rPr lang="en-GB" sz="900" b="0" i="0" dirty="0">
                <a:effectLst/>
              </a:rPr>
              <a:t>: Allows DNS queries from your on-premises network to be resolved by AWS resources in your VPC. It's used when on-premises systems need to resolve DNS names of resources in AWS.</a:t>
            </a:r>
          </a:p>
          <a:p>
            <a:pPr marL="742950" lvl="1" indent="-285750">
              <a:spcBef>
                <a:spcPts val="200"/>
              </a:spcBef>
              <a:spcAft>
                <a:spcPts val="200"/>
              </a:spcAft>
            </a:pPr>
            <a:r>
              <a:rPr lang="en-GB" sz="900" b="1" i="0" dirty="0">
                <a:effectLst/>
              </a:rPr>
              <a:t>Outbound Resolver Endpoint</a:t>
            </a:r>
            <a:r>
              <a:rPr lang="en-GB" sz="900" b="0" i="0" dirty="0">
                <a:effectLst/>
              </a:rPr>
              <a:t>: Allows DNS queries originating from your VPC to be resolved by on-premises or external DNS servers. This is useful when you have resources in AWS that need to resolve domain names hosted outside of AWS, such as in your on-premises data </a:t>
            </a:r>
            <a:r>
              <a:rPr lang="en-GB" sz="900" b="0" i="0" dirty="0" err="1">
                <a:effectLst/>
              </a:rPr>
              <a:t>center</a:t>
            </a:r>
            <a:r>
              <a:rPr lang="en-GB" sz="900" b="0" i="0" dirty="0">
                <a:effectLst/>
              </a:rPr>
              <a:t>.</a:t>
            </a:r>
          </a:p>
          <a:p>
            <a:pPr>
              <a:spcBef>
                <a:spcPts val="200"/>
              </a:spcBef>
              <a:spcAft>
                <a:spcPts val="200"/>
              </a:spcAft>
            </a:pPr>
            <a:r>
              <a:rPr lang="en-GB" sz="1000" b="1" i="0" dirty="0">
                <a:effectLst/>
              </a:rPr>
              <a:t>Inbound Only</a:t>
            </a:r>
            <a:r>
              <a:rPr lang="en-GB" sz="1000" b="0" i="0" dirty="0">
                <a:effectLst/>
              </a:rPr>
              <a:t>:</a:t>
            </a:r>
          </a:p>
          <a:p>
            <a:pPr marL="742950" lvl="1" indent="-285750">
              <a:spcBef>
                <a:spcPts val="200"/>
              </a:spcBef>
              <a:spcAft>
                <a:spcPts val="200"/>
              </a:spcAft>
            </a:pPr>
            <a:r>
              <a:rPr lang="en-GB" sz="900" b="0" i="0" dirty="0">
                <a:effectLst/>
              </a:rPr>
              <a:t>In this setup, you only configure an Inbound Resolver endpoint.</a:t>
            </a:r>
          </a:p>
          <a:p>
            <a:pPr marL="742950" lvl="1" indent="-285750">
              <a:spcBef>
                <a:spcPts val="200"/>
              </a:spcBef>
              <a:spcAft>
                <a:spcPts val="200"/>
              </a:spcAft>
            </a:pPr>
            <a:r>
              <a:rPr lang="en-GB" sz="900" b="0" i="0" dirty="0">
                <a:effectLst/>
              </a:rPr>
              <a:t>It allows on-premises systems to resolve DNS names of AWS resources, but it does not allow AWS resources to use external DNS servers for name resolution.</a:t>
            </a:r>
          </a:p>
          <a:p>
            <a:pPr marL="742950" lvl="1" indent="-285750">
              <a:spcBef>
                <a:spcPts val="200"/>
              </a:spcBef>
              <a:spcAft>
                <a:spcPts val="200"/>
              </a:spcAft>
            </a:pPr>
            <a:r>
              <a:rPr lang="en-GB" sz="900" b="0" i="0" dirty="0">
                <a:effectLst/>
              </a:rPr>
              <a:t>This might be suitable in scenarios where only one-way DNS resolution is required – from on-premises to AWS.</a:t>
            </a:r>
          </a:p>
          <a:p>
            <a:pPr>
              <a:spcBef>
                <a:spcPts val="200"/>
              </a:spcBef>
              <a:spcAft>
                <a:spcPts val="200"/>
              </a:spcAft>
            </a:pPr>
            <a:r>
              <a:rPr lang="en-GB" sz="1000" b="1" i="0" dirty="0">
                <a:effectLst/>
              </a:rPr>
              <a:t>Outbound Only</a:t>
            </a:r>
            <a:r>
              <a:rPr lang="en-GB" sz="1000" b="0" i="0" dirty="0">
                <a:effectLst/>
              </a:rPr>
              <a:t>:</a:t>
            </a:r>
          </a:p>
          <a:p>
            <a:pPr marL="742950" lvl="1" indent="-285750">
              <a:spcBef>
                <a:spcPts val="200"/>
              </a:spcBef>
              <a:spcAft>
                <a:spcPts val="200"/>
              </a:spcAft>
            </a:pPr>
            <a:r>
              <a:rPr lang="en-GB" sz="900" b="0" i="0" dirty="0">
                <a:effectLst/>
              </a:rPr>
              <a:t>Here, only an Outbound Resolver endpoint is configured.</a:t>
            </a:r>
          </a:p>
          <a:p>
            <a:pPr marL="742950" lvl="1" indent="-285750">
              <a:spcBef>
                <a:spcPts val="200"/>
              </a:spcBef>
              <a:spcAft>
                <a:spcPts val="200"/>
              </a:spcAft>
            </a:pPr>
            <a:r>
              <a:rPr lang="en-GB" sz="900" b="0" i="0" dirty="0">
                <a:effectLst/>
              </a:rPr>
              <a:t>It allows AWS resources to resolve DNS names outside the VPC (like on-premises or internet resources) but does not support queries from on-premises systems to AWS resources.</a:t>
            </a:r>
          </a:p>
          <a:p>
            <a:pPr marL="742950" lvl="1" indent="-285750">
              <a:spcBef>
                <a:spcPts val="200"/>
              </a:spcBef>
              <a:spcAft>
                <a:spcPts val="200"/>
              </a:spcAft>
            </a:pPr>
            <a:r>
              <a:rPr lang="en-GB" sz="900" b="0" i="0" dirty="0">
                <a:effectLst/>
              </a:rPr>
              <a:t>This configuration is useful when the primary requirement is for AWS resources to access external or on-premises services and there's no need for on-premises systems to resolve AWS resource names.</a:t>
            </a:r>
          </a:p>
        </p:txBody>
      </p:sp>
      <p:pic>
        <p:nvPicPr>
          <p:cNvPr id="4" name="Picture 3" descr="A cloud computing and server&#10;&#10;Description automatically generated with medium confidence">
            <a:extLst>
              <a:ext uri="{FF2B5EF4-FFF2-40B4-BE49-F238E27FC236}">
                <a16:creationId xmlns:a16="http://schemas.microsoft.com/office/drawing/2014/main" id="{1F5F972D-7E57-FE42-D26A-375C94C3DB19}"/>
              </a:ext>
            </a:extLst>
          </p:cNvPr>
          <p:cNvPicPr>
            <a:picLocks noChangeAspect="1"/>
          </p:cNvPicPr>
          <p:nvPr/>
        </p:nvPicPr>
        <p:blipFill>
          <a:blip r:embed="rId2"/>
          <a:stretch>
            <a:fillRect/>
          </a:stretch>
        </p:blipFill>
        <p:spPr>
          <a:xfrm>
            <a:off x="5839686" y="2178271"/>
            <a:ext cx="3040165" cy="54577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6500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8E4C3-4880-9C52-9FE8-24B8D6D450D1}"/>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When to use Route53 Resolver?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826414D-D875-D7AD-B25E-266C7E57B69A}"/>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Bef>
                <a:spcPts val="200"/>
              </a:spcBef>
              <a:spcAft>
                <a:spcPts val="200"/>
              </a:spcAft>
              <a:buFont typeface="Arial" panose="020B0604020202020204" pitchFamily="34" charset="0"/>
              <a:buChar char="•"/>
            </a:pPr>
            <a:r>
              <a:rPr lang="en-US" sz="1100" b="1" i="0">
                <a:effectLst/>
              </a:rPr>
              <a:t>Using Direct Connect</a:t>
            </a:r>
            <a:r>
              <a:rPr lang="en-US" sz="1100" b="0" i="0">
                <a:effectLst/>
              </a:rPr>
              <a:t>:</a:t>
            </a:r>
          </a:p>
          <a:p>
            <a:pPr marL="742950" lvl="1" indent="-228600" defTabSz="914400">
              <a:spcBef>
                <a:spcPts val="200"/>
              </a:spcBef>
              <a:spcAft>
                <a:spcPts val="200"/>
              </a:spcAft>
              <a:buFont typeface="Arial" panose="020B0604020202020204" pitchFamily="34" charset="0"/>
              <a:buChar char="•"/>
            </a:pPr>
            <a:r>
              <a:rPr lang="en-US" sz="1100" b="1" i="0">
                <a:effectLst/>
              </a:rPr>
              <a:t>DNS Resolution for AWS Resources</a:t>
            </a:r>
            <a:r>
              <a:rPr lang="en-US" sz="1100" b="0" i="0">
                <a:effectLst/>
              </a:rPr>
              <a:t>: If you need on-premises systems to resolve DNS names of AWS resources (like EC2 instances, load balancers, etc.), Route 53 Resolver can facilitate this. It can handle DNS queries from your on-premises network for AWS resources.</a:t>
            </a:r>
          </a:p>
          <a:p>
            <a:pPr marL="742950" lvl="1" indent="-228600" defTabSz="914400">
              <a:spcBef>
                <a:spcPts val="200"/>
              </a:spcBef>
              <a:spcAft>
                <a:spcPts val="200"/>
              </a:spcAft>
              <a:buFont typeface="Arial" panose="020B0604020202020204" pitchFamily="34" charset="0"/>
              <a:buChar char="•"/>
            </a:pPr>
            <a:r>
              <a:rPr lang="en-US" sz="1100" b="1" i="0">
                <a:effectLst/>
              </a:rPr>
              <a:t>Private DNS Names in AWS</a:t>
            </a:r>
            <a:r>
              <a:rPr lang="en-US" sz="1100" b="0" i="0">
                <a:effectLst/>
              </a:rPr>
              <a:t>: If you're using Amazon Route 53 private hosted zones for internal DNS names within your VPCs, and you want these DNS names to be resolvable from your on-premises network, Route 53 Resolver is required.</a:t>
            </a:r>
          </a:p>
          <a:p>
            <a:pPr marL="742950" lvl="1" indent="-228600" defTabSz="914400">
              <a:spcBef>
                <a:spcPts val="200"/>
              </a:spcBef>
              <a:spcAft>
                <a:spcPts val="200"/>
              </a:spcAft>
              <a:buFont typeface="Arial" panose="020B0604020202020204" pitchFamily="34" charset="0"/>
              <a:buChar char="•"/>
            </a:pPr>
            <a:r>
              <a:rPr lang="en-US" sz="1100" b="1" i="0">
                <a:effectLst/>
              </a:rPr>
              <a:t>Custom DNS Forwarding</a:t>
            </a:r>
            <a:r>
              <a:rPr lang="en-US" sz="1100" b="0" i="0">
                <a:effectLst/>
              </a:rPr>
              <a:t>: If you have custom DNS forwarding rules that need to be applied (e.g., forwarding certain DNS queries to specific on-premises DNS servers), Route 53 Resolver can be configured to handle these.</a:t>
            </a:r>
          </a:p>
          <a:p>
            <a:pPr indent="-228600" defTabSz="914400">
              <a:spcBef>
                <a:spcPts val="200"/>
              </a:spcBef>
              <a:spcAft>
                <a:spcPts val="200"/>
              </a:spcAft>
              <a:buFont typeface="Arial" panose="020B0604020202020204" pitchFamily="34" charset="0"/>
              <a:buChar char="•"/>
            </a:pPr>
            <a:r>
              <a:rPr lang="en-US" sz="1100" b="1" i="0">
                <a:effectLst/>
              </a:rPr>
              <a:t>Using Site-to-Site VPN</a:t>
            </a:r>
            <a:r>
              <a:rPr lang="en-US" sz="1100" b="0" i="0">
                <a:effectLst/>
              </a:rPr>
              <a:t>:</a:t>
            </a:r>
          </a:p>
          <a:p>
            <a:pPr marL="742950" lvl="1" indent="-228600" defTabSz="914400">
              <a:spcBef>
                <a:spcPts val="200"/>
              </a:spcBef>
              <a:spcAft>
                <a:spcPts val="200"/>
              </a:spcAft>
              <a:buFont typeface="Arial" panose="020B0604020202020204" pitchFamily="34" charset="0"/>
              <a:buChar char="•"/>
            </a:pPr>
            <a:r>
              <a:rPr lang="en-US" sz="1100" b="1" i="0">
                <a:effectLst/>
              </a:rPr>
              <a:t>DNS Queries Between On-premises and AWS</a:t>
            </a:r>
            <a:r>
              <a:rPr lang="en-US" sz="1100" b="0" i="0">
                <a:effectLst/>
              </a:rPr>
              <a:t>: Similar to Direct Connect, if you need to resolve DNS names between your on-premises network and AWS resources, Route 53 Resolver can manage these queries.</a:t>
            </a:r>
          </a:p>
          <a:p>
            <a:pPr marL="742950" lvl="1" indent="-228600" defTabSz="914400">
              <a:spcBef>
                <a:spcPts val="200"/>
              </a:spcBef>
              <a:spcAft>
                <a:spcPts val="200"/>
              </a:spcAft>
              <a:buFont typeface="Arial" panose="020B0604020202020204" pitchFamily="34" charset="0"/>
              <a:buChar char="•"/>
            </a:pPr>
            <a:r>
              <a:rPr lang="en-US" sz="1100" b="1" i="0">
                <a:effectLst/>
              </a:rPr>
              <a:t>Split-View DNS</a:t>
            </a:r>
            <a:r>
              <a:rPr lang="en-US" sz="1100" b="0" i="0">
                <a:effectLst/>
              </a:rPr>
              <a:t>: In some cases, you might use split-view DNS (different DNS responses based on query origin) for on-premises and cloud environments. Route 53 Resolver can help manage this by directing queries to the correct DNS server based on the origin of the request.</a:t>
            </a:r>
          </a:p>
          <a:p>
            <a:pPr marL="742950" lvl="1" indent="-228600" defTabSz="914400">
              <a:spcBef>
                <a:spcPts val="200"/>
              </a:spcBef>
              <a:spcAft>
                <a:spcPts val="200"/>
              </a:spcAft>
              <a:buFont typeface="Arial" panose="020B0604020202020204" pitchFamily="34" charset="0"/>
              <a:buChar char="•"/>
            </a:pPr>
            <a:r>
              <a:rPr lang="en-US" sz="1100" b="1" i="0">
                <a:effectLst/>
              </a:rPr>
              <a:t>Centralized DNS Management</a:t>
            </a:r>
            <a:r>
              <a:rPr lang="en-US" sz="1100" b="0" i="0">
                <a:effectLst/>
              </a:rPr>
              <a:t>: For a setup involving multiple VPCs connected via Site-to-Site VPN, Route 53 Resolver can simplify the management of DNS across these VPCs.</a:t>
            </a:r>
          </a:p>
          <a:p>
            <a:pPr indent="-228600" defTabSz="914400">
              <a:spcBef>
                <a:spcPts val="200"/>
              </a:spcBef>
              <a:spcAft>
                <a:spcPts val="200"/>
              </a:spcAft>
              <a:buFont typeface="Arial" panose="020B0604020202020204" pitchFamily="34" charset="0"/>
              <a:buChar char="•"/>
            </a:pPr>
            <a:endParaRPr lang="en-US" sz="1100"/>
          </a:p>
        </p:txBody>
      </p:sp>
    </p:spTree>
    <p:extLst>
      <p:ext uri="{BB962C8B-B14F-4D97-AF65-F5344CB8AC3E}">
        <p14:creationId xmlns:p14="http://schemas.microsoft.com/office/powerpoint/2010/main" val="333284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400" kern="1200" dirty="0">
                <a:solidFill>
                  <a:schemeClr val="tx1"/>
                </a:solidFill>
                <a:latin typeface="+mj-lt"/>
                <a:ea typeface="+mj-ea"/>
                <a:cs typeface="+mj-cs"/>
              </a:rPr>
              <a:t>What is Amazon Route 53?</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 name="Rectangle 1"/>
          <p:cNvSpPr>
            <a:spLocks noGrp="1" noChangeArrowheads="1"/>
          </p:cNvSpPr>
          <p:nvPr>
            <p:ph type="body" idx="1"/>
          </p:nvPr>
        </p:nvSpPr>
        <p:spPr bwMode="auto">
          <a:xfrm>
            <a:off x="129261" y="1455330"/>
            <a:ext cx="4375715" cy="3188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Amazon Route 53 is a highly available and scalable Domain Name System (DNS) web service. You can use Route 53 to perform three main functions in any combination: domain registration, DNS routing, and health checking.</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If you choose to use Route 53 for all three functions, be sure to follow the order below:</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1. Register domain names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Your website needs a name, such as </a:t>
            </a:r>
            <a:r>
              <a:rPr kumimoji="0" lang="en-US" altLang="en-US" sz="1000" b="0" i="0" u="none" strike="noStrike" cap="none" normalizeH="0" baseline="0" dirty="0" err="1">
                <a:ln>
                  <a:noFill/>
                </a:ln>
                <a:effectLst/>
                <a:latin typeface="+mn-lt"/>
              </a:rPr>
              <a:t>example.com</a:t>
            </a:r>
            <a:r>
              <a:rPr kumimoji="0" lang="en-US" altLang="en-US" sz="1000" b="0" i="0" u="none" strike="noStrike" cap="none" normalizeH="0" baseline="0" dirty="0">
                <a:ln>
                  <a:noFill/>
                </a:ln>
                <a:effectLst/>
                <a:latin typeface="+mn-lt"/>
              </a:rPr>
              <a:t>. Route 53 lets you register a name for your website</a:t>
            </a:r>
            <a:r>
              <a:rPr kumimoji="0" lang="en-US" altLang="en-US" sz="1000" b="0" i="0" u="none" strike="noStrike" cap="none" normalizeH="0" dirty="0">
                <a:ln>
                  <a:noFill/>
                </a:ln>
                <a:effectLst/>
                <a:latin typeface="+mn-lt"/>
              </a:rPr>
              <a:t> </a:t>
            </a:r>
            <a:r>
              <a:rPr kumimoji="0" lang="en-US" altLang="en-US" sz="1000" b="0" i="0" u="none" strike="noStrike" cap="none" normalizeH="0" baseline="0" dirty="0">
                <a:ln>
                  <a:noFill/>
                </a:ln>
                <a:effectLst/>
                <a:latin typeface="+mn-lt"/>
              </a:rPr>
              <a:t>or web application, known as a </a:t>
            </a:r>
            <a:r>
              <a:rPr kumimoji="0" lang="en-US" altLang="en-US" sz="1000" b="0" i="1" u="none" strike="noStrike" cap="none" normalizeH="0" baseline="0" dirty="0">
                <a:ln>
                  <a:noFill/>
                </a:ln>
                <a:effectLst/>
                <a:latin typeface="+mn-lt"/>
              </a:rPr>
              <a:t>domain name</a:t>
            </a:r>
            <a:r>
              <a:rPr kumimoji="0" lang="en-US" altLang="en-US" sz="1000" b="0" i="0" u="none" strike="noStrike" cap="none" normalizeH="0" baseline="0" dirty="0">
                <a:ln>
                  <a:noFill/>
                </a:ln>
                <a:effectLst/>
                <a:latin typeface="+mn-lt"/>
              </a:rPr>
              <a:t>.</a:t>
            </a:r>
            <a:endParaRPr kumimoji="0" lang="en-US" altLang="en-US" sz="1000" b="1"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2. Route internet traffic to the resources for your domain</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lang="en-US" altLang="en-US" sz="1000" dirty="0">
                <a:latin typeface="+mn-lt"/>
              </a:rPr>
              <a:t>When a user opens a web browser and enters your domain name (</a:t>
            </a:r>
            <a:r>
              <a:rPr lang="en-US" altLang="en-US" sz="1000" dirty="0" err="1">
                <a:latin typeface="+mn-lt"/>
              </a:rPr>
              <a:t>example.com</a:t>
            </a:r>
            <a:r>
              <a:rPr lang="en-US" altLang="en-US" sz="1000" dirty="0">
                <a:latin typeface="+mn-lt"/>
              </a:rPr>
              <a:t>) or subdomain name (</a:t>
            </a:r>
            <a:r>
              <a:rPr lang="en-US" altLang="en-US" sz="1000" dirty="0" err="1">
                <a:latin typeface="+mn-lt"/>
              </a:rPr>
              <a:t>acme.example.com</a:t>
            </a:r>
            <a:r>
              <a:rPr lang="en-US" altLang="en-US" sz="1000" dirty="0">
                <a:latin typeface="+mn-lt"/>
              </a:rPr>
              <a:t>) in the address bar, Route 53 helps connect the browser with your website or web application.</a:t>
            </a:r>
            <a:endParaRPr kumimoji="0" lang="en-US" altLang="en-US" sz="1000" b="0"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3. Check the health of your resources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691771"/>
            <a:ext cx="3553238" cy="177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Autofit/>
          </a:bodyPr>
          <a:lstStyle/>
          <a:p>
            <a:pPr defTabSz="914400">
              <a:spcBef>
                <a:spcPct val="0"/>
              </a:spcBef>
            </a:pPr>
            <a:r>
              <a:rPr lang="en-US" sz="3200" dirty="0"/>
              <a:t>Route53 Resolver Protocols for Inbound endpoint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dirty="0">
                <a:hlinkClick r:id="rId3"/>
              </a:rPr>
              <a:t>https://docs.aws.amazon.com/Route53/latest/DeveloperGuide/resolver-forwarding-inbound-queries.html</a:t>
            </a: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US" sz="1300" b="0" i="0" dirty="0">
                <a:effectLst/>
              </a:rPr>
              <a:t>Both, depending on which one is used by the DNS client.</a:t>
            </a:r>
          </a:p>
          <a:p>
            <a:pPr lvl="1" indent="-228600" defTabSz="914400">
              <a:spcBef>
                <a:spcPts val="200"/>
              </a:spcBef>
              <a:spcAft>
                <a:spcPts val="200"/>
              </a:spcAft>
              <a:buFont typeface="Arial" panose="020B0604020202020204" pitchFamily="34" charset="0"/>
              <a:buChar char="•"/>
            </a:pPr>
            <a:r>
              <a:rPr lang="en-US" sz="1300" b="0" i="0" dirty="0">
                <a:effectLst/>
              </a:rPr>
              <a:t>For </a:t>
            </a:r>
            <a:r>
              <a:rPr lang="en-US" sz="1300" b="0" i="0" u="sng" dirty="0">
                <a:effectLst/>
                <a:hlinkClick r:id="rId4"/>
              </a:rPr>
              <a:t>FIPS compliance</a:t>
            </a:r>
            <a:r>
              <a:rPr lang="en-US" sz="1300" b="0" i="0" dirty="0">
                <a:effectLst/>
              </a:rPr>
              <a:t>, there is a specific implementation (</a:t>
            </a:r>
            <a:r>
              <a:rPr lang="en-US" sz="1300" b="1" i="0" dirty="0" err="1">
                <a:effectLst/>
                <a:highlight>
                  <a:srgbClr val="FFFF00"/>
                </a:highlight>
              </a:rPr>
              <a:t>DoH</a:t>
            </a:r>
            <a:r>
              <a:rPr lang="en-US" sz="1300" b="1" i="0" dirty="0">
                <a:effectLst/>
                <a:highlight>
                  <a:srgbClr val="FFFF00"/>
                </a:highlight>
              </a:rPr>
              <a:t>-FIPS</a:t>
            </a:r>
            <a:r>
              <a:rPr lang="en-US" sz="1300" b="0" i="0" dirty="0">
                <a:effectLst/>
              </a:rPr>
              <a:t>) for inbound endpoint </a:t>
            </a:r>
          </a:p>
          <a:p>
            <a:pPr lvl="2" indent="-228600" defTabSz="914400">
              <a:spcBef>
                <a:spcPts val="200"/>
              </a:spcBef>
              <a:spcAft>
                <a:spcPts val="200"/>
              </a:spcAft>
              <a:buFont typeface="Arial" panose="020B0604020202020204" pitchFamily="34" charset="0"/>
              <a:buChar char="•"/>
            </a:pPr>
            <a:r>
              <a:rPr lang="en-US" sz="1300" b="0" i="0" dirty="0">
                <a:effectLst/>
              </a:rPr>
              <a:t>(Federal Information Processing Standards)</a:t>
            </a:r>
          </a:p>
          <a:p>
            <a:pPr lvl="2" indent="-228600" defTabSz="914400">
              <a:spcBef>
                <a:spcPts val="200"/>
              </a:spcBef>
              <a:spcAft>
                <a:spcPts val="200"/>
              </a:spcAft>
              <a:buFont typeface="Arial" panose="020B0604020202020204" pitchFamily="34" charset="0"/>
              <a:buChar char="•"/>
            </a:pPr>
            <a:endParaRPr lang="en-US" sz="1300" b="0" i="0" dirty="0">
              <a:effectLst/>
            </a:endParaRPr>
          </a:p>
        </p:txBody>
      </p:sp>
      <p:pic>
        <p:nvPicPr>
          <p:cNvPr id="5" name="Picture 4" descr="A screenshot of a computer&#10;&#10;Description automatically generated">
            <a:extLst>
              <a:ext uri="{FF2B5EF4-FFF2-40B4-BE49-F238E27FC236}">
                <a16:creationId xmlns:a16="http://schemas.microsoft.com/office/drawing/2014/main" id="{56EB01F2-B28E-734A-4B5D-71E074610D81}"/>
              </a:ext>
            </a:extLst>
          </p:cNvPr>
          <p:cNvPicPr>
            <a:picLocks noChangeAspect="1"/>
          </p:cNvPicPr>
          <p:nvPr/>
        </p:nvPicPr>
        <p:blipFill rotWithShape="1">
          <a:blip r:embed="rId5"/>
          <a:srcRect r="13411" b="-5"/>
          <a:stretch/>
        </p:blipFill>
        <p:spPr>
          <a:xfrm>
            <a:off x="5756743" y="1570482"/>
            <a:ext cx="2955798" cy="3072384"/>
          </a:xfrm>
          <a:prstGeom prst="rect">
            <a:avLst/>
          </a:prstGeom>
        </p:spPr>
      </p:pic>
    </p:spTree>
    <p:extLst>
      <p:ext uri="{BB962C8B-B14F-4D97-AF65-F5344CB8AC3E}">
        <p14:creationId xmlns:p14="http://schemas.microsoft.com/office/powerpoint/2010/main" val="1466788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rmAutofit/>
          </a:bodyPr>
          <a:lstStyle/>
          <a:p>
            <a:pPr defTabSz="914400">
              <a:spcBef>
                <a:spcPct val="0"/>
              </a:spcBef>
            </a:pPr>
            <a:r>
              <a:rPr lang="en-US" sz="2800" dirty="0"/>
              <a:t>Route53 Resolver Protocols for Outbound endpoint</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extLst>
                    <a:ext uri="{A12FA001-AC4F-418D-AE19-62706E023703}">
                      <ahyp:hlinkClr xmlns:ahyp="http://schemas.microsoft.com/office/drawing/2018/hyperlinkcolor" val="tx"/>
                    </a:ext>
                  </a:extLst>
                </a:hlinkClick>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b="0" i="0" dirty="0">
                <a:effectLst/>
              </a:rPr>
              <a:t>https://</a:t>
            </a:r>
            <a:r>
              <a:rPr lang="en-US" sz="1300" b="0" i="0" dirty="0" err="1">
                <a:effectLst/>
              </a:rPr>
              <a:t>docs.aws.amazon.com</a:t>
            </a:r>
            <a:r>
              <a:rPr lang="en-US" sz="1300" b="0" i="0" dirty="0">
                <a:effectLst/>
              </a:rPr>
              <a:t>/Route53/latest/</a:t>
            </a:r>
            <a:r>
              <a:rPr lang="en-US" sz="1300" b="0" i="0" dirty="0" err="1">
                <a:effectLst/>
              </a:rPr>
              <a:t>DeveloperGuide</a:t>
            </a:r>
            <a:r>
              <a:rPr lang="en-US" sz="1300" b="0" i="0" dirty="0">
                <a:effectLst/>
              </a:rPr>
              <a:t>/resolver-forwarding-outbound-</a:t>
            </a:r>
            <a:r>
              <a:rPr lang="en-US" sz="1300" b="0" i="0" dirty="0" err="1">
                <a:effectLst/>
              </a:rPr>
              <a:t>queries.html</a:t>
            </a:r>
            <a:endParaRPr lang="en-US" sz="1300" b="0" i="0" dirty="0">
              <a:effectLst/>
            </a:endParaRPr>
          </a:p>
          <a:p>
            <a:pPr marL="228600" indent="0" defTabSz="914400">
              <a:spcBef>
                <a:spcPts val="200"/>
              </a:spcBef>
              <a:spcAft>
                <a:spcPts val="200"/>
              </a:spcAft>
              <a:buNone/>
            </a:pP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GB" sz="1400" b="1" i="0" dirty="0" err="1">
                <a:effectLst/>
              </a:rPr>
              <a:t>DoH</a:t>
            </a:r>
            <a:r>
              <a:rPr lang="en-GB" sz="1400" b="1" i="0" dirty="0">
                <a:effectLst/>
              </a:rPr>
              <a:t>-FIPS </a:t>
            </a:r>
            <a:r>
              <a:rPr lang="en-GB" sz="1400" b="0" i="0" dirty="0">
                <a:effectLst/>
              </a:rPr>
              <a:t>is not available for outbound</a:t>
            </a:r>
            <a:endParaRPr lang="en-US" sz="1300" b="0" i="0" dirty="0">
              <a:effectLst/>
            </a:endParaRPr>
          </a:p>
        </p:txBody>
      </p:sp>
      <p:pic>
        <p:nvPicPr>
          <p:cNvPr id="4" name="Picture 3" descr="A screenshot of a computer&#10;&#10;Description automatically generated">
            <a:extLst>
              <a:ext uri="{FF2B5EF4-FFF2-40B4-BE49-F238E27FC236}">
                <a16:creationId xmlns:a16="http://schemas.microsoft.com/office/drawing/2014/main" id="{4D8B55B9-75CD-98F3-A2D7-D23D31422A50}"/>
              </a:ext>
            </a:extLst>
          </p:cNvPr>
          <p:cNvPicPr>
            <a:picLocks noChangeAspect="1"/>
          </p:cNvPicPr>
          <p:nvPr/>
        </p:nvPicPr>
        <p:blipFill rotWithShape="1">
          <a:blip r:embed="rId3"/>
          <a:srcRect r="12932" b="-3"/>
          <a:stretch/>
        </p:blipFill>
        <p:spPr>
          <a:xfrm>
            <a:off x="5756743" y="1570482"/>
            <a:ext cx="2955798" cy="3072384"/>
          </a:xfrm>
          <a:prstGeom prst="rect">
            <a:avLst/>
          </a:prstGeom>
        </p:spPr>
      </p:pic>
    </p:spTree>
    <p:extLst>
      <p:ext uri="{BB962C8B-B14F-4D97-AF65-F5344CB8AC3E}">
        <p14:creationId xmlns:p14="http://schemas.microsoft.com/office/powerpoint/2010/main" val="199104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37E09-809A-558D-054E-A1D54242AEFC}"/>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b="1" i="0" kern="1200">
                <a:solidFill>
                  <a:schemeClr val="tx1"/>
                </a:solidFill>
                <a:effectLst/>
                <a:latin typeface="+mj-lt"/>
                <a:ea typeface="+mj-ea"/>
                <a:cs typeface="+mj-cs"/>
              </a:rPr>
              <a:t>DNSSEC</a:t>
            </a:r>
            <a:endParaRPr lang="en-US" sz="41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4D70C8-BC68-6809-F63F-F13EEC6B075B}"/>
              </a:ext>
            </a:extLst>
          </p:cNvPr>
          <p:cNvSpPr>
            <a:spLocks noGrp="1"/>
          </p:cNvSpPr>
          <p:nvPr>
            <p:ph type="body" idx="1"/>
          </p:nvPr>
        </p:nvSpPr>
        <p:spPr>
          <a:xfrm>
            <a:off x="628649" y="1447037"/>
            <a:ext cx="7925269" cy="3341175"/>
          </a:xfrm>
        </p:spPr>
        <p:txBody>
          <a:bodyPr vert="horz" lIns="91440" tIns="45720" rIns="91440" bIns="45720" rtlCol="0">
            <a:normAutofit fontScale="92500"/>
          </a:bodyPr>
          <a:lstStyle/>
          <a:p>
            <a:pPr indent="-228600" defTabSz="914400">
              <a:spcBef>
                <a:spcPts val="200"/>
              </a:spcBef>
              <a:spcAft>
                <a:spcPts val="200"/>
              </a:spcAft>
              <a:buFont typeface="Arial" panose="020B0604020202020204" pitchFamily="34" charset="0"/>
              <a:buChar char="•"/>
            </a:pPr>
            <a:r>
              <a:rPr lang="en-US" sz="900" b="0" i="0" dirty="0">
                <a:effectLst/>
              </a:rPr>
              <a:t>DNSSEC adds layers of authentication to the DNS protocol by enabling DNS responses to be digitally signed. </a:t>
            </a:r>
          </a:p>
          <a:p>
            <a:pPr indent="-228600" defTabSz="914400">
              <a:spcBef>
                <a:spcPts val="200"/>
              </a:spcBef>
              <a:spcAft>
                <a:spcPts val="200"/>
              </a:spcAft>
              <a:buFont typeface="Arial" panose="020B0604020202020204" pitchFamily="34" charset="0"/>
              <a:buChar char="•"/>
            </a:pPr>
            <a:r>
              <a:rPr lang="en-US" sz="900" b="0" i="0" dirty="0">
                <a:effectLst/>
              </a:rPr>
              <a:t>By checking the digital signature, a DNS resolver is able to verify if the information is authentic, meaning it hasn't been tampered with and is from a legitimate source. </a:t>
            </a:r>
            <a:endParaRPr lang="en-US" sz="900" b="1" dirty="0"/>
          </a:p>
          <a:p>
            <a:pPr indent="-228600" defTabSz="914400">
              <a:spcBef>
                <a:spcPts val="200"/>
              </a:spcBef>
              <a:spcAft>
                <a:spcPts val="200"/>
              </a:spcAft>
              <a:buFont typeface="Arial" panose="020B0604020202020204" pitchFamily="34" charset="0"/>
              <a:buChar char="•"/>
            </a:pPr>
            <a:r>
              <a:rPr lang="en-US" sz="900" b="1" dirty="0"/>
              <a:t>Why</a:t>
            </a:r>
            <a:endParaRPr lang="en-US" sz="900" b="1" i="0" dirty="0">
              <a:effectLst/>
            </a:endParaRPr>
          </a:p>
          <a:p>
            <a:pPr lvl="1" indent="-228600" defTabSz="914400">
              <a:spcBef>
                <a:spcPts val="200"/>
              </a:spcBef>
              <a:spcAft>
                <a:spcPts val="200"/>
              </a:spcAft>
              <a:buFont typeface="Arial" panose="020B0604020202020204" pitchFamily="34" charset="0"/>
              <a:buChar char="•"/>
            </a:pPr>
            <a:r>
              <a:rPr lang="en-US" sz="900" b="1" i="0" dirty="0">
                <a:effectLst/>
              </a:rPr>
              <a:t>Prevent DNS Spoofing and Cache Poisoning Attacks</a:t>
            </a:r>
            <a:r>
              <a:rPr lang="en-US" sz="900" b="0" i="0" dirty="0">
                <a:effectLst/>
              </a:rPr>
              <a:t>: Traditional DNS does not include authentication, making it vulnerable to attacks where a user is unknowingly redirected to a malicious website. DNSSEC protects against such attacks by verifying the authenticity of the response to a DNS query.</a:t>
            </a:r>
          </a:p>
          <a:p>
            <a:pPr lvl="2" indent="-228600" defTabSz="914400">
              <a:spcBef>
                <a:spcPts val="200"/>
              </a:spcBef>
              <a:spcAft>
                <a:spcPts val="200"/>
              </a:spcAft>
              <a:buFont typeface="Arial" panose="020B0604020202020204" pitchFamily="34" charset="0"/>
              <a:buChar char="•"/>
            </a:pPr>
            <a:r>
              <a:rPr lang="en-US" sz="900" b="0" i="0" dirty="0">
                <a:effectLst/>
              </a:rPr>
              <a:t>DNS Spoofing (DNS hijacking) introducing corrupt DNS cache data or by maliciously modifying DNS communication</a:t>
            </a:r>
          </a:p>
          <a:p>
            <a:pPr lvl="2" indent="-228600" defTabSz="914400">
              <a:spcBef>
                <a:spcPts val="200"/>
              </a:spcBef>
              <a:spcAft>
                <a:spcPts val="200"/>
              </a:spcAft>
              <a:buFont typeface="Arial" panose="020B0604020202020204" pitchFamily="34" charset="0"/>
              <a:buChar char="•"/>
            </a:pPr>
            <a:r>
              <a:rPr lang="en-US" sz="900" b="0" i="0" dirty="0">
                <a:effectLst/>
              </a:rPr>
              <a:t>DNS Cache Poisoning is a specific type of DNS Spoofing where the attacker corrupts the DNS cache stored on a DNS server</a:t>
            </a:r>
          </a:p>
          <a:p>
            <a:pPr lvl="1" indent="-228600" defTabSz="914400">
              <a:spcBef>
                <a:spcPts val="200"/>
              </a:spcBef>
              <a:spcAft>
                <a:spcPts val="200"/>
              </a:spcAft>
              <a:buFont typeface="Arial" panose="020B0604020202020204" pitchFamily="34" charset="0"/>
              <a:buChar char="•"/>
            </a:pPr>
            <a:r>
              <a:rPr lang="en-US" sz="900" b="1" i="0" dirty="0">
                <a:effectLst/>
              </a:rPr>
              <a:t>Integrity of DNS Data</a:t>
            </a:r>
            <a:r>
              <a:rPr lang="en-US" sz="900" b="0" i="0" dirty="0">
                <a:effectLst/>
              </a:rPr>
              <a:t>: DNSSEC ensures that the data you receive from a DNS query hasn't been tampered with in transit. It guarantees the integrity of the data, so you can trust that the IP address you receive for a website is actually the correct one.</a:t>
            </a:r>
          </a:p>
          <a:p>
            <a:pPr indent="-228600" defTabSz="914400">
              <a:spcBef>
                <a:spcPts val="200"/>
              </a:spcBef>
              <a:spcAft>
                <a:spcPts val="200"/>
              </a:spcAft>
              <a:buFont typeface="Arial" panose="020B0604020202020204" pitchFamily="34" charset="0"/>
              <a:buChar char="•"/>
            </a:pPr>
            <a:r>
              <a:rPr lang="en-US" sz="900" b="1" i="0" dirty="0">
                <a:effectLst/>
              </a:rPr>
              <a:t>How DNSSEC Works</a:t>
            </a:r>
          </a:p>
          <a:p>
            <a:pPr lvl="1" indent="-228600" defTabSz="914400">
              <a:spcBef>
                <a:spcPts val="200"/>
              </a:spcBef>
              <a:spcAft>
                <a:spcPts val="200"/>
              </a:spcAft>
              <a:buFont typeface="Arial" panose="020B0604020202020204" pitchFamily="34" charset="0"/>
              <a:buChar char="•"/>
            </a:pPr>
            <a:r>
              <a:rPr lang="en-US" sz="900" b="1" i="0" dirty="0">
                <a:effectLst/>
              </a:rPr>
              <a:t>Digital Signatures</a:t>
            </a:r>
            <a:r>
              <a:rPr lang="en-US" sz="900" b="0" i="0" dirty="0">
                <a:effectLst/>
              </a:rPr>
              <a:t>: DNSSEC adds digital signatures to DNS data. When a DNS resolver queries for a DNS record, it receives both the record and a digital signature.</a:t>
            </a:r>
          </a:p>
          <a:p>
            <a:pPr lvl="1" indent="-228600" defTabSz="914400">
              <a:spcBef>
                <a:spcPts val="200"/>
              </a:spcBef>
              <a:spcAft>
                <a:spcPts val="200"/>
              </a:spcAft>
              <a:buFont typeface="Arial" panose="020B0604020202020204" pitchFamily="34" charset="0"/>
              <a:buChar char="•"/>
            </a:pPr>
            <a:r>
              <a:rPr lang="en-US" sz="900" b="1" i="0" dirty="0">
                <a:effectLst/>
              </a:rPr>
              <a:t>Public Key Infrastructure (PKI)</a:t>
            </a:r>
            <a:r>
              <a:rPr lang="en-US" sz="900" b="0" i="0" dirty="0">
                <a:effectLst/>
              </a:rPr>
              <a:t>: The authenticity of these digital signatures is verified using a PKI. Each DNS zone has a private key to sign DNS records and a public key to verify the signatures. The public key of a zone is signed by the parent zone, creating a chain of trust up to the root DNS zone.</a:t>
            </a:r>
          </a:p>
          <a:p>
            <a:pPr lvl="1" indent="-228600" defTabSz="914400">
              <a:spcBef>
                <a:spcPts val="200"/>
              </a:spcBef>
              <a:spcAft>
                <a:spcPts val="200"/>
              </a:spcAft>
              <a:buFont typeface="Arial" panose="020B0604020202020204" pitchFamily="34" charset="0"/>
              <a:buChar char="•"/>
            </a:pPr>
            <a:r>
              <a:rPr lang="en-US" sz="900" b="1" i="0" dirty="0">
                <a:effectLst/>
              </a:rPr>
              <a:t>Validation of Responses</a:t>
            </a:r>
            <a:r>
              <a:rPr lang="en-US" sz="900" b="0" i="0" dirty="0">
                <a:effectLst/>
              </a:rPr>
              <a:t>: A DNS resolver that is DNSSEC-aware can validate these signatures using the public key, ensuring the response is authentic and has not been tampered with.</a:t>
            </a:r>
          </a:p>
          <a:p>
            <a:pPr indent="-228600" defTabSz="914400">
              <a:spcBef>
                <a:spcPts val="200"/>
              </a:spcBef>
              <a:spcAft>
                <a:spcPts val="200"/>
              </a:spcAft>
              <a:buFont typeface="Arial" panose="020B0604020202020204" pitchFamily="34" charset="0"/>
              <a:buChar char="•"/>
            </a:pPr>
            <a:r>
              <a:rPr lang="en-US" sz="900" b="1" i="0" dirty="0">
                <a:effectLst/>
              </a:rPr>
              <a:t>Use Cases</a:t>
            </a:r>
          </a:p>
          <a:p>
            <a:pPr lvl="1" indent="-228600" defTabSz="914400">
              <a:spcBef>
                <a:spcPts val="200"/>
              </a:spcBef>
              <a:spcAft>
                <a:spcPts val="200"/>
              </a:spcAft>
              <a:buFont typeface="Arial" panose="020B0604020202020204" pitchFamily="34" charset="0"/>
              <a:buChar char="•"/>
            </a:pPr>
            <a:r>
              <a:rPr lang="en-US" sz="900" b="1" i="0" dirty="0">
                <a:effectLst/>
              </a:rPr>
              <a:t>Securing Websites</a:t>
            </a:r>
            <a:r>
              <a:rPr lang="en-US" sz="900" b="0" i="0" dirty="0">
                <a:effectLst/>
              </a:rPr>
              <a:t>: Protects users from being redirected to fraudulent websites, crucial for e-commerce, banking, and other sensitive online activities.</a:t>
            </a:r>
          </a:p>
          <a:p>
            <a:pPr lvl="1" indent="-228600" defTabSz="914400">
              <a:spcBef>
                <a:spcPts val="200"/>
              </a:spcBef>
              <a:spcAft>
                <a:spcPts val="200"/>
              </a:spcAft>
              <a:buFont typeface="Arial" panose="020B0604020202020204" pitchFamily="34" charset="0"/>
              <a:buChar char="•"/>
            </a:pPr>
            <a:r>
              <a:rPr lang="en-US" sz="900" b="1" i="0" dirty="0">
                <a:effectLst/>
              </a:rPr>
              <a:t>Protecting Email Servers</a:t>
            </a:r>
            <a:r>
              <a:rPr lang="en-US" sz="900" b="0" i="0" dirty="0">
                <a:effectLst/>
              </a:rPr>
              <a:t>: Ensures that emails are routed to the correct server, guarding against man-in-the-middle attacks.</a:t>
            </a:r>
          </a:p>
          <a:p>
            <a:pPr lvl="1" indent="-228600" defTabSz="914400">
              <a:spcBef>
                <a:spcPts val="200"/>
              </a:spcBef>
              <a:spcAft>
                <a:spcPts val="200"/>
              </a:spcAft>
              <a:buFont typeface="Arial" panose="020B0604020202020204" pitchFamily="34" charset="0"/>
              <a:buChar char="•"/>
            </a:pPr>
            <a:r>
              <a:rPr lang="en-US" sz="900" b="1" i="0" dirty="0">
                <a:effectLst/>
              </a:rPr>
              <a:t>Secure Cloud Services</a:t>
            </a:r>
            <a:r>
              <a:rPr lang="en-US" sz="900" b="0" i="0" dirty="0">
                <a:effectLst/>
              </a:rPr>
              <a:t>: In cloud computing, where resources are dynamically allocated, DNSSEC ensures that domain names reliably point to the correct resources.</a:t>
            </a:r>
          </a:p>
          <a:p>
            <a:pPr lvl="1" indent="-228600" defTabSz="914400">
              <a:spcBef>
                <a:spcPts val="200"/>
              </a:spcBef>
              <a:spcAft>
                <a:spcPts val="200"/>
              </a:spcAft>
              <a:buFont typeface="Arial" panose="020B0604020202020204" pitchFamily="34" charset="0"/>
              <a:buChar char="•"/>
            </a:pPr>
            <a:r>
              <a:rPr lang="en-US" sz="900" b="1" i="0" dirty="0">
                <a:effectLst/>
              </a:rPr>
              <a:t>Internet of Things (IoT)</a:t>
            </a:r>
            <a:r>
              <a:rPr lang="en-US" sz="900" b="0" i="0" dirty="0">
                <a:effectLst/>
              </a:rPr>
              <a:t>: As IoT devices often rely on domain names for communicating with central servers, DNSSEC can be crucial for securing these communications.</a:t>
            </a:r>
          </a:p>
        </p:txBody>
      </p:sp>
    </p:spTree>
    <p:extLst>
      <p:ext uri="{BB962C8B-B14F-4D97-AF65-F5344CB8AC3E}">
        <p14:creationId xmlns:p14="http://schemas.microsoft.com/office/powerpoint/2010/main" val="2645840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27FA50-806D-EB6B-AE14-5592DDC37A17}"/>
              </a:ext>
            </a:extLst>
          </p:cNvPr>
          <p:cNvSpPr>
            <a:spLocks noGrp="1"/>
          </p:cNvSpPr>
          <p:nvPr>
            <p:ph type="title"/>
          </p:nvPr>
        </p:nvSpPr>
        <p:spPr>
          <a:xfrm>
            <a:off x="628650" y="457200"/>
            <a:ext cx="2804505" cy="998129"/>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Route53 DNSSEC singing</a:t>
            </a:r>
          </a:p>
        </p:txBody>
      </p:sp>
      <p:sp>
        <p:nvSpPr>
          <p:cNvPr id="3" name="Text Placeholder 2">
            <a:extLst>
              <a:ext uri="{FF2B5EF4-FFF2-40B4-BE49-F238E27FC236}">
                <a16:creationId xmlns:a16="http://schemas.microsoft.com/office/drawing/2014/main" id="{5D6B0ADA-C46B-BBB7-1E45-35755F6C64DF}"/>
              </a:ext>
            </a:extLst>
          </p:cNvPr>
          <p:cNvSpPr>
            <a:spLocks noGrp="1"/>
          </p:cNvSpPr>
          <p:nvPr>
            <p:ph type="body" idx="1"/>
          </p:nvPr>
        </p:nvSpPr>
        <p:spPr>
          <a:xfrm>
            <a:off x="443551" y="1645575"/>
            <a:ext cx="2950739" cy="3237608"/>
          </a:xfrm>
        </p:spPr>
        <p:txBody>
          <a:bodyPr vert="horz" lIns="91440" tIns="45720" rIns="91440" bIns="45720" rtlCol="0">
            <a:normAutofit lnSpcReduction="10000"/>
          </a:bodyPr>
          <a:lstStyle/>
          <a:p>
            <a:pPr indent="-228600" defTabSz="914400">
              <a:buFont typeface="Arial" panose="020B0604020202020204" pitchFamily="34" charset="0"/>
              <a:buChar char="•"/>
            </a:pPr>
            <a:r>
              <a:rPr lang="en-US" sz="1200" dirty="0">
                <a:hlinkClick r:id="rId2"/>
              </a:rPr>
              <a:t>https://docs.aws.amazon.com/Route53/latest/DeveloperGuide/domain-configure-dnssec.html</a:t>
            </a:r>
            <a:endParaRPr lang="en-US" sz="1200" dirty="0"/>
          </a:p>
          <a:p>
            <a:pPr indent="-228600" defTabSz="914400">
              <a:buFont typeface="Arial" panose="020B0604020202020204" pitchFamily="34" charset="0"/>
              <a:buChar char="•"/>
            </a:pPr>
            <a:r>
              <a:rPr lang="en-US" sz="1200" dirty="0">
                <a:hlinkClick r:id="rId3"/>
              </a:rPr>
              <a:t>https://aws.amazon.com/blogs/networking-and-content-delivery/configuring-dnssec-signing-and-validation-with-amazon-route-53/</a:t>
            </a:r>
            <a:endParaRPr lang="en-US" sz="1200" dirty="0"/>
          </a:p>
          <a:p>
            <a:pPr marL="228600" indent="0" defTabSz="914400">
              <a:buNone/>
            </a:pPr>
            <a:endParaRPr lang="en-US" sz="1200" dirty="0"/>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When you configure DNSSEC for your domain, a DNS resolver establishes a chain of trust for responses from intermediate resolvers.</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The chain of trust begins with the TLD registry for the domain (your domain's parent zone) and ends with the authoritative name servers at your DNS service provider.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Not all DNS resolvers support DNSSEC.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Only resolvers that support DNSSEC perform any signature or authenticity validation.</a:t>
            </a:r>
            <a:endParaRPr lang="en-US" sz="1200" dirty="0"/>
          </a:p>
        </p:txBody>
      </p:sp>
      <p:pic>
        <p:nvPicPr>
          <p:cNvPr id="4" name="Picture 3" descr="A screenshot of a sign up page&#10;&#10;Description automatically generated">
            <a:extLst>
              <a:ext uri="{FF2B5EF4-FFF2-40B4-BE49-F238E27FC236}">
                <a16:creationId xmlns:a16="http://schemas.microsoft.com/office/drawing/2014/main" id="{A46BDAD7-4052-3F7C-23F0-D33D37486B4B}"/>
              </a:ext>
            </a:extLst>
          </p:cNvPr>
          <p:cNvPicPr>
            <a:picLocks noChangeAspect="1"/>
          </p:cNvPicPr>
          <p:nvPr/>
        </p:nvPicPr>
        <p:blipFill>
          <a:blip r:embed="rId4"/>
          <a:stretch>
            <a:fillRect/>
          </a:stretch>
        </p:blipFill>
        <p:spPr>
          <a:xfrm>
            <a:off x="4084092" y="549456"/>
            <a:ext cx="4616356" cy="4062393"/>
          </a:xfrm>
          <a:prstGeom prst="rect">
            <a:avLst/>
          </a:prstGeom>
        </p:spPr>
      </p:pic>
    </p:spTree>
    <p:extLst>
      <p:ext uri="{BB962C8B-B14F-4D97-AF65-F5344CB8AC3E}">
        <p14:creationId xmlns:p14="http://schemas.microsoft.com/office/powerpoint/2010/main" val="25571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What is Amazon Route 53?</a:t>
            </a: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900"/>
              <a:t>Amazon Route 53 is a highly available and scalable Domain Name System (DNS) web service. Route 53 performs four main functions:</a:t>
            </a:r>
          </a:p>
          <a:p>
            <a:pPr marL="114300" indent="-228600" defTabSz="914400">
              <a:spcAft>
                <a:spcPts val="600"/>
              </a:spcAft>
              <a:buFont typeface="Arial" panose="020B0604020202020204" pitchFamily="34" charset="0"/>
              <a:buChar char="•"/>
            </a:pPr>
            <a:endParaRPr lang="en-US" sz="900"/>
          </a:p>
          <a:p>
            <a:pPr indent="-228600" defTabSz="914400">
              <a:spcAft>
                <a:spcPts val="600"/>
              </a:spcAft>
              <a:buFont typeface="Arial" panose="020B0604020202020204" pitchFamily="34" charset="0"/>
              <a:buChar char="•"/>
            </a:pPr>
            <a:r>
              <a:rPr lang="en-US" sz="900" b="1"/>
              <a:t>Domain registration</a:t>
            </a:r>
            <a:r>
              <a:rPr lang="en-US" sz="900"/>
              <a:t> – Route 53 helps lets you register domain names such as example.com.</a:t>
            </a:r>
          </a:p>
          <a:p>
            <a:pPr indent="-228600" defTabSz="914400">
              <a:spcAft>
                <a:spcPts val="600"/>
              </a:spcAft>
              <a:buFont typeface="Arial" panose="020B0604020202020204" pitchFamily="34" charset="0"/>
              <a:buChar char="•"/>
            </a:pPr>
            <a:r>
              <a:rPr lang="en-US" sz="900" b="1"/>
              <a:t>Domain Name System (DNS) service</a:t>
            </a:r>
            <a:r>
              <a:rPr lang="en-US" sz="900"/>
              <a:t> – Route 53 translates friendly domains names like www.example.com into IP addresses like 192.0.2.1. Route 53 responds to DNS queries using a global network of authoritative DNS servers, which reduces latency.</a:t>
            </a:r>
          </a:p>
          <a:p>
            <a:pPr indent="-228600" defTabSz="914400">
              <a:spcAft>
                <a:spcPts val="600"/>
              </a:spcAft>
              <a:buFont typeface="Arial" panose="020B0604020202020204" pitchFamily="34" charset="0"/>
              <a:buChar char="•"/>
            </a:pPr>
            <a:r>
              <a:rPr lang="en-US" sz="900" b="1"/>
              <a:t>Health checking</a:t>
            </a:r>
            <a:r>
              <a:rPr lang="en-US" sz="900"/>
              <a:t> – Route 53 sends automated requests over the internet to your application to verify that it's reachable, available, and functional.</a:t>
            </a:r>
          </a:p>
          <a:p>
            <a:pPr indent="-228600" defTabSz="914400">
              <a:spcAft>
                <a:spcPts val="600"/>
              </a:spcAft>
              <a:buFont typeface="Arial" panose="020B0604020202020204" pitchFamily="34" charset="0"/>
              <a:buChar char="•"/>
            </a:pPr>
            <a:r>
              <a:rPr lang="en-US" sz="900" b="1"/>
              <a:t>Resolver</a:t>
            </a:r>
            <a:r>
              <a:rPr lang="en-US" sz="900"/>
              <a:t> – Route 53 Resolver lets you forward DNS queries from a VPC that you created using Amazon VPC to DNS resolvers in your network, and from your network to resolvers in your VPC.</a:t>
            </a:r>
          </a:p>
          <a:p>
            <a:pPr indent="-228600" defTabSz="914400">
              <a:spcAft>
                <a:spcPts val="600"/>
              </a:spcAft>
              <a:buFont typeface="Arial" panose="020B0604020202020204" pitchFamily="34" charset="0"/>
              <a:buChar char="•"/>
            </a:pPr>
            <a:endParaRPr lang="en-US" sz="900"/>
          </a:p>
        </p:txBody>
      </p:sp>
      <p:pic>
        <p:nvPicPr>
          <p:cNvPr id="5" name="Рисунок 4"/>
          <p:cNvPicPr>
            <a:picLocks noChangeAspect="1"/>
          </p:cNvPicPr>
          <p:nvPr/>
        </p:nvPicPr>
        <p:blipFill>
          <a:blip r:embed="rId2"/>
          <a:stretch>
            <a:fillRect/>
          </a:stretch>
        </p:blipFill>
        <p:spPr>
          <a:xfrm>
            <a:off x="5160457" y="1816135"/>
            <a:ext cx="3553238" cy="1527891"/>
          </a:xfrm>
          <a:prstGeom prst="rect">
            <a:avLst/>
          </a:prstGeom>
        </p:spPr>
      </p:pic>
    </p:spTree>
    <p:extLst>
      <p:ext uri="{BB962C8B-B14F-4D97-AF65-F5344CB8AC3E}">
        <p14:creationId xmlns:p14="http://schemas.microsoft.com/office/powerpoint/2010/main" val="315130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Record type</a:t>
            </a:r>
            <a:br>
              <a:rPr lang="en-US" sz="3100" b="1"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Route 53 provides an extension to DNS functionality known as alias records. Similar to CNAME records, alias records let you route traffic to selected AWS resources, such as CloudFront distributions and Amazon S3 buckets.</a:t>
            </a:r>
          </a:p>
        </p:txBody>
      </p:sp>
      <p:pic>
        <p:nvPicPr>
          <p:cNvPr id="4" name="Рисунок 3"/>
          <p:cNvPicPr>
            <a:picLocks noChangeAspect="1"/>
          </p:cNvPicPr>
          <p:nvPr/>
        </p:nvPicPr>
        <p:blipFill>
          <a:blip r:embed="rId2"/>
          <a:stretch>
            <a:fillRect/>
          </a:stretch>
        </p:blipFill>
        <p:spPr>
          <a:xfrm>
            <a:off x="5160457" y="1127695"/>
            <a:ext cx="3553238" cy="2904771"/>
          </a:xfrm>
          <a:prstGeom prst="rect">
            <a:avLst/>
          </a:prstGeom>
        </p:spPr>
      </p:pic>
    </p:spTree>
    <p:extLst>
      <p:ext uri="{BB962C8B-B14F-4D97-AF65-F5344CB8AC3E}">
        <p14:creationId xmlns:p14="http://schemas.microsoft.com/office/powerpoint/2010/main" val="14853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A table with text and images&#10;&#10;Description automatically generated with medium confidence"/>
          <p:cNvPicPr>
            <a:picLocks noChangeAspect="1"/>
          </p:cNvPicPr>
          <p:nvPr/>
        </p:nvPicPr>
        <p:blipFill>
          <a:blip r:embed="rId2"/>
          <a:stretch>
            <a:fillRect/>
          </a:stretch>
        </p:blipFill>
        <p:spPr>
          <a:xfrm>
            <a:off x="1990949" y="685800"/>
            <a:ext cx="5104951" cy="3726614"/>
          </a:xfrm>
          <a:prstGeom prst="rect">
            <a:avLst/>
          </a:prstGeom>
        </p:spPr>
      </p:pic>
    </p:spTree>
    <p:extLst>
      <p:ext uri="{BB962C8B-B14F-4D97-AF65-F5344CB8AC3E}">
        <p14:creationId xmlns:p14="http://schemas.microsoft.com/office/powerpoint/2010/main" val="25254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482600"/>
            <a:ext cx="7805514" cy="1418719"/>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966432" y="731861"/>
            <a:ext cx="7211136" cy="845085"/>
          </a:xfrm>
        </p:spPr>
        <p:txBody>
          <a:bodyPr vert="horz" lIns="91440" tIns="45720" rIns="91440" bIns="45720" rtlCol="0" anchor="ctr">
            <a:normAutofit/>
          </a:bodyPr>
          <a:lstStyle/>
          <a:p>
            <a:pPr algn="ctr" defTabSz="914400">
              <a:spcBef>
                <a:spcPct val="0"/>
              </a:spcBef>
            </a:pPr>
            <a:r>
              <a:rPr lang="en-US" sz="4400" kern="1200">
                <a:solidFill>
                  <a:schemeClr val="tx1"/>
                </a:solidFill>
                <a:latin typeface="+mj-lt"/>
                <a:ea typeface="+mj-ea"/>
                <a:cs typeface="+mj-cs"/>
              </a:rPr>
              <a:t>Routing Policies</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314824"/>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Текст 2"/>
          <p:cNvSpPr>
            <a:spLocks noGrp="1"/>
          </p:cNvSpPr>
          <p:nvPr>
            <p:ph type="body" idx="1"/>
          </p:nvPr>
        </p:nvSpPr>
        <p:spPr>
          <a:xfrm>
            <a:off x="893255" y="2122877"/>
            <a:ext cx="7229287" cy="2771186"/>
          </a:xfrm>
        </p:spPr>
        <p:txBody>
          <a:bodyPr vert="horz" lIns="91440" tIns="45720" rIns="91440" bIns="45720" rtlCol="0" anchor="ctr">
            <a:normAutofit lnSpcReduction="10000"/>
          </a:bodyPr>
          <a:lstStyle/>
          <a:p>
            <a:pPr marL="0" indent="0" defTabSz="914400">
              <a:buNone/>
            </a:pPr>
            <a:r>
              <a:rPr lang="en-US" sz="1000" dirty="0"/>
              <a:t>When you create a record, you choose a routing policy, which determines how Amazon Route 53 responds to queries:</a:t>
            </a:r>
          </a:p>
          <a:p>
            <a:pPr marL="0" indent="0" defTabSz="914400">
              <a:spcBef>
                <a:spcPts val="200"/>
              </a:spcBef>
              <a:spcAft>
                <a:spcPts val="200"/>
              </a:spcAft>
              <a:buNone/>
            </a:pPr>
            <a:endParaRPr lang="en-US" sz="1000" dirty="0"/>
          </a:p>
          <a:p>
            <a:pPr indent="-228600" defTabSz="914400">
              <a:spcBef>
                <a:spcPts val="200"/>
              </a:spcBef>
              <a:spcAft>
                <a:spcPts val="200"/>
              </a:spcAft>
              <a:buFont typeface="Arial" panose="020B0604020202020204" pitchFamily="34" charset="0"/>
              <a:buChar char="•"/>
            </a:pPr>
            <a:r>
              <a:rPr lang="en-US" sz="1000" b="1" dirty="0"/>
              <a:t>Simple routing policy</a:t>
            </a:r>
            <a:r>
              <a:rPr lang="en-US" sz="1000" dirty="0"/>
              <a:t> – Use for a single resource that performs a given function for your domain, for example, a web server that serves content for the </a:t>
            </a:r>
            <a:r>
              <a:rPr lang="en-US" sz="1000" dirty="0" err="1"/>
              <a:t>example.com</a:t>
            </a:r>
            <a:r>
              <a:rPr lang="en-US" sz="1000" dirty="0"/>
              <a:t> website. You can use simple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Failover routing policy</a:t>
            </a:r>
            <a:r>
              <a:rPr lang="en-US" sz="1000" dirty="0"/>
              <a:t> – Use when you want to configure active-passive failover. You can use failover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Geolocation routing policy</a:t>
            </a:r>
            <a:r>
              <a:rPr lang="en-US" sz="1000" dirty="0"/>
              <a:t> – Use when you want to route traffic based on the location of your users. You can use geolocation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err="1"/>
              <a:t>Geoproximity</a:t>
            </a:r>
            <a:r>
              <a:rPr lang="en-US" sz="1000" b="1" dirty="0"/>
              <a:t> routing policy</a:t>
            </a:r>
            <a:r>
              <a:rPr lang="en-US" sz="1000" dirty="0"/>
              <a:t> – Use when you want to route traffic based on the location of your resources and, optionally, shift traffic from resources in one location to resources in another location.</a:t>
            </a:r>
          </a:p>
          <a:p>
            <a:pPr indent="-228600" defTabSz="914400">
              <a:spcBef>
                <a:spcPts val="200"/>
              </a:spcBef>
              <a:spcAft>
                <a:spcPts val="200"/>
              </a:spcAft>
              <a:buFont typeface="Arial" panose="020B0604020202020204" pitchFamily="34" charset="0"/>
              <a:buChar char="•"/>
            </a:pPr>
            <a:r>
              <a:rPr lang="en-US" sz="1000" b="1" dirty="0"/>
              <a:t>Latency routing policy</a:t>
            </a:r>
            <a:r>
              <a:rPr lang="en-US" sz="1000" dirty="0"/>
              <a:t> – Use when you have resources in multiple AWS Regions and you want to route traffic to the Region that provides the best latency. You can use latency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IP-based routing policy</a:t>
            </a:r>
            <a:r>
              <a:rPr lang="en-US" sz="1000" dirty="0"/>
              <a:t> – Use when you want to route traffic based on the location of your users, and have the IP addresses that the traffic originates from.</a:t>
            </a:r>
          </a:p>
          <a:p>
            <a:pPr indent="-228600" defTabSz="914400">
              <a:spcBef>
                <a:spcPts val="200"/>
              </a:spcBef>
              <a:spcAft>
                <a:spcPts val="200"/>
              </a:spcAft>
              <a:buFont typeface="Arial" panose="020B0604020202020204" pitchFamily="34" charset="0"/>
              <a:buChar char="•"/>
            </a:pPr>
            <a:r>
              <a:rPr lang="en-US" sz="1000" b="1" dirty="0" err="1"/>
              <a:t>Multivalue</a:t>
            </a:r>
            <a:r>
              <a:rPr lang="en-US" sz="1000" b="1" dirty="0"/>
              <a:t> answer routing policy</a:t>
            </a:r>
            <a:r>
              <a:rPr lang="en-US" sz="1000" dirty="0"/>
              <a:t> – Use when you want Route 53 to respond to DNS queries with up to eight healthy records selected at random. You can use </a:t>
            </a:r>
            <a:r>
              <a:rPr lang="en-US" sz="1000" dirty="0" err="1"/>
              <a:t>multivalue</a:t>
            </a:r>
            <a:r>
              <a:rPr lang="en-US" sz="1000" dirty="0"/>
              <a:t> answer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Weighted routing policy</a:t>
            </a:r>
            <a:r>
              <a:rPr lang="en-US" sz="1000" dirty="0"/>
              <a:t> – Use to route traffic to multiple resources in proportions that you specify. You can use weighted routing to create records in a private hosted zone.</a:t>
            </a:r>
          </a:p>
          <a:p>
            <a:pPr indent="-228600" defTabSz="914400">
              <a:buFont typeface="Arial" panose="020B0604020202020204" pitchFamily="34" charset="0"/>
              <a:buChar char="•"/>
            </a:pPr>
            <a:endParaRPr lang="en-US" sz="1000" dirty="0"/>
          </a:p>
        </p:txBody>
      </p:sp>
    </p:spTree>
    <p:extLst>
      <p:ext uri="{BB962C8B-B14F-4D97-AF65-F5344CB8AC3E}">
        <p14:creationId xmlns:p14="http://schemas.microsoft.com/office/powerpoint/2010/main" val="30633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Simple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Simple routing lets you configure standard DNS records, with no special Route 53 routing such as weighted or latency. With simple routing, you typically route traffic to a single resource, for example, to a web server for your website.</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simple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4" name="Рисунок 3"/>
          <p:cNvPicPr>
            <a:picLocks noChangeAspect="1"/>
          </p:cNvPicPr>
          <p:nvPr/>
        </p:nvPicPr>
        <p:blipFill>
          <a:blip r:embed="rId2"/>
          <a:stretch>
            <a:fillRect/>
          </a:stretch>
        </p:blipFill>
        <p:spPr>
          <a:xfrm>
            <a:off x="5039525" y="1682429"/>
            <a:ext cx="3591379" cy="272944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8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Failover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Failover routing lets you route traffic to a resource when the resource is healthy or to a different resource when the first resource is unhealthy. The primary and secondary records can route traffic to anything from an Amazon S3 bucket that is configured as a website to a complex tree of records</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failover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974228"/>
            <a:ext cx="3591379" cy="2145849"/>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801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TotalTime>
  <Words>4517</Words>
  <Application>Microsoft Macintosh PowerPoint</Application>
  <PresentationFormat>On-screen Show (16:9)</PresentationFormat>
  <Paragraphs>226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Amazon Ember</vt:lpstr>
      <vt:lpstr>Arial</vt:lpstr>
      <vt:lpstr>Calibri</vt:lpstr>
      <vt:lpstr>Calibri Light</vt:lpstr>
      <vt:lpstr>Office Theme</vt:lpstr>
      <vt:lpstr>Route53</vt:lpstr>
      <vt:lpstr>What is DNS?</vt:lpstr>
      <vt:lpstr>What is Amazon Route 53? </vt:lpstr>
      <vt:lpstr>What is Amazon Route 53?</vt:lpstr>
      <vt:lpstr>Record type </vt:lpstr>
      <vt:lpstr>PowerPoint Presentation</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Weighted routing</vt:lpstr>
      <vt:lpstr>Health Checks </vt:lpstr>
      <vt:lpstr>Health Checks</vt:lpstr>
      <vt:lpstr>Health Checks</vt:lpstr>
      <vt:lpstr>3rd Party Domains &amp; Route 53 </vt:lpstr>
      <vt:lpstr>Import and purchase domains using route53</vt:lpstr>
      <vt:lpstr>Advanced</vt:lpstr>
      <vt:lpstr>Amazon Route 53 Application Recovery Controller </vt:lpstr>
      <vt:lpstr>Route53 ARC</vt:lpstr>
      <vt:lpstr>Route53 ARC</vt:lpstr>
      <vt:lpstr>Amazon Route 53 ARC Features  </vt:lpstr>
      <vt:lpstr>Route53 Resolver</vt:lpstr>
      <vt:lpstr>Route53 Resolver</vt:lpstr>
      <vt:lpstr>Route53 Resolver Strategies</vt:lpstr>
      <vt:lpstr>When to use Route53 Resolver?</vt:lpstr>
      <vt:lpstr>Route53 Resolver Protocols for Inbound endpoint</vt:lpstr>
      <vt:lpstr>Route53 Resolver Protocols for Outbound endpoint</vt:lpstr>
      <vt:lpstr>DNSSEC</vt:lpstr>
      <vt:lpstr>Route53 DNSSEC singing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44</cp:revision>
  <dcterms:modified xsi:type="dcterms:W3CDTF">2024-01-17T14:22:36Z</dcterms:modified>
</cp:coreProperties>
</file>