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F07C-11AD-92EF-345E-7AC14EC0B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8593C-767A-8FD6-9436-4CF98662D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8524-FA1E-F507-0A2A-DF0451A3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F077-BE38-427A-A27D-929FF118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FDA-234E-11F2-1AF0-E11365C7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85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DC16-EFA8-F736-5938-5CBCA07C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42EBB-4243-AC1A-3C53-219D70F72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14B8-FF9A-32C3-B0B7-F8C325FB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8A3B-919C-6A1A-4EE9-0A10A82A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73E2-7F4E-2FE3-D03F-C3CF18D8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582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F111F-1EE2-554A-E1FC-72A1980B3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5D290-DEA8-120B-4507-F06C43DDB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F145-8E78-BE0F-AB67-C8CF7B19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6664-1078-4C21-2A5F-B1DF583C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F0D8-F1C4-0E3A-D280-B4FDC051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139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5F27-5EE4-477D-A8A6-739631FB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1824-47A9-5654-849D-8D35A398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EA1-156F-EC77-B07F-5875C1CB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E9E8-61E7-2ECF-1D8D-41F49C06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02D6-706E-2FE0-2826-3F71DD0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523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9161-EA5C-673A-A716-C3B49C24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987A1-2B2B-1A6D-EEFE-B99279CF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C28D-9C6B-3901-7018-F334C6BD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B0A5-18ED-E425-6684-C5B90480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2A55-38BC-5E31-2018-5D661E12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44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EFD5-5F71-C97F-C329-97E10621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5A77-A77C-8EB3-C189-CA8F164DF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139EC-8264-FD77-734D-2185F0944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74E9D-C547-DB05-A919-B7F90625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7C2AF-ADAB-A975-D01E-02A6A1F1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830A-41A9-44A2-2236-C7DBF81F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19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8C69-232F-1D4F-A859-9FABECB5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9CBDC-AE15-B4D5-FA4C-115CA27D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CB904-587C-DBCC-DE9A-3934F3970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CD6A0-EEAE-B728-4D99-49C566140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8C03C-AB85-3993-05AF-67699B5DE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0F922-3C5E-7D77-BBC9-C7A9BA3C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27868-F3E7-E954-6ADA-2DCDB755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28D0F-8444-A241-DB49-AB5578D7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723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C3C9-30F4-12BA-EFB7-01ADA6F7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AACCC-E67B-1129-497C-64336A44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FEC87-01A4-9AEC-9BEE-8235707D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8E9AE-EB00-6344-B3E3-3CDAB869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285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8681D-F78E-3BF3-C158-12986B6A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86537-3180-9449-5EFD-6B4061B9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81E0C-4686-5DEB-F677-186BB41E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410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4A2D-36F8-2CAA-0339-97D4E7F4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E154-2C34-1183-9196-987E7415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A45E9-0FF0-18FC-63B8-31D0784A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3308-23A8-3098-229F-F87256F3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68FF-ED66-FAB5-0365-AA0E4F56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53994-F3AD-C27E-7E5C-8706A8C7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451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7A60-D951-0A1B-A06D-0F83782F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A3C4E-F94A-793C-0A40-A399684F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40B9A-B3C8-D4D4-15F0-3C6703BDD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31585-F054-1855-F4B0-1093D688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703-D160-4549-8A37-25B3C492B785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C51B0-A897-3A60-BE12-67D10290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45CBC-C599-06A3-0777-D26F5060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991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747E9-5239-542F-0DC9-BCB918DD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6BEDE-B68F-2F91-8BAE-F10DD76C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EFCE2-A77B-D8A6-E115-0ADBF282A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2703-D160-4549-8A37-25B3C492B785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9AB8-184D-CC90-3D11-2887F7731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D28B-C3FC-4F28-FA64-E1B831369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F95C-3A07-AD48-B2A3-CA848DB96F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16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BBF36-C5D2-84FE-9286-C9FDC99B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CH" sz="6600"/>
              <a:t>AWS Simple Workflow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EA580-C30D-D829-E196-6393B552B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CH" dirty="0"/>
              <a:t>SWF</a:t>
            </a:r>
            <a:endParaRPr lang="en-CH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051FF-AC42-978B-72C0-1C17EE75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AWS SWF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D194-E0B5-CB9F-3A09-BB38D5FA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1200" b="0" i="0">
                <a:effectLst/>
                <a:latin typeface="Amazon Ember"/>
              </a:rPr>
              <a:t>The Amazon Simple Workflow Service (Amazon SWF) makes it easy to build applications that coordinate work across distributed components. </a:t>
            </a:r>
          </a:p>
          <a:p>
            <a:r>
              <a:rPr lang="en-GB" sz="1200" b="0" i="0">
                <a:effectLst/>
                <a:latin typeface="Amazon Ember"/>
              </a:rPr>
              <a:t>In Amazon SWF, a task represents a logical unit of work that is performed by a component of your application. </a:t>
            </a:r>
          </a:p>
          <a:p>
            <a:r>
              <a:rPr lang="en-GB" sz="1200" b="0" i="0">
                <a:effectLst/>
                <a:latin typeface="Amazon Ember"/>
              </a:rPr>
              <a:t>Coordinating tasks across the application involves managing intertask dependencies, scheduling, and concurrency in accordance with the logical flow of the application. </a:t>
            </a:r>
          </a:p>
          <a:p>
            <a:r>
              <a:rPr lang="en-GB" sz="1200" b="0" i="0">
                <a:effectLst/>
                <a:latin typeface="Amazon Ember"/>
              </a:rPr>
              <a:t>Amazon SWF gives you full control over implementing tasks and coordinating them without worrying about underlying complexities such as tracking their progress and maintaining their state.</a:t>
            </a:r>
          </a:p>
          <a:p>
            <a:r>
              <a:rPr lang="en-GB" sz="1200" b="0" i="0">
                <a:effectLst/>
                <a:latin typeface="Amazon Ember"/>
              </a:rPr>
              <a:t>When using Amazon SWF, you implement workers to perform tasks. </a:t>
            </a:r>
          </a:p>
          <a:p>
            <a:r>
              <a:rPr lang="en-GB" sz="1200" b="0" i="0">
                <a:effectLst/>
                <a:latin typeface="Amazon Ember"/>
              </a:rPr>
              <a:t>These workers can run either on cloud infrastructure, such as Amazon Elastic Compute Cloud (Amazon EC2), or on your own premises. </a:t>
            </a:r>
          </a:p>
          <a:p>
            <a:r>
              <a:rPr lang="en-GB" sz="1200" b="0" i="0">
                <a:effectLst/>
                <a:latin typeface="Amazon Ember"/>
              </a:rPr>
              <a:t>You can create tasks that are long-running, or that may fail, time out, or require restarts—or that may complete with varying throughput and latency. </a:t>
            </a:r>
          </a:p>
          <a:p>
            <a:r>
              <a:rPr lang="en-GB" sz="1200" b="0" i="0">
                <a:effectLst/>
                <a:latin typeface="Amazon Ember"/>
              </a:rPr>
              <a:t>Amazon SWF stores tasks and assigns them to workers when they are ready, tracks their progress, and maintains their state, including details on their completion. </a:t>
            </a:r>
          </a:p>
          <a:p>
            <a:r>
              <a:rPr lang="en-GB" sz="1200" b="0" i="0">
                <a:effectLst/>
                <a:latin typeface="Amazon Ember"/>
              </a:rPr>
              <a:t>To coordinate tasks, you write a program that gets the latest state of each task from Amazon SWF and uses it to initiate subsequent tasks. </a:t>
            </a:r>
          </a:p>
          <a:p>
            <a:r>
              <a:rPr lang="en-GB" sz="1200" b="0" i="0">
                <a:effectLst/>
                <a:latin typeface="Amazon Ember"/>
              </a:rPr>
              <a:t>Amazon SWF maintains an application's execution state durably so that the application is resilient to failures in individual components. </a:t>
            </a:r>
          </a:p>
          <a:p>
            <a:r>
              <a:rPr lang="en-GB" sz="1200" b="0" i="0">
                <a:effectLst/>
                <a:latin typeface="Amazon Ember"/>
              </a:rPr>
              <a:t>With Amazon SWF, you can implement, deploy, scale, and modify these application components independently.</a:t>
            </a:r>
          </a:p>
          <a:p>
            <a:r>
              <a:rPr lang="en-GB" sz="1200" b="0" i="0">
                <a:effectLst/>
                <a:latin typeface="Amazon Ember"/>
              </a:rPr>
              <a:t>Amazon SWF offers capabilities to support a variety of application requirements. </a:t>
            </a:r>
          </a:p>
          <a:p>
            <a:r>
              <a:rPr lang="en-GB" sz="1200" b="0" i="0">
                <a:effectLst/>
                <a:latin typeface="Amazon Ember"/>
              </a:rPr>
              <a:t>It is suitable for a range of use cases that require coordination of tasks, including media processing, web application back-ends, business process workflows, and analytics pipelines.</a:t>
            </a:r>
          </a:p>
          <a:p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104845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AD7B-E6C7-8C07-942B-F80E0CF3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dirty="0"/>
              <a:t>AWS SWF Conception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84E6-600C-BCE8-E4E0-3A2A079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5105399" cy="4163337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</a:rPr>
              <a:t>Conceptually, an AWS Flow Framework application consists of three basic components: </a:t>
            </a:r>
            <a:r>
              <a:rPr lang="en-GB" sz="2000" b="1" i="1" dirty="0">
                <a:effectLst/>
              </a:rPr>
              <a:t>workflow starters</a:t>
            </a:r>
            <a:r>
              <a:rPr lang="en-GB" sz="2000" b="0" i="0" dirty="0">
                <a:effectLst/>
              </a:rPr>
              <a:t>, </a:t>
            </a:r>
            <a:r>
              <a:rPr lang="en-GB" sz="2000" b="1" i="1" dirty="0">
                <a:effectLst/>
              </a:rPr>
              <a:t>workflow workers</a:t>
            </a:r>
            <a:r>
              <a:rPr lang="en-GB" sz="2000" b="0" i="0" dirty="0">
                <a:effectLst/>
              </a:rPr>
              <a:t>, and </a:t>
            </a:r>
            <a:r>
              <a:rPr lang="en-GB" sz="2000" b="1" i="1" dirty="0">
                <a:effectLst/>
              </a:rPr>
              <a:t>activity workers</a:t>
            </a:r>
            <a:r>
              <a:rPr lang="en-GB" sz="2000" b="0" i="0" dirty="0">
                <a:effectLst/>
              </a:rPr>
              <a:t>. </a:t>
            </a:r>
          </a:p>
          <a:p>
            <a:r>
              <a:rPr lang="en-GB" sz="2000" b="0" i="0" dirty="0">
                <a:effectLst/>
              </a:rPr>
              <a:t>One or more host applications are responsible for registering the workers (workflow and activity) with Amazon SWF, starting the workers, and handling </a:t>
            </a:r>
            <a:r>
              <a:rPr lang="en-GB" sz="2000" b="0" i="0" dirty="0" err="1">
                <a:effectLst/>
              </a:rPr>
              <a:t>cleanup</a:t>
            </a:r>
            <a:r>
              <a:rPr lang="en-GB" sz="2000" b="0" i="0" dirty="0">
                <a:effectLst/>
              </a:rPr>
              <a:t>. </a:t>
            </a:r>
          </a:p>
          <a:p>
            <a:r>
              <a:rPr lang="en-GB" sz="2000" b="0" i="0" dirty="0">
                <a:effectLst/>
              </a:rPr>
              <a:t>The workers handle the mechanics of executing the workflow and may be implemented on several hosts.</a:t>
            </a:r>
            <a:endParaRPr lang="en-CH" sz="2000" dirty="0"/>
          </a:p>
        </p:txBody>
      </p:sp>
      <p:pic>
        <p:nvPicPr>
          <p:cNvPr id="3074" name="Picture 2" descr="&#10;            Schematic AWS Flow Framework application&#10;         ">
            <a:extLst>
              <a:ext uri="{FF2B5EF4-FFF2-40B4-BE49-F238E27FC236}">
                <a16:creationId xmlns:a16="http://schemas.microsoft.com/office/drawing/2014/main" id="{AEAC6B5D-EAC8-4515-7B70-413F04D6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3538" y="2789833"/>
            <a:ext cx="2775284" cy="270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27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0EF70-645D-47DA-25D7-0A4D5EB1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CH" dirty="0"/>
              <a:t>AWS SWF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9B49-2432-8FFA-14E2-72D85F6F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fontScale="92500"/>
          </a:bodyPr>
          <a:lstStyle/>
          <a:p>
            <a:r>
              <a:rPr lang="en-GB" sz="1400" b="0" i="0" dirty="0">
                <a:effectLst/>
              </a:rPr>
              <a:t>Using the Amazon Simple Workflow Service (Amazon SWF), you can implement distributed, asynchronous applications as </a:t>
            </a:r>
            <a:r>
              <a:rPr lang="en-GB" sz="1400" b="0" i="1" dirty="0">
                <a:effectLst/>
              </a:rPr>
              <a:t>workflows</a:t>
            </a:r>
            <a:r>
              <a:rPr lang="en-GB" sz="1400" b="0" i="0" dirty="0">
                <a:effectLst/>
              </a:rPr>
              <a:t>.</a:t>
            </a:r>
          </a:p>
          <a:p>
            <a:r>
              <a:rPr lang="en-GB" sz="1400" b="0" i="0" dirty="0">
                <a:effectLst/>
              </a:rPr>
              <a:t>Workflows coordinate and manage the execution of activities that can be run asynchronously across multiple computing devices and that can feature both sequential and parallel processing.</a:t>
            </a:r>
          </a:p>
          <a:p>
            <a:r>
              <a:rPr lang="en-GB" sz="1400" b="0" i="0" dirty="0">
                <a:effectLst/>
              </a:rPr>
              <a:t>When designing a workflow, you </a:t>
            </a:r>
            <a:r>
              <a:rPr lang="en-GB" sz="1400" b="0" i="0" dirty="0" err="1">
                <a:effectLst/>
              </a:rPr>
              <a:t>analyze</a:t>
            </a:r>
            <a:r>
              <a:rPr lang="en-GB" sz="1400" b="0" i="0" dirty="0">
                <a:effectLst/>
              </a:rPr>
              <a:t> your application to identify its component </a:t>
            </a:r>
            <a:r>
              <a:rPr lang="en-GB" sz="1400" b="0" i="1" dirty="0">
                <a:effectLst/>
              </a:rPr>
              <a:t>tasks</a:t>
            </a:r>
            <a:r>
              <a:rPr lang="en-GB" sz="1400" b="0" i="0" dirty="0">
                <a:effectLst/>
              </a:rPr>
              <a:t>.</a:t>
            </a:r>
          </a:p>
          <a:p>
            <a:r>
              <a:rPr lang="en-GB" sz="1400" b="0" i="0" dirty="0">
                <a:effectLst/>
              </a:rPr>
              <a:t>In Amazon SWF, these tasks are represented by </a:t>
            </a:r>
            <a:r>
              <a:rPr lang="en-GB" sz="1400" b="0" i="1" dirty="0">
                <a:effectLst/>
              </a:rPr>
              <a:t>activities</a:t>
            </a:r>
            <a:r>
              <a:rPr lang="en-GB" sz="1400" b="0" i="0" dirty="0">
                <a:effectLst/>
              </a:rPr>
              <a:t>. </a:t>
            </a:r>
          </a:p>
          <a:p>
            <a:r>
              <a:rPr lang="en-GB" sz="1400" b="0" i="0" dirty="0">
                <a:effectLst/>
              </a:rPr>
              <a:t>The order in which activities are performed is determined by the workflow's coordination logic.</a:t>
            </a:r>
          </a:p>
          <a:p>
            <a:pPr algn="l"/>
            <a:r>
              <a:rPr lang="en-GB" sz="1400" b="0" i="0" dirty="0">
                <a:effectLst/>
              </a:rPr>
              <a:t>This workflow starts when a customer places an order. It includes four </a:t>
            </a:r>
            <a:r>
              <a:rPr lang="en-GB" sz="1400" b="0" i="1" dirty="0">
                <a:effectLst/>
              </a:rPr>
              <a:t>tasks</a:t>
            </a:r>
            <a:r>
              <a:rPr lang="en-GB" sz="1400" b="0" i="0" dirty="0">
                <a:effectLst/>
              </a:rPr>
              <a:t>:</a:t>
            </a:r>
          </a:p>
          <a:p>
            <a:pPr lvl="1"/>
            <a:r>
              <a:rPr lang="en-GB" sz="1400" b="0" i="0" dirty="0">
                <a:effectLst/>
              </a:rPr>
              <a:t>Verify the order.</a:t>
            </a:r>
          </a:p>
          <a:p>
            <a:pPr lvl="1"/>
            <a:r>
              <a:rPr lang="en-GB" sz="1400" b="0" i="0" dirty="0">
                <a:effectLst/>
              </a:rPr>
              <a:t>If the order is valid, charge the customer.</a:t>
            </a:r>
          </a:p>
          <a:p>
            <a:pPr lvl="1"/>
            <a:r>
              <a:rPr lang="en-GB" sz="1400" b="0" i="0" dirty="0">
                <a:effectLst/>
              </a:rPr>
              <a:t>If the payment is made, ship the order.</a:t>
            </a:r>
          </a:p>
          <a:p>
            <a:pPr lvl="1"/>
            <a:r>
              <a:rPr lang="en-GB" sz="1400" b="0" i="0" dirty="0">
                <a:effectLst/>
              </a:rPr>
              <a:t>If the order is shipped, save the order details.</a:t>
            </a:r>
            <a:endParaRPr lang="en-CH" sz="1400" dirty="0"/>
          </a:p>
        </p:txBody>
      </p:sp>
      <p:pic>
        <p:nvPicPr>
          <p:cNvPr id="1026" name="Picture 2" descr="&#10;               Sample Workflow Overview&#10;            ">
            <a:extLst>
              <a:ext uri="{FF2B5EF4-FFF2-40B4-BE49-F238E27FC236}">
                <a16:creationId xmlns:a16="http://schemas.microsoft.com/office/drawing/2014/main" id="{235A302C-BFF3-AAA1-0F9C-72D6609D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3059272"/>
            <a:ext cx="4788505" cy="200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2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4DB3B-A809-53BD-9AB3-947D32ED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CH" dirty="0"/>
              <a:t>AWS SWF Child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63DC-C2E4-8C8F-D2C3-30A8C7BF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GB" sz="1900" b="0" i="0">
                <a:effectLst/>
              </a:rPr>
              <a:t>Complicated workflows can be broken into smaller, more manageable, and potentially reusable components by using child workflows. </a:t>
            </a:r>
          </a:p>
          <a:p>
            <a:r>
              <a:rPr lang="en-GB" sz="1900" b="0" i="0">
                <a:effectLst/>
              </a:rPr>
              <a:t>A child workflow is a workflow execution that is initiated by another (parent) workflow execution. </a:t>
            </a:r>
          </a:p>
          <a:p>
            <a:r>
              <a:rPr lang="en-GB" sz="1900" b="0" i="0">
                <a:effectLst/>
              </a:rPr>
              <a:t>To initiate a child workflow, the decider for the parent workflow uses the </a:t>
            </a:r>
            <a:r>
              <a:rPr lang="en-GB" sz="1900"/>
              <a:t>StartChildWorkflowExecution</a:t>
            </a:r>
            <a:r>
              <a:rPr lang="en-GB" sz="1900" b="0" i="0">
                <a:effectLst/>
              </a:rPr>
              <a:t> decision. </a:t>
            </a:r>
          </a:p>
          <a:p>
            <a:r>
              <a:rPr lang="en-GB" sz="1900" b="0" i="0">
                <a:effectLst/>
              </a:rPr>
              <a:t>Input data specified with this decision is made available to the child workflow through its history.</a:t>
            </a:r>
            <a:endParaRPr lang="en-CH" sz="1900"/>
          </a:p>
        </p:txBody>
      </p:sp>
      <p:pic>
        <p:nvPicPr>
          <p:cNvPr id="2050" name="Picture 2" descr="&#10;               Diagram of child workflow&#10;            ">
            <a:extLst>
              <a:ext uri="{FF2B5EF4-FFF2-40B4-BE49-F238E27FC236}">
                <a16:creationId xmlns:a16="http://schemas.microsoft.com/office/drawing/2014/main" id="{D33057CE-3B37-C422-5660-CBE2C085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3064852"/>
            <a:ext cx="4788505" cy="1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5CB71-26A5-3C46-7A81-0B3BA60F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Step Functions vs AWS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36AD-66FC-EA3B-EB07-A8BF7F4E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i="0">
                <a:effectLst/>
              </a:rPr>
              <a:t>AWS Step Functions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0" i="0">
                <a:effectLst/>
              </a:rPr>
              <a:t>Visual workflow service that defines </a:t>
            </a:r>
            <a:r>
              <a:rPr lang="en-US" sz="1100" b="1" i="0">
                <a:effectLst/>
              </a:rPr>
              <a:t>workflows as state machines</a:t>
            </a:r>
            <a:r>
              <a:rPr lang="en-US" sz="1100" b="0" i="0">
                <a:effectLst/>
              </a:rPr>
              <a:t>. It allows you to visualize the components of your application as steps in a visual interface.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i="0">
                <a:effectLst/>
              </a:rPr>
              <a:t>Integration</a:t>
            </a:r>
            <a:r>
              <a:rPr lang="en-US" sz="1100" b="0" i="0">
                <a:effectLst/>
              </a:rPr>
              <a:t>: Provides deep integration with AWS Lambda, making it ideal for orchestrating Lambda functions. It also supports other AWS services.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i="0">
                <a:effectLst/>
              </a:rPr>
              <a:t>Use Cases</a:t>
            </a:r>
            <a:r>
              <a:rPr lang="en-US" sz="1100" b="0" i="0">
                <a:effectLst/>
              </a:rPr>
              <a:t>: Designed for microservices orchestration, data processing, and building complex workflows involving AWS services.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i="0">
                <a:effectLst/>
              </a:rPr>
              <a:t>Ease of Use</a:t>
            </a:r>
            <a:r>
              <a:rPr lang="en-US" sz="1100" b="0" i="0">
                <a:effectLst/>
              </a:rPr>
              <a:t>: Simplifies the orchestration of different services with less code required, using JSON to define the state machine.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i="0">
                <a:effectLst/>
              </a:rPr>
              <a:t>Maintenance</a:t>
            </a:r>
            <a:r>
              <a:rPr lang="en-US" sz="1100" b="0" i="0">
                <a:effectLst/>
              </a:rPr>
              <a:t>: AWS handles the underlying infrastructure, so there is less operational overhead.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i="0">
                <a:effectLst/>
              </a:rPr>
              <a:t>Scalability</a:t>
            </a:r>
            <a:r>
              <a:rPr lang="en-US" sz="1100" b="0" i="0">
                <a:effectLst/>
              </a:rPr>
              <a:t>: Automatically scales the workflow execution rate to meet demand.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i="0">
                <a:effectLst/>
              </a:rPr>
              <a:t>Execution History</a:t>
            </a:r>
            <a:r>
              <a:rPr lang="en-US" sz="1100" b="0" i="0">
                <a:effectLst/>
              </a:rPr>
              <a:t>: Retains the execution history for 90 days, providing a detailed view of each step's input and output.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i="0">
                <a:effectLst/>
              </a:rPr>
              <a:t>Error Handling</a:t>
            </a:r>
            <a:r>
              <a:rPr lang="en-US" sz="1100" b="0" i="0">
                <a:effectLst/>
              </a:rPr>
              <a:t>: Offers built-in error handling, retry logic, and conditional branching.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i="0">
                <a:effectLst/>
              </a:rPr>
              <a:t>Pricing</a:t>
            </a:r>
            <a:r>
              <a:rPr lang="en-US" sz="1100" b="0" i="0">
                <a:effectLst/>
              </a:rPr>
              <a:t>: Charged based on the number of state transitions.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988B0-C8E5-9A34-22A8-312361B10E1F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AWS Simple Workflow Service (SWF)</a:t>
            </a:r>
          </a:p>
          <a:p>
            <a:pPr marL="17145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</a:rPr>
              <a:t>Framework for building applications that coordinate work across distributed components. Workflows are defined through code.</a:t>
            </a:r>
          </a:p>
          <a:p>
            <a:pPr marL="17145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Integration</a:t>
            </a:r>
            <a:r>
              <a:rPr lang="en-US" sz="1100" b="0" i="0">
                <a:effectLst/>
              </a:rPr>
              <a:t>: Offers more flexibility for integrating with non-AWS services or human actors. It's designed to coordinate tasks that can last from a few seconds to several years.</a:t>
            </a:r>
          </a:p>
          <a:p>
            <a:pPr marL="17145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Use Cases</a:t>
            </a:r>
            <a:r>
              <a:rPr lang="en-US" sz="1100" b="0" i="0">
                <a:effectLst/>
              </a:rPr>
              <a:t>: Suitable for long-running, human-intensive processes, and operations that require complex coordination of tasks, such as in e-commerce platforms.</a:t>
            </a:r>
          </a:p>
          <a:p>
            <a:pPr marL="17145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Ease of Use</a:t>
            </a:r>
            <a:r>
              <a:rPr lang="en-US" sz="1100" b="0" i="0">
                <a:effectLst/>
              </a:rPr>
              <a:t>: Requires more boilerplate code to implement decision tasks and worker tasks, providing granular control over the workflow.</a:t>
            </a:r>
          </a:p>
          <a:p>
            <a:pPr marL="17145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Maintenance</a:t>
            </a:r>
            <a:r>
              <a:rPr lang="en-US" sz="1100" b="0" i="0">
                <a:effectLst/>
              </a:rPr>
              <a:t>: Requires you to manage the activity workers and decider logic, which can result in more operational overhead.</a:t>
            </a:r>
          </a:p>
          <a:p>
            <a:pPr marL="17145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Scalability</a:t>
            </a:r>
            <a:r>
              <a:rPr lang="en-US" sz="1100" b="0" i="0">
                <a:effectLst/>
              </a:rPr>
              <a:t>: Can scale activity workers horizontally based on the workload.</a:t>
            </a:r>
          </a:p>
          <a:p>
            <a:pPr marL="17145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Execution History</a:t>
            </a:r>
            <a:r>
              <a:rPr lang="en-US" sz="1100" b="0" i="0">
                <a:effectLst/>
              </a:rPr>
              <a:t>: Keeps the complete execution history for the duration of the workflow, which can be up to 1 year.</a:t>
            </a:r>
          </a:p>
          <a:p>
            <a:pPr marL="17145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Error Handling</a:t>
            </a:r>
            <a:r>
              <a:rPr lang="en-US" sz="1100" b="0" i="0">
                <a:effectLst/>
              </a:rPr>
              <a:t>: Requires custom implementation of error handling and retry logic within your application code.</a:t>
            </a:r>
          </a:p>
          <a:p>
            <a:pPr marL="171450"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Pricing</a:t>
            </a:r>
            <a:r>
              <a:rPr lang="en-US" sz="1100" b="0" i="0">
                <a:effectLst/>
              </a:rPr>
              <a:t>: Charged based on the number of workflow executions, activity tasks, and decision tasks.</a:t>
            </a:r>
          </a:p>
        </p:txBody>
      </p:sp>
    </p:spTree>
    <p:extLst>
      <p:ext uri="{BB962C8B-B14F-4D97-AF65-F5344CB8AC3E}">
        <p14:creationId xmlns:p14="http://schemas.microsoft.com/office/powerpoint/2010/main" val="73525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C6B-08A9-1F13-2782-1EB0E899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tx1">
                    <a:lumMod val="85000"/>
                    <a:lumOff val="15000"/>
                  </a:schemeClr>
                </a:solidFill>
              </a:rPr>
              <a:t>AWS S</a:t>
            </a:r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CH">
                <a:solidFill>
                  <a:schemeClr val="tx1">
                    <a:lumMod val="85000"/>
                    <a:lumOff val="15000"/>
                  </a:schemeClr>
                </a:solidFill>
              </a:rPr>
              <a:t>ep Functions vs AWS SWF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8B92B-967D-D04E-DA1C-E46E2C7FA6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Key Differences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Workflow Definition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Step Functions uses JSON-defined state machines, while SWF workflows are defined in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Execution Duration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Step Functions are designed for shorter executions (up to 1 year), while SWF can support executions that last up to 10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Visual Interface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Step Functions provides a graphical console to visualize workflows, whereas SWF does not have a visual interface for workflow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Task Assignment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SWF provides more control over task assignment, which can include automated processes and human workers; Step Functions is more automated and service-oriented.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Managed Service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Step Functions is more of a fully managed service compared to SWF, which requires more manual setup and management.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1098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Amazon Ember</vt:lpstr>
      <vt:lpstr>Arial</vt:lpstr>
      <vt:lpstr>Calibri</vt:lpstr>
      <vt:lpstr>Calibri Light</vt:lpstr>
      <vt:lpstr>Office Theme</vt:lpstr>
      <vt:lpstr>AWS Simple Workflow Service</vt:lpstr>
      <vt:lpstr>AWS SWF</vt:lpstr>
      <vt:lpstr>AWS SWF Conception</vt:lpstr>
      <vt:lpstr>AWS SWF Workflows</vt:lpstr>
      <vt:lpstr>AWS SWF Child Workflow</vt:lpstr>
      <vt:lpstr>AWS Step Functions vs AWS Workflow</vt:lpstr>
      <vt:lpstr>AWS Step Functions vs AWS SWF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Simple Workflow Service</dc:title>
  <dc:creator>Ilya Chakun</dc:creator>
  <cp:lastModifiedBy>Ilya Chakun</cp:lastModifiedBy>
  <cp:revision>5</cp:revision>
  <dcterms:created xsi:type="dcterms:W3CDTF">2024-01-16T17:16:34Z</dcterms:created>
  <dcterms:modified xsi:type="dcterms:W3CDTF">2024-01-17T13:55:58Z</dcterms:modified>
</cp:coreProperties>
</file>