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69"/>
    <p:restoredTop sz="94720"/>
  </p:normalViewPr>
  <p:slideViewPr>
    <p:cSldViewPr snapToGrid="0">
      <p:cViewPr varScale="1">
        <p:scale>
          <a:sx n="211" d="100"/>
          <a:sy n="211" d="100"/>
        </p:scale>
        <p:origin x="15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DB7928-6055-2E44-AADC-61A06255D43C}" type="datetimeFigureOut">
              <a:rPr lang="en-CH" smtClean="0"/>
              <a:t>17.01.2024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75FAC-82D4-464C-93F5-D9A5CE980D8B}" type="slidenum">
              <a:rPr lang="en-CH" smtClean="0"/>
              <a:t>‹#›</a:t>
            </a:fld>
            <a:endParaRPr lang="en-CH"/>
          </a:p>
        </p:txBody>
      </p:sp>
    </p:spTree>
    <p:extLst>
      <p:ext uri="{BB962C8B-B14F-4D97-AF65-F5344CB8AC3E}">
        <p14:creationId xmlns:p14="http://schemas.microsoft.com/office/powerpoint/2010/main" val="1050405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4CF75FAC-82D4-464C-93F5-D9A5CE980D8B}" type="slidenum">
              <a:rPr lang="en-CH" smtClean="0"/>
              <a:t>8</a:t>
            </a:fld>
            <a:endParaRPr lang="en-CH"/>
          </a:p>
        </p:txBody>
      </p:sp>
    </p:spTree>
    <p:extLst>
      <p:ext uri="{BB962C8B-B14F-4D97-AF65-F5344CB8AC3E}">
        <p14:creationId xmlns:p14="http://schemas.microsoft.com/office/powerpoint/2010/main" val="48843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F42B-8790-2A29-C8A5-36373A8D5DA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3AF77801-F3F4-6BA1-4495-C4644C2337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54B17BDB-AC22-DB58-ED32-2B5945D6E3C0}"/>
              </a:ext>
            </a:extLst>
          </p:cNvPr>
          <p:cNvSpPr>
            <a:spLocks noGrp="1"/>
          </p:cNvSpPr>
          <p:nvPr>
            <p:ph type="dt" sz="half" idx="10"/>
          </p:nvPr>
        </p:nvSpPr>
        <p:spPr/>
        <p:txBody>
          <a:bodyPr/>
          <a:lstStyle/>
          <a:p>
            <a:fld id="{EA2C4620-7EF3-D94F-84EB-45ACC6DFE0C5}" type="datetimeFigureOut">
              <a:rPr lang="en-CH" smtClean="0"/>
              <a:t>17.01.2024</a:t>
            </a:fld>
            <a:endParaRPr lang="en-CH"/>
          </a:p>
        </p:txBody>
      </p:sp>
      <p:sp>
        <p:nvSpPr>
          <p:cNvPr id="5" name="Footer Placeholder 4">
            <a:extLst>
              <a:ext uri="{FF2B5EF4-FFF2-40B4-BE49-F238E27FC236}">
                <a16:creationId xmlns:a16="http://schemas.microsoft.com/office/drawing/2014/main" id="{7A936AB5-F980-3E4C-54F7-7D6FDC9F72B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510AFE8-8A6C-3527-D93E-9F7208F55DBF}"/>
              </a:ext>
            </a:extLst>
          </p:cNvPr>
          <p:cNvSpPr>
            <a:spLocks noGrp="1"/>
          </p:cNvSpPr>
          <p:nvPr>
            <p:ph type="sldNum" sz="quarter" idx="12"/>
          </p:nvPr>
        </p:nvSpPr>
        <p:spPr/>
        <p:txBody>
          <a:bodyPr/>
          <a:lstStyle/>
          <a:p>
            <a:fld id="{5C59F8B6-6B14-D542-A48F-419C4CEEB0DB}" type="slidenum">
              <a:rPr lang="en-CH" smtClean="0"/>
              <a:t>‹#›</a:t>
            </a:fld>
            <a:endParaRPr lang="en-CH"/>
          </a:p>
        </p:txBody>
      </p:sp>
    </p:spTree>
    <p:extLst>
      <p:ext uri="{BB962C8B-B14F-4D97-AF65-F5344CB8AC3E}">
        <p14:creationId xmlns:p14="http://schemas.microsoft.com/office/powerpoint/2010/main" val="320067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8948-5D2B-6C45-607A-96C35B16C81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5A66CA1-8AAA-B5A4-6F1B-854B6F0B919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C2B2CDA-19B0-2187-0A49-A8F59FF215DD}"/>
              </a:ext>
            </a:extLst>
          </p:cNvPr>
          <p:cNvSpPr>
            <a:spLocks noGrp="1"/>
          </p:cNvSpPr>
          <p:nvPr>
            <p:ph type="dt" sz="half" idx="10"/>
          </p:nvPr>
        </p:nvSpPr>
        <p:spPr/>
        <p:txBody>
          <a:bodyPr/>
          <a:lstStyle/>
          <a:p>
            <a:fld id="{EA2C4620-7EF3-D94F-84EB-45ACC6DFE0C5}" type="datetimeFigureOut">
              <a:rPr lang="en-CH" smtClean="0"/>
              <a:t>17.01.2024</a:t>
            </a:fld>
            <a:endParaRPr lang="en-CH"/>
          </a:p>
        </p:txBody>
      </p:sp>
      <p:sp>
        <p:nvSpPr>
          <p:cNvPr id="5" name="Footer Placeholder 4">
            <a:extLst>
              <a:ext uri="{FF2B5EF4-FFF2-40B4-BE49-F238E27FC236}">
                <a16:creationId xmlns:a16="http://schemas.microsoft.com/office/drawing/2014/main" id="{5B66D206-1729-5A26-2415-969542F6DEF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B295576-D575-9897-EB6F-98DF1D1E1B9F}"/>
              </a:ext>
            </a:extLst>
          </p:cNvPr>
          <p:cNvSpPr>
            <a:spLocks noGrp="1"/>
          </p:cNvSpPr>
          <p:nvPr>
            <p:ph type="sldNum" sz="quarter" idx="12"/>
          </p:nvPr>
        </p:nvSpPr>
        <p:spPr/>
        <p:txBody>
          <a:bodyPr/>
          <a:lstStyle/>
          <a:p>
            <a:fld id="{5C59F8B6-6B14-D542-A48F-419C4CEEB0DB}" type="slidenum">
              <a:rPr lang="en-CH" smtClean="0"/>
              <a:t>‹#›</a:t>
            </a:fld>
            <a:endParaRPr lang="en-CH"/>
          </a:p>
        </p:txBody>
      </p:sp>
    </p:spTree>
    <p:extLst>
      <p:ext uri="{BB962C8B-B14F-4D97-AF65-F5344CB8AC3E}">
        <p14:creationId xmlns:p14="http://schemas.microsoft.com/office/powerpoint/2010/main" val="67660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4E2E39-C4A8-5B1D-3583-A36DF219674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970D631-B14B-F442-D209-1ACE4181E0A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C9D5EB9-85F6-C3C1-1093-67EBA6B5404D}"/>
              </a:ext>
            </a:extLst>
          </p:cNvPr>
          <p:cNvSpPr>
            <a:spLocks noGrp="1"/>
          </p:cNvSpPr>
          <p:nvPr>
            <p:ph type="dt" sz="half" idx="10"/>
          </p:nvPr>
        </p:nvSpPr>
        <p:spPr/>
        <p:txBody>
          <a:bodyPr/>
          <a:lstStyle/>
          <a:p>
            <a:fld id="{EA2C4620-7EF3-D94F-84EB-45ACC6DFE0C5}" type="datetimeFigureOut">
              <a:rPr lang="en-CH" smtClean="0"/>
              <a:t>17.01.2024</a:t>
            </a:fld>
            <a:endParaRPr lang="en-CH"/>
          </a:p>
        </p:txBody>
      </p:sp>
      <p:sp>
        <p:nvSpPr>
          <p:cNvPr id="5" name="Footer Placeholder 4">
            <a:extLst>
              <a:ext uri="{FF2B5EF4-FFF2-40B4-BE49-F238E27FC236}">
                <a16:creationId xmlns:a16="http://schemas.microsoft.com/office/drawing/2014/main" id="{908BE1D2-B1BE-C0BF-3E4F-EF8493ACF2E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A638252-4BD4-0238-9C65-373B099F86C8}"/>
              </a:ext>
            </a:extLst>
          </p:cNvPr>
          <p:cNvSpPr>
            <a:spLocks noGrp="1"/>
          </p:cNvSpPr>
          <p:nvPr>
            <p:ph type="sldNum" sz="quarter" idx="12"/>
          </p:nvPr>
        </p:nvSpPr>
        <p:spPr/>
        <p:txBody>
          <a:bodyPr/>
          <a:lstStyle/>
          <a:p>
            <a:fld id="{5C59F8B6-6B14-D542-A48F-419C4CEEB0DB}" type="slidenum">
              <a:rPr lang="en-CH" smtClean="0"/>
              <a:t>‹#›</a:t>
            </a:fld>
            <a:endParaRPr lang="en-CH"/>
          </a:p>
        </p:txBody>
      </p:sp>
    </p:spTree>
    <p:extLst>
      <p:ext uri="{BB962C8B-B14F-4D97-AF65-F5344CB8AC3E}">
        <p14:creationId xmlns:p14="http://schemas.microsoft.com/office/powerpoint/2010/main" val="130699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9AF5-0121-FFAF-4A6F-24E6AA9E32D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8930B3C-DEEA-98A2-E8CF-DA0B1434CE5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5D08F67-34FE-2B36-B07F-18543754A6ED}"/>
              </a:ext>
            </a:extLst>
          </p:cNvPr>
          <p:cNvSpPr>
            <a:spLocks noGrp="1"/>
          </p:cNvSpPr>
          <p:nvPr>
            <p:ph type="dt" sz="half" idx="10"/>
          </p:nvPr>
        </p:nvSpPr>
        <p:spPr/>
        <p:txBody>
          <a:bodyPr/>
          <a:lstStyle/>
          <a:p>
            <a:fld id="{EA2C4620-7EF3-D94F-84EB-45ACC6DFE0C5}" type="datetimeFigureOut">
              <a:rPr lang="en-CH" smtClean="0"/>
              <a:t>17.01.2024</a:t>
            </a:fld>
            <a:endParaRPr lang="en-CH"/>
          </a:p>
        </p:txBody>
      </p:sp>
      <p:sp>
        <p:nvSpPr>
          <p:cNvPr id="5" name="Footer Placeholder 4">
            <a:extLst>
              <a:ext uri="{FF2B5EF4-FFF2-40B4-BE49-F238E27FC236}">
                <a16:creationId xmlns:a16="http://schemas.microsoft.com/office/drawing/2014/main" id="{9AB5B60A-D9D5-A819-6414-D078E8FD72C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069FF5B-CDC4-9786-5A49-6B614CAF18CE}"/>
              </a:ext>
            </a:extLst>
          </p:cNvPr>
          <p:cNvSpPr>
            <a:spLocks noGrp="1"/>
          </p:cNvSpPr>
          <p:nvPr>
            <p:ph type="sldNum" sz="quarter" idx="12"/>
          </p:nvPr>
        </p:nvSpPr>
        <p:spPr/>
        <p:txBody>
          <a:bodyPr/>
          <a:lstStyle/>
          <a:p>
            <a:fld id="{5C59F8B6-6B14-D542-A48F-419C4CEEB0DB}" type="slidenum">
              <a:rPr lang="en-CH" smtClean="0"/>
              <a:t>‹#›</a:t>
            </a:fld>
            <a:endParaRPr lang="en-CH"/>
          </a:p>
        </p:txBody>
      </p:sp>
    </p:spTree>
    <p:extLst>
      <p:ext uri="{BB962C8B-B14F-4D97-AF65-F5344CB8AC3E}">
        <p14:creationId xmlns:p14="http://schemas.microsoft.com/office/powerpoint/2010/main" val="904410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AC64-960F-FF21-7A40-B33918D5B49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2C1515DD-3EAA-D64F-4F42-C72ABE30E6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A13B4EE-DA15-F772-2A8B-33C0A22DCEF3}"/>
              </a:ext>
            </a:extLst>
          </p:cNvPr>
          <p:cNvSpPr>
            <a:spLocks noGrp="1"/>
          </p:cNvSpPr>
          <p:nvPr>
            <p:ph type="dt" sz="half" idx="10"/>
          </p:nvPr>
        </p:nvSpPr>
        <p:spPr/>
        <p:txBody>
          <a:bodyPr/>
          <a:lstStyle/>
          <a:p>
            <a:fld id="{EA2C4620-7EF3-D94F-84EB-45ACC6DFE0C5}" type="datetimeFigureOut">
              <a:rPr lang="en-CH" smtClean="0"/>
              <a:t>17.01.2024</a:t>
            </a:fld>
            <a:endParaRPr lang="en-CH"/>
          </a:p>
        </p:txBody>
      </p:sp>
      <p:sp>
        <p:nvSpPr>
          <p:cNvPr id="5" name="Footer Placeholder 4">
            <a:extLst>
              <a:ext uri="{FF2B5EF4-FFF2-40B4-BE49-F238E27FC236}">
                <a16:creationId xmlns:a16="http://schemas.microsoft.com/office/drawing/2014/main" id="{D1FABDE8-6D7E-924E-33FA-9DEB331026B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4E2EA1F-ACCD-733B-A720-EDC72571238B}"/>
              </a:ext>
            </a:extLst>
          </p:cNvPr>
          <p:cNvSpPr>
            <a:spLocks noGrp="1"/>
          </p:cNvSpPr>
          <p:nvPr>
            <p:ph type="sldNum" sz="quarter" idx="12"/>
          </p:nvPr>
        </p:nvSpPr>
        <p:spPr/>
        <p:txBody>
          <a:bodyPr/>
          <a:lstStyle/>
          <a:p>
            <a:fld id="{5C59F8B6-6B14-D542-A48F-419C4CEEB0DB}" type="slidenum">
              <a:rPr lang="en-CH" smtClean="0"/>
              <a:t>‹#›</a:t>
            </a:fld>
            <a:endParaRPr lang="en-CH"/>
          </a:p>
        </p:txBody>
      </p:sp>
    </p:spTree>
    <p:extLst>
      <p:ext uri="{BB962C8B-B14F-4D97-AF65-F5344CB8AC3E}">
        <p14:creationId xmlns:p14="http://schemas.microsoft.com/office/powerpoint/2010/main" val="319975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1174-D33A-9F07-1FE8-5ED83C66327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C199A03-5D37-7B6E-2265-3CEA062BAF2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C47D9E8-E87A-320A-2A91-623DAE9F47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9E4C140-ECC0-9982-D4DF-2EDE6D96A626}"/>
              </a:ext>
            </a:extLst>
          </p:cNvPr>
          <p:cNvSpPr>
            <a:spLocks noGrp="1"/>
          </p:cNvSpPr>
          <p:nvPr>
            <p:ph type="dt" sz="half" idx="10"/>
          </p:nvPr>
        </p:nvSpPr>
        <p:spPr/>
        <p:txBody>
          <a:bodyPr/>
          <a:lstStyle/>
          <a:p>
            <a:fld id="{EA2C4620-7EF3-D94F-84EB-45ACC6DFE0C5}" type="datetimeFigureOut">
              <a:rPr lang="en-CH" smtClean="0"/>
              <a:t>17.01.2024</a:t>
            </a:fld>
            <a:endParaRPr lang="en-CH"/>
          </a:p>
        </p:txBody>
      </p:sp>
      <p:sp>
        <p:nvSpPr>
          <p:cNvPr id="6" name="Footer Placeholder 5">
            <a:extLst>
              <a:ext uri="{FF2B5EF4-FFF2-40B4-BE49-F238E27FC236}">
                <a16:creationId xmlns:a16="http://schemas.microsoft.com/office/drawing/2014/main" id="{2CF76311-982E-DA7A-072A-FB8B24E80A5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F3C1F9F-A1C2-FBF7-4779-08EDBE0E5C8A}"/>
              </a:ext>
            </a:extLst>
          </p:cNvPr>
          <p:cNvSpPr>
            <a:spLocks noGrp="1"/>
          </p:cNvSpPr>
          <p:nvPr>
            <p:ph type="sldNum" sz="quarter" idx="12"/>
          </p:nvPr>
        </p:nvSpPr>
        <p:spPr/>
        <p:txBody>
          <a:bodyPr/>
          <a:lstStyle/>
          <a:p>
            <a:fld id="{5C59F8B6-6B14-D542-A48F-419C4CEEB0DB}" type="slidenum">
              <a:rPr lang="en-CH" smtClean="0"/>
              <a:t>‹#›</a:t>
            </a:fld>
            <a:endParaRPr lang="en-CH"/>
          </a:p>
        </p:txBody>
      </p:sp>
    </p:spTree>
    <p:extLst>
      <p:ext uri="{BB962C8B-B14F-4D97-AF65-F5344CB8AC3E}">
        <p14:creationId xmlns:p14="http://schemas.microsoft.com/office/powerpoint/2010/main" val="360327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FC18-CE50-F68D-3AD5-F4D8507AEF3E}"/>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20C48FF-0320-660D-0E93-3A75FD4122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C748C61-FC57-473F-679B-07116B6B2EE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18AB2A25-5DA1-383F-D7DD-08A016C19F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19BA6E-E4B1-C443-1B41-697F316C071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2CF128A-1228-0522-4575-09925CAB1753}"/>
              </a:ext>
            </a:extLst>
          </p:cNvPr>
          <p:cNvSpPr>
            <a:spLocks noGrp="1"/>
          </p:cNvSpPr>
          <p:nvPr>
            <p:ph type="dt" sz="half" idx="10"/>
          </p:nvPr>
        </p:nvSpPr>
        <p:spPr/>
        <p:txBody>
          <a:bodyPr/>
          <a:lstStyle/>
          <a:p>
            <a:fld id="{EA2C4620-7EF3-D94F-84EB-45ACC6DFE0C5}" type="datetimeFigureOut">
              <a:rPr lang="en-CH" smtClean="0"/>
              <a:t>17.01.2024</a:t>
            </a:fld>
            <a:endParaRPr lang="en-CH"/>
          </a:p>
        </p:txBody>
      </p:sp>
      <p:sp>
        <p:nvSpPr>
          <p:cNvPr id="8" name="Footer Placeholder 7">
            <a:extLst>
              <a:ext uri="{FF2B5EF4-FFF2-40B4-BE49-F238E27FC236}">
                <a16:creationId xmlns:a16="http://schemas.microsoft.com/office/drawing/2014/main" id="{C4387C04-71A9-0596-2E47-2861F43E14DC}"/>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A16CCE2F-B3CB-7FEF-FD0A-970F5C8BD6E0}"/>
              </a:ext>
            </a:extLst>
          </p:cNvPr>
          <p:cNvSpPr>
            <a:spLocks noGrp="1"/>
          </p:cNvSpPr>
          <p:nvPr>
            <p:ph type="sldNum" sz="quarter" idx="12"/>
          </p:nvPr>
        </p:nvSpPr>
        <p:spPr/>
        <p:txBody>
          <a:bodyPr/>
          <a:lstStyle/>
          <a:p>
            <a:fld id="{5C59F8B6-6B14-D542-A48F-419C4CEEB0DB}" type="slidenum">
              <a:rPr lang="en-CH" smtClean="0"/>
              <a:t>‹#›</a:t>
            </a:fld>
            <a:endParaRPr lang="en-CH"/>
          </a:p>
        </p:txBody>
      </p:sp>
    </p:spTree>
    <p:extLst>
      <p:ext uri="{BB962C8B-B14F-4D97-AF65-F5344CB8AC3E}">
        <p14:creationId xmlns:p14="http://schemas.microsoft.com/office/powerpoint/2010/main" val="14438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77D7-8E46-12ED-9242-3028A4DFD705}"/>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2C4CC9A2-54DB-0882-77EA-03B6114532AB}"/>
              </a:ext>
            </a:extLst>
          </p:cNvPr>
          <p:cNvSpPr>
            <a:spLocks noGrp="1"/>
          </p:cNvSpPr>
          <p:nvPr>
            <p:ph type="dt" sz="half" idx="10"/>
          </p:nvPr>
        </p:nvSpPr>
        <p:spPr/>
        <p:txBody>
          <a:bodyPr/>
          <a:lstStyle/>
          <a:p>
            <a:fld id="{EA2C4620-7EF3-D94F-84EB-45ACC6DFE0C5}" type="datetimeFigureOut">
              <a:rPr lang="en-CH" smtClean="0"/>
              <a:t>17.01.2024</a:t>
            </a:fld>
            <a:endParaRPr lang="en-CH"/>
          </a:p>
        </p:txBody>
      </p:sp>
      <p:sp>
        <p:nvSpPr>
          <p:cNvPr id="4" name="Footer Placeholder 3">
            <a:extLst>
              <a:ext uri="{FF2B5EF4-FFF2-40B4-BE49-F238E27FC236}">
                <a16:creationId xmlns:a16="http://schemas.microsoft.com/office/drawing/2014/main" id="{65EBEA81-8C6A-65AF-F29B-0DDAC6D28B11}"/>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E7BF524E-0E2E-C062-56AB-FD5C1590D3F5}"/>
              </a:ext>
            </a:extLst>
          </p:cNvPr>
          <p:cNvSpPr>
            <a:spLocks noGrp="1"/>
          </p:cNvSpPr>
          <p:nvPr>
            <p:ph type="sldNum" sz="quarter" idx="12"/>
          </p:nvPr>
        </p:nvSpPr>
        <p:spPr/>
        <p:txBody>
          <a:bodyPr/>
          <a:lstStyle/>
          <a:p>
            <a:fld id="{5C59F8B6-6B14-D542-A48F-419C4CEEB0DB}" type="slidenum">
              <a:rPr lang="en-CH" smtClean="0"/>
              <a:t>‹#›</a:t>
            </a:fld>
            <a:endParaRPr lang="en-CH"/>
          </a:p>
        </p:txBody>
      </p:sp>
    </p:spTree>
    <p:extLst>
      <p:ext uri="{BB962C8B-B14F-4D97-AF65-F5344CB8AC3E}">
        <p14:creationId xmlns:p14="http://schemas.microsoft.com/office/powerpoint/2010/main" val="112634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8D867-429F-01B6-E1AE-A7D6368A07DA}"/>
              </a:ext>
            </a:extLst>
          </p:cNvPr>
          <p:cNvSpPr>
            <a:spLocks noGrp="1"/>
          </p:cNvSpPr>
          <p:nvPr>
            <p:ph type="dt" sz="half" idx="10"/>
          </p:nvPr>
        </p:nvSpPr>
        <p:spPr/>
        <p:txBody>
          <a:bodyPr/>
          <a:lstStyle/>
          <a:p>
            <a:fld id="{EA2C4620-7EF3-D94F-84EB-45ACC6DFE0C5}" type="datetimeFigureOut">
              <a:rPr lang="en-CH" smtClean="0"/>
              <a:t>17.01.2024</a:t>
            </a:fld>
            <a:endParaRPr lang="en-CH"/>
          </a:p>
        </p:txBody>
      </p:sp>
      <p:sp>
        <p:nvSpPr>
          <p:cNvPr id="3" name="Footer Placeholder 2">
            <a:extLst>
              <a:ext uri="{FF2B5EF4-FFF2-40B4-BE49-F238E27FC236}">
                <a16:creationId xmlns:a16="http://schemas.microsoft.com/office/drawing/2014/main" id="{DFCEFFDC-F4B1-071C-D922-4602E31964C5}"/>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2A712B12-5094-6611-3CCF-88D44862B937}"/>
              </a:ext>
            </a:extLst>
          </p:cNvPr>
          <p:cNvSpPr>
            <a:spLocks noGrp="1"/>
          </p:cNvSpPr>
          <p:nvPr>
            <p:ph type="sldNum" sz="quarter" idx="12"/>
          </p:nvPr>
        </p:nvSpPr>
        <p:spPr/>
        <p:txBody>
          <a:bodyPr/>
          <a:lstStyle/>
          <a:p>
            <a:fld id="{5C59F8B6-6B14-D542-A48F-419C4CEEB0DB}" type="slidenum">
              <a:rPr lang="en-CH" smtClean="0"/>
              <a:t>‹#›</a:t>
            </a:fld>
            <a:endParaRPr lang="en-CH"/>
          </a:p>
        </p:txBody>
      </p:sp>
    </p:spTree>
    <p:extLst>
      <p:ext uri="{BB962C8B-B14F-4D97-AF65-F5344CB8AC3E}">
        <p14:creationId xmlns:p14="http://schemas.microsoft.com/office/powerpoint/2010/main" val="2181435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87CD-EFE1-17F4-0A99-18665F6368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E493BF79-94E0-AED2-494F-7CCB61DEAC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7C35C61D-F297-74F6-45F4-EE03EA3BF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9F8276-18BA-DEDC-7DC4-39711570A045}"/>
              </a:ext>
            </a:extLst>
          </p:cNvPr>
          <p:cNvSpPr>
            <a:spLocks noGrp="1"/>
          </p:cNvSpPr>
          <p:nvPr>
            <p:ph type="dt" sz="half" idx="10"/>
          </p:nvPr>
        </p:nvSpPr>
        <p:spPr/>
        <p:txBody>
          <a:bodyPr/>
          <a:lstStyle/>
          <a:p>
            <a:fld id="{EA2C4620-7EF3-D94F-84EB-45ACC6DFE0C5}" type="datetimeFigureOut">
              <a:rPr lang="en-CH" smtClean="0"/>
              <a:t>17.01.2024</a:t>
            </a:fld>
            <a:endParaRPr lang="en-CH"/>
          </a:p>
        </p:txBody>
      </p:sp>
      <p:sp>
        <p:nvSpPr>
          <p:cNvPr id="6" name="Footer Placeholder 5">
            <a:extLst>
              <a:ext uri="{FF2B5EF4-FFF2-40B4-BE49-F238E27FC236}">
                <a16:creationId xmlns:a16="http://schemas.microsoft.com/office/drawing/2014/main" id="{8858F79E-5AC0-936E-A232-210A8EA88D9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D49BCDA-05A8-1101-AF4C-C4751F364D90}"/>
              </a:ext>
            </a:extLst>
          </p:cNvPr>
          <p:cNvSpPr>
            <a:spLocks noGrp="1"/>
          </p:cNvSpPr>
          <p:nvPr>
            <p:ph type="sldNum" sz="quarter" idx="12"/>
          </p:nvPr>
        </p:nvSpPr>
        <p:spPr/>
        <p:txBody>
          <a:bodyPr/>
          <a:lstStyle/>
          <a:p>
            <a:fld id="{5C59F8B6-6B14-D542-A48F-419C4CEEB0DB}" type="slidenum">
              <a:rPr lang="en-CH" smtClean="0"/>
              <a:t>‹#›</a:t>
            </a:fld>
            <a:endParaRPr lang="en-CH"/>
          </a:p>
        </p:txBody>
      </p:sp>
    </p:spTree>
    <p:extLst>
      <p:ext uri="{BB962C8B-B14F-4D97-AF65-F5344CB8AC3E}">
        <p14:creationId xmlns:p14="http://schemas.microsoft.com/office/powerpoint/2010/main" val="297244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7A83-3CB8-5C37-6BC2-6D9889B35C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54F8780-74F6-B901-2858-FDB6A084CC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22AFE86-D4B6-2B0D-D728-8FE4B38AE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D9D61AC-D19D-3D89-E7BA-661F4B41C636}"/>
              </a:ext>
            </a:extLst>
          </p:cNvPr>
          <p:cNvSpPr>
            <a:spLocks noGrp="1"/>
          </p:cNvSpPr>
          <p:nvPr>
            <p:ph type="dt" sz="half" idx="10"/>
          </p:nvPr>
        </p:nvSpPr>
        <p:spPr/>
        <p:txBody>
          <a:bodyPr/>
          <a:lstStyle/>
          <a:p>
            <a:fld id="{EA2C4620-7EF3-D94F-84EB-45ACC6DFE0C5}" type="datetimeFigureOut">
              <a:rPr lang="en-CH" smtClean="0"/>
              <a:t>17.01.2024</a:t>
            </a:fld>
            <a:endParaRPr lang="en-CH"/>
          </a:p>
        </p:txBody>
      </p:sp>
      <p:sp>
        <p:nvSpPr>
          <p:cNvPr id="6" name="Footer Placeholder 5">
            <a:extLst>
              <a:ext uri="{FF2B5EF4-FFF2-40B4-BE49-F238E27FC236}">
                <a16:creationId xmlns:a16="http://schemas.microsoft.com/office/drawing/2014/main" id="{ACA58867-FC2A-2FFE-92F1-A31142EB584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6CE76CD-2617-BA8E-A060-40FDA16DBD95}"/>
              </a:ext>
            </a:extLst>
          </p:cNvPr>
          <p:cNvSpPr>
            <a:spLocks noGrp="1"/>
          </p:cNvSpPr>
          <p:nvPr>
            <p:ph type="sldNum" sz="quarter" idx="12"/>
          </p:nvPr>
        </p:nvSpPr>
        <p:spPr/>
        <p:txBody>
          <a:bodyPr/>
          <a:lstStyle/>
          <a:p>
            <a:fld id="{5C59F8B6-6B14-D542-A48F-419C4CEEB0DB}" type="slidenum">
              <a:rPr lang="en-CH" smtClean="0"/>
              <a:t>‹#›</a:t>
            </a:fld>
            <a:endParaRPr lang="en-CH"/>
          </a:p>
        </p:txBody>
      </p:sp>
    </p:spTree>
    <p:extLst>
      <p:ext uri="{BB962C8B-B14F-4D97-AF65-F5344CB8AC3E}">
        <p14:creationId xmlns:p14="http://schemas.microsoft.com/office/powerpoint/2010/main" val="370688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FEFABC-0ABE-C089-9A91-7AE2E5D6DF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9B3D60C-BE46-9190-792B-92B463DDD8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9A10C9B-1ECE-EF88-273F-3D6B5394B3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C4620-7EF3-D94F-84EB-45ACC6DFE0C5}" type="datetimeFigureOut">
              <a:rPr lang="en-CH" smtClean="0"/>
              <a:t>17.01.2024</a:t>
            </a:fld>
            <a:endParaRPr lang="en-CH"/>
          </a:p>
        </p:txBody>
      </p:sp>
      <p:sp>
        <p:nvSpPr>
          <p:cNvPr id="5" name="Footer Placeholder 4">
            <a:extLst>
              <a:ext uri="{FF2B5EF4-FFF2-40B4-BE49-F238E27FC236}">
                <a16:creationId xmlns:a16="http://schemas.microsoft.com/office/drawing/2014/main" id="{600C5428-14F9-847B-AD80-C94B9A41F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DAB05DDD-61B0-1CD3-A82D-32790021E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9F8B6-6B14-D542-A48F-419C4CEEB0DB}" type="slidenum">
              <a:rPr lang="en-CH" smtClean="0"/>
              <a:t>‹#›</a:t>
            </a:fld>
            <a:endParaRPr lang="en-CH"/>
          </a:p>
        </p:txBody>
      </p:sp>
    </p:spTree>
    <p:extLst>
      <p:ext uri="{BB962C8B-B14F-4D97-AF65-F5344CB8AC3E}">
        <p14:creationId xmlns:p14="http://schemas.microsoft.com/office/powerpoint/2010/main" val="43402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aws.amazon.com/step-functions/latest/dg/amazon-states-language-parallel-stat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aws.amazon.com/step-functions/latest/dg/amazon-states-language-map-stat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aws.amazon.com/step-functions/latest/dg/amazon-states-language-task-state.html" TargetMode="External"/><Relationship Id="rId2" Type="http://schemas.openxmlformats.org/officeDocument/2006/relationships/hyperlink" Target="https://aws.amazon.com/lambda/" TargetMode="External"/><Relationship Id="rId1" Type="http://schemas.openxmlformats.org/officeDocument/2006/relationships/slideLayout" Target="../slideLayouts/slideLayout2.xml"/><Relationship Id="rId4" Type="http://schemas.openxmlformats.org/officeDocument/2006/relationships/hyperlink" Target="https://aws.amazon.com/glu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ws.amazon.com/cloudwatc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ocs.aws.amazon.com/step-functions/latest/dg/concepts-service-integrations.html" TargetMode="External"/><Relationship Id="rId3" Type="http://schemas.openxmlformats.org/officeDocument/2006/relationships/hyperlink" Target="https://docs.aws.amazon.com/step-functions/latest/dg/limits-overview.html#service-limits-api-state-throttling" TargetMode="External"/><Relationship Id="rId7" Type="http://schemas.openxmlformats.org/officeDocument/2006/relationships/hyperlink" Target="https://docs.aws.amazon.com/step-functions/latest/dg/express-at-least-once-execution.html" TargetMode="External"/><Relationship Id="rId2" Type="http://schemas.openxmlformats.org/officeDocument/2006/relationships/hyperlink" Target="https://docs.aws.amazon.com/step-functions/latest/dg/limits-overview.html#service-limits-api-action-throttling-general" TargetMode="External"/><Relationship Id="rId1" Type="http://schemas.openxmlformats.org/officeDocument/2006/relationships/slideLayout" Target="../slideLayouts/slideLayout2.xml"/><Relationship Id="rId6" Type="http://schemas.openxmlformats.org/officeDocument/2006/relationships/hyperlink" Target="https://docs.aws.amazon.com/step-functions/latest/dg/concepts-sm-exec-details-ui.html" TargetMode="External"/><Relationship Id="rId5" Type="http://schemas.openxmlformats.org/officeDocument/2006/relationships/hyperlink" Target="https://docs.aws.amazon.com/step-functions/latest/dg/diff-standard-express-exec-details-ui.html" TargetMode="External"/><Relationship Id="rId4" Type="http://schemas.openxmlformats.org/officeDocument/2006/relationships/hyperlink" Target="http://aws.amazon.com/step-functions/prici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aws.amazon.com/step-functions/latest/dg/amazon-states-language-choice-stat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aws.amazon.com/step-functions/latest/dg/connect-to-resource.html#connect-wait-tok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F827F-0C82-54E0-EF17-780C64ACAA3D}"/>
              </a:ext>
            </a:extLst>
          </p:cNvPr>
          <p:cNvSpPr>
            <a:spLocks noGrp="1"/>
          </p:cNvSpPr>
          <p:nvPr>
            <p:ph type="ctrTitle"/>
          </p:nvPr>
        </p:nvSpPr>
        <p:spPr>
          <a:xfrm>
            <a:off x="838200" y="451381"/>
            <a:ext cx="10512552" cy="4066540"/>
          </a:xfrm>
        </p:spPr>
        <p:txBody>
          <a:bodyPr anchor="b">
            <a:normAutofit/>
          </a:bodyPr>
          <a:lstStyle/>
          <a:p>
            <a:pPr algn="l"/>
            <a:r>
              <a:rPr lang="en-CH" sz="6600"/>
              <a:t>AWS Step Functions</a:t>
            </a:r>
          </a:p>
        </p:txBody>
      </p:sp>
      <p:sp>
        <p:nvSpPr>
          <p:cNvPr id="1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268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Freeform: Shape 9224">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548E24-E7ED-0F78-3A11-A47EA4C603B6}"/>
              </a:ext>
            </a:extLst>
          </p:cNvPr>
          <p:cNvSpPr>
            <a:spLocks noGrp="1"/>
          </p:cNvSpPr>
          <p:nvPr>
            <p:ph type="title"/>
          </p:nvPr>
        </p:nvSpPr>
        <p:spPr>
          <a:xfrm>
            <a:off x="838200" y="365125"/>
            <a:ext cx="10515600" cy="1325563"/>
          </a:xfrm>
        </p:spPr>
        <p:txBody>
          <a:bodyPr>
            <a:normAutofit/>
          </a:bodyPr>
          <a:lstStyle/>
          <a:p>
            <a:r>
              <a:rPr lang="en-CH" sz="3600" dirty="0"/>
              <a:t>AWS Step Functions Use Cases: </a:t>
            </a:r>
            <a:r>
              <a:rPr lang="en-GB" sz="3600" b="1" i="0" dirty="0">
                <a:effectLst/>
                <a:latin typeface="Amazon Ember"/>
              </a:rPr>
              <a:t>Parallel processing</a:t>
            </a:r>
            <a:endParaRPr lang="en-CH" sz="3600" dirty="0"/>
          </a:p>
        </p:txBody>
      </p:sp>
      <p:sp>
        <p:nvSpPr>
          <p:cNvPr id="3" name="Content Placeholder 2">
            <a:extLst>
              <a:ext uri="{FF2B5EF4-FFF2-40B4-BE49-F238E27FC236}">
                <a16:creationId xmlns:a16="http://schemas.microsoft.com/office/drawing/2014/main" id="{46013B71-CC44-D25D-F1B0-A5C9E0CAD296}"/>
              </a:ext>
            </a:extLst>
          </p:cNvPr>
          <p:cNvSpPr>
            <a:spLocks noGrp="1"/>
          </p:cNvSpPr>
          <p:nvPr>
            <p:ph idx="1"/>
          </p:nvPr>
        </p:nvSpPr>
        <p:spPr>
          <a:xfrm>
            <a:off x="838201" y="2013625"/>
            <a:ext cx="5105399" cy="4163337"/>
          </a:xfrm>
        </p:spPr>
        <p:txBody>
          <a:bodyPr>
            <a:normAutofit/>
          </a:bodyPr>
          <a:lstStyle/>
          <a:p>
            <a:r>
              <a:rPr lang="en-GB" sz="2000" b="0" i="0" dirty="0">
                <a:effectLst/>
              </a:rPr>
              <a:t>A customer converts a video file into five different display resolutions, so viewers can watch the video on multiple devices. </a:t>
            </a:r>
          </a:p>
          <a:p>
            <a:r>
              <a:rPr lang="en-GB" sz="2000" b="0" i="0" dirty="0">
                <a:effectLst/>
              </a:rPr>
              <a:t>Using a </a:t>
            </a:r>
            <a:r>
              <a:rPr lang="en-GB" sz="2000" u="none" strike="noStrike" dirty="0">
                <a:effectLst/>
                <a:hlinkClick r:id="rId2">
                  <a:extLst>
                    <a:ext uri="{A12FA001-AC4F-418D-AE19-62706E023703}">
                      <ahyp:hlinkClr xmlns:ahyp="http://schemas.microsoft.com/office/drawing/2018/hyperlinkcolor" val="tx"/>
                    </a:ext>
                  </a:extLst>
                </a:hlinkClick>
              </a:rPr>
              <a:t>Parallel</a:t>
            </a:r>
            <a:r>
              <a:rPr lang="en-GB" sz="2000" b="0" i="0" dirty="0">
                <a:effectLst/>
              </a:rPr>
              <a:t> state, Step Functions inputs the video file, so Lambda can process it into the five display resolutions at the same time.</a:t>
            </a:r>
            <a:endParaRPr lang="en-CH" sz="2000" dirty="0"/>
          </a:p>
        </p:txBody>
      </p:sp>
      <p:pic>
        <p:nvPicPr>
          <p:cNvPr id="9218" name="Picture 2" descr="&#10;          Parallelism&#10;        ">
            <a:extLst>
              <a:ext uri="{FF2B5EF4-FFF2-40B4-BE49-F238E27FC236}">
                <a16:creationId xmlns:a16="http://schemas.microsoft.com/office/drawing/2014/main" id="{504ED03D-E9EA-DD52-9DA4-B84DC6F076F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43538" y="3517355"/>
            <a:ext cx="2775284" cy="1250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901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Freeform: Shape 10248">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548E24-E7ED-0F78-3A11-A47EA4C603B6}"/>
              </a:ext>
            </a:extLst>
          </p:cNvPr>
          <p:cNvSpPr>
            <a:spLocks noGrp="1"/>
          </p:cNvSpPr>
          <p:nvPr>
            <p:ph type="title"/>
          </p:nvPr>
        </p:nvSpPr>
        <p:spPr>
          <a:xfrm>
            <a:off x="838200" y="365125"/>
            <a:ext cx="10515600" cy="1325563"/>
          </a:xfrm>
        </p:spPr>
        <p:txBody>
          <a:bodyPr>
            <a:normAutofit/>
          </a:bodyPr>
          <a:lstStyle/>
          <a:p>
            <a:r>
              <a:rPr lang="en-CH" sz="3600" dirty="0"/>
              <a:t>AWS Step Functions Use Cases: </a:t>
            </a:r>
            <a:r>
              <a:rPr lang="en-GB" sz="3600" b="1" i="0" dirty="0">
                <a:effectLst/>
                <a:latin typeface="Amazon Ember"/>
              </a:rPr>
              <a:t>Dynamic parallelism</a:t>
            </a:r>
            <a:endParaRPr lang="en-CH" sz="3600" dirty="0"/>
          </a:p>
        </p:txBody>
      </p:sp>
      <p:sp>
        <p:nvSpPr>
          <p:cNvPr id="3" name="Content Placeholder 2">
            <a:extLst>
              <a:ext uri="{FF2B5EF4-FFF2-40B4-BE49-F238E27FC236}">
                <a16:creationId xmlns:a16="http://schemas.microsoft.com/office/drawing/2014/main" id="{46013B71-CC44-D25D-F1B0-A5C9E0CAD296}"/>
              </a:ext>
            </a:extLst>
          </p:cNvPr>
          <p:cNvSpPr>
            <a:spLocks noGrp="1"/>
          </p:cNvSpPr>
          <p:nvPr>
            <p:ph idx="1"/>
          </p:nvPr>
        </p:nvSpPr>
        <p:spPr>
          <a:xfrm>
            <a:off x="838201" y="2013625"/>
            <a:ext cx="5105399" cy="4163337"/>
          </a:xfrm>
        </p:spPr>
        <p:txBody>
          <a:bodyPr>
            <a:normAutofit/>
          </a:bodyPr>
          <a:lstStyle/>
          <a:p>
            <a:pPr>
              <a:spcBef>
                <a:spcPts val="300"/>
              </a:spcBef>
              <a:spcAft>
                <a:spcPts val="300"/>
              </a:spcAft>
            </a:pPr>
            <a:r>
              <a:rPr lang="en-GB" sz="2000" b="0" i="0" dirty="0">
                <a:effectLst/>
              </a:rPr>
              <a:t>A customer orders three items, and you need to prepare each item for delivery. </a:t>
            </a:r>
          </a:p>
          <a:p>
            <a:pPr>
              <a:spcBef>
                <a:spcPts val="300"/>
              </a:spcBef>
              <a:spcAft>
                <a:spcPts val="300"/>
              </a:spcAft>
            </a:pPr>
            <a:r>
              <a:rPr lang="en-GB" sz="2000" b="0" i="0" dirty="0">
                <a:effectLst/>
              </a:rPr>
              <a:t>You check each item's availability, gather each item, and then package each item for delivery. </a:t>
            </a:r>
          </a:p>
          <a:p>
            <a:pPr>
              <a:spcBef>
                <a:spcPts val="300"/>
              </a:spcBef>
              <a:spcAft>
                <a:spcPts val="300"/>
              </a:spcAft>
            </a:pPr>
            <a:r>
              <a:rPr lang="en-GB" sz="2000" b="0" i="0" dirty="0">
                <a:effectLst/>
              </a:rPr>
              <a:t>Using a </a:t>
            </a:r>
            <a:r>
              <a:rPr lang="en-GB" sz="2000" u="none" strike="noStrike" dirty="0">
                <a:effectLst/>
                <a:hlinkClick r:id="rId2"/>
              </a:rPr>
              <a:t>Map</a:t>
            </a:r>
            <a:r>
              <a:rPr lang="en-GB" sz="2000" b="0" i="0" dirty="0">
                <a:effectLst/>
              </a:rPr>
              <a:t> state, Step Functions has Lambda process each of your customer's items in parallel. </a:t>
            </a:r>
          </a:p>
          <a:p>
            <a:pPr>
              <a:spcBef>
                <a:spcPts val="300"/>
              </a:spcBef>
              <a:spcAft>
                <a:spcPts val="300"/>
              </a:spcAft>
            </a:pPr>
            <a:r>
              <a:rPr lang="en-GB" sz="2000" b="0" i="0" dirty="0">
                <a:effectLst/>
              </a:rPr>
              <a:t>Once all of your customer's items are packaged for delivery, Step Functions goes to the next step in your workflow, which is to send your customer a confirmation email with tracking information.</a:t>
            </a:r>
            <a:endParaRPr lang="en-CH" sz="2000" dirty="0"/>
          </a:p>
        </p:txBody>
      </p:sp>
      <p:pic>
        <p:nvPicPr>
          <p:cNvPr id="10242" name="Picture 2" descr="&#10;          Chaining&#10;        ">
            <a:extLst>
              <a:ext uri="{FF2B5EF4-FFF2-40B4-BE49-F238E27FC236}">
                <a16:creationId xmlns:a16="http://schemas.microsoft.com/office/drawing/2014/main" id="{71D8EF6E-B615-0E4B-55DC-30BCD529AD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43538" y="3807352"/>
            <a:ext cx="2775284" cy="670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99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836E3-7206-FE8D-3390-B3C5901E21E6}"/>
              </a:ext>
            </a:extLst>
          </p:cNvPr>
          <p:cNvSpPr>
            <a:spLocks noGrp="1"/>
          </p:cNvSpPr>
          <p:nvPr>
            <p:ph type="title"/>
          </p:nvPr>
        </p:nvSpPr>
        <p:spPr>
          <a:xfrm>
            <a:off x="838200" y="365125"/>
            <a:ext cx="10515600" cy="1325563"/>
          </a:xfrm>
        </p:spPr>
        <p:txBody>
          <a:bodyPr>
            <a:normAutofit/>
          </a:bodyPr>
          <a:lstStyle/>
          <a:p>
            <a:r>
              <a:rPr lang="en-CH" sz="5400"/>
              <a:t>AWS Step Functions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7DD5A2-D98D-2784-F6E9-845022344F13}"/>
              </a:ext>
            </a:extLst>
          </p:cNvPr>
          <p:cNvSpPr>
            <a:spLocks noGrp="1"/>
          </p:cNvSpPr>
          <p:nvPr>
            <p:ph idx="1"/>
          </p:nvPr>
        </p:nvSpPr>
        <p:spPr>
          <a:xfrm>
            <a:off x="838200" y="1929384"/>
            <a:ext cx="10515600" cy="4251960"/>
          </a:xfrm>
        </p:spPr>
        <p:txBody>
          <a:bodyPr>
            <a:normAutofit/>
          </a:bodyPr>
          <a:lstStyle/>
          <a:p>
            <a:r>
              <a:rPr lang="en-GB" sz="1500" b="1" i="0">
                <a:effectLst/>
                <a:highlight>
                  <a:srgbClr val="00FF00"/>
                </a:highlight>
              </a:rPr>
              <a:t>AWS Step Functions is a serverless orchestration service that lets you integrate with </a:t>
            </a:r>
            <a:r>
              <a:rPr lang="en-GB" sz="1500" b="1" i="0" u="none" strike="noStrike">
                <a:effectLst/>
                <a:highlight>
                  <a:srgbClr val="00FF00"/>
                </a:highlight>
                <a:hlinkClick r:id="rId2">
                  <a:extLst>
                    <a:ext uri="{A12FA001-AC4F-418D-AE19-62706E023703}">
                      <ahyp:hlinkClr xmlns:ahyp="http://schemas.microsoft.com/office/drawing/2018/hyperlinkcolor" val="tx"/>
                    </a:ext>
                  </a:extLst>
                </a:hlinkClick>
              </a:rPr>
              <a:t>AWS Lambda</a:t>
            </a:r>
            <a:r>
              <a:rPr lang="en-GB" sz="1500" b="1" i="0">
                <a:effectLst/>
                <a:highlight>
                  <a:srgbClr val="00FF00"/>
                </a:highlight>
              </a:rPr>
              <a:t> functions and other AWS services to build business-critical applications. </a:t>
            </a:r>
          </a:p>
          <a:p>
            <a:r>
              <a:rPr lang="en-GB" sz="1500" b="1" i="0">
                <a:effectLst/>
              </a:rPr>
              <a:t>Through Step Functions' graphical console, you see your application’s workflow as a series of event-driven steps.</a:t>
            </a:r>
          </a:p>
          <a:p>
            <a:r>
              <a:rPr lang="en-GB" sz="1500" b="0" i="0">
                <a:effectLst/>
              </a:rPr>
              <a:t>Step Functions is based on state machines and tasks. </a:t>
            </a:r>
          </a:p>
          <a:p>
            <a:r>
              <a:rPr lang="en-GB" sz="1500" b="1" i="0">
                <a:effectLst/>
                <a:highlight>
                  <a:srgbClr val="FFFF00"/>
                </a:highlight>
              </a:rPr>
              <a:t>In Step Functions, a workflow is called a state machine, which is a series of event-driven steps. </a:t>
            </a:r>
          </a:p>
          <a:p>
            <a:r>
              <a:rPr lang="en-GB" sz="1500" b="0" i="0">
                <a:effectLst/>
              </a:rPr>
              <a:t>Each step in a workflow is called a state. </a:t>
            </a:r>
          </a:p>
          <a:p>
            <a:r>
              <a:rPr lang="en-GB" sz="1500" b="0" i="0">
                <a:effectLst/>
              </a:rPr>
              <a:t>A </a:t>
            </a:r>
            <a:r>
              <a:rPr lang="en-GB" sz="1500" b="0" i="0" u="none" strike="noStrike">
                <a:effectLst/>
                <a:hlinkClick r:id="rId3">
                  <a:extLst>
                    <a:ext uri="{A12FA001-AC4F-418D-AE19-62706E023703}">
                      <ahyp:hlinkClr xmlns:ahyp="http://schemas.microsoft.com/office/drawing/2018/hyperlinkcolor" val="tx"/>
                    </a:ext>
                  </a:extLst>
                </a:hlinkClick>
              </a:rPr>
              <a:t>Task</a:t>
            </a:r>
            <a:r>
              <a:rPr lang="en-GB" sz="1500" b="0" i="0">
                <a:effectLst/>
              </a:rPr>
              <a:t> state represents a unit of work that another AWS service, such as AWS Lambda, performs. </a:t>
            </a:r>
          </a:p>
          <a:p>
            <a:r>
              <a:rPr lang="en-GB" sz="1500" b="0" i="0">
                <a:effectLst/>
              </a:rPr>
              <a:t>A Task state can call any AWS service or API.</a:t>
            </a:r>
          </a:p>
          <a:p>
            <a:r>
              <a:rPr lang="en-GB" sz="1500" b="0" i="0">
                <a:effectLst/>
              </a:rPr>
              <a:t>With Step Functions' built-in controls, you examine the state of each step in your workflow to make sure that your application runs in order and as expected. </a:t>
            </a:r>
          </a:p>
          <a:p>
            <a:r>
              <a:rPr lang="en-GB" sz="1500" b="0" i="0">
                <a:effectLst/>
              </a:rPr>
              <a:t>Depending on your use case, you can have Step Functions call AWS services, such as Lambda, to perform tasks. You can create workflows that process and publish machine learning models.</a:t>
            </a:r>
          </a:p>
          <a:p>
            <a:r>
              <a:rPr lang="en-GB" sz="1500" b="0" i="0">
                <a:effectLst/>
              </a:rPr>
              <a:t>You can have Step Functions control AWS services, such as </a:t>
            </a:r>
            <a:r>
              <a:rPr lang="en-GB" sz="1500" b="0" i="0" u="none" strike="noStrike">
                <a:effectLst/>
                <a:hlinkClick r:id="rId4">
                  <a:extLst>
                    <a:ext uri="{A12FA001-AC4F-418D-AE19-62706E023703}">
                      <ahyp:hlinkClr xmlns:ahyp="http://schemas.microsoft.com/office/drawing/2018/hyperlinkcolor" val="tx"/>
                    </a:ext>
                  </a:extLst>
                </a:hlinkClick>
              </a:rPr>
              <a:t>AWS Glue</a:t>
            </a:r>
            <a:r>
              <a:rPr lang="en-GB" sz="1500" b="0" i="0">
                <a:effectLst/>
              </a:rPr>
              <a:t>, to create extract, transform, and load (ETL) workflows. </a:t>
            </a:r>
          </a:p>
          <a:p>
            <a:r>
              <a:rPr lang="en-GB" sz="1500" b="0" i="0">
                <a:effectLst/>
                <a:highlight>
                  <a:srgbClr val="FFFF00"/>
                </a:highlight>
              </a:rPr>
              <a:t>You also can create long-running, automated workflows for applications that require human interaction.</a:t>
            </a:r>
          </a:p>
        </p:txBody>
      </p:sp>
    </p:spTree>
    <p:extLst>
      <p:ext uri="{BB962C8B-B14F-4D97-AF65-F5344CB8AC3E}">
        <p14:creationId xmlns:p14="http://schemas.microsoft.com/office/powerpoint/2010/main" val="18218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A7BCB-5CFE-1CB6-D21C-A9633160B551}"/>
              </a:ext>
            </a:extLst>
          </p:cNvPr>
          <p:cNvSpPr>
            <a:spLocks noGrp="1"/>
          </p:cNvSpPr>
          <p:nvPr>
            <p:ph type="title"/>
          </p:nvPr>
        </p:nvSpPr>
        <p:spPr>
          <a:xfrm>
            <a:off x="838200" y="365125"/>
            <a:ext cx="10515600" cy="1325563"/>
          </a:xfrm>
        </p:spPr>
        <p:txBody>
          <a:bodyPr>
            <a:normAutofit/>
          </a:bodyPr>
          <a:lstStyle/>
          <a:p>
            <a:r>
              <a:rPr lang="en-CH" sz="4600"/>
              <a:t>AWS Step Functions WorkFlows: Standard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050FDA-F581-3D79-1C9F-583ED51456D1}"/>
              </a:ext>
            </a:extLst>
          </p:cNvPr>
          <p:cNvSpPr>
            <a:spLocks noGrp="1"/>
          </p:cNvSpPr>
          <p:nvPr>
            <p:ph idx="1"/>
          </p:nvPr>
        </p:nvSpPr>
        <p:spPr>
          <a:xfrm>
            <a:off x="838200" y="1929384"/>
            <a:ext cx="10515600" cy="4251960"/>
          </a:xfrm>
        </p:spPr>
        <p:txBody>
          <a:bodyPr>
            <a:normAutofit/>
          </a:bodyPr>
          <a:lstStyle/>
          <a:p>
            <a:r>
              <a:rPr lang="en-GB" sz="2200" b="1" i="0">
                <a:effectLst/>
              </a:rPr>
              <a:t>Standard workflows specifications</a:t>
            </a:r>
          </a:p>
          <a:p>
            <a:pPr>
              <a:buFont typeface="Arial" panose="020B0604020202020204" pitchFamily="34" charset="0"/>
              <a:buChar char="•"/>
            </a:pPr>
            <a:r>
              <a:rPr lang="en-GB" sz="2200" b="0" i="0">
                <a:effectLst/>
              </a:rPr>
              <a:t>2,000 per second execution rate</a:t>
            </a:r>
          </a:p>
          <a:p>
            <a:pPr>
              <a:buFont typeface="Arial" panose="020B0604020202020204" pitchFamily="34" charset="0"/>
              <a:buChar char="•"/>
            </a:pPr>
            <a:r>
              <a:rPr lang="en-GB" sz="2200" b="0" i="0">
                <a:effectLst/>
              </a:rPr>
              <a:t>4,000 per second state transition rate</a:t>
            </a:r>
          </a:p>
          <a:p>
            <a:pPr>
              <a:buFont typeface="Arial" panose="020B0604020202020204" pitchFamily="34" charset="0"/>
              <a:buChar char="•"/>
            </a:pPr>
            <a:r>
              <a:rPr lang="en-GB" sz="2200" b="0" i="0">
                <a:effectLst/>
              </a:rPr>
              <a:t>Priced by state transition</a:t>
            </a:r>
          </a:p>
          <a:p>
            <a:pPr>
              <a:buFont typeface="Arial" panose="020B0604020202020204" pitchFamily="34" charset="0"/>
              <a:buChar char="•"/>
            </a:pPr>
            <a:r>
              <a:rPr lang="en-GB" sz="2200" b="0" i="0">
                <a:effectLst/>
              </a:rPr>
              <a:t>Show execution history and visual debugging</a:t>
            </a:r>
          </a:p>
          <a:p>
            <a:pPr>
              <a:buFont typeface="Arial" panose="020B0604020202020204" pitchFamily="34" charset="0"/>
              <a:buChar char="•"/>
            </a:pPr>
            <a:r>
              <a:rPr lang="en-GB" sz="2200" b="0" i="0">
                <a:effectLst/>
              </a:rPr>
              <a:t>Support all service integrations and patterns</a:t>
            </a:r>
          </a:p>
          <a:p>
            <a:pPr>
              <a:buFont typeface="Arial" panose="020B0604020202020204" pitchFamily="34" charset="0"/>
              <a:buChar char="•"/>
            </a:pPr>
            <a:endParaRPr lang="en-GB" sz="2200"/>
          </a:p>
          <a:p>
            <a:r>
              <a:rPr lang="en-GB" sz="2200" b="0" i="0">
                <a:effectLst/>
              </a:rPr>
              <a:t>Executions are instances where you run your workflow to perform tasks. </a:t>
            </a:r>
          </a:p>
          <a:p>
            <a:r>
              <a:rPr lang="en-GB" sz="2200" b="0" i="0">
                <a:effectLst/>
              </a:rPr>
              <a:t>Standard workflows are ideal for long-running, auditable workflows, as they show execution history and visual debugging. </a:t>
            </a:r>
          </a:p>
        </p:txBody>
      </p:sp>
    </p:spTree>
    <p:extLst>
      <p:ext uri="{BB962C8B-B14F-4D97-AF65-F5344CB8AC3E}">
        <p14:creationId xmlns:p14="http://schemas.microsoft.com/office/powerpoint/2010/main" val="338502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A7BCB-5CFE-1CB6-D21C-A9633160B551}"/>
              </a:ext>
            </a:extLst>
          </p:cNvPr>
          <p:cNvSpPr>
            <a:spLocks noGrp="1"/>
          </p:cNvSpPr>
          <p:nvPr>
            <p:ph type="title"/>
          </p:nvPr>
        </p:nvSpPr>
        <p:spPr>
          <a:xfrm>
            <a:off x="838200" y="365125"/>
            <a:ext cx="10515600" cy="1325563"/>
          </a:xfrm>
        </p:spPr>
        <p:txBody>
          <a:bodyPr>
            <a:normAutofit/>
          </a:bodyPr>
          <a:lstStyle/>
          <a:p>
            <a:r>
              <a:rPr lang="en-CH" sz="5000"/>
              <a:t>AWS Step Functions WorkFlows: Express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050FDA-F581-3D79-1C9F-583ED51456D1}"/>
              </a:ext>
            </a:extLst>
          </p:cNvPr>
          <p:cNvSpPr>
            <a:spLocks noGrp="1"/>
          </p:cNvSpPr>
          <p:nvPr>
            <p:ph idx="1"/>
          </p:nvPr>
        </p:nvSpPr>
        <p:spPr>
          <a:xfrm>
            <a:off x="838200" y="1929384"/>
            <a:ext cx="10515600" cy="4251960"/>
          </a:xfrm>
        </p:spPr>
        <p:txBody>
          <a:bodyPr>
            <a:normAutofit/>
          </a:bodyPr>
          <a:lstStyle/>
          <a:p>
            <a:r>
              <a:rPr lang="en-GB" sz="2200" b="1" i="0">
                <a:effectLst/>
              </a:rPr>
              <a:t>Express workflows specifications</a:t>
            </a:r>
          </a:p>
          <a:p>
            <a:pPr>
              <a:buFont typeface="Arial" panose="020B0604020202020204" pitchFamily="34" charset="0"/>
              <a:buChar char="•"/>
            </a:pPr>
            <a:r>
              <a:rPr lang="en-GB" sz="2200" b="0" i="0">
                <a:effectLst/>
              </a:rPr>
              <a:t>100,000 per second execution rate</a:t>
            </a:r>
          </a:p>
          <a:p>
            <a:pPr>
              <a:buFont typeface="Arial" panose="020B0604020202020204" pitchFamily="34" charset="0"/>
              <a:buChar char="•"/>
            </a:pPr>
            <a:r>
              <a:rPr lang="en-GB" sz="2200" b="0" i="0">
                <a:effectLst/>
              </a:rPr>
              <a:t>Nearly unlimited state transition rate</a:t>
            </a:r>
          </a:p>
          <a:p>
            <a:pPr>
              <a:buFont typeface="Arial" panose="020B0604020202020204" pitchFamily="34" charset="0"/>
              <a:buChar char="•"/>
            </a:pPr>
            <a:r>
              <a:rPr lang="en-GB" sz="2200" b="0" i="0">
                <a:effectLst/>
              </a:rPr>
              <a:t>Priced by number and duration of executions</a:t>
            </a:r>
          </a:p>
          <a:p>
            <a:pPr>
              <a:buFont typeface="Arial" panose="020B0604020202020204" pitchFamily="34" charset="0"/>
              <a:buChar char="•"/>
            </a:pPr>
            <a:r>
              <a:rPr lang="en-GB" sz="2200" b="0" i="0">
                <a:effectLst/>
              </a:rPr>
              <a:t>Send execution history to </a:t>
            </a:r>
            <a:r>
              <a:rPr lang="en-GB" sz="2200" b="0" i="0" u="none" strike="noStrike">
                <a:effectLst/>
                <a:hlinkClick r:id="rId2">
                  <a:extLst>
                    <a:ext uri="{A12FA001-AC4F-418D-AE19-62706E023703}">
                      <ahyp:hlinkClr xmlns:ahyp="http://schemas.microsoft.com/office/drawing/2018/hyperlinkcolor" val="tx"/>
                    </a:ext>
                  </a:extLst>
                </a:hlinkClick>
              </a:rPr>
              <a:t>Amazon CloudWatch</a:t>
            </a:r>
            <a:endParaRPr lang="en-GB" sz="2200" b="0" i="0">
              <a:effectLst/>
            </a:endParaRPr>
          </a:p>
          <a:p>
            <a:pPr>
              <a:buFont typeface="Arial" panose="020B0604020202020204" pitchFamily="34" charset="0"/>
              <a:buChar char="•"/>
            </a:pPr>
            <a:r>
              <a:rPr lang="en-GB" sz="2200" b="0" i="0">
                <a:effectLst/>
              </a:rPr>
              <a:t>Show execution history and visual debugging based on the </a:t>
            </a:r>
            <a:r>
              <a:rPr lang="en-GB" sz="2200" b="1" i="0">
                <a:effectLst/>
              </a:rPr>
              <a:t>Log level</a:t>
            </a:r>
            <a:r>
              <a:rPr lang="en-GB" sz="2200" b="0" i="0">
                <a:effectLst/>
              </a:rPr>
              <a:t> enabled</a:t>
            </a:r>
          </a:p>
          <a:p>
            <a:pPr>
              <a:buFont typeface="Arial" panose="020B0604020202020204" pitchFamily="34" charset="0"/>
              <a:buChar char="•"/>
            </a:pPr>
            <a:r>
              <a:rPr lang="en-GB" sz="2200" b="0" i="0">
                <a:effectLst/>
              </a:rPr>
              <a:t>Support all service integrations and most patterns</a:t>
            </a:r>
          </a:p>
          <a:p>
            <a:pPr>
              <a:buFont typeface="Arial" panose="020B0604020202020204" pitchFamily="34" charset="0"/>
              <a:buChar char="•"/>
            </a:pPr>
            <a:endParaRPr lang="en-GB" sz="2200"/>
          </a:p>
          <a:p>
            <a:r>
              <a:rPr lang="en-GB" sz="2200" b="0" i="0">
                <a:effectLst/>
              </a:rPr>
              <a:t>Express workflows are ideal for high-event-rate workloads, such as streaming data processing and IoT data ingestion.</a:t>
            </a:r>
          </a:p>
          <a:p>
            <a:pPr>
              <a:buFont typeface="Arial" panose="020B0604020202020204" pitchFamily="34" charset="0"/>
              <a:buChar char="•"/>
            </a:pPr>
            <a:endParaRPr lang="en-GB" sz="2200" b="0" i="0">
              <a:effectLst/>
            </a:endParaRPr>
          </a:p>
        </p:txBody>
      </p:sp>
    </p:spTree>
    <p:extLst>
      <p:ext uri="{BB962C8B-B14F-4D97-AF65-F5344CB8AC3E}">
        <p14:creationId xmlns:p14="http://schemas.microsoft.com/office/powerpoint/2010/main" val="51798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A7BCB-5CFE-1CB6-D21C-A9633160B55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AWS Step Functions WorkFlows: Express vs Standard</a:t>
            </a:r>
          </a:p>
        </p:txBody>
      </p:sp>
      <p:graphicFrame>
        <p:nvGraphicFramePr>
          <p:cNvPr id="7" name="Table 6">
            <a:extLst>
              <a:ext uri="{FF2B5EF4-FFF2-40B4-BE49-F238E27FC236}">
                <a16:creationId xmlns:a16="http://schemas.microsoft.com/office/drawing/2014/main" id="{DD58A199-1916-C818-4859-0ABFD18B3D2C}"/>
              </a:ext>
            </a:extLst>
          </p:cNvPr>
          <p:cNvGraphicFramePr>
            <a:graphicFrameLocks noGrp="1"/>
          </p:cNvGraphicFramePr>
          <p:nvPr>
            <p:extLst>
              <p:ext uri="{D42A27DB-BD31-4B8C-83A1-F6EECF244321}">
                <p14:modId xmlns:p14="http://schemas.microsoft.com/office/powerpoint/2010/main" val="3231369853"/>
              </p:ext>
            </p:extLst>
          </p:nvPr>
        </p:nvGraphicFramePr>
        <p:xfrm>
          <a:off x="643466" y="1541277"/>
          <a:ext cx="10905067" cy="4749732"/>
        </p:xfrm>
        <a:graphic>
          <a:graphicData uri="http://schemas.openxmlformats.org/drawingml/2006/table">
            <a:tbl>
              <a:tblPr firstRow="1" bandRow="1"/>
              <a:tblGrid>
                <a:gridCol w="1699345">
                  <a:extLst>
                    <a:ext uri="{9D8B030D-6E8A-4147-A177-3AD203B41FA5}">
                      <a16:colId xmlns:a16="http://schemas.microsoft.com/office/drawing/2014/main" val="232747850"/>
                    </a:ext>
                  </a:extLst>
                </a:gridCol>
                <a:gridCol w="4606567">
                  <a:extLst>
                    <a:ext uri="{9D8B030D-6E8A-4147-A177-3AD203B41FA5}">
                      <a16:colId xmlns:a16="http://schemas.microsoft.com/office/drawing/2014/main" val="1095122328"/>
                    </a:ext>
                  </a:extLst>
                </a:gridCol>
                <a:gridCol w="4599155">
                  <a:extLst>
                    <a:ext uri="{9D8B030D-6E8A-4147-A177-3AD203B41FA5}">
                      <a16:colId xmlns:a16="http://schemas.microsoft.com/office/drawing/2014/main" val="2201414340"/>
                    </a:ext>
                  </a:extLst>
                </a:gridCol>
              </a:tblGrid>
              <a:tr h="347285">
                <a:tc>
                  <a:txBody>
                    <a:bodyPr/>
                    <a:lstStyle/>
                    <a:p>
                      <a:pPr algn="l" fontAlgn="t" latinLnBrk="0">
                        <a:spcBef>
                          <a:spcPts val="400"/>
                        </a:spcBef>
                        <a:spcAft>
                          <a:spcPts val="400"/>
                        </a:spcAft>
                      </a:pPr>
                      <a:br>
                        <a:rPr lang="en-GB" sz="1200" b="1" dirty="0">
                          <a:effectLst/>
                        </a:rPr>
                      </a:br>
                      <a:endParaRPr lang="en-GB" sz="1200" b="1" dirty="0">
                        <a:effectLst/>
                      </a:endParaRPr>
                    </a:p>
                  </a:txBody>
                  <a:tcPr marL="59340" marR="59340" marT="14242" marB="14242">
                    <a:lnL w="12700" cap="flat" cmpd="sng" algn="ctr">
                      <a:solidFill>
                        <a:srgbClr val="D07569"/>
                      </a:solidFill>
                      <a:prstDash val="solid"/>
                      <a:round/>
                      <a:headEnd type="none" w="med" len="med"/>
                      <a:tailEnd type="none" w="med" len="med"/>
                    </a:lnL>
                    <a:lnR w="12700" cap="flat" cmpd="sng" algn="ctr">
                      <a:solidFill>
                        <a:srgbClr val="D04B69"/>
                      </a:solidFill>
                      <a:prstDash val="solid"/>
                      <a:round/>
                      <a:headEnd type="none" w="med" len="med"/>
                      <a:tailEnd type="none" w="med" len="med"/>
                    </a:lnR>
                    <a:lnT w="12700" cap="flat" cmpd="sng" algn="ctr">
                      <a:solidFill>
                        <a:srgbClr val="D07569"/>
                      </a:solidFill>
                      <a:prstDash val="solid"/>
                      <a:round/>
                      <a:headEnd type="none" w="med" len="med"/>
                      <a:tailEnd type="none" w="med" len="med"/>
                    </a:lnT>
                    <a:lnB w="9525" cap="flat" cmpd="sng" algn="ctr">
                      <a:solidFill>
                        <a:srgbClr val="D07569"/>
                      </a:solidFill>
                      <a:prstDash val="solid"/>
                      <a:round/>
                      <a:headEnd type="none" w="med" len="med"/>
                      <a:tailEnd type="none" w="med" len="med"/>
                    </a:lnB>
                    <a:solidFill>
                      <a:srgbClr val="FFFFFF"/>
                    </a:solidFill>
                  </a:tcPr>
                </a:tc>
                <a:tc>
                  <a:txBody>
                    <a:bodyPr/>
                    <a:lstStyle/>
                    <a:p>
                      <a:pPr algn="l" fontAlgn="t" latinLnBrk="0">
                        <a:spcBef>
                          <a:spcPts val="400"/>
                        </a:spcBef>
                        <a:spcAft>
                          <a:spcPts val="400"/>
                        </a:spcAft>
                      </a:pPr>
                      <a:r>
                        <a:rPr lang="en-GB" sz="1200" b="1" dirty="0">
                          <a:effectLst/>
                        </a:rPr>
                        <a:t>Standard Workflows</a:t>
                      </a:r>
                    </a:p>
                  </a:txBody>
                  <a:tcPr marL="59340" marR="59340" marT="14242" marB="14242">
                    <a:lnL w="12700" cap="flat" cmpd="sng" algn="ctr">
                      <a:solidFill>
                        <a:srgbClr val="D04B69"/>
                      </a:solidFill>
                      <a:prstDash val="solid"/>
                      <a:round/>
                      <a:headEnd type="none" w="med" len="med"/>
                      <a:tailEnd type="none" w="med" len="med"/>
                    </a:lnL>
                    <a:lnR w="9525" cap="flat" cmpd="sng" algn="ctr">
                      <a:solidFill>
                        <a:srgbClr val="D04B69"/>
                      </a:solidFill>
                      <a:prstDash val="solid"/>
                      <a:round/>
                      <a:headEnd type="none" w="med" len="med"/>
                      <a:tailEnd type="none" w="med" len="med"/>
                    </a:lnR>
                    <a:lnT w="12700" cap="flat" cmpd="sng" algn="ctr">
                      <a:solidFill>
                        <a:srgbClr val="D04B69"/>
                      </a:solidFill>
                      <a:prstDash val="solid"/>
                      <a:round/>
                      <a:headEnd type="none" w="med" len="med"/>
                      <a:tailEnd type="none" w="med" len="med"/>
                    </a:lnT>
                    <a:lnB w="9525" cap="flat" cmpd="sng" algn="ctr">
                      <a:solidFill>
                        <a:srgbClr val="D04B69"/>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GB" sz="1200" b="1" dirty="0">
                          <a:effectLst/>
                        </a:rPr>
                        <a:t>Express Workflows: Synchronous and Asynchronous</a:t>
                      </a:r>
                    </a:p>
                    <a:p>
                      <a:pPr>
                        <a:spcBef>
                          <a:spcPts val="400"/>
                        </a:spcBef>
                        <a:spcAft>
                          <a:spcPts val="400"/>
                        </a:spcAft>
                      </a:pPr>
                      <a:endParaRPr lang="en-CH" sz="1200" dirty="0"/>
                    </a:p>
                  </a:txBody>
                  <a:tcPr marL="28483" marR="28483" marT="14242" marB="14242">
                    <a:lnL w="9525" cap="flat" cmpd="sng" algn="ctr">
                      <a:solidFill>
                        <a:srgbClr val="D04B69"/>
                      </a:solidFill>
                      <a:prstDash val="solid"/>
                      <a:round/>
                      <a:headEnd type="none" w="med" len="med"/>
                      <a:tailEnd type="none" w="med" len="med"/>
                    </a:lnL>
                  </a:tcPr>
                </a:tc>
                <a:extLst>
                  <a:ext uri="{0D108BD9-81ED-4DB2-BD59-A6C34878D82A}">
                    <a16:rowId xmlns:a16="http://schemas.microsoft.com/office/drawing/2014/main" val="3314399274"/>
                  </a:ext>
                </a:extLst>
              </a:tr>
              <a:tr h="200215">
                <a:tc>
                  <a:txBody>
                    <a:bodyPr/>
                    <a:lstStyle/>
                    <a:p>
                      <a:pPr fontAlgn="t" latinLnBrk="0">
                        <a:spcBef>
                          <a:spcPts val="400"/>
                        </a:spcBef>
                        <a:spcAft>
                          <a:spcPts val="400"/>
                        </a:spcAft>
                      </a:pPr>
                      <a:r>
                        <a:rPr lang="en-GB" sz="1200" b="0">
                          <a:effectLst/>
                        </a:rPr>
                        <a:t>Maximum duration</a:t>
                      </a:r>
                    </a:p>
                  </a:txBody>
                  <a:tcPr marL="59340" marR="59340" marT="11868" marB="11868">
                    <a:lnL>
                      <a:noFill/>
                    </a:lnL>
                    <a:lnR w="9525" cap="flat" cmpd="sng" algn="ctr">
                      <a:solidFill>
                        <a:schemeClr val="bg1"/>
                      </a:solidFill>
                      <a:prstDash val="solid"/>
                      <a:round/>
                      <a:headEnd type="none" w="med" len="med"/>
                      <a:tailEnd type="none" w="med" len="med"/>
                    </a:lnR>
                    <a:lnT w="9525" cap="flat" cmpd="sng" algn="ctr">
                      <a:solidFill>
                        <a:srgbClr val="D07569"/>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spcBef>
                          <a:spcPts val="400"/>
                        </a:spcBef>
                        <a:spcAft>
                          <a:spcPts val="400"/>
                        </a:spcAft>
                      </a:pPr>
                      <a:r>
                        <a:rPr lang="en-GB" sz="1200" b="0">
                          <a:effectLst/>
                        </a:rPr>
                        <a:t>One year</a:t>
                      </a:r>
                    </a:p>
                  </a:txBody>
                  <a:tcPr marL="59340" marR="59340" marT="11868" marB="118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D04B69"/>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spcBef>
                          <a:spcPts val="400"/>
                        </a:spcBef>
                        <a:spcAft>
                          <a:spcPts val="400"/>
                        </a:spcAft>
                      </a:pPr>
                      <a:r>
                        <a:rPr lang="en-GB" sz="1200" b="0">
                          <a:effectLst/>
                        </a:rPr>
                        <a:t>Five minutes</a:t>
                      </a:r>
                    </a:p>
                  </a:txBody>
                  <a:tcPr marL="59340" marR="59340" marT="11868" marB="118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424427144"/>
                  </a:ext>
                </a:extLst>
              </a:tr>
              <a:tr h="342537">
                <a:tc>
                  <a:txBody>
                    <a:bodyPr/>
                    <a:lstStyle/>
                    <a:p>
                      <a:pPr fontAlgn="t" latinLnBrk="0">
                        <a:spcBef>
                          <a:spcPts val="400"/>
                        </a:spcBef>
                        <a:spcAft>
                          <a:spcPts val="400"/>
                        </a:spcAft>
                      </a:pPr>
                      <a:r>
                        <a:rPr lang="en-GB" sz="1200" b="0">
                          <a:effectLst/>
                        </a:rPr>
                        <a:t>Supported execution start rate</a:t>
                      </a:r>
                    </a:p>
                  </a:txBody>
                  <a:tcPr marL="59340" marR="59340" marT="11868" marB="11868">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spcBef>
                          <a:spcPts val="400"/>
                        </a:spcBef>
                        <a:spcAft>
                          <a:spcPts val="400"/>
                        </a:spcAft>
                      </a:pPr>
                      <a:r>
                        <a:rPr lang="en-GB" sz="1200" b="0">
                          <a:effectLst/>
                        </a:rPr>
                        <a:t>For information about quotas related to supported execution start rate, see </a:t>
                      </a:r>
                      <a:r>
                        <a:rPr lang="en-GB" sz="1200" b="0" u="none" strike="noStrike">
                          <a:effectLst/>
                          <a:hlinkClick r:id="rId2"/>
                        </a:rPr>
                        <a:t>Quotas related to API action throttling</a:t>
                      </a:r>
                      <a:r>
                        <a:rPr lang="en-GB" sz="1200" b="0">
                          <a:effectLst/>
                        </a:rPr>
                        <a:t>.</a:t>
                      </a:r>
                    </a:p>
                  </a:txBody>
                  <a:tcPr marL="59340" marR="59340" marT="11868" marB="118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spcBef>
                          <a:spcPts val="400"/>
                        </a:spcBef>
                        <a:spcAft>
                          <a:spcPts val="400"/>
                        </a:spcAft>
                      </a:pPr>
                      <a:r>
                        <a:rPr lang="en-GB" sz="1200" b="0">
                          <a:effectLst/>
                        </a:rPr>
                        <a:t>For information about quotas related to supported execution start rate, see </a:t>
                      </a:r>
                      <a:r>
                        <a:rPr lang="en-GB" sz="1200" b="0" u="none" strike="noStrike">
                          <a:effectLst/>
                          <a:hlinkClick r:id="rId2"/>
                        </a:rPr>
                        <a:t>Quotas related to API action throttling</a:t>
                      </a:r>
                      <a:r>
                        <a:rPr lang="en-GB" sz="1200" b="0">
                          <a:effectLst/>
                        </a:rPr>
                        <a:t>.</a:t>
                      </a:r>
                    </a:p>
                  </a:txBody>
                  <a:tcPr marL="59340" marR="59340" marT="11868" marB="118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451669052"/>
                  </a:ext>
                </a:extLst>
              </a:tr>
              <a:tr h="342537">
                <a:tc>
                  <a:txBody>
                    <a:bodyPr/>
                    <a:lstStyle/>
                    <a:p>
                      <a:pPr fontAlgn="t" latinLnBrk="0">
                        <a:spcBef>
                          <a:spcPts val="400"/>
                        </a:spcBef>
                        <a:spcAft>
                          <a:spcPts val="400"/>
                        </a:spcAft>
                      </a:pPr>
                      <a:r>
                        <a:rPr lang="en-GB" sz="1200" b="0">
                          <a:effectLst/>
                        </a:rPr>
                        <a:t>Supported state transition rate</a:t>
                      </a:r>
                    </a:p>
                  </a:txBody>
                  <a:tcPr marL="59340" marR="59340" marT="11868" marB="11868">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spcBef>
                          <a:spcPts val="400"/>
                        </a:spcBef>
                        <a:spcAft>
                          <a:spcPts val="400"/>
                        </a:spcAft>
                      </a:pPr>
                      <a:r>
                        <a:rPr lang="en-GB" sz="1200" b="0">
                          <a:effectLst/>
                        </a:rPr>
                        <a:t>For information about quotas related to supported state transition rate, see </a:t>
                      </a:r>
                      <a:r>
                        <a:rPr lang="en-GB" sz="1200" b="0" u="none" strike="noStrike">
                          <a:effectLst/>
                          <a:hlinkClick r:id="rId3"/>
                        </a:rPr>
                        <a:t>Quotas related to state throttling</a:t>
                      </a:r>
                      <a:r>
                        <a:rPr lang="en-GB" sz="1200" b="0">
                          <a:effectLst/>
                        </a:rPr>
                        <a:t>.</a:t>
                      </a:r>
                    </a:p>
                  </a:txBody>
                  <a:tcPr marL="59340" marR="59340" marT="11868" marB="118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spcBef>
                          <a:spcPts val="400"/>
                        </a:spcBef>
                        <a:spcAft>
                          <a:spcPts val="400"/>
                        </a:spcAft>
                      </a:pPr>
                      <a:r>
                        <a:rPr lang="en-GB" sz="1200" b="0">
                          <a:effectLst/>
                        </a:rPr>
                        <a:t>No limit</a:t>
                      </a:r>
                    </a:p>
                  </a:txBody>
                  <a:tcPr marL="59340" marR="59340" marT="11868" marB="118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641042099"/>
                  </a:ext>
                </a:extLst>
              </a:tr>
              <a:tr h="342537">
                <a:tc>
                  <a:txBody>
                    <a:bodyPr/>
                    <a:lstStyle/>
                    <a:p>
                      <a:pPr fontAlgn="t" latinLnBrk="0">
                        <a:spcBef>
                          <a:spcPts val="400"/>
                        </a:spcBef>
                        <a:spcAft>
                          <a:spcPts val="400"/>
                        </a:spcAft>
                      </a:pPr>
                      <a:r>
                        <a:rPr lang="en-GB" sz="1200" b="0" u="none" strike="noStrike">
                          <a:effectLst/>
                          <a:hlinkClick r:id="rId4"/>
                        </a:rPr>
                        <a:t>Pricing</a:t>
                      </a:r>
                      <a:endParaRPr lang="en-GB" sz="1200" b="0">
                        <a:effectLst/>
                      </a:endParaRPr>
                    </a:p>
                  </a:txBody>
                  <a:tcPr marL="59340" marR="59340" marT="11868" marB="11868">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spcBef>
                          <a:spcPts val="400"/>
                        </a:spcBef>
                        <a:spcAft>
                          <a:spcPts val="400"/>
                        </a:spcAft>
                      </a:pPr>
                      <a:r>
                        <a:rPr lang="en-GB" sz="1200" b="0" dirty="0">
                          <a:effectLst/>
                        </a:rPr>
                        <a:t>Priced by number of state transitions. A </a:t>
                      </a:r>
                      <a:r>
                        <a:rPr lang="en-GB" sz="1200" b="0" i="1" dirty="0">
                          <a:effectLst/>
                        </a:rPr>
                        <a:t>state transition</a:t>
                      </a:r>
                      <a:r>
                        <a:rPr lang="en-GB" sz="1200" b="0" dirty="0">
                          <a:effectLst/>
                        </a:rPr>
                        <a:t> is counted each time a step in your execution is completed.</a:t>
                      </a:r>
                    </a:p>
                  </a:txBody>
                  <a:tcPr marL="59340" marR="59340" marT="11868" marB="118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spcBef>
                          <a:spcPts val="400"/>
                        </a:spcBef>
                        <a:spcAft>
                          <a:spcPts val="400"/>
                        </a:spcAft>
                      </a:pPr>
                      <a:r>
                        <a:rPr lang="en-GB" sz="1200" b="0">
                          <a:effectLst/>
                        </a:rPr>
                        <a:t>Priced by the number of executions you run, their duration, and memory consumption.</a:t>
                      </a:r>
                    </a:p>
                  </a:txBody>
                  <a:tcPr marL="59340" marR="59340" marT="11868" marB="118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612296944"/>
                  </a:ext>
                </a:extLst>
              </a:tr>
              <a:tr h="1054147">
                <a:tc>
                  <a:txBody>
                    <a:bodyPr/>
                    <a:lstStyle/>
                    <a:p>
                      <a:pPr fontAlgn="t" latinLnBrk="0">
                        <a:spcBef>
                          <a:spcPts val="400"/>
                        </a:spcBef>
                        <a:spcAft>
                          <a:spcPts val="400"/>
                        </a:spcAft>
                      </a:pPr>
                      <a:r>
                        <a:rPr lang="en-GB" sz="1200" b="0">
                          <a:effectLst/>
                        </a:rPr>
                        <a:t>Execution history</a:t>
                      </a:r>
                    </a:p>
                  </a:txBody>
                  <a:tcPr marL="59340" marR="59340" marT="11868" marB="11868">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spcBef>
                          <a:spcPts val="400"/>
                        </a:spcBef>
                        <a:spcAft>
                          <a:spcPts val="400"/>
                        </a:spcAft>
                      </a:pPr>
                      <a:r>
                        <a:rPr lang="en-GB" sz="1200" b="0" dirty="0">
                          <a:effectLst/>
                        </a:rPr>
                        <a:t>Executions can be listed and described with Step Functions APIs. Executions can be visually debugged through the console. They can also be inspected in CloudWatch Logs by enabling logging on your state machine.</a:t>
                      </a:r>
                    </a:p>
                    <a:p>
                      <a:pPr fontAlgn="t" latinLnBrk="0">
                        <a:spcBef>
                          <a:spcPts val="400"/>
                        </a:spcBef>
                        <a:spcAft>
                          <a:spcPts val="400"/>
                        </a:spcAft>
                      </a:pPr>
                      <a:r>
                        <a:rPr lang="en-GB" sz="1200" b="0" dirty="0">
                          <a:effectLst/>
                        </a:rPr>
                        <a:t>For more information about debugging Standard Workflow executions in the console, see </a:t>
                      </a:r>
                      <a:r>
                        <a:rPr lang="en-GB" sz="1200" b="0" u="none" strike="noStrike" dirty="0">
                          <a:effectLst/>
                          <a:hlinkClick r:id="rId5"/>
                        </a:rPr>
                        <a:t>Standard and Express Workflow executions in the console</a:t>
                      </a:r>
                      <a:r>
                        <a:rPr lang="en-GB" sz="1200" b="0" dirty="0">
                          <a:effectLst/>
                        </a:rPr>
                        <a:t> and </a:t>
                      </a:r>
                      <a:r>
                        <a:rPr lang="en-GB" sz="1200" b="0" u="none" strike="noStrike" dirty="0">
                          <a:effectLst/>
                          <a:hlinkClick r:id="rId6"/>
                        </a:rPr>
                        <a:t>Viewing and debugging executions</a:t>
                      </a:r>
                      <a:r>
                        <a:rPr lang="en-GB" sz="1200" b="0" dirty="0">
                          <a:effectLst/>
                        </a:rPr>
                        <a:t>.</a:t>
                      </a:r>
                    </a:p>
                  </a:txBody>
                  <a:tcPr marL="59340" marR="59340" marT="11868" marB="118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spcBef>
                          <a:spcPts val="400"/>
                        </a:spcBef>
                        <a:spcAft>
                          <a:spcPts val="400"/>
                        </a:spcAft>
                      </a:pPr>
                      <a:r>
                        <a:rPr lang="en-GB" sz="1200" b="0">
                          <a:effectLst/>
                        </a:rPr>
                        <a:t>Unlimited execution history, that is, as many execution history entries are maintained as you can generate within a 5-minute period.</a:t>
                      </a:r>
                    </a:p>
                    <a:p>
                      <a:pPr fontAlgn="t" latinLnBrk="0">
                        <a:spcBef>
                          <a:spcPts val="400"/>
                        </a:spcBef>
                        <a:spcAft>
                          <a:spcPts val="400"/>
                        </a:spcAft>
                      </a:pPr>
                      <a:r>
                        <a:rPr lang="en-GB" sz="1200" b="0">
                          <a:effectLst/>
                        </a:rPr>
                        <a:t>Executions can be inspected in CloudWatch Logs or the Step Functions console by enabling logging on your state machine.</a:t>
                      </a:r>
                    </a:p>
                    <a:p>
                      <a:pPr fontAlgn="t" latinLnBrk="0">
                        <a:spcBef>
                          <a:spcPts val="400"/>
                        </a:spcBef>
                        <a:spcAft>
                          <a:spcPts val="400"/>
                        </a:spcAft>
                      </a:pPr>
                      <a:r>
                        <a:rPr lang="en-GB" sz="1200" b="0">
                          <a:effectLst/>
                        </a:rPr>
                        <a:t>For more information about debugging Express Workflow executions in the console, see </a:t>
                      </a:r>
                      <a:r>
                        <a:rPr lang="en-GB" sz="1200" b="0" u="none" strike="noStrike">
                          <a:effectLst/>
                          <a:hlinkClick r:id="rId5"/>
                        </a:rPr>
                        <a:t>Standard and Express Workflow executions in the console</a:t>
                      </a:r>
                      <a:r>
                        <a:rPr lang="en-GB" sz="1200" b="0">
                          <a:effectLst/>
                        </a:rPr>
                        <a:t> and </a:t>
                      </a:r>
                      <a:r>
                        <a:rPr lang="en-GB" sz="1200" b="0" u="none" strike="noStrike">
                          <a:effectLst/>
                          <a:hlinkClick r:id="rId6"/>
                        </a:rPr>
                        <a:t>Viewing and debugging executions</a:t>
                      </a:r>
                      <a:r>
                        <a:rPr lang="en-GB" sz="1200" b="0">
                          <a:effectLst/>
                        </a:rPr>
                        <a:t>.</a:t>
                      </a:r>
                    </a:p>
                  </a:txBody>
                  <a:tcPr marL="59340" marR="59340" marT="11868" marB="118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497336549"/>
                  </a:ext>
                </a:extLst>
              </a:tr>
              <a:tr h="342537">
                <a:tc>
                  <a:txBody>
                    <a:bodyPr/>
                    <a:lstStyle/>
                    <a:p>
                      <a:pPr fontAlgn="t" latinLnBrk="0">
                        <a:spcBef>
                          <a:spcPts val="400"/>
                        </a:spcBef>
                        <a:spcAft>
                          <a:spcPts val="400"/>
                        </a:spcAft>
                      </a:pPr>
                      <a:r>
                        <a:rPr lang="en-GB" sz="1200" b="0" u="none" strike="noStrike">
                          <a:effectLst/>
                          <a:hlinkClick r:id="rId7"/>
                        </a:rPr>
                        <a:t>Execution semantics</a:t>
                      </a:r>
                      <a:endParaRPr lang="en-GB" sz="1200" b="0">
                        <a:effectLst/>
                      </a:endParaRPr>
                    </a:p>
                  </a:txBody>
                  <a:tcPr marL="59340" marR="59340" marT="11868" marB="11868">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spcBef>
                          <a:spcPts val="400"/>
                        </a:spcBef>
                        <a:spcAft>
                          <a:spcPts val="400"/>
                        </a:spcAft>
                      </a:pPr>
                      <a:r>
                        <a:rPr lang="en-GB" sz="1200" b="0" i="1">
                          <a:effectLst/>
                        </a:rPr>
                        <a:t>Exactly-once</a:t>
                      </a:r>
                      <a:r>
                        <a:rPr lang="en-GB" sz="1200" b="0">
                          <a:effectLst/>
                        </a:rPr>
                        <a:t> workflow execution.</a:t>
                      </a:r>
                    </a:p>
                  </a:txBody>
                  <a:tcPr marL="59340" marR="59340" marT="11868" marB="118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spcBef>
                          <a:spcPts val="400"/>
                        </a:spcBef>
                        <a:spcAft>
                          <a:spcPts val="400"/>
                        </a:spcAft>
                      </a:pPr>
                      <a:r>
                        <a:rPr lang="en-GB" sz="1200" b="0" i="1">
                          <a:effectLst/>
                        </a:rPr>
                        <a:t>Asynchronous Express Workflows</a:t>
                      </a:r>
                      <a:r>
                        <a:rPr lang="en-GB" sz="1200" b="0">
                          <a:effectLst/>
                        </a:rPr>
                        <a:t>: </a:t>
                      </a:r>
                      <a:r>
                        <a:rPr lang="en-GB" sz="1200" b="0" i="1">
                          <a:effectLst/>
                        </a:rPr>
                        <a:t>At-least-once</a:t>
                      </a:r>
                      <a:r>
                        <a:rPr lang="en-GB" sz="1200" b="0">
                          <a:effectLst/>
                        </a:rPr>
                        <a:t> workflow execution.</a:t>
                      </a:r>
                    </a:p>
                    <a:p>
                      <a:pPr fontAlgn="t" latinLnBrk="0">
                        <a:spcBef>
                          <a:spcPts val="400"/>
                        </a:spcBef>
                        <a:spcAft>
                          <a:spcPts val="400"/>
                        </a:spcAft>
                      </a:pPr>
                      <a:r>
                        <a:rPr lang="en-GB" sz="1200" b="0" i="1">
                          <a:effectLst/>
                        </a:rPr>
                        <a:t>Synchronous Express Workflows</a:t>
                      </a:r>
                      <a:r>
                        <a:rPr lang="en-GB" sz="1200" b="0">
                          <a:effectLst/>
                        </a:rPr>
                        <a:t>: </a:t>
                      </a:r>
                      <a:r>
                        <a:rPr lang="en-GB" sz="1200" b="0" i="1">
                          <a:effectLst/>
                        </a:rPr>
                        <a:t>At-most-once</a:t>
                      </a:r>
                      <a:r>
                        <a:rPr lang="en-GB" sz="1200" b="0">
                          <a:effectLst/>
                        </a:rPr>
                        <a:t> workflow execution.</a:t>
                      </a:r>
                    </a:p>
                  </a:txBody>
                  <a:tcPr marL="59340" marR="59340" marT="11868" marB="118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188598889"/>
                  </a:ext>
                </a:extLst>
              </a:tr>
              <a:tr h="484859">
                <a:tc>
                  <a:txBody>
                    <a:bodyPr/>
                    <a:lstStyle/>
                    <a:p>
                      <a:pPr fontAlgn="t" latinLnBrk="0">
                        <a:spcBef>
                          <a:spcPts val="400"/>
                        </a:spcBef>
                        <a:spcAft>
                          <a:spcPts val="400"/>
                        </a:spcAft>
                      </a:pPr>
                      <a:r>
                        <a:rPr lang="en-GB" sz="1200" b="0" u="none" strike="noStrike">
                          <a:effectLst/>
                          <a:hlinkClick r:id="rId8"/>
                        </a:rPr>
                        <a:t>Service integrations</a:t>
                      </a:r>
                      <a:endParaRPr lang="en-GB" sz="1200" b="0">
                        <a:effectLst/>
                      </a:endParaRPr>
                    </a:p>
                  </a:txBody>
                  <a:tcPr marL="59340" marR="59340" marT="11868" marB="11868">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spcBef>
                          <a:spcPts val="400"/>
                        </a:spcBef>
                        <a:spcAft>
                          <a:spcPts val="400"/>
                        </a:spcAft>
                      </a:pPr>
                      <a:r>
                        <a:rPr lang="en-GB" sz="1200" b="0">
                          <a:effectLst/>
                        </a:rPr>
                        <a:t>Supports all service integrations and patterns.</a:t>
                      </a:r>
                    </a:p>
                  </a:txBody>
                  <a:tcPr marL="59340" marR="59340" marT="11868" marB="118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spcBef>
                          <a:spcPts val="400"/>
                        </a:spcBef>
                        <a:spcAft>
                          <a:spcPts val="400"/>
                        </a:spcAft>
                      </a:pPr>
                      <a:r>
                        <a:rPr lang="en-GB" sz="1200" b="0">
                          <a:effectLst/>
                        </a:rPr>
                        <a:t>Supports all service integrations.</a:t>
                      </a:r>
                      <a:r>
                        <a:rPr lang="en-GB" sz="1200" b="1">
                          <a:effectLst/>
                        </a:rPr>
                        <a:t>Note</a:t>
                      </a:r>
                    </a:p>
                    <a:p>
                      <a:pPr fontAlgn="t" latinLnBrk="0">
                        <a:spcBef>
                          <a:spcPts val="400"/>
                        </a:spcBef>
                        <a:spcAft>
                          <a:spcPts val="400"/>
                        </a:spcAft>
                      </a:pPr>
                      <a:r>
                        <a:rPr lang="en-GB" sz="1200" b="0">
                          <a:effectLst/>
                        </a:rPr>
                        <a:t>Express Workflows do not support Job-run (.sync) or Callback (.waitForTaskToken) service integration patterns.</a:t>
                      </a:r>
                    </a:p>
                  </a:txBody>
                  <a:tcPr marL="59340" marR="59340" marT="11868" marB="118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764795480"/>
                  </a:ext>
                </a:extLst>
              </a:tr>
              <a:tr h="200215">
                <a:tc>
                  <a:txBody>
                    <a:bodyPr/>
                    <a:lstStyle/>
                    <a:p>
                      <a:pPr fontAlgn="t" latinLnBrk="0">
                        <a:spcBef>
                          <a:spcPts val="400"/>
                        </a:spcBef>
                        <a:spcAft>
                          <a:spcPts val="400"/>
                        </a:spcAft>
                      </a:pPr>
                      <a:r>
                        <a:rPr lang="en-GB" sz="1200" b="0">
                          <a:effectLst/>
                        </a:rPr>
                        <a:t>Step Functions activities</a:t>
                      </a:r>
                    </a:p>
                  </a:txBody>
                  <a:tcPr marL="59340" marR="59340" marT="11868" marB="11868">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spcBef>
                          <a:spcPts val="400"/>
                        </a:spcBef>
                        <a:spcAft>
                          <a:spcPts val="400"/>
                        </a:spcAft>
                      </a:pPr>
                      <a:r>
                        <a:rPr lang="en-GB" sz="1200" b="0">
                          <a:effectLst/>
                        </a:rPr>
                        <a:t>Supports Step Functions activities.</a:t>
                      </a:r>
                    </a:p>
                  </a:txBody>
                  <a:tcPr marL="59340" marR="59340" marT="11868" marB="118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spcBef>
                          <a:spcPts val="400"/>
                        </a:spcBef>
                        <a:spcAft>
                          <a:spcPts val="400"/>
                        </a:spcAft>
                      </a:pPr>
                      <a:r>
                        <a:rPr lang="en-GB" sz="1200" b="0" dirty="0">
                          <a:effectLst/>
                        </a:rPr>
                        <a:t>Doesn't support Step Functions activities.</a:t>
                      </a:r>
                    </a:p>
                  </a:txBody>
                  <a:tcPr marL="59340" marR="59340" marT="11868" marB="118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161396783"/>
                  </a:ext>
                </a:extLst>
              </a:tr>
            </a:tbl>
          </a:graphicData>
        </a:graphic>
      </p:graphicFrame>
    </p:spTree>
    <p:extLst>
      <p:ext uri="{BB962C8B-B14F-4D97-AF65-F5344CB8AC3E}">
        <p14:creationId xmlns:p14="http://schemas.microsoft.com/office/powerpoint/2010/main" val="172991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548E24-E7ED-0F78-3A11-A47EA4C603B6}"/>
              </a:ext>
            </a:extLst>
          </p:cNvPr>
          <p:cNvSpPr>
            <a:spLocks noGrp="1"/>
          </p:cNvSpPr>
          <p:nvPr>
            <p:ph type="title"/>
          </p:nvPr>
        </p:nvSpPr>
        <p:spPr>
          <a:xfrm>
            <a:off x="838200" y="365125"/>
            <a:ext cx="10515600" cy="1325563"/>
          </a:xfrm>
        </p:spPr>
        <p:txBody>
          <a:bodyPr>
            <a:normAutofit/>
          </a:bodyPr>
          <a:lstStyle/>
          <a:p>
            <a:r>
              <a:rPr lang="en-CH" dirty="0"/>
              <a:t>AWS Step Functions Use Cases: Function Orchestration</a:t>
            </a:r>
          </a:p>
        </p:txBody>
      </p:sp>
      <p:sp>
        <p:nvSpPr>
          <p:cNvPr id="3" name="Content Placeholder 2">
            <a:extLst>
              <a:ext uri="{FF2B5EF4-FFF2-40B4-BE49-F238E27FC236}">
                <a16:creationId xmlns:a16="http://schemas.microsoft.com/office/drawing/2014/main" id="{46013B71-CC44-D25D-F1B0-A5C9E0CAD296}"/>
              </a:ext>
            </a:extLst>
          </p:cNvPr>
          <p:cNvSpPr>
            <a:spLocks noGrp="1"/>
          </p:cNvSpPr>
          <p:nvPr>
            <p:ph idx="1"/>
          </p:nvPr>
        </p:nvSpPr>
        <p:spPr>
          <a:xfrm>
            <a:off x="838201" y="2013625"/>
            <a:ext cx="5105399" cy="4163337"/>
          </a:xfrm>
        </p:spPr>
        <p:txBody>
          <a:bodyPr>
            <a:normAutofit/>
          </a:bodyPr>
          <a:lstStyle/>
          <a:p>
            <a:r>
              <a:rPr lang="en-GB" sz="2000" b="1" i="0">
                <a:effectLst/>
              </a:rPr>
              <a:t>Use case #1: Function orchestration</a:t>
            </a:r>
          </a:p>
          <a:p>
            <a:r>
              <a:rPr lang="en-GB" sz="2000" b="0" i="0">
                <a:effectLst/>
              </a:rPr>
              <a:t>You create a workflow that runs a group of Lambda functions (steps) in a specific order. </a:t>
            </a:r>
          </a:p>
          <a:p>
            <a:r>
              <a:rPr lang="en-GB" sz="2000" b="0" i="0">
                <a:effectLst/>
              </a:rPr>
              <a:t>One Lambda function's output passes to the next Lambda function's input. </a:t>
            </a:r>
          </a:p>
          <a:p>
            <a:r>
              <a:rPr lang="en-GB" sz="2000" b="0" i="0">
                <a:effectLst/>
              </a:rPr>
              <a:t>The last step in your workflow gives a result. </a:t>
            </a:r>
          </a:p>
          <a:p>
            <a:r>
              <a:rPr lang="en-GB" sz="2000" b="0" i="0">
                <a:effectLst/>
              </a:rPr>
              <a:t>With Step Functions, you can see how each step in your workflow interacts with one other, so you can make sure that each step performs its intended function.</a:t>
            </a:r>
            <a:br>
              <a:rPr lang="en-GB" sz="2000"/>
            </a:br>
            <a:endParaRPr lang="en-CH" sz="2000"/>
          </a:p>
        </p:txBody>
      </p:sp>
      <p:pic>
        <p:nvPicPr>
          <p:cNvPr id="2050" name="Picture 2" descr="&#10;          Chaining&#10;        ">
            <a:extLst>
              <a:ext uri="{FF2B5EF4-FFF2-40B4-BE49-F238E27FC236}">
                <a16:creationId xmlns:a16="http://schemas.microsoft.com/office/drawing/2014/main" id="{3B1FF4A8-E156-1674-26F9-4A7DD17F445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43538" y="3658689"/>
            <a:ext cx="2775284" cy="967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62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548E24-E7ED-0F78-3A11-A47EA4C603B6}"/>
              </a:ext>
            </a:extLst>
          </p:cNvPr>
          <p:cNvSpPr>
            <a:spLocks noGrp="1"/>
          </p:cNvSpPr>
          <p:nvPr>
            <p:ph type="title"/>
          </p:nvPr>
        </p:nvSpPr>
        <p:spPr>
          <a:xfrm>
            <a:off x="838200" y="365125"/>
            <a:ext cx="10515600" cy="1325563"/>
          </a:xfrm>
        </p:spPr>
        <p:txBody>
          <a:bodyPr>
            <a:normAutofit/>
          </a:bodyPr>
          <a:lstStyle/>
          <a:p>
            <a:r>
              <a:rPr lang="en-CH" dirty="0"/>
              <a:t>AWS Step Functions Use Cases: Branching</a:t>
            </a:r>
          </a:p>
        </p:txBody>
      </p:sp>
      <p:sp>
        <p:nvSpPr>
          <p:cNvPr id="3" name="Content Placeholder 2">
            <a:extLst>
              <a:ext uri="{FF2B5EF4-FFF2-40B4-BE49-F238E27FC236}">
                <a16:creationId xmlns:a16="http://schemas.microsoft.com/office/drawing/2014/main" id="{46013B71-CC44-D25D-F1B0-A5C9E0CAD296}"/>
              </a:ext>
            </a:extLst>
          </p:cNvPr>
          <p:cNvSpPr>
            <a:spLocks noGrp="1"/>
          </p:cNvSpPr>
          <p:nvPr>
            <p:ph idx="1"/>
          </p:nvPr>
        </p:nvSpPr>
        <p:spPr>
          <a:xfrm>
            <a:off x="838201" y="2013625"/>
            <a:ext cx="5105399" cy="4163337"/>
          </a:xfrm>
        </p:spPr>
        <p:txBody>
          <a:bodyPr>
            <a:normAutofit/>
          </a:bodyPr>
          <a:lstStyle/>
          <a:p>
            <a:r>
              <a:rPr lang="en-GB" sz="2000" b="0" i="0">
                <a:effectLst/>
              </a:rPr>
              <a:t>A customer requests a credit limit increase. </a:t>
            </a:r>
          </a:p>
          <a:p>
            <a:r>
              <a:rPr lang="en-GB" sz="2000" b="0" i="0">
                <a:effectLst/>
              </a:rPr>
              <a:t>Using a </a:t>
            </a:r>
            <a:r>
              <a:rPr lang="en-GB" sz="2000" u="none" strike="noStrike">
                <a:effectLst/>
                <a:hlinkClick r:id="rId2">
                  <a:extLst>
                    <a:ext uri="{A12FA001-AC4F-418D-AE19-62706E023703}">
                      <ahyp:hlinkClr xmlns:ahyp="http://schemas.microsoft.com/office/drawing/2018/hyperlinkcolor" val="tx"/>
                    </a:ext>
                  </a:extLst>
                </a:hlinkClick>
              </a:rPr>
              <a:t>Choice</a:t>
            </a:r>
            <a:r>
              <a:rPr lang="en-GB" sz="2000" b="0" i="0">
                <a:effectLst/>
              </a:rPr>
              <a:t> state, you can have Step Functions make decisions based on the </a:t>
            </a:r>
            <a:r>
              <a:rPr lang="en-GB" sz="2000"/>
              <a:t>Choice</a:t>
            </a:r>
            <a:r>
              <a:rPr lang="en-GB" sz="2000" b="0" i="0">
                <a:effectLst/>
              </a:rPr>
              <a:t> state’s input. </a:t>
            </a:r>
          </a:p>
          <a:p>
            <a:r>
              <a:rPr lang="en-GB" sz="2000" b="0" i="0">
                <a:effectLst/>
              </a:rPr>
              <a:t>If the request is more than your customer’s pre-approved credit limit, you can have Step Functions send your customer's request to a manager for sign-off. </a:t>
            </a:r>
          </a:p>
          <a:p>
            <a:r>
              <a:rPr lang="en-GB" sz="2000" b="0" i="0">
                <a:effectLst/>
              </a:rPr>
              <a:t>If the request is less than your customer’s pre-approved credit limit, you can have Step Functions approve the request automatically.</a:t>
            </a:r>
            <a:endParaRPr lang="en-CH" sz="2000"/>
          </a:p>
        </p:txBody>
      </p:sp>
      <p:pic>
        <p:nvPicPr>
          <p:cNvPr id="4098" name="Picture 2" descr="&#10;          Branching&#10;        ">
            <a:extLst>
              <a:ext uri="{FF2B5EF4-FFF2-40B4-BE49-F238E27FC236}">
                <a16:creationId xmlns:a16="http://schemas.microsoft.com/office/drawing/2014/main" id="{4E8B65C4-F277-5459-C21D-4F0BBA822C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37060" y="2766817"/>
            <a:ext cx="2388239" cy="275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0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Freeform: Shape 6152">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548E24-E7ED-0F78-3A11-A47EA4C603B6}"/>
              </a:ext>
            </a:extLst>
          </p:cNvPr>
          <p:cNvSpPr>
            <a:spLocks noGrp="1"/>
          </p:cNvSpPr>
          <p:nvPr>
            <p:ph type="title"/>
          </p:nvPr>
        </p:nvSpPr>
        <p:spPr>
          <a:xfrm>
            <a:off x="838200" y="365125"/>
            <a:ext cx="10515600" cy="1325563"/>
          </a:xfrm>
        </p:spPr>
        <p:txBody>
          <a:bodyPr>
            <a:normAutofit/>
          </a:bodyPr>
          <a:lstStyle/>
          <a:p>
            <a:r>
              <a:rPr lang="en-CH" sz="3600" dirty="0"/>
              <a:t>AWS Step Functions Use Cases: Error Handling</a:t>
            </a:r>
          </a:p>
        </p:txBody>
      </p:sp>
      <p:sp>
        <p:nvSpPr>
          <p:cNvPr id="3" name="Content Placeholder 2">
            <a:extLst>
              <a:ext uri="{FF2B5EF4-FFF2-40B4-BE49-F238E27FC236}">
                <a16:creationId xmlns:a16="http://schemas.microsoft.com/office/drawing/2014/main" id="{46013B71-CC44-D25D-F1B0-A5C9E0CAD296}"/>
              </a:ext>
            </a:extLst>
          </p:cNvPr>
          <p:cNvSpPr>
            <a:spLocks noGrp="1"/>
          </p:cNvSpPr>
          <p:nvPr>
            <p:ph idx="1"/>
          </p:nvPr>
        </p:nvSpPr>
        <p:spPr>
          <a:xfrm>
            <a:off x="838201" y="2013625"/>
            <a:ext cx="5105399" cy="4163337"/>
          </a:xfrm>
        </p:spPr>
        <p:txBody>
          <a:bodyPr>
            <a:normAutofit/>
          </a:bodyPr>
          <a:lstStyle/>
          <a:p>
            <a:r>
              <a:rPr lang="en-GB" sz="1400" b="1" i="0" dirty="0">
                <a:effectLst/>
              </a:rPr>
              <a:t>Retry</a:t>
            </a:r>
            <a:endParaRPr lang="en-GB" sz="1400" b="0" i="0" dirty="0">
              <a:effectLst/>
            </a:endParaRPr>
          </a:p>
          <a:p>
            <a:pPr lvl="1"/>
            <a:r>
              <a:rPr lang="en-GB" sz="1400" b="0" i="0" dirty="0">
                <a:effectLst/>
              </a:rPr>
              <a:t>In this use case, a customer requests a username. </a:t>
            </a:r>
          </a:p>
          <a:p>
            <a:pPr lvl="1"/>
            <a:r>
              <a:rPr lang="en-GB" sz="1400" b="0" i="0" dirty="0">
                <a:effectLst/>
              </a:rPr>
              <a:t>The first time, your customer’s request is unsuccessful. </a:t>
            </a:r>
          </a:p>
          <a:p>
            <a:pPr lvl="1"/>
            <a:r>
              <a:rPr lang="en-GB" sz="1400" b="0" i="0" dirty="0">
                <a:effectLst/>
              </a:rPr>
              <a:t>Using a Retry statement, you can have Step Functions try your customer's request again. </a:t>
            </a:r>
          </a:p>
          <a:p>
            <a:pPr lvl="1"/>
            <a:r>
              <a:rPr lang="en-GB" sz="1400" b="0" i="0" dirty="0">
                <a:effectLst/>
              </a:rPr>
              <a:t>The second time, your customer’s request is successful.</a:t>
            </a:r>
          </a:p>
          <a:p>
            <a:r>
              <a:rPr lang="en-GB" sz="1400" b="1" i="0" dirty="0">
                <a:effectLst/>
              </a:rPr>
              <a:t>Catch</a:t>
            </a:r>
            <a:endParaRPr lang="en-GB" sz="1400" b="0" i="0" dirty="0">
              <a:effectLst/>
            </a:endParaRPr>
          </a:p>
          <a:p>
            <a:pPr lvl="1"/>
            <a:r>
              <a:rPr lang="en-GB" sz="1400" b="0" i="0" dirty="0">
                <a:effectLst/>
              </a:rPr>
              <a:t>In a similar use case, a customer requests an unavailable username. </a:t>
            </a:r>
          </a:p>
          <a:p>
            <a:pPr lvl="1"/>
            <a:r>
              <a:rPr lang="en-GB" sz="1400" b="0" i="0" dirty="0">
                <a:effectLst/>
              </a:rPr>
              <a:t>Using a Catch statement, you have Step Functions suggest an available username. </a:t>
            </a:r>
          </a:p>
          <a:p>
            <a:pPr lvl="1"/>
            <a:r>
              <a:rPr lang="en-GB" sz="1400" b="0" i="0" dirty="0">
                <a:effectLst/>
              </a:rPr>
              <a:t>If your customer takes the available username, you can have Step Functions go to the next step in your workflow, which is to send a confirmation email. </a:t>
            </a:r>
          </a:p>
          <a:p>
            <a:pPr lvl="1"/>
            <a:r>
              <a:rPr lang="en-GB" sz="1400" b="0" i="0" dirty="0">
                <a:effectLst/>
              </a:rPr>
              <a:t>If your customer doesn’t take the available username, you have Step Functions go to a different step in your workflow, which is to start the sign-up process over.</a:t>
            </a:r>
          </a:p>
        </p:txBody>
      </p:sp>
      <p:pic>
        <p:nvPicPr>
          <p:cNvPr id="6146" name="Picture 2" descr="&#10;          Retry/Catch&#10;        ">
            <a:extLst>
              <a:ext uri="{FF2B5EF4-FFF2-40B4-BE49-F238E27FC236}">
                <a16:creationId xmlns:a16="http://schemas.microsoft.com/office/drawing/2014/main" id="{32DAA5D7-4DAE-D59A-D751-67486645632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43538" y="3473089"/>
            <a:ext cx="2775284" cy="1339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849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Freeform: Shape 8200">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548E24-E7ED-0F78-3A11-A47EA4C603B6}"/>
              </a:ext>
            </a:extLst>
          </p:cNvPr>
          <p:cNvSpPr>
            <a:spLocks noGrp="1"/>
          </p:cNvSpPr>
          <p:nvPr>
            <p:ph type="title"/>
          </p:nvPr>
        </p:nvSpPr>
        <p:spPr>
          <a:xfrm>
            <a:off x="838200" y="365125"/>
            <a:ext cx="10515600" cy="1325563"/>
          </a:xfrm>
        </p:spPr>
        <p:txBody>
          <a:bodyPr>
            <a:normAutofit/>
          </a:bodyPr>
          <a:lstStyle/>
          <a:p>
            <a:r>
              <a:rPr lang="en-CH" sz="3600" dirty="0"/>
              <a:t>AWS Step Functions Use Cases: Human in the loop</a:t>
            </a:r>
          </a:p>
        </p:txBody>
      </p:sp>
      <p:sp>
        <p:nvSpPr>
          <p:cNvPr id="3" name="Content Placeholder 2">
            <a:extLst>
              <a:ext uri="{FF2B5EF4-FFF2-40B4-BE49-F238E27FC236}">
                <a16:creationId xmlns:a16="http://schemas.microsoft.com/office/drawing/2014/main" id="{46013B71-CC44-D25D-F1B0-A5C9E0CAD296}"/>
              </a:ext>
            </a:extLst>
          </p:cNvPr>
          <p:cNvSpPr>
            <a:spLocks noGrp="1"/>
          </p:cNvSpPr>
          <p:nvPr>
            <p:ph idx="1"/>
          </p:nvPr>
        </p:nvSpPr>
        <p:spPr>
          <a:xfrm>
            <a:off x="838201" y="2013625"/>
            <a:ext cx="5105399" cy="4163337"/>
          </a:xfrm>
        </p:spPr>
        <p:txBody>
          <a:bodyPr>
            <a:normAutofit/>
          </a:bodyPr>
          <a:lstStyle/>
          <a:p>
            <a:pPr>
              <a:spcBef>
                <a:spcPts val="400"/>
              </a:spcBef>
              <a:spcAft>
                <a:spcPts val="400"/>
              </a:spcAft>
            </a:pPr>
            <a:r>
              <a:rPr lang="en-GB" sz="1900" b="0" i="0" dirty="0">
                <a:effectLst/>
              </a:rPr>
              <a:t>Using a banking app, one of your customers sends money to a friend. </a:t>
            </a:r>
          </a:p>
          <a:p>
            <a:pPr>
              <a:spcBef>
                <a:spcPts val="400"/>
              </a:spcBef>
              <a:spcAft>
                <a:spcPts val="400"/>
              </a:spcAft>
            </a:pPr>
            <a:r>
              <a:rPr lang="en-GB" sz="1900" b="0" i="0" dirty="0">
                <a:effectLst/>
              </a:rPr>
              <a:t>Your customer waits for a confirmation email. </a:t>
            </a:r>
          </a:p>
          <a:p>
            <a:pPr>
              <a:spcBef>
                <a:spcPts val="400"/>
              </a:spcBef>
              <a:spcAft>
                <a:spcPts val="400"/>
              </a:spcAft>
            </a:pPr>
            <a:r>
              <a:rPr lang="en-GB" sz="1900" b="0" i="0" dirty="0">
                <a:effectLst/>
              </a:rPr>
              <a:t>With </a:t>
            </a:r>
            <a:r>
              <a:rPr lang="en-GB" sz="1900" b="0" i="0" u="none" strike="noStrike" dirty="0">
                <a:effectLst/>
                <a:hlinkClick r:id="rId2">
                  <a:extLst>
                    <a:ext uri="{A12FA001-AC4F-418D-AE19-62706E023703}">
                      <ahyp:hlinkClr xmlns:ahyp="http://schemas.microsoft.com/office/drawing/2018/hyperlinkcolor" val="tx"/>
                    </a:ext>
                  </a:extLst>
                </a:hlinkClick>
              </a:rPr>
              <a:t>a callback and a task token</a:t>
            </a:r>
            <a:r>
              <a:rPr lang="en-GB" sz="1900" b="0" i="0" dirty="0">
                <a:effectLst/>
              </a:rPr>
              <a:t>, you have Step Functions tell Lambda to send your customer’s money and report back when your customer’s friend receives it. </a:t>
            </a:r>
          </a:p>
          <a:p>
            <a:pPr>
              <a:spcBef>
                <a:spcPts val="400"/>
              </a:spcBef>
              <a:spcAft>
                <a:spcPts val="400"/>
              </a:spcAft>
            </a:pPr>
            <a:r>
              <a:rPr lang="en-GB" sz="1900" b="0" i="0" dirty="0">
                <a:effectLst/>
              </a:rPr>
              <a:t>After Lambda reports back that your customer’s friend received the money, you can have Step Functions go to the next step in your workflow, which is to send your customer a confirmation email.</a:t>
            </a:r>
            <a:br>
              <a:rPr lang="en-GB" sz="1900" dirty="0"/>
            </a:br>
            <a:endParaRPr lang="en-CH" sz="1900" dirty="0"/>
          </a:p>
        </p:txBody>
      </p:sp>
      <p:pic>
        <p:nvPicPr>
          <p:cNvPr id="8194" name="Picture 2" descr="&#10;          Chaining&#10;        ">
            <a:extLst>
              <a:ext uri="{FF2B5EF4-FFF2-40B4-BE49-F238E27FC236}">
                <a16:creationId xmlns:a16="http://schemas.microsoft.com/office/drawing/2014/main" id="{88BF2A9A-686B-205B-CEE6-410EC1230C0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63537" y="2766817"/>
            <a:ext cx="1735285" cy="275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97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1264</Words>
  <Application>Microsoft Macintosh PowerPoint</Application>
  <PresentationFormat>Widescreen</PresentationFormat>
  <Paragraphs>102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Amazon Ember</vt:lpstr>
      <vt:lpstr>Arial</vt:lpstr>
      <vt:lpstr>Calibri</vt:lpstr>
      <vt:lpstr>Calibri Light</vt:lpstr>
      <vt:lpstr>Office Theme</vt:lpstr>
      <vt:lpstr>AWS Step Functions</vt:lpstr>
      <vt:lpstr>AWS Step Functions</vt:lpstr>
      <vt:lpstr>AWS Step Functions WorkFlows: Standard</vt:lpstr>
      <vt:lpstr>AWS Step Functions WorkFlows: Express</vt:lpstr>
      <vt:lpstr>AWS Step Functions WorkFlows: Express vs Standard</vt:lpstr>
      <vt:lpstr>AWS Step Functions Use Cases: Function Orchestration</vt:lpstr>
      <vt:lpstr>AWS Step Functions Use Cases: Branching</vt:lpstr>
      <vt:lpstr>AWS Step Functions Use Cases: Error Handling</vt:lpstr>
      <vt:lpstr>AWS Step Functions Use Cases: Human in the loop</vt:lpstr>
      <vt:lpstr>AWS Step Functions Use Cases: Parallel processing</vt:lpstr>
      <vt:lpstr>AWS Step Functions Use Cases: Dynamic parallelism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Step Functions</dc:title>
  <dc:creator>Ilya Chakun</dc:creator>
  <cp:lastModifiedBy>Ilya Chakun</cp:lastModifiedBy>
  <cp:revision>8</cp:revision>
  <dcterms:created xsi:type="dcterms:W3CDTF">2024-01-16T17:17:07Z</dcterms:created>
  <dcterms:modified xsi:type="dcterms:W3CDTF">2024-01-17T13:45:54Z</dcterms:modified>
</cp:coreProperties>
</file>