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82" d="100"/>
          <a:sy n="282" d="100"/>
        </p:scale>
        <p:origin x="11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420e4a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3420e4a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3420e4a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5f3420e4a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3420e4a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f3420e4a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3420e4a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5f3420e4a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3420e4a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5f3420e4a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f3420e4a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5f3420e4a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f3420e4a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5f3420e4a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72DF-356B-6E6C-69C9-10BD95A1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41173-9805-F4C4-7F58-EAAACD294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30A9-285F-A8DA-BE03-6CF2E8C1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8957-BF3F-FEE6-726A-9AC3049D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5220-BEF5-5B43-C6EA-3EEB538E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93099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63AC-DC9D-33E0-BBB5-2D12BE60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2BD52-D125-EF68-7794-237C4486F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D7E1-A3DA-5E92-4705-DD32F0EA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299F-0459-1C92-D399-B7396EAA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1251-1A74-94BF-0E35-ADF122EF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0646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874AE-55C6-49C0-53CF-CD949786C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0ACAC-6BFE-B85C-02E9-6C1F7376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8162-C6DF-0F5B-C414-FE1B550A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43B9-99E8-22DF-E049-D1321566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6353-FEF6-9D7D-B8F1-2313363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38982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6DB1-9F74-A143-B497-DC87CF77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5611-4AFA-2597-D645-B149AB81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4188-2ACC-3DD9-5E0F-A89E72D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1455-C559-2B7F-DA52-7ED2443B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00230-21E2-F422-22E5-B178D292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0242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226-4494-F92C-F037-9B3AB118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F805-C8AC-595C-9BC1-1CF54651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38AA-02EE-3BD6-6451-FDB5038B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164D-3F94-09FE-804E-194D1721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6002-F2D2-B366-E6B2-D95CAFFC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10965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C8DB-A3CA-DD6C-EFC4-68B8BF30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EF42-0E98-630B-1BE4-3290A45B7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6530F-6B51-48C6-6EA4-F6D51B260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9C6A-2E78-76FC-0622-B1C953E0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E16C5-B22C-7C92-CF2F-C68D1249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AC10-2F7C-C774-EF5A-E10CABBF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9248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5839-8DB4-091D-26E7-FEC8216A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82C5E-828C-9B86-FE2C-645CB5E76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33546-7997-2712-57E7-C5C38D2F7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CC806-69EF-B7BF-3452-CC8E143E1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86AB2-A139-43A2-D131-51EDC721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16558-3D9E-0E91-0A5E-69068640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561EE-CDF4-CCB1-D971-11D3513D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6DFF8-76D9-FD49-6980-38766D1A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85380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C7A4-577B-E9D9-9A6A-283D044E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D96F-FB05-9EA6-A88D-6C26E4FD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9310E-625D-4EBA-C005-795AAAF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B82B2-CD50-E3C1-9764-57D675DA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8001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58DE2-A39C-2F8D-6411-D6067B4B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58215-8CC9-E345-335C-402D0E05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B368-8210-CE97-84A9-E22CE27E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738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E365-A893-5BFA-8AF1-59D634F1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FFAF-CFF1-AEB2-E8DC-4C849C50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62AD-09CE-FD64-76C6-3BB8AB87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DFA1-474E-A371-C8D2-01FC88EF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53AF-54A0-5E15-9C6F-566D2740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92D6-79E3-8F12-5B7B-F393B38C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3598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6F57-3888-5DA8-2FFE-2159FAF9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03F01-355D-582D-9F3C-7FAE54B5D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B67FD-AE49-F0FD-E23A-27E59580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12494-2998-3EE2-602B-8777DD23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1276D-E461-6EFB-C7E2-78C760A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BC8A-28E9-8983-BFC2-53761BF2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75428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0F797-4EE0-0F69-DA32-F665800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A6D92-CD77-85A8-A959-AB6A9279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B85F-B67C-CE5B-4CA7-B066255EC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F485-4BCB-8A4C-9F6F-5E831D34753E}" type="datetimeFigureOut">
              <a:rPr lang="en-CH" smtClean="0"/>
              <a:t>28.01.2024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F7FEB-AF66-E2A5-D083-0962BAC52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CB6C-64E9-4772-3D87-B8DC9A821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89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5326" y="0"/>
            <a:ext cx="6213348" cy="51435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770" y="0"/>
            <a:ext cx="5966460" cy="51435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1916723" y="1081453"/>
            <a:ext cx="5310553" cy="29805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sz="4100">
                <a:solidFill>
                  <a:schemeClr val="bg1">
                    <a:lumMod val="95000"/>
                    <a:lumOff val="5000"/>
                  </a:schemeClr>
                </a:solidFill>
              </a:rPr>
              <a:t>AWS X-ray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192F9-B1BA-86B4-D1AC-B21C4833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9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AWS X-Ray sample application</a:t>
            </a: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0B64F5D-89BA-5621-67A8-44DCF9C41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02" y="3621968"/>
            <a:ext cx="2954462" cy="1053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buNone/>
            </a:pPr>
            <a:r>
              <a:rPr lang="en-US" sz="1700" dirty="0"/>
              <a:t>https://</a:t>
            </a:r>
            <a:r>
              <a:rPr lang="en-US" sz="1700" dirty="0" err="1"/>
              <a:t>docs.aws.amazon.com</a:t>
            </a:r>
            <a:r>
              <a:rPr lang="en-US" sz="1700" dirty="0"/>
              <a:t>/</a:t>
            </a:r>
            <a:r>
              <a:rPr lang="en-US" sz="1700" dirty="0" err="1"/>
              <a:t>xray</a:t>
            </a:r>
            <a:r>
              <a:rPr lang="en-US" sz="1700" dirty="0"/>
              <a:t>/latest/</a:t>
            </a:r>
            <a:r>
              <a:rPr lang="en-US" sz="1700" dirty="0" err="1"/>
              <a:t>devguide</a:t>
            </a:r>
            <a:r>
              <a:rPr lang="en-US" sz="1700" dirty="0"/>
              <a:t>/</a:t>
            </a:r>
            <a:r>
              <a:rPr lang="en-US" sz="1700" dirty="0" err="1"/>
              <a:t>xray-scorekeep.html</a:t>
            </a:r>
            <a:endParaRPr lang="en-US" sz="1700" dirty="0"/>
          </a:p>
        </p:txBody>
      </p:sp>
      <p:pic>
        <p:nvPicPr>
          <p:cNvPr id="1026" name="Picture 2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C6F9C090-2883-2329-00BF-88C0A73C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022" y="273500"/>
            <a:ext cx="4745881" cy="43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AWS X-Ray?</a:t>
            </a:r>
          </a:p>
        </p:txBody>
      </p:sp>
      <p:sp>
        <p:nvSpPr>
          <p:cNvPr id="142" name="Google Shape;142;p30"/>
          <p:cNvSpPr txBox="1">
            <a:spLocks noGrp="1"/>
          </p:cNvSpPr>
          <p:nvPr>
            <p:ph sz="half" idx="1"/>
          </p:nvPr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1500" b="1" dirty="0"/>
              <a:t>AWS X-Ray analyzes and debugs </a:t>
            </a:r>
            <a:r>
              <a:rPr lang="en-US" sz="1500" dirty="0"/>
              <a:t>production, </a:t>
            </a:r>
            <a:r>
              <a:rPr lang="en-US" sz="1500" b="1" dirty="0"/>
              <a:t>distributed applications</a:t>
            </a:r>
            <a:r>
              <a:rPr lang="en-US" sz="1500" dirty="0"/>
              <a:t>, such as those built using a microservices architecture.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1500" dirty="0"/>
              <a:t>With X-Ray, you can identify performance bottlenecks, edge case errors, and other hard to detect issues.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500" dirty="0"/>
              <a:t>AWS X-Ray receives data from services as </a:t>
            </a:r>
            <a:r>
              <a:rPr lang="en-US" sz="1500" b="1" i="1" dirty="0">
                <a:highlight>
                  <a:srgbClr val="FFFF00"/>
                </a:highlight>
              </a:rPr>
              <a:t>segments</a:t>
            </a:r>
            <a:r>
              <a:rPr lang="en-US" sz="1500" dirty="0"/>
              <a:t>. 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500" dirty="0"/>
              <a:t>X-Ray then groups segments that have a common request into </a:t>
            </a:r>
            <a:r>
              <a:rPr lang="en-US" sz="1500" b="1" i="1" dirty="0">
                <a:highlight>
                  <a:srgbClr val="FFFF00"/>
                </a:highlight>
              </a:rPr>
              <a:t>traces</a:t>
            </a:r>
            <a:r>
              <a:rPr lang="en-US" sz="1500" dirty="0"/>
              <a:t>. 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500" dirty="0"/>
              <a:t>X-Ray processes the traces to generate a </a:t>
            </a:r>
            <a:r>
              <a:rPr lang="en-US" sz="1500" b="1" i="1" dirty="0">
                <a:highlight>
                  <a:srgbClr val="FFFF00"/>
                </a:highlight>
              </a:rPr>
              <a:t>service graph</a:t>
            </a:r>
            <a:r>
              <a:rPr lang="en-US" sz="1500" b="1" dirty="0">
                <a:highlight>
                  <a:srgbClr val="FFFF00"/>
                </a:highlight>
              </a:rPr>
              <a:t> </a:t>
            </a:r>
            <a:r>
              <a:rPr lang="en-US" sz="1500" dirty="0"/>
              <a:t>that provides a visual representation of your application.</a:t>
            </a:r>
          </a:p>
          <a:p>
            <a:pPr marL="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en-US" sz="1500" dirty="0"/>
          </a:p>
        </p:txBody>
      </p:sp>
      <p:pic>
        <p:nvPicPr>
          <p:cNvPr id="143" name="Google Shape;143;p30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039525" y="2459064"/>
            <a:ext cx="3591379" cy="1176177"/>
          </a:xfrm>
          <a:prstGeom prst="rect">
            <a:avLst/>
          </a:prstGeom>
          <a:noFill/>
        </p:spPr>
      </p:pic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Segments</a:t>
            </a:r>
          </a:p>
        </p:txBody>
      </p:sp>
      <p:sp>
        <p:nvSpPr>
          <p:cNvPr id="149" name="Google Shape;149;p31"/>
          <p:cNvSpPr txBox="1">
            <a:spLocks noGrp="1"/>
          </p:cNvSpPr>
          <p:nvPr>
            <p:ph sz="half" idx="1"/>
          </p:nvPr>
        </p:nvSpPr>
        <p:spPr>
          <a:xfrm>
            <a:off x="646774" y="1645575"/>
            <a:ext cx="2727047" cy="308407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/>
              <a:t>The compute resources running your application logic send data about their work as </a:t>
            </a:r>
            <a:r>
              <a:rPr lang="en-US" sz="1000" b="1" dirty="0"/>
              <a:t>segments</a:t>
            </a:r>
            <a:r>
              <a:rPr lang="en-US" sz="1000" dirty="0"/>
              <a:t>.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/>
              <a:t>A segment provides the resource's name, details about the request, and details about the work done.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/>
              <a:t>For example, when an HTTP request reaches your application, it can record the following data about: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/>
              <a:t>The host – hostname, alias or IP address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/>
              <a:t>The request – method, client address, path, user agent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/>
              <a:t>The response – status, content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000" dirty="0"/>
              <a:t>The work done – start and end times, subsegments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000" dirty="0"/>
              <a:t>Issues that occur – errors, faults and exceptions, including automatic capture of exception stacks.</a:t>
            </a:r>
          </a:p>
        </p:txBody>
      </p:sp>
      <p:pic>
        <p:nvPicPr>
          <p:cNvPr id="150" name="Google Shape;150;p31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084092" y="1114959"/>
            <a:ext cx="4616356" cy="2931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Subsegments</a:t>
            </a:r>
          </a:p>
        </p:txBody>
      </p:sp>
      <p:sp>
        <p:nvSpPr>
          <p:cNvPr id="156" name="Google Shape;156;p32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100" dirty="0"/>
              <a:t>A segment can break down the data about the work done into </a:t>
            </a:r>
            <a:r>
              <a:rPr lang="en-US" sz="1100" b="1" dirty="0"/>
              <a:t>subsegments</a:t>
            </a:r>
            <a:r>
              <a:rPr lang="en-US" sz="1100" dirty="0"/>
              <a:t>. </a:t>
            </a:r>
          </a:p>
          <a:p>
            <a:pPr marL="0" lvl="0" indent="-228600" defTabSz="91440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100" dirty="0"/>
              <a:t>Subsegments provide more granular timing information and details about downstream calls that your application made to fulfill the original request. </a:t>
            </a:r>
          </a:p>
          <a:p>
            <a:pPr marL="0" lvl="0" indent="-228600" defTabSz="91440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100" dirty="0"/>
              <a:t>A subsegment can contain additional details about a call to an AWS service, an external HTTP API, or an SQL database. </a:t>
            </a:r>
          </a:p>
          <a:p>
            <a:pPr marL="0" lvl="0" indent="-228600" defTabSz="91440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100" dirty="0"/>
              <a:t>You can even define arbitrary subsegments to instrument specific functions or lines of code in your application.</a:t>
            </a:r>
          </a:p>
        </p:txBody>
      </p:sp>
      <p:pic>
        <p:nvPicPr>
          <p:cNvPr id="157" name="Google Shape;157;p32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084092" y="2055542"/>
            <a:ext cx="4616356" cy="1050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map (graph)</a:t>
            </a:r>
          </a:p>
        </p:txBody>
      </p:sp>
      <p:sp>
        <p:nvSpPr>
          <p:cNvPr id="17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Google Shape;163;p33"/>
          <p:cNvSpPr txBox="1">
            <a:spLocks noGrp="1"/>
          </p:cNvSpPr>
          <p:nvPr>
            <p:ph sz="half" idx="1"/>
          </p:nvPr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2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/>
              <a:t>X-Ray uses the data that your application sends to generate a service graph. 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/>
              <a:t>Each AWS resource that sends data to X-Ray appears as a service in the graph. 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/>
              <a:t>Edges connect the services that work together to serve requests. 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/>
              <a:t>Edges connect clients to your application, and your application to the downstream services and resources that it uses.</a:t>
            </a:r>
          </a:p>
        </p:txBody>
      </p:sp>
      <p:pic>
        <p:nvPicPr>
          <p:cNvPr id="164" name="Google Shape;164;p33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3490722" y="571829"/>
            <a:ext cx="5177790" cy="3999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Traces</a:t>
            </a:r>
          </a:p>
        </p:txBody>
      </p:sp>
      <p:sp>
        <p:nvSpPr>
          <p:cNvPr id="17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170;p34"/>
          <p:cNvSpPr txBox="1">
            <a:spLocks noGrp="1"/>
          </p:cNvSpPr>
          <p:nvPr>
            <p:ph sz="half" idx="1"/>
          </p:nvPr>
        </p:nvSpPr>
        <p:spPr>
          <a:xfrm>
            <a:off x="292788" y="2105406"/>
            <a:ext cx="3072024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/>
              <a:t>Use the </a:t>
            </a:r>
            <a:r>
              <a:rPr lang="en-US" sz="1400" b="1" dirty="0"/>
              <a:t>Traces</a:t>
            </a:r>
            <a:r>
              <a:rPr lang="en-US" sz="1400" dirty="0"/>
              <a:t> page in the X-Ray console to find traces by URL, response code, or other data from the trace summary. 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/>
              <a:t>After selecting a trace from the trace list, the </a:t>
            </a:r>
            <a:r>
              <a:rPr lang="en-US" sz="1400" b="1" dirty="0"/>
              <a:t>Trace details</a:t>
            </a:r>
            <a:r>
              <a:rPr lang="en-US" sz="1400" dirty="0"/>
              <a:t> page displays a map of service nodes involved in the selected trace, along with a timeline of trace segments.</a:t>
            </a:r>
          </a:p>
        </p:txBody>
      </p:sp>
      <p:pic>
        <p:nvPicPr>
          <p:cNvPr id="171" name="Google Shape;171;p34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3490722" y="824246"/>
            <a:ext cx="5177790" cy="34950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Sampling</a:t>
            </a:r>
          </a:p>
        </p:txBody>
      </p:sp>
      <p:sp>
        <p:nvSpPr>
          <p:cNvPr id="18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Google Shape;177;p35"/>
          <p:cNvSpPr txBox="1">
            <a:spLocks noGrp="1"/>
          </p:cNvSpPr>
          <p:nvPr>
            <p:ph sz="half" idx="1"/>
          </p:nvPr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/>
              <a:t>Customize the default sampling strategy to control cost or filter out unwanted requests by applying sampling rules. 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/>
              <a:t>By default, you can create up to 25 sampling rules in addition to the default rule. 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/>
              <a:t>If you'd like to create more than 25 sampling rules, please contact customer support to get the limit increased.</a:t>
            </a:r>
          </a:p>
        </p:txBody>
      </p:sp>
      <p:pic>
        <p:nvPicPr>
          <p:cNvPr id="178" name="Google Shape;178;p35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3490722" y="1238413"/>
            <a:ext cx="5177790" cy="26666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1F298-E445-81C3-4B69-587FAE31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X-ray Daemon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FB88-FA56-4C00-E378-2FEE175FF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700" b="0" i="0" dirty="0">
                <a:effectLst/>
              </a:rPr>
              <a:t>The AWS X-Ray daemon is a software application that listens for traffic on UDP port 2000, gathers raw segment data, and relays it to the AWS X-Ray API</a:t>
            </a:r>
          </a:p>
          <a:p>
            <a:pPr indent="-228600" defTabSz="914400"/>
            <a:r>
              <a:rPr lang="en-US" sz="1700" b="0" i="0" dirty="0">
                <a:effectLst/>
              </a:rPr>
              <a:t>The daemon works in conjunction with the AWS X-Ray SDKs and must be running so that data sent by the SDKs can reach the X-Ray service</a:t>
            </a:r>
          </a:p>
          <a:p>
            <a:pPr indent="-228600" defTabSz="914400"/>
            <a:r>
              <a:rPr lang="en-US" sz="1700" b="0" i="0" dirty="0">
                <a:effectLst/>
              </a:rPr>
              <a:t>On AWS Lambda and AWS Elastic Beanstalk, use those services' integration with X-Ray to run the daemon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972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828362" y="-3828362"/>
            <a:ext cx="1487278" cy="9144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2B47A-1729-BC4A-5D71-7A91479D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X-Ray daemon on Amazon 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2AB8-A7BA-68AF-134F-30B8F4F89F70}"/>
              </a:ext>
            </a:extLst>
          </p:cNvPr>
          <p:cNvSpPr>
            <a:spLocks/>
          </p:cNvSpPr>
          <p:nvPr/>
        </p:nvSpPr>
        <p:spPr>
          <a:xfrm>
            <a:off x="445610" y="1765511"/>
            <a:ext cx="3585857" cy="287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rgbClr val="16191F"/>
                </a:solidFill>
                <a:ea typeface="+mn-ea"/>
                <a:cs typeface="+mn-cs"/>
              </a:rPr>
              <a:t>In Amazon ECS, create a Docker image that runs the X-Ray daemon, upload it to a Docker image repository, and then deploy it to your Amazon ECS cluster. </a:t>
            </a: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kern="1200" dirty="0">
                <a:solidFill>
                  <a:srgbClr val="16191F"/>
                </a:solidFill>
                <a:ea typeface="+mn-ea"/>
                <a:cs typeface="+mn-cs"/>
              </a:rPr>
              <a:t>You can use port mappings and network mode settings in your task definition file to allow your application to communicate with the daemon container.</a:t>
            </a:r>
            <a:endParaRPr lang="en-CH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296F-F45A-9CCF-CBE1-6AC784997780}"/>
              </a:ext>
            </a:extLst>
          </p:cNvPr>
          <p:cNvSpPr txBox="1"/>
          <p:nvPr/>
        </p:nvSpPr>
        <p:spPr>
          <a:xfrm>
            <a:off x="4519359" y="1761120"/>
            <a:ext cx="3688047" cy="2846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5528">
              <a:spcAft>
                <a:spcPts val="600"/>
              </a:spcAft>
            </a:pPr>
            <a:br>
              <a:rPr lang="en-GB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defTabSz="795528">
              <a:spcAft>
                <a:spcPts val="600"/>
              </a:spcAft>
            </a:pP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 "name": "</a:t>
            </a:r>
            <a:r>
              <a:rPr lang="en-GB" sz="1218" kern="1200" dirty="0" err="1">
                <a:solidFill>
                  <a:srgbClr val="16191F"/>
                </a:solidFill>
                <a:latin typeface="+mn-lt"/>
                <a:ea typeface="+mn-ea"/>
                <a:cs typeface="+mn-cs"/>
              </a:rPr>
              <a:t>xray</a:t>
            </a: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-daemon", </a:t>
            </a:r>
          </a:p>
          <a:p>
            <a:pPr defTabSz="795528">
              <a:spcAft>
                <a:spcPts val="600"/>
              </a:spcAft>
            </a:pP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"image": "amazon/</a:t>
            </a:r>
            <a:r>
              <a:rPr lang="en-GB" sz="1218" kern="1200" dirty="0" err="1">
                <a:solidFill>
                  <a:srgbClr val="16191F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GB" sz="1218" kern="1200" dirty="0" err="1">
                <a:solidFill>
                  <a:srgbClr val="16191F"/>
                </a:solidFill>
                <a:latin typeface="+mn-lt"/>
                <a:ea typeface="+mn-ea"/>
                <a:cs typeface="+mn-cs"/>
              </a:rPr>
              <a:t>xray</a:t>
            </a: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-daemon", </a:t>
            </a:r>
          </a:p>
          <a:p>
            <a:pPr defTabSz="795528">
              <a:spcAft>
                <a:spcPts val="600"/>
              </a:spcAft>
            </a:pP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GB" sz="1218" kern="1200" dirty="0" err="1">
                <a:solidFill>
                  <a:srgbClr val="16191F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": 32, </a:t>
            </a:r>
          </a:p>
          <a:p>
            <a:pPr defTabSz="795528">
              <a:spcAft>
                <a:spcPts val="600"/>
              </a:spcAft>
            </a:pP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GB" sz="1218" kern="1200" dirty="0" err="1">
                <a:solidFill>
                  <a:srgbClr val="16191F"/>
                </a:solidFill>
                <a:latin typeface="+mn-lt"/>
                <a:ea typeface="+mn-ea"/>
                <a:cs typeface="+mn-cs"/>
              </a:rPr>
              <a:t>memoryReservation</a:t>
            </a: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": 256, </a:t>
            </a:r>
          </a:p>
          <a:p>
            <a:pPr defTabSz="795528">
              <a:spcAft>
                <a:spcPts val="600"/>
              </a:spcAft>
            </a:pP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GB" sz="1218" kern="1200" dirty="0" err="1">
                <a:solidFill>
                  <a:srgbClr val="16191F"/>
                </a:solidFill>
                <a:latin typeface="+mn-lt"/>
                <a:ea typeface="+mn-ea"/>
                <a:cs typeface="+mn-cs"/>
              </a:rPr>
              <a:t>portMappings</a:t>
            </a: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" : [ </a:t>
            </a:r>
          </a:p>
          <a:p>
            <a:pPr defTabSz="795528">
              <a:spcAft>
                <a:spcPts val="600"/>
              </a:spcAft>
            </a:pPr>
            <a:r>
              <a:rPr lang="en-GB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</a:p>
          <a:p>
            <a:pPr defTabSz="795528">
              <a:spcAft>
                <a:spcPts val="600"/>
              </a:spcAft>
            </a:pPr>
            <a:r>
              <a:rPr lang="en-GB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GB" sz="121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hostPort</a:t>
            </a:r>
            <a:r>
              <a:rPr lang="en-GB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0, "</a:t>
            </a:r>
            <a:r>
              <a:rPr lang="en-GB" sz="121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containerPort</a:t>
            </a:r>
            <a:r>
              <a:rPr lang="en-GB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2000, "protocol": "</a:t>
            </a:r>
            <a:r>
              <a:rPr lang="en-GB" sz="121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</a:t>
            </a:r>
            <a:r>
              <a:rPr lang="en-GB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</a:p>
          <a:p>
            <a:pPr defTabSz="795528">
              <a:spcAft>
                <a:spcPts val="600"/>
              </a:spcAft>
            </a:pPr>
            <a:r>
              <a:rPr lang="en-GB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] </a:t>
            </a:r>
          </a:p>
          <a:p>
            <a:pPr defTabSz="795528">
              <a:spcAft>
                <a:spcPts val="600"/>
              </a:spcAft>
            </a:pPr>
            <a:r>
              <a:rPr lang="en-GB" sz="1218" kern="1200" dirty="0">
                <a:solidFill>
                  <a:srgbClr val="16191F"/>
                </a:solidFill>
                <a:latin typeface="+mn-lt"/>
                <a:ea typeface="+mn-ea"/>
                <a:cs typeface="+mn-cs"/>
              </a:rPr>
              <a:t>}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378334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667</Words>
  <Application>Microsoft Macintosh PowerPoint</Application>
  <PresentationFormat>On-screen Show (16:9)</PresentationFormat>
  <Paragraphs>52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Arial</vt:lpstr>
      <vt:lpstr>Calibri</vt:lpstr>
      <vt:lpstr>Office Theme</vt:lpstr>
      <vt:lpstr>AWS X-ray</vt:lpstr>
      <vt:lpstr>What is AWS X-Ray?</vt:lpstr>
      <vt:lpstr>Segments</vt:lpstr>
      <vt:lpstr>Subsegments</vt:lpstr>
      <vt:lpstr>Service map (graph)</vt:lpstr>
      <vt:lpstr>Traces</vt:lpstr>
      <vt:lpstr>Sampling</vt:lpstr>
      <vt:lpstr>X-ray Daemon</vt:lpstr>
      <vt:lpstr>X-Ray daemon on Amazon ECS</vt:lpstr>
      <vt:lpstr>AWS X-Ray sample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X-ray</dc:title>
  <cp:lastModifiedBy>Ilya Chakun</cp:lastModifiedBy>
  <cp:revision>1</cp:revision>
  <dcterms:modified xsi:type="dcterms:W3CDTF">2024-01-28T15:40:22Z</dcterms:modified>
</cp:coreProperties>
</file>