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666"/>
  </p:normalViewPr>
  <p:slideViewPr>
    <p:cSldViewPr snapToGrid="0">
      <p:cViewPr varScale="1">
        <p:scale>
          <a:sx n="199" d="100"/>
          <a:sy n="199" d="100"/>
        </p:scale>
        <p:origin x="3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6DE9-8825-46DB-8599-E6FDEFBC057E}" type="datetimeFigureOut">
              <a:rPr lang="en-US" smtClean="0"/>
              <a:t>12/3/23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35812-95B2-4917-982F-D2CAD5EEB1E1}" type="slidenum">
              <a:rPr lang="en-US" smtClean="0"/>
              <a:t>‹#›</a:t>
            </a:fld>
            <a:endParaRPr lang="en-US"/>
          </a:p>
        </p:txBody>
      </p:sp>
    </p:spTree>
    <p:extLst>
      <p:ext uri="{BB962C8B-B14F-4D97-AF65-F5344CB8AC3E}">
        <p14:creationId xmlns:p14="http://schemas.microsoft.com/office/powerpoint/2010/main" val="2085932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2</a:t>
            </a:fld>
            <a:endParaRPr lang="en-US"/>
          </a:p>
        </p:txBody>
      </p:sp>
    </p:spTree>
    <p:extLst>
      <p:ext uri="{BB962C8B-B14F-4D97-AF65-F5344CB8AC3E}">
        <p14:creationId xmlns:p14="http://schemas.microsoft.com/office/powerpoint/2010/main" val="315079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3</a:t>
            </a:fld>
            <a:endParaRPr lang="en-US"/>
          </a:p>
        </p:txBody>
      </p:sp>
    </p:spTree>
    <p:extLst>
      <p:ext uri="{BB962C8B-B14F-4D97-AF65-F5344CB8AC3E}">
        <p14:creationId xmlns:p14="http://schemas.microsoft.com/office/powerpoint/2010/main" val="187158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4</a:t>
            </a:fld>
            <a:endParaRPr lang="en-US"/>
          </a:p>
        </p:txBody>
      </p:sp>
    </p:spTree>
    <p:extLst>
      <p:ext uri="{BB962C8B-B14F-4D97-AF65-F5344CB8AC3E}">
        <p14:creationId xmlns:p14="http://schemas.microsoft.com/office/powerpoint/2010/main" val="2187238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5</a:t>
            </a:fld>
            <a:endParaRPr lang="en-US"/>
          </a:p>
        </p:txBody>
      </p:sp>
    </p:spTree>
    <p:extLst>
      <p:ext uri="{BB962C8B-B14F-4D97-AF65-F5344CB8AC3E}">
        <p14:creationId xmlns:p14="http://schemas.microsoft.com/office/powerpoint/2010/main" val="282702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6</a:t>
            </a:fld>
            <a:endParaRPr lang="en-US"/>
          </a:p>
        </p:txBody>
      </p:sp>
    </p:spTree>
    <p:extLst>
      <p:ext uri="{BB962C8B-B14F-4D97-AF65-F5344CB8AC3E}">
        <p14:creationId xmlns:p14="http://schemas.microsoft.com/office/powerpoint/2010/main" val="1886887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72D46B67-D831-41E3-B91E-C2C1F26D8EE9}" type="slidenum">
              <a:rPr lang="en-US" smtClean="0"/>
              <a:t>7</a:t>
            </a:fld>
            <a:endParaRPr lang="en-US"/>
          </a:p>
        </p:txBody>
      </p:sp>
    </p:spTree>
    <p:extLst>
      <p:ext uri="{BB962C8B-B14F-4D97-AF65-F5344CB8AC3E}">
        <p14:creationId xmlns:p14="http://schemas.microsoft.com/office/powerpoint/2010/main" val="2455293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8BFB2B9F-0BB7-4D1B-91A5-614A0A292C0D}"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345447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8BFB2B9F-0BB7-4D1B-91A5-614A0A292C0D}"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1083166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8BFB2B9F-0BB7-4D1B-91A5-614A0A292C0D}"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355239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8BFB2B9F-0BB7-4D1B-91A5-614A0A292C0D}"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291408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BFB2B9F-0BB7-4D1B-91A5-614A0A292C0D}" type="datetimeFigureOut">
              <a:rPr lang="en-US" smtClean="0"/>
              <a:t>12/3/23</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21792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8BFB2B9F-0BB7-4D1B-91A5-614A0A292C0D}" type="datetimeFigureOut">
              <a:rPr lang="en-US" smtClean="0"/>
              <a:t>12/3/23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216237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8BFB2B9F-0BB7-4D1B-91A5-614A0A292C0D}" type="datetimeFigureOut">
              <a:rPr lang="en-US" smtClean="0"/>
              <a:t>12/3/23</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284287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8BFB2B9F-0BB7-4D1B-91A5-614A0A292C0D}" type="datetimeFigureOut">
              <a:rPr lang="en-US" smtClean="0"/>
              <a:t>12/3/23</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302424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BFB2B9F-0BB7-4D1B-91A5-614A0A292C0D}" type="datetimeFigureOut">
              <a:rPr lang="en-US" smtClean="0"/>
              <a:t>12/3/23</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726291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BFB2B9F-0BB7-4D1B-91A5-614A0A292C0D}" type="datetimeFigureOut">
              <a:rPr lang="en-US" smtClean="0"/>
              <a:t>12/3/23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360425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8BFB2B9F-0BB7-4D1B-91A5-614A0A292C0D}" type="datetimeFigureOut">
              <a:rPr lang="en-US" smtClean="0"/>
              <a:t>12/3/23</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82F9DC5A-C425-4F89-8EDA-1D9321B8B809}" type="slidenum">
              <a:rPr lang="en-US" smtClean="0"/>
              <a:t>‹#›</a:t>
            </a:fld>
            <a:endParaRPr lang="en-US"/>
          </a:p>
        </p:txBody>
      </p:sp>
    </p:spTree>
    <p:extLst>
      <p:ext uri="{BB962C8B-B14F-4D97-AF65-F5344CB8AC3E}">
        <p14:creationId xmlns:p14="http://schemas.microsoft.com/office/powerpoint/2010/main" val="112877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B2B9F-0BB7-4D1B-91A5-614A0A292C0D}" type="datetimeFigureOut">
              <a:rPr lang="en-US" smtClean="0"/>
              <a:t>12/3/23</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F9DC5A-C425-4F89-8EDA-1D9321B8B809}" type="slidenum">
              <a:rPr lang="en-US" smtClean="0"/>
              <a:t>‹#›</a:t>
            </a:fld>
            <a:endParaRPr lang="en-US"/>
          </a:p>
        </p:txBody>
      </p:sp>
    </p:spTree>
    <p:extLst>
      <p:ext uri="{BB962C8B-B14F-4D97-AF65-F5344CB8AC3E}">
        <p14:creationId xmlns:p14="http://schemas.microsoft.com/office/powerpoint/2010/main" val="2945786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6671D-9706-65D9-A26D-F1BB025EB104}"/>
              </a:ext>
            </a:extLst>
          </p:cNvPr>
          <p:cNvSpPr>
            <a:spLocks noGrp="1"/>
          </p:cNvSpPr>
          <p:nvPr>
            <p:ph type="ctrTitle"/>
          </p:nvPr>
        </p:nvSpPr>
        <p:spPr>
          <a:xfrm>
            <a:off x="838200" y="451381"/>
            <a:ext cx="10512552" cy="4066540"/>
          </a:xfrm>
        </p:spPr>
        <p:txBody>
          <a:bodyPr anchor="b">
            <a:normAutofit/>
          </a:bodyPr>
          <a:lstStyle/>
          <a:p>
            <a:pPr algn="l"/>
            <a:r>
              <a:rPr lang="en-US" sz="6600"/>
              <a:t>Amazon Keyspaces</a:t>
            </a:r>
            <a:endParaRPr lang="en-CH" sz="6600"/>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74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Amazon Keyspaces</a:t>
            </a:r>
          </a:p>
        </p:txBody>
      </p:sp>
      <p:sp>
        <p:nvSpPr>
          <p:cNvPr id="3" name="Объект 2"/>
          <p:cNvSpPr>
            <a:spLocks noGrp="1"/>
          </p:cNvSpPr>
          <p:nvPr>
            <p:ph sz="half" idx="1"/>
          </p:nvPr>
        </p:nvSpPr>
        <p:spPr>
          <a:xfrm>
            <a:off x="838201" y="2013625"/>
            <a:ext cx="5257799" cy="4163337"/>
          </a:xfrm>
        </p:spPr>
        <p:txBody>
          <a:bodyPr vert="horz" lIns="91440" tIns="45720" rIns="91440" bIns="45720" rtlCol="0">
            <a:normAutofit/>
          </a:bodyPr>
          <a:lstStyle/>
          <a:p>
            <a:r>
              <a:rPr lang="en-US" sz="1100"/>
              <a:t>A scalable, highly available, and fully-managed database service</a:t>
            </a:r>
          </a:p>
          <a:p>
            <a:r>
              <a:rPr lang="en-US" sz="1100"/>
              <a:t>Lets you run your </a:t>
            </a:r>
            <a:r>
              <a:rPr lang="en-US" sz="1100" u="sng"/>
              <a:t>Cassandra</a:t>
            </a:r>
            <a:r>
              <a:rPr lang="en-US" sz="1100"/>
              <a:t> workloads on AWS</a:t>
            </a:r>
          </a:p>
          <a:p>
            <a:r>
              <a:rPr lang="en-US" sz="1100"/>
              <a:t>Cassandra is an open-source, wide-column, </a:t>
            </a:r>
            <a:r>
              <a:rPr lang="en-US" sz="1100" u="sng"/>
              <a:t>NoSQL data store</a:t>
            </a:r>
          </a:p>
          <a:p>
            <a:r>
              <a:rPr lang="en-US" sz="1100"/>
              <a:t>Is serverless, so you pay for what you use + autoscaling</a:t>
            </a:r>
          </a:p>
          <a:p>
            <a:r>
              <a:rPr lang="en-US" sz="1100"/>
              <a:t>Supports thousands of requests per second with virtually unlimited throughput and storage</a:t>
            </a:r>
          </a:p>
          <a:p>
            <a:r>
              <a:rPr lang="en-US" sz="1100"/>
              <a:t>Compatible with the CQL (Cassandra Query Language) API</a:t>
            </a:r>
          </a:p>
          <a:p>
            <a:r>
              <a:rPr lang="en-US" sz="1100"/>
              <a:t>Security through IAM, VPC and KMS</a:t>
            </a:r>
          </a:p>
          <a:p>
            <a:r>
              <a:rPr lang="en-US" sz="1100"/>
              <a:t>Data is encrypted by default, supports encryption at rest and in transit</a:t>
            </a:r>
          </a:p>
          <a:p>
            <a:r>
              <a:rPr lang="en-US" sz="1100"/>
              <a:t>Supports continuous backups with PITR</a:t>
            </a:r>
          </a:p>
          <a:p>
            <a:r>
              <a:rPr lang="en-US" sz="1100"/>
              <a:t>All writes replicated three times across multiple AZs for durability and availability</a:t>
            </a:r>
          </a:p>
          <a:p>
            <a:r>
              <a:rPr lang="en-US" sz="1100"/>
              <a:t>Offers 99.99% availability SLA within Region with no scheduled downtime</a:t>
            </a:r>
          </a:p>
          <a:p>
            <a:r>
              <a:rPr lang="en-US" sz="1100" u="sng"/>
              <a:t>Monitoring</a:t>
            </a:r>
            <a:r>
              <a:rPr lang="en-US" sz="1100"/>
              <a:t> through CloudWatch, DDL actions logged with CloudTrail </a:t>
            </a:r>
          </a:p>
          <a:p>
            <a:r>
              <a:rPr lang="en-US" sz="1100" u="sng"/>
              <a:t>Use cases: </a:t>
            </a:r>
            <a:r>
              <a:rPr lang="en-US" sz="1100"/>
              <a:t>IoT device metadata / User profiles / Time-series data / Transactions data (e.g. ecommerce)</a:t>
            </a:r>
          </a:p>
        </p:txBody>
      </p:sp>
      <p:pic>
        <p:nvPicPr>
          <p:cNvPr id="6" name="Рисунок 5"/>
          <p:cNvPicPr>
            <a:picLocks noChangeAspect="1"/>
          </p:cNvPicPr>
          <p:nvPr/>
        </p:nvPicPr>
        <p:blipFill>
          <a:blip r:embed="rId3"/>
          <a:stretch>
            <a:fillRect/>
          </a:stretch>
        </p:blipFill>
        <p:spPr>
          <a:xfrm>
            <a:off x="7845906" y="2766817"/>
            <a:ext cx="1970548" cy="2751667"/>
          </a:xfrm>
          <a:prstGeom prst="rect">
            <a:avLst/>
          </a:prstGeom>
        </p:spPr>
      </p:pic>
    </p:spTree>
    <p:extLst>
      <p:ext uri="{BB962C8B-B14F-4D97-AF65-F5344CB8AC3E}">
        <p14:creationId xmlns:p14="http://schemas.microsoft.com/office/powerpoint/2010/main" val="42052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What is Apache Cassandra?</a:t>
            </a:r>
          </a:p>
        </p:txBody>
      </p:sp>
      <p:sp>
        <p:nvSpPr>
          <p:cNvPr id="3" name="Объект 2"/>
          <p:cNvSpPr>
            <a:spLocks noGrp="1"/>
          </p:cNvSpPr>
          <p:nvPr>
            <p:ph sz="half" idx="1"/>
          </p:nvPr>
        </p:nvSpPr>
        <p:spPr>
          <a:xfrm>
            <a:off x="838201" y="2013625"/>
            <a:ext cx="5257799" cy="4163337"/>
          </a:xfrm>
        </p:spPr>
        <p:txBody>
          <a:bodyPr vert="horz" lIns="91440" tIns="45720" rIns="91440" bIns="45720" rtlCol="0">
            <a:normAutofit/>
          </a:bodyPr>
          <a:lstStyle/>
          <a:p>
            <a:pPr marL="0"/>
            <a:r>
              <a:rPr lang="en-US" sz="1000" b="1"/>
              <a:t>Apache Cassandra </a:t>
            </a:r>
            <a:r>
              <a:rPr lang="en-US" sz="1000"/>
              <a:t>is an open source NoSQL distributed database trusted by thousands of companies for scalability and high availability without compromising performance. </a:t>
            </a:r>
          </a:p>
          <a:p>
            <a:pPr marL="0"/>
            <a:r>
              <a:rPr lang="en-US" sz="1000"/>
              <a:t>Linear scalability and proven fault-tolerance on commodity hardware or cloud infrastructure make it the perfect platform for mission-critical data.</a:t>
            </a:r>
          </a:p>
          <a:p>
            <a:pPr marL="0"/>
            <a:r>
              <a:rPr lang="en-US" sz="1000" b="1"/>
              <a:t>Fearutes: </a:t>
            </a:r>
          </a:p>
          <a:p>
            <a:pPr marL="0"/>
            <a:r>
              <a:rPr lang="en-US" sz="1000" b="1"/>
              <a:t>Hybrid</a:t>
            </a:r>
            <a:r>
              <a:rPr lang="en-US" sz="1000"/>
              <a:t> : Masterless architecture and low latency means Cassandra will withstand an entire data center outage with no data loss—across public or private clouds and on-premises.</a:t>
            </a:r>
          </a:p>
          <a:p>
            <a:pPr marL="0"/>
            <a:r>
              <a:rPr lang="en-US" sz="1000" b="1"/>
              <a:t>Fault Tolerant </a:t>
            </a:r>
            <a:r>
              <a:rPr lang="en-US" sz="1000"/>
              <a:t>: Cassandra’s support for replicating across multiple datacenters is best-in-class, providing lower latency for your users and the peace of mind of knowing that you can survive regional outages. Failed nodes can be replaced with no downtime.</a:t>
            </a:r>
          </a:p>
          <a:p>
            <a:pPr marL="0"/>
            <a:r>
              <a:rPr lang="en-US" sz="1000" b="1"/>
              <a:t>Focus on Quality </a:t>
            </a:r>
            <a:r>
              <a:rPr lang="en-US" sz="1000"/>
              <a:t>: To ensure reliability and stability, Cassandra is tested on clusters as large as 1,000 nodes and with hundreds of real world use cases and schemas tested with replay, fuzz, property-based, fault-injection, and performance tests.</a:t>
            </a:r>
          </a:p>
          <a:p>
            <a:pPr marL="0"/>
            <a:r>
              <a:rPr lang="en-US" sz="1000" b="1"/>
              <a:t>Performant</a:t>
            </a:r>
            <a:r>
              <a:rPr lang="en-US" sz="1000"/>
              <a:t> : Cassandra consistently outperforms popular NoSQL alternatives in benchmarks and real applications, primarily because of fundamental architectural choices.</a:t>
            </a:r>
          </a:p>
          <a:p>
            <a:pPr marL="0"/>
            <a:r>
              <a:rPr lang="en-US" sz="1000" b="1"/>
              <a:t>You’re In Control </a:t>
            </a:r>
            <a:r>
              <a:rPr lang="en-US" sz="1000"/>
              <a:t>: Choose between synchronous or asynchronous replication for each update. Highly available asynchronous operations are optimized with features like Hinted Handoff and Read Repair.</a:t>
            </a:r>
          </a:p>
          <a:p>
            <a:pPr marL="0"/>
            <a:r>
              <a:rPr lang="en-US" sz="1000" b="1"/>
              <a:t>Security and Observability </a:t>
            </a:r>
            <a:r>
              <a:rPr lang="en-US" sz="1000"/>
              <a:t>: The audit logging feature for operators tracks the DML, DDL, and DCL activity with minimal impact to normal workload performance, while the fqltool allows the capture and replay of production workloads for analysis.</a:t>
            </a:r>
          </a:p>
        </p:txBody>
      </p:sp>
      <p:pic>
        <p:nvPicPr>
          <p:cNvPr id="4" name="Рисунок 3"/>
          <p:cNvPicPr>
            <a:picLocks noChangeAspect="1"/>
          </p:cNvPicPr>
          <p:nvPr/>
        </p:nvPicPr>
        <p:blipFill>
          <a:blip r:embed="rId3"/>
          <a:stretch>
            <a:fillRect/>
          </a:stretch>
        </p:blipFill>
        <p:spPr>
          <a:xfrm>
            <a:off x="7608217" y="2766817"/>
            <a:ext cx="2445926" cy="2751667"/>
          </a:xfrm>
          <a:prstGeom prst="rect">
            <a:avLst/>
          </a:prstGeom>
        </p:spPr>
      </p:pic>
    </p:spTree>
    <p:extLst>
      <p:ext uri="{BB962C8B-B14F-4D97-AF65-F5344CB8AC3E}">
        <p14:creationId xmlns:p14="http://schemas.microsoft.com/office/powerpoint/2010/main" val="64165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CQL (Cassandra Query Language )</a:t>
            </a:r>
          </a:p>
        </p:txBody>
      </p:sp>
      <p:sp>
        <p:nvSpPr>
          <p:cNvPr id="3" name="Объект 2"/>
          <p:cNvSpPr>
            <a:spLocks noGrp="1"/>
          </p:cNvSpPr>
          <p:nvPr>
            <p:ph sz="half" idx="1"/>
          </p:nvPr>
        </p:nvSpPr>
        <p:spPr>
          <a:xfrm>
            <a:off x="838201" y="2013625"/>
            <a:ext cx="5257799" cy="4163337"/>
          </a:xfrm>
        </p:spPr>
        <p:txBody>
          <a:bodyPr vert="horz" lIns="91440" tIns="45720" rIns="91440" bIns="45720" rtlCol="0">
            <a:normAutofit/>
          </a:bodyPr>
          <a:lstStyle/>
          <a:p>
            <a:r>
              <a:rPr lang="en-US" sz="2000"/>
              <a:t>You use CQL for interacting with Cassandra database (and with Keyspaces)</a:t>
            </a:r>
          </a:p>
          <a:p>
            <a:r>
              <a:rPr lang="en-US" sz="2000"/>
              <a:t>To run CQL queries, you can use: </a:t>
            </a:r>
          </a:p>
          <a:p>
            <a:pPr lvl="1"/>
            <a:r>
              <a:rPr lang="en-US" sz="2000"/>
              <a:t>CQL editor in the AWS Console </a:t>
            </a:r>
          </a:p>
          <a:p>
            <a:pPr lvl="1"/>
            <a:r>
              <a:rPr lang="en-US" sz="2000"/>
              <a:t>cqlsh client (CQL shell) </a:t>
            </a:r>
          </a:p>
          <a:p>
            <a:pPr lvl="1"/>
            <a:r>
              <a:rPr lang="en-US" sz="2000"/>
              <a:t>Cassandra client driver (programmatic access)</a:t>
            </a:r>
          </a:p>
        </p:txBody>
      </p:sp>
      <p:pic>
        <p:nvPicPr>
          <p:cNvPr id="4" name="Рисунок 3"/>
          <p:cNvPicPr>
            <a:picLocks noChangeAspect="1"/>
          </p:cNvPicPr>
          <p:nvPr/>
        </p:nvPicPr>
        <p:blipFill>
          <a:blip r:embed="rId3"/>
          <a:stretch>
            <a:fillRect/>
          </a:stretch>
        </p:blipFill>
        <p:spPr>
          <a:xfrm>
            <a:off x="7608217" y="2766817"/>
            <a:ext cx="2445926" cy="2751667"/>
          </a:xfrm>
          <a:prstGeom prst="rect">
            <a:avLst/>
          </a:prstGeom>
        </p:spPr>
      </p:pic>
    </p:spTree>
    <p:extLst>
      <p:ext uri="{BB962C8B-B14F-4D97-AF65-F5344CB8AC3E}">
        <p14:creationId xmlns:p14="http://schemas.microsoft.com/office/powerpoint/2010/main" val="228259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630936" y="502920"/>
            <a:ext cx="3419856" cy="1463040"/>
          </a:xfrm>
        </p:spPr>
        <p:txBody>
          <a:bodyPr vert="horz" lIns="91440" tIns="45720" rIns="91440" bIns="45720" rtlCol="0" anchor="ctr">
            <a:normAutofit/>
          </a:bodyPr>
          <a:lstStyle/>
          <a:p>
            <a:r>
              <a:rPr lang="en-US" sz="3000" kern="1200">
                <a:solidFill>
                  <a:schemeClr val="tx1"/>
                </a:solidFill>
                <a:latin typeface="+mj-lt"/>
                <a:ea typeface="+mj-ea"/>
                <a:cs typeface="+mj-cs"/>
              </a:rPr>
              <a:t>Migrating from Cassandra to Keyspaces</a:t>
            </a: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Объект 2"/>
          <p:cNvSpPr>
            <a:spLocks noGrp="1"/>
          </p:cNvSpPr>
          <p:nvPr>
            <p:ph sz="half" idx="1"/>
          </p:nvPr>
        </p:nvSpPr>
        <p:spPr>
          <a:xfrm>
            <a:off x="4654295" y="502920"/>
            <a:ext cx="6894576" cy="1463040"/>
          </a:xfrm>
        </p:spPr>
        <p:txBody>
          <a:bodyPr vert="horz" lIns="91440" tIns="45720" rIns="91440" bIns="45720" rtlCol="0" anchor="ctr">
            <a:normAutofit/>
          </a:bodyPr>
          <a:lstStyle/>
          <a:p>
            <a:r>
              <a:rPr lang="en-US" sz="2200"/>
              <a:t>Export existing cluster data to CSV files</a:t>
            </a:r>
          </a:p>
          <a:p>
            <a:r>
              <a:rPr lang="en-US" sz="2200"/>
              <a:t>Import using cqlsh COPY command</a:t>
            </a:r>
          </a:p>
        </p:txBody>
      </p:sp>
      <p:pic>
        <p:nvPicPr>
          <p:cNvPr id="4" name="Рисунок 3"/>
          <p:cNvPicPr>
            <a:picLocks noChangeAspect="1"/>
          </p:cNvPicPr>
          <p:nvPr/>
        </p:nvPicPr>
        <p:blipFill>
          <a:blip r:embed="rId3"/>
          <a:stretch>
            <a:fillRect/>
          </a:stretch>
        </p:blipFill>
        <p:spPr>
          <a:xfrm>
            <a:off x="630936" y="3178818"/>
            <a:ext cx="10917936" cy="2183587"/>
          </a:xfrm>
          <a:prstGeom prst="rect">
            <a:avLst/>
          </a:prstGeom>
        </p:spPr>
      </p:pic>
    </p:spTree>
    <p:extLst>
      <p:ext uri="{BB962C8B-B14F-4D97-AF65-F5344CB8AC3E}">
        <p14:creationId xmlns:p14="http://schemas.microsoft.com/office/powerpoint/2010/main" val="112859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Заголовок 1"/>
          <p:cNvSpPr>
            <a:spLocks noGrp="1"/>
          </p:cNvSpPr>
          <p:nvPr>
            <p:ph type="title"/>
          </p:nvPr>
        </p:nvSpPr>
        <p:spPr>
          <a:xfrm>
            <a:off x="838200" y="713312"/>
            <a:ext cx="4038600" cy="5431376"/>
          </a:xfrm>
        </p:spPr>
        <p:txBody>
          <a:bodyPr vert="horz" lIns="91440" tIns="45720" rIns="91440" bIns="45720" rtlCol="0" anchor="ctr">
            <a:normAutofit/>
          </a:bodyPr>
          <a:lstStyle/>
          <a:p>
            <a:r>
              <a:rPr lang="en-US" kern="1200">
                <a:solidFill>
                  <a:schemeClr val="tx1"/>
                </a:solidFill>
                <a:latin typeface="+mj-lt"/>
                <a:ea typeface="+mj-ea"/>
                <a:cs typeface="+mj-cs"/>
              </a:rPr>
              <a:t>Read and write consistency in Keyspaces</a:t>
            </a:r>
          </a:p>
        </p:txBody>
      </p:sp>
      <p:sp>
        <p:nvSpPr>
          <p:cNvPr id="3" name="Объект 2"/>
          <p:cNvSpPr>
            <a:spLocks noGrp="1"/>
          </p:cNvSpPr>
          <p:nvPr>
            <p:ph sz="half" idx="1"/>
          </p:nvPr>
        </p:nvSpPr>
        <p:spPr>
          <a:xfrm>
            <a:off x="6095999" y="713313"/>
            <a:ext cx="5257801" cy="5431376"/>
          </a:xfrm>
        </p:spPr>
        <p:txBody>
          <a:bodyPr vert="horz" lIns="91440" tIns="45720" rIns="91440" bIns="45720" rtlCol="0" anchor="ctr">
            <a:normAutofit/>
          </a:bodyPr>
          <a:lstStyle/>
          <a:p>
            <a:r>
              <a:rPr lang="en-US" sz="2000"/>
              <a:t>Two read consistency modes: </a:t>
            </a:r>
          </a:p>
          <a:p>
            <a:pPr lvl="1"/>
            <a:r>
              <a:rPr lang="en-US" sz="2000" u="sng"/>
              <a:t>LOCAL_ONE consistency</a:t>
            </a:r>
          </a:p>
          <a:p>
            <a:pPr lvl="1"/>
            <a:r>
              <a:rPr lang="en-US" sz="2000" u="sng"/>
              <a:t>LOCAL_QUORUM consistency</a:t>
            </a:r>
          </a:p>
          <a:p>
            <a:r>
              <a:rPr lang="en-US" sz="2000" u="sng"/>
              <a:t>LOCAL_ONE</a:t>
            </a:r>
            <a:r>
              <a:rPr lang="en-US" sz="2000"/>
              <a:t> optimizes for performance and availability by returning the first returned value from any storage replica</a:t>
            </a:r>
          </a:p>
          <a:p>
            <a:r>
              <a:rPr lang="en-US" sz="2000" u="sng"/>
              <a:t>LOCAL_QUORUM</a:t>
            </a:r>
            <a:r>
              <a:rPr lang="en-US" sz="2000"/>
              <a:t> optimizes for data correctness by requiring at least two replicas to return a value before it is returned to your application</a:t>
            </a:r>
          </a:p>
          <a:p>
            <a:r>
              <a:rPr lang="en-US" sz="2000"/>
              <a:t>All writes use LOCAL_QUORUM for durability</a:t>
            </a:r>
          </a:p>
        </p:txBody>
      </p:sp>
    </p:spTree>
    <p:extLst>
      <p:ext uri="{BB962C8B-B14F-4D97-AF65-F5344CB8AC3E}">
        <p14:creationId xmlns:p14="http://schemas.microsoft.com/office/powerpoint/2010/main" val="392596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dirty="0">
              <a:solidFill>
                <a:schemeClr val="tx1"/>
              </a:solidFill>
            </a:endParaRPr>
          </a:p>
        </p:txBody>
      </p:sp>
      <p:sp>
        <p:nvSpPr>
          <p:cNvPr id="2" name="Заголовок 1"/>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Keyspaces pricing</a:t>
            </a:r>
          </a:p>
        </p:txBody>
      </p:sp>
      <p:sp>
        <p:nvSpPr>
          <p:cNvPr id="3" name="Объект 2"/>
          <p:cNvSpPr>
            <a:spLocks/>
          </p:cNvSpPr>
          <p:nvPr/>
        </p:nvSpPr>
        <p:spPr>
          <a:xfrm>
            <a:off x="957586" y="2001902"/>
            <a:ext cx="4004062" cy="2040617"/>
          </a:xfrm>
          <a:prstGeom prst="rect">
            <a:avLst/>
          </a:prstGeom>
        </p:spPr>
        <p:txBody>
          <a:bodyPr>
            <a:normAutofit/>
          </a:bodyPr>
          <a:lstStyle/>
          <a:p>
            <a:pPr defTabSz="795528">
              <a:spcAft>
                <a:spcPts val="600"/>
              </a:spcAft>
            </a:pPr>
            <a:r>
              <a:rPr lang="en-US" sz="1218" b="1" kern="1200">
                <a:solidFill>
                  <a:schemeClr val="tx1"/>
                </a:solidFill>
                <a:latin typeface="+mn-lt"/>
                <a:ea typeface="+mn-ea"/>
                <a:cs typeface="+mn-cs"/>
              </a:rPr>
              <a:t>On-demand mode</a:t>
            </a:r>
          </a:p>
          <a:p>
            <a:pPr defTabSz="795528">
              <a:spcAft>
                <a:spcPts val="600"/>
              </a:spcAft>
            </a:pPr>
            <a:r>
              <a:rPr lang="en-US" sz="1218" kern="1200">
                <a:solidFill>
                  <a:schemeClr val="tx1"/>
                </a:solidFill>
                <a:latin typeface="+mn-lt"/>
                <a:ea typeface="+mn-ea"/>
                <a:cs typeface="+mn-cs"/>
              </a:rPr>
              <a:t>Uses RRUs and WRUs (read/write request units)</a:t>
            </a:r>
          </a:p>
          <a:p>
            <a:pPr defTabSz="795528">
              <a:spcAft>
                <a:spcPts val="600"/>
              </a:spcAft>
            </a:pPr>
            <a:r>
              <a:rPr lang="en-US" sz="1218" kern="1200">
                <a:solidFill>
                  <a:schemeClr val="tx1"/>
                </a:solidFill>
                <a:latin typeface="+mn-lt"/>
                <a:ea typeface="+mn-ea"/>
                <a:cs typeface="+mn-cs"/>
              </a:rPr>
              <a:t>You pay for the actual reads and writes</a:t>
            </a:r>
          </a:p>
          <a:p>
            <a:pPr defTabSz="795528">
              <a:spcAft>
                <a:spcPts val="600"/>
              </a:spcAft>
            </a:pPr>
            <a:r>
              <a:rPr lang="en-US" sz="1218" kern="1200">
                <a:solidFill>
                  <a:schemeClr val="tx1"/>
                </a:solidFill>
                <a:latin typeface="+mn-lt"/>
                <a:ea typeface="+mn-ea"/>
                <a:cs typeface="+mn-cs"/>
              </a:rPr>
              <a:t>Use with unpredictable application traffic</a:t>
            </a:r>
          </a:p>
          <a:p>
            <a:pPr defTabSz="795528">
              <a:spcAft>
                <a:spcPts val="600"/>
              </a:spcAft>
            </a:pPr>
            <a:r>
              <a:rPr lang="en-US" sz="1218" kern="1200">
                <a:solidFill>
                  <a:schemeClr val="tx1"/>
                </a:solidFill>
                <a:latin typeface="+mn-lt"/>
                <a:ea typeface="+mn-ea"/>
                <a:cs typeface="+mn-cs"/>
              </a:rPr>
              <a:t>1 RRU = one 4KB read with LOCAL_QUORUM consistency</a:t>
            </a:r>
          </a:p>
          <a:p>
            <a:pPr defTabSz="795528">
              <a:spcAft>
                <a:spcPts val="600"/>
              </a:spcAft>
            </a:pPr>
            <a:r>
              <a:rPr lang="en-US" sz="1218" kern="1200">
                <a:solidFill>
                  <a:schemeClr val="tx1"/>
                </a:solidFill>
                <a:latin typeface="+mn-lt"/>
                <a:ea typeface="+mn-ea"/>
                <a:cs typeface="+mn-cs"/>
              </a:rPr>
              <a:t>1 RRU = two 4KB reads with LOCAL_ONE consistency</a:t>
            </a:r>
          </a:p>
          <a:p>
            <a:pPr defTabSz="795528">
              <a:spcAft>
                <a:spcPts val="600"/>
              </a:spcAft>
            </a:pPr>
            <a:r>
              <a:rPr lang="en-US" sz="1218" kern="1200">
                <a:solidFill>
                  <a:schemeClr val="tx1"/>
                </a:solidFill>
                <a:latin typeface="+mn-lt"/>
                <a:ea typeface="+mn-ea"/>
                <a:cs typeface="+mn-cs"/>
              </a:rPr>
              <a:t>1 WRU = one1KB write with LOCAL_QUORUM consistency</a:t>
            </a:r>
            <a:endParaRPr lang="en-US" sz="1400"/>
          </a:p>
        </p:txBody>
      </p:sp>
      <p:sp>
        <p:nvSpPr>
          <p:cNvPr id="4" name="Объект 2"/>
          <p:cNvSpPr>
            <a:spLocks/>
          </p:cNvSpPr>
          <p:nvPr/>
        </p:nvSpPr>
        <p:spPr>
          <a:xfrm>
            <a:off x="6336137" y="2001902"/>
            <a:ext cx="4898276" cy="2080419"/>
          </a:xfrm>
          <a:prstGeom prst="rect">
            <a:avLst/>
          </a:prstGeom>
        </p:spPr>
        <p:txBody>
          <a:bodyPr>
            <a:normAutofit/>
          </a:bodyPr>
          <a:lstStyle/>
          <a:p>
            <a:pPr defTabSz="795528">
              <a:spcAft>
                <a:spcPts val="600"/>
              </a:spcAft>
            </a:pPr>
            <a:r>
              <a:rPr lang="en-US" sz="1218" b="1" kern="1200">
                <a:solidFill>
                  <a:schemeClr val="tx1"/>
                </a:solidFill>
                <a:latin typeface="+mn-lt"/>
                <a:ea typeface="+mn-ea"/>
                <a:cs typeface="+mn-cs"/>
              </a:rPr>
              <a:t>Provisioned mode </a:t>
            </a:r>
          </a:p>
          <a:p>
            <a:pPr defTabSz="795528">
              <a:spcAft>
                <a:spcPts val="600"/>
              </a:spcAft>
            </a:pPr>
            <a:r>
              <a:rPr lang="en-US" sz="1218" kern="1200">
                <a:solidFill>
                  <a:schemeClr val="tx1"/>
                </a:solidFill>
                <a:latin typeface="+mn-lt"/>
                <a:ea typeface="+mn-ea"/>
                <a:cs typeface="+mn-cs"/>
              </a:rPr>
              <a:t>Uses RCUs and WCUs (read/write capacity units)</a:t>
            </a:r>
          </a:p>
          <a:p>
            <a:pPr defTabSz="795528">
              <a:spcAft>
                <a:spcPts val="600"/>
              </a:spcAft>
            </a:pPr>
            <a:r>
              <a:rPr lang="en-US" sz="1218" kern="1200">
                <a:solidFill>
                  <a:schemeClr val="tx1"/>
                </a:solidFill>
                <a:latin typeface="+mn-lt"/>
                <a:ea typeface="+mn-ea"/>
                <a:cs typeface="+mn-cs"/>
              </a:rPr>
              <a:t>You specify the number of reads and writes per second</a:t>
            </a:r>
          </a:p>
          <a:p>
            <a:pPr defTabSz="795528">
              <a:spcAft>
                <a:spcPts val="600"/>
              </a:spcAft>
            </a:pPr>
            <a:r>
              <a:rPr lang="en-US" sz="1218" kern="1200">
                <a:solidFill>
                  <a:schemeClr val="tx1"/>
                </a:solidFill>
                <a:latin typeface="+mn-lt"/>
                <a:ea typeface="+mn-ea"/>
                <a:cs typeface="+mn-cs"/>
              </a:rPr>
              <a:t>Lets you optimize costs if you have predictable application traffic and can forecast capacity requirements in advance</a:t>
            </a:r>
          </a:p>
          <a:p>
            <a:pPr defTabSz="795528">
              <a:spcAft>
                <a:spcPts val="600"/>
              </a:spcAft>
            </a:pPr>
            <a:r>
              <a:rPr lang="en-US" sz="1218" kern="1200">
                <a:solidFill>
                  <a:schemeClr val="tx1"/>
                </a:solidFill>
                <a:latin typeface="+mn-lt"/>
                <a:ea typeface="+mn-ea"/>
                <a:cs typeface="+mn-cs"/>
              </a:rPr>
              <a:t>1 RCU = one 4KB read with LOCAL_QUORUM consistency</a:t>
            </a:r>
          </a:p>
          <a:p>
            <a:pPr defTabSz="795528">
              <a:spcAft>
                <a:spcPts val="600"/>
              </a:spcAft>
            </a:pPr>
            <a:r>
              <a:rPr lang="en-US" sz="1218" kern="1200">
                <a:solidFill>
                  <a:schemeClr val="tx1"/>
                </a:solidFill>
                <a:latin typeface="+mn-lt"/>
                <a:ea typeface="+mn-ea"/>
                <a:cs typeface="+mn-cs"/>
              </a:rPr>
              <a:t>1 RCU = two 4KB reads with LOCAL_ONE consistency</a:t>
            </a:r>
          </a:p>
          <a:p>
            <a:pPr defTabSz="795528">
              <a:spcAft>
                <a:spcPts val="600"/>
              </a:spcAft>
            </a:pPr>
            <a:r>
              <a:rPr lang="en-US" sz="1218" kern="1200">
                <a:solidFill>
                  <a:schemeClr val="tx1"/>
                </a:solidFill>
                <a:latin typeface="+mn-lt"/>
                <a:ea typeface="+mn-ea"/>
                <a:cs typeface="+mn-cs"/>
              </a:rPr>
              <a:t>1 WCU = one1KB write with LOCAL_QUORUM consistency</a:t>
            </a:r>
            <a:endParaRPr lang="en-US" sz="1400"/>
          </a:p>
        </p:txBody>
      </p:sp>
      <p:sp>
        <p:nvSpPr>
          <p:cNvPr id="5" name="Объект 2"/>
          <p:cNvSpPr>
            <a:spLocks/>
          </p:cNvSpPr>
          <p:nvPr/>
        </p:nvSpPr>
        <p:spPr>
          <a:xfrm>
            <a:off x="1069031" y="4782832"/>
            <a:ext cx="9934531" cy="1379907"/>
          </a:xfrm>
          <a:prstGeom prst="rect">
            <a:avLst/>
          </a:prstGeom>
        </p:spPr>
        <p:txBody>
          <a:bodyPr>
            <a:normAutofit/>
          </a:bodyPr>
          <a:lstStyle/>
          <a:p>
            <a:pPr defTabSz="795528">
              <a:spcAft>
                <a:spcPts val="600"/>
              </a:spcAft>
            </a:pPr>
            <a:r>
              <a:rPr lang="en-US" sz="1218" kern="1200">
                <a:solidFill>
                  <a:schemeClr val="tx1"/>
                </a:solidFill>
                <a:latin typeface="+mn-lt"/>
                <a:ea typeface="+mn-ea"/>
                <a:cs typeface="+mn-cs"/>
              </a:rPr>
              <a:t>If a query returns multiple rows, you are billed based on the aggregate size of the data returned</a:t>
            </a:r>
          </a:p>
          <a:p>
            <a:pPr defTabSz="795528">
              <a:spcAft>
                <a:spcPts val="600"/>
              </a:spcAft>
            </a:pPr>
            <a:r>
              <a:rPr lang="en-US" sz="1218" b="1" u="sng" kern="1200">
                <a:solidFill>
                  <a:schemeClr val="tx1"/>
                </a:solidFill>
                <a:latin typeface="+mn-lt"/>
                <a:ea typeface="+mn-ea"/>
                <a:cs typeface="+mn-cs"/>
              </a:rPr>
              <a:t>For example</a:t>
            </a:r>
            <a:r>
              <a:rPr lang="en-US" sz="1218" kern="1200">
                <a:solidFill>
                  <a:schemeClr val="tx1"/>
                </a:solidFill>
                <a:latin typeface="+mn-lt"/>
                <a:ea typeface="+mn-ea"/>
                <a:cs typeface="+mn-cs"/>
              </a:rPr>
              <a:t>, if your query returns four rows and each row has 2 KB of data (8 KB of data total), you are billed 2 RCUs using LOCAL_QUORUM consistency and 1 RCU using LOCAL_ONE consistency</a:t>
            </a:r>
          </a:p>
          <a:p>
            <a:pPr defTabSz="795528">
              <a:spcAft>
                <a:spcPts val="600"/>
              </a:spcAft>
            </a:pPr>
            <a:r>
              <a:rPr lang="en-US" sz="1218" kern="1200">
                <a:solidFill>
                  <a:schemeClr val="tx1"/>
                </a:solidFill>
                <a:latin typeface="+mn-lt"/>
                <a:ea typeface="+mn-ea"/>
                <a:cs typeface="+mn-cs"/>
              </a:rPr>
              <a:t>Storage, backups and restore, and data transfer costs are additional</a:t>
            </a:r>
            <a:endParaRPr lang="en-US" sz="1400"/>
          </a:p>
        </p:txBody>
      </p:sp>
    </p:spTree>
    <p:extLst>
      <p:ext uri="{BB962C8B-B14F-4D97-AF65-F5344CB8AC3E}">
        <p14:creationId xmlns:p14="http://schemas.microsoft.com/office/powerpoint/2010/main" val="250448623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745</Words>
  <Application>Microsoft Macintosh PowerPoint</Application>
  <PresentationFormat>Widescreen</PresentationFormat>
  <Paragraphs>65</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Тема Office</vt:lpstr>
      <vt:lpstr>Amazon Keyspaces</vt:lpstr>
      <vt:lpstr>Amazon Keyspaces</vt:lpstr>
      <vt:lpstr>What is Apache Cassandra?</vt:lpstr>
      <vt:lpstr>CQL (Cassandra Query Language )</vt:lpstr>
      <vt:lpstr>Migrating from Cassandra to Keyspaces</vt:lpstr>
      <vt:lpstr>Read and write consistency in Keyspaces</vt:lpstr>
      <vt:lpstr>Keyspaces pricing</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Keyspaces</dc:title>
  <dc:creator>Учетная запись Майкрософт</dc:creator>
  <cp:lastModifiedBy>Ilya Chakun</cp:lastModifiedBy>
  <cp:revision>4</cp:revision>
  <dcterms:created xsi:type="dcterms:W3CDTF">2023-09-10T15:25:12Z</dcterms:created>
  <dcterms:modified xsi:type="dcterms:W3CDTF">2023-12-03T13:27:56Z</dcterms:modified>
</cp:coreProperties>
</file>