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6"/>
  </p:normalViewPr>
  <p:slideViewPr>
    <p:cSldViewPr snapToGrid="0">
      <p:cViewPr varScale="1">
        <p:scale>
          <a:sx n="199" d="100"/>
          <a:sy n="19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1F38-5D75-4B86-B73F-97710697491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FA08-D58C-4B6B-B554-B0CDFA16D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0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79AD-FE50-41EE-9A5F-7074B71406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11118-1770-2CC4-8732-447F1482C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US" sz="5200"/>
              <a:t>Amazon DocumentDB</a:t>
            </a:r>
            <a:endParaRPr lang="en-CH" sz="5200"/>
          </a:p>
        </p:txBody>
      </p:sp>
    </p:spTree>
    <p:extLst>
      <p:ext uri="{BB962C8B-B14F-4D97-AF65-F5344CB8AC3E}">
        <p14:creationId xmlns:p14="http://schemas.microsoft.com/office/powerpoint/2010/main" val="418887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DocumentDB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1"/>
            <a:ext cx="4742771" cy="3983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Can only restore to a new cluster</a:t>
            </a:r>
          </a:p>
          <a:p>
            <a:r>
              <a:rPr lang="en-US" sz="1600"/>
              <a:t>Can restore an unencrypted snapshot to an encrypted cluster (but not the other way round)</a:t>
            </a:r>
          </a:p>
          <a:p>
            <a:r>
              <a:rPr lang="en-US" sz="1600"/>
              <a:t>To restore a cluster from an encrypted snapshot, you must have access to the KMS key</a:t>
            </a:r>
          </a:p>
          <a:p>
            <a:pPr marL="0"/>
            <a:endParaRPr lang="en-US" sz="1600"/>
          </a:p>
          <a:p>
            <a:pPr marL="0"/>
            <a:endParaRPr lang="en-US" sz="1600"/>
          </a:p>
          <a:p>
            <a:r>
              <a:rPr lang="en-US" sz="1600"/>
              <a:t>Can only share manual snapshots (can copy and share automated ones)</a:t>
            </a:r>
          </a:p>
          <a:p>
            <a:r>
              <a:rPr lang="en-US" sz="1600"/>
              <a:t>Can't share a snapshot encrypted using the default KMS key of the a/c</a:t>
            </a:r>
          </a:p>
          <a:p>
            <a:r>
              <a:rPr lang="en-US" sz="1600"/>
              <a:t>Snapshots can be shared across accounts, but within the same region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13" y="1020798"/>
            <a:ext cx="3740887" cy="22593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912" y="3601878"/>
            <a:ext cx="3740887" cy="10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Scaling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0" y="5800298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7" y="2549718"/>
            <a:ext cx="5747857" cy="3552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MongoDB sharding not supported (instead offers read replicas / vertical scaling / storage scaling)</a:t>
            </a:r>
          </a:p>
          <a:p>
            <a:r>
              <a:rPr lang="en-US" sz="2000"/>
              <a:t>Vertical scaling (scale up / down) – by resizing instances</a:t>
            </a:r>
          </a:p>
          <a:p>
            <a:r>
              <a:rPr lang="en-US" sz="2000"/>
              <a:t>Horizontal scaling (scale out / in) – by adding / removing up to 15 read replicas</a:t>
            </a:r>
          </a:p>
          <a:p>
            <a:r>
              <a:rPr lang="en-US" sz="2000"/>
              <a:t>Can scale up a replica independently from other replicas (typically for analytical workloads)</a:t>
            </a:r>
          </a:p>
          <a:p>
            <a:r>
              <a:rPr lang="en-US" sz="2000"/>
              <a:t>Automatic scaling storage – 10 GB to 64 TB (no manual intervention needed)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2865447"/>
            <a:ext cx="3684567" cy="1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Security – IAM &amp; Network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0" y="5800298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7" y="2549718"/>
            <a:ext cx="5747857" cy="3552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You use IAM to manage DocumentDB resources</a:t>
            </a:r>
          </a:p>
          <a:p>
            <a:r>
              <a:rPr lang="en-US" sz="1700"/>
              <a:t>Supports MongoDB default auth SCRAM (Salted Challenge Response Authentication Mechanism) for DB authentication</a:t>
            </a:r>
          </a:p>
          <a:p>
            <a:r>
              <a:rPr lang="en-US" sz="1700"/>
              <a:t>Supports built-in roles for DB users with RBAC (role-based access control)</a:t>
            </a:r>
          </a:p>
          <a:p>
            <a:r>
              <a:rPr lang="en-US" sz="1700"/>
              <a:t>DocumentDB clusters are VPC-only (use private subnets)</a:t>
            </a:r>
          </a:p>
          <a:p>
            <a:r>
              <a:rPr lang="en-US" sz="1700"/>
              <a:t>Clients (MongoDB shell) can run on EC2 in public subnets within VPC</a:t>
            </a:r>
          </a:p>
          <a:p>
            <a:r>
              <a:rPr lang="en-US" sz="1700"/>
              <a:t>Can connect to your on-premises IT infra via VPN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92" y="970966"/>
            <a:ext cx="3684567" cy="49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Security – Encryption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Encryption at rest – with </a:t>
            </a:r>
            <a:r>
              <a:rPr lang="en-US" sz="2000" b="1"/>
              <a:t>AES-256</a:t>
            </a:r>
            <a:r>
              <a:rPr lang="en-US" sz="2000"/>
              <a:t> using KMS </a:t>
            </a:r>
          </a:p>
          <a:p>
            <a:pPr lvl="1"/>
            <a:r>
              <a:rPr lang="en-US" sz="2000"/>
              <a:t>Applied to cluster data / replicas / indexes / logs / backups / snapshots</a:t>
            </a:r>
          </a:p>
          <a:p>
            <a:r>
              <a:rPr lang="en-US" sz="2000"/>
              <a:t>Encryption in transit – using TLS</a:t>
            </a:r>
          </a:p>
          <a:p>
            <a:pPr lvl="1"/>
            <a:r>
              <a:rPr lang="en-US" sz="2000"/>
              <a:t>To enable TLS, set tls parameter in cluster parameter group</a:t>
            </a:r>
          </a:p>
          <a:p>
            <a:r>
              <a:rPr lang="en-US" sz="2000"/>
              <a:t>To connect over TLS: </a:t>
            </a:r>
          </a:p>
          <a:p>
            <a:pPr lvl="1"/>
            <a:r>
              <a:rPr lang="en-US" sz="2000"/>
              <a:t>Download the certificate (public key) from AWS</a:t>
            </a:r>
          </a:p>
          <a:p>
            <a:pPr lvl="1"/>
            <a:r>
              <a:rPr lang="en-US" sz="2000"/>
              <a:t>Pass the certificate key while connecting to the cluster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629" y="3429000"/>
            <a:ext cx="1330598" cy="11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On-demand instances – pricing per second with a 10-minute minimum</a:t>
            </a:r>
          </a:p>
          <a:p>
            <a:r>
              <a:rPr lang="en-US" sz="1700"/>
              <a:t>IOPS – per million IO requests</a:t>
            </a:r>
          </a:p>
          <a:p>
            <a:r>
              <a:rPr lang="en-US" sz="1700"/>
              <a:t>Each DB page reads operation from the storage volume counts as one IO (one page = 8KB)</a:t>
            </a:r>
          </a:p>
          <a:p>
            <a:r>
              <a:rPr lang="en-US" sz="1700"/>
              <a:t>Write IOs are counted in 4KB units.</a:t>
            </a:r>
          </a:p>
          <a:p>
            <a:r>
              <a:rPr lang="en-US" sz="1700"/>
              <a:t>DB Storage – per GB per month </a:t>
            </a:r>
          </a:p>
          <a:p>
            <a:r>
              <a:rPr lang="en-US" sz="1700"/>
              <a:t>Backups – per GB per month (backups up to 100% of your cluster’s data storage is free)</a:t>
            </a:r>
          </a:p>
          <a:p>
            <a:r>
              <a:rPr lang="en-US" sz="1700"/>
              <a:t>Data transfer – per GB</a:t>
            </a:r>
          </a:p>
          <a:p>
            <a:r>
              <a:rPr lang="en-US" sz="1700"/>
              <a:t>Can temporarily stop compute instances for up to 7 days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17" y="2766817"/>
            <a:ext cx="2193725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API calls logged with CloudTrail</a:t>
            </a:r>
          </a:p>
          <a:p>
            <a:r>
              <a:rPr lang="en-US" sz="1600"/>
              <a:t>Common CloudWatch metrics</a:t>
            </a:r>
          </a:p>
          <a:p>
            <a:pPr lvl="1"/>
            <a:r>
              <a:rPr lang="en-US" sz="1600"/>
              <a:t>CPU or RAM utilization – CPUUtilization / FreeableMemory</a:t>
            </a:r>
          </a:p>
          <a:p>
            <a:pPr lvl="1"/>
            <a:r>
              <a:rPr lang="en-US" sz="1600"/>
              <a:t>IOPS metrics –VolumeReadIOPS / VolumeWriteIOPS / WriteIOPS / ReadIOPS</a:t>
            </a:r>
          </a:p>
          <a:p>
            <a:pPr lvl="1"/>
            <a:r>
              <a:rPr lang="en-US" sz="1600"/>
              <a:t>Database connections – DatabaseConnections</a:t>
            </a:r>
          </a:p>
          <a:p>
            <a:pPr lvl="1"/>
            <a:r>
              <a:rPr lang="en-US" sz="1600"/>
              <a:t>Network traffic – NetworkThroughput</a:t>
            </a:r>
          </a:p>
          <a:p>
            <a:pPr lvl="1"/>
            <a:r>
              <a:rPr lang="en-US" sz="1600"/>
              <a:t>Storage volume consumption –VolumeBytesUsed</a:t>
            </a:r>
          </a:p>
          <a:p>
            <a:r>
              <a:rPr lang="en-US" sz="1600"/>
              <a:t>Two types of logs can be published/exported to CloudWatch Logs</a:t>
            </a:r>
          </a:p>
          <a:p>
            <a:pPr lvl="1"/>
            <a:r>
              <a:rPr lang="en-US" sz="1600"/>
              <a:t>Profiler logs </a:t>
            </a:r>
          </a:p>
          <a:p>
            <a:pPr lvl="1"/>
            <a:r>
              <a:rPr lang="en-US" sz="1600"/>
              <a:t>Audit logs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765" y="2766817"/>
            <a:ext cx="1068829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audit logs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Records DDL statements, authentication, authorization, and user management events to CloudWatch Logs</a:t>
            </a:r>
          </a:p>
          <a:p>
            <a:r>
              <a:rPr lang="en-US" sz="1900"/>
              <a:t>Exports your cluster’s auditing records (JSON documents) to CloudWatch Logs</a:t>
            </a:r>
          </a:p>
          <a:p>
            <a:r>
              <a:rPr lang="en-US" sz="1900"/>
              <a:t>Accessible from CloudWatch Logs</a:t>
            </a:r>
          </a:p>
          <a:p>
            <a:r>
              <a:rPr lang="en-US" sz="1900"/>
              <a:t>To enable auditing:</a:t>
            </a:r>
          </a:p>
          <a:p>
            <a:pPr lvl="1"/>
            <a:r>
              <a:rPr lang="en-US" sz="1900"/>
              <a:t>Set parameter audit_logs=enabled</a:t>
            </a:r>
          </a:p>
          <a:p>
            <a:pPr lvl="1"/>
            <a:r>
              <a:rPr lang="en-US" sz="1900"/>
              <a:t>Enable Logs Exports for Audit logs by modifying the instance</a:t>
            </a:r>
          </a:p>
          <a:p>
            <a:pPr lvl="1"/>
            <a:r>
              <a:rPr lang="en-US" sz="1900"/>
              <a:t>Both the steps above are mandatory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78" y="2766817"/>
            <a:ext cx="2222003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DocumentDB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300"/>
              <a:t>• Fully-managed (non-relational) document database for MongoDB workloads</a:t>
            </a:r>
          </a:p>
          <a:p>
            <a:pPr marL="0"/>
            <a:r>
              <a:rPr lang="en-US" sz="1300"/>
              <a:t>• JSON documents (nested key-value pairs) stored in collections (≈ tables)</a:t>
            </a:r>
          </a:p>
          <a:p>
            <a:pPr marL="0"/>
            <a:r>
              <a:rPr lang="en-US" sz="1300"/>
              <a:t>• Compatible w/ majority of MongoDB applications, drivers, and tools</a:t>
            </a:r>
          </a:p>
          <a:p>
            <a:pPr marL="0"/>
            <a:r>
              <a:rPr lang="en-US" sz="1300"/>
              <a:t>• High performance, scalability, and availability</a:t>
            </a:r>
          </a:p>
          <a:p>
            <a:pPr marL="0"/>
            <a:r>
              <a:rPr lang="en-US" sz="1300"/>
              <a:t>• Support for flexible indexing, powerful ad-hoc queries, and analytics</a:t>
            </a:r>
          </a:p>
          <a:p>
            <a:pPr marL="0"/>
            <a:r>
              <a:rPr lang="en-US" sz="1300"/>
              <a:t>• Storage and compute can scale independently</a:t>
            </a:r>
          </a:p>
          <a:p>
            <a:pPr marL="0"/>
            <a:r>
              <a:rPr lang="en-US" sz="1300"/>
              <a:t>• Supports 15 low-latency read replicas (Multi-AZ)</a:t>
            </a:r>
          </a:p>
          <a:p>
            <a:pPr marL="0"/>
            <a:r>
              <a:rPr lang="en-US" sz="1300"/>
              <a:t>• Auto scaling of storage from 10 GB to 64 TB</a:t>
            </a:r>
          </a:p>
          <a:p>
            <a:pPr marL="0"/>
            <a:r>
              <a:rPr lang="en-US" sz="1300"/>
              <a:t>• Fault-tolerant and self-healing storage</a:t>
            </a:r>
          </a:p>
          <a:p>
            <a:pPr marL="0"/>
            <a:r>
              <a:rPr lang="en-US" sz="1300"/>
              <a:t>• Automatic, continuous, incremental backups and PITR</a:t>
            </a:r>
          </a:p>
        </p:txBody>
      </p:sp>
      <p:pic>
        <p:nvPicPr>
          <p:cNvPr id="1026" name="Picture 2" descr="Fibonalabs blog">
            <a:extLst>
              <a:ext uri="{FF2B5EF4-FFF2-40B4-BE49-F238E27FC236}">
                <a16:creationId xmlns:a16="http://schemas.microsoft.com/office/drawing/2014/main" id="{BBD7BD5D-51CE-2478-CC27-BE6C0275D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072111"/>
            <a:ext cx="4737650" cy="27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9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Database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Stores JSON documents (semi- structured data)  </a:t>
            </a:r>
          </a:p>
          <a:p>
            <a:r>
              <a:rPr lang="en-US" sz="2200"/>
              <a:t>Key-value pairs can be nested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724562"/>
            <a:ext cx="5458968" cy="34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4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database explanations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JSON is the de-facto format for data exchange </a:t>
            </a:r>
          </a:p>
          <a:p>
            <a:r>
              <a:rPr lang="en-US" sz="1700"/>
              <a:t>DocumentDB makes it easy to insert, query, index, and perform aggregations over JSON data</a:t>
            </a:r>
          </a:p>
          <a:p>
            <a:r>
              <a:rPr lang="en-US" sz="1700"/>
              <a:t>Store JSON output from APIs straight into DB and start analysing it</a:t>
            </a:r>
          </a:p>
          <a:p>
            <a:r>
              <a:rPr lang="en-US" sz="1700"/>
              <a:t>flexible document model, data types, and indexing </a:t>
            </a:r>
          </a:p>
          <a:p>
            <a:r>
              <a:rPr lang="en-US" sz="1700"/>
              <a:t>Add / remove indexes easily </a:t>
            </a:r>
          </a:p>
          <a:p>
            <a:r>
              <a:rPr lang="en-US" sz="1700"/>
              <a:t>Run ad hoc queries for operational and analytics workloads </a:t>
            </a:r>
          </a:p>
          <a:p>
            <a:r>
              <a:rPr lang="en-US" sz="1700"/>
              <a:t>for known access patterns – use DynamoDB instead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144169"/>
            <a:ext cx="4737650" cy="45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/>
              <a:t>6 copies of your data across 3 AZ (distributed design)</a:t>
            </a:r>
          </a:p>
          <a:p>
            <a:pPr lvl="1"/>
            <a:r>
              <a:rPr lang="en-US" sz="1100"/>
              <a:t>Lock-free optimistic algorithm (quorum model)</a:t>
            </a:r>
          </a:p>
          <a:p>
            <a:pPr lvl="1"/>
            <a:r>
              <a:rPr lang="en-US" sz="1100"/>
              <a:t>4 copies out of 6 needed for writes (4/6 write quorum - data considered durable when at least 4/6 copies acknowledge the write)</a:t>
            </a:r>
          </a:p>
          <a:p>
            <a:pPr lvl="1"/>
            <a:r>
              <a:rPr lang="en-US" sz="1100"/>
              <a:t>3 copies out of 6 needed for reads (3/6 read quorum)</a:t>
            </a:r>
          </a:p>
          <a:p>
            <a:pPr lvl="1"/>
            <a:r>
              <a:rPr lang="en-US" sz="1100"/>
              <a:t>Self healing with peer-to-peer replication, Storage is striped across 100s of volumes</a:t>
            </a:r>
          </a:p>
          <a:p>
            <a:r>
              <a:rPr lang="en-US" sz="1100"/>
              <a:t>One DocumentDB Instance takes writes (master)</a:t>
            </a:r>
          </a:p>
          <a:p>
            <a:r>
              <a:rPr lang="en-US" sz="1100"/>
              <a:t>Compute nodes on replicas do not need to write/replicate (=improved read performance)</a:t>
            </a:r>
          </a:p>
          <a:p>
            <a:r>
              <a:rPr lang="en-US" sz="1100"/>
              <a:t>Log-structured distributed storage layer – passes incremental log records from compute to storage layer (=faster)</a:t>
            </a:r>
          </a:p>
          <a:p>
            <a:r>
              <a:rPr lang="en-US" sz="1100"/>
              <a:t>Master + up to 15 Read Replicas serve reads</a:t>
            </a:r>
          </a:p>
          <a:p>
            <a:r>
              <a:rPr lang="en-US" sz="1100"/>
              <a:t>Data is continuously backed up to S3 in real time, using storage nodes (compute node performance is unaffected)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887699"/>
            <a:ext cx="4737650" cy="51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Cluster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/>
              <a:t>Recommended to connect using the cluster endpoint in replica set mode (enables your SDK to auto-discover the cluster arrangement as instances get added or removed from the cluster.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54" y="2290936"/>
            <a:ext cx="78402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Replication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8" y="2194100"/>
            <a:ext cx="5950970" cy="3908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Up to 15 read replicas</a:t>
            </a:r>
          </a:p>
          <a:p>
            <a:r>
              <a:rPr lang="en-US" sz="2000"/>
              <a:t>ASYNC replication</a:t>
            </a:r>
          </a:p>
          <a:p>
            <a:r>
              <a:rPr lang="en-US" sz="2000"/>
              <a:t>Replicas share the same underlying storage layer</a:t>
            </a:r>
          </a:p>
          <a:p>
            <a:r>
              <a:rPr lang="en-US" sz="2000"/>
              <a:t>Typically take 10s of milliseconds (replication lag)</a:t>
            </a:r>
          </a:p>
          <a:p>
            <a:r>
              <a:rPr lang="en-US" sz="2000"/>
              <a:t>Minimal performance impact on the primary due to replication process</a:t>
            </a:r>
          </a:p>
          <a:p>
            <a:r>
              <a:rPr lang="en-US" sz="2000"/>
              <a:t>Replicas double up as failover targets (standby instance is not needed)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362" y="2612709"/>
            <a:ext cx="3482910" cy="2874246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7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918980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3" y="609600"/>
            <a:ext cx="5243295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failovers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3" y="2194102"/>
            <a:ext cx="5243295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Failovers occur automatically </a:t>
            </a:r>
          </a:p>
          <a:p>
            <a:r>
              <a:rPr lang="en-US" sz="1900"/>
              <a:t>A replica is automatically promoted to be the new primary during DR</a:t>
            </a:r>
          </a:p>
          <a:p>
            <a:r>
              <a:rPr lang="en-US" sz="1900"/>
              <a:t>DocumentDB flips the CNAME of the DB instance to point to the replica and promotes it</a:t>
            </a:r>
          </a:p>
          <a:p>
            <a:r>
              <a:rPr lang="en-US" sz="1900"/>
              <a:t>Failover to a replica typically takes 30 seconds (minimal downtime)</a:t>
            </a:r>
          </a:p>
          <a:p>
            <a:r>
              <a:rPr lang="en-US" sz="1900"/>
              <a:t>Creating a new instance takes about 8-10 minutes (post failover)</a:t>
            </a:r>
          </a:p>
          <a:p>
            <a:r>
              <a:rPr lang="en-US" sz="1900"/>
              <a:t>Failover to a new instance happens on a best-effort basis and can take longer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50" y="1338809"/>
            <a:ext cx="3689210" cy="4180377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4090" y="612873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5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918980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3" y="609600"/>
            <a:ext cx="5243295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3" y="2194102"/>
            <a:ext cx="5243295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Supports automatic backups </a:t>
            </a:r>
          </a:p>
          <a:p>
            <a:r>
              <a:rPr lang="en-US" sz="2000"/>
              <a:t>Continuously backs up your data to S3 for PITR (max retention period of 35 days)</a:t>
            </a:r>
          </a:p>
          <a:p>
            <a:r>
              <a:rPr lang="en-US" sz="2000"/>
              <a:t>Latest restorable time for a PITR can be up to 5 mins in the past</a:t>
            </a:r>
          </a:p>
          <a:p>
            <a:r>
              <a:rPr lang="en-US" sz="2000"/>
              <a:t>The first backup is a full backup. Subsequent backups are incremental</a:t>
            </a:r>
          </a:p>
          <a:p>
            <a:r>
              <a:rPr lang="en-US" sz="2000"/>
              <a:t>Take manual snapshots to retain beyond 35 days</a:t>
            </a:r>
          </a:p>
          <a:p>
            <a:r>
              <a:rPr lang="en-US" sz="2000"/>
              <a:t>Backup process does not impact cluster performance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50" y="2413873"/>
            <a:ext cx="3689210" cy="2030250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4090" y="612873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7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1071</Words>
  <Application>Microsoft Macintosh PowerPoint</Application>
  <PresentationFormat>Widescreen</PresentationFormat>
  <Paragraphs>130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Amazon DocumentDB</vt:lpstr>
      <vt:lpstr>Amazon DocumentDB</vt:lpstr>
      <vt:lpstr>Document Database</vt:lpstr>
      <vt:lpstr>Document database explanations</vt:lpstr>
      <vt:lpstr>DocumentDB Architecture</vt:lpstr>
      <vt:lpstr>DocumentDB Cluster</vt:lpstr>
      <vt:lpstr>DocumentDB Replication</vt:lpstr>
      <vt:lpstr>DocumentDB failovers</vt:lpstr>
      <vt:lpstr>DocumentDB Backup and Restore</vt:lpstr>
      <vt:lpstr>DocumentDB Backup and Restore</vt:lpstr>
      <vt:lpstr>DocumentDB Scaling</vt:lpstr>
      <vt:lpstr>DocumentDB Security – IAM &amp; Network</vt:lpstr>
      <vt:lpstr>DocumentDB Security – Encryption</vt:lpstr>
      <vt:lpstr>DocumentDB Pricing</vt:lpstr>
      <vt:lpstr>DocumentDB Monitoring</vt:lpstr>
      <vt:lpstr>DocumentDB audit logs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Ilya Chakun</cp:lastModifiedBy>
  <cp:revision>7</cp:revision>
  <dcterms:created xsi:type="dcterms:W3CDTF">2023-09-10T14:11:33Z</dcterms:created>
  <dcterms:modified xsi:type="dcterms:W3CDTF">2023-12-03T13:27:18Z</dcterms:modified>
</cp:coreProperties>
</file>