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4666"/>
  </p:normalViewPr>
  <p:slideViewPr>
    <p:cSldViewPr snapToGrid="0">
      <p:cViewPr varScale="1">
        <p:scale>
          <a:sx n="199" d="100"/>
          <a:sy n="199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ED1CE-8896-375E-5C9B-01B557501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en-CH" sz="5200"/>
              <a:t>Infrastructure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92768-3C59-4B6D-C213-B3F3D36ED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r>
              <a:rPr lang="en-CH" dirty="0"/>
              <a:t>CloudFormation</a:t>
            </a:r>
          </a:p>
        </p:txBody>
      </p:sp>
    </p:spTree>
    <p:extLst>
      <p:ext uri="{BB962C8B-B14F-4D97-AF65-F5344CB8AC3E}">
        <p14:creationId xmlns:p14="http://schemas.microsoft.com/office/powerpoint/2010/main" val="249705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FA266-B959-81F1-2BD6-DD0DD0CE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CloudFormation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4F29A-2803-55C5-6277-5002589E019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0" i="0" dirty="0">
                <a:effectLst/>
              </a:rPr>
              <a:t>AWS CloudFormation lets you model, provision, and manage AWS and third-party resources by treating infrastructure as code.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4FA929-1431-22D1-E29D-B9F531AA1C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278380"/>
            <a:ext cx="690372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89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1E61F-9823-B3FF-04B3-879BBF71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Infrastructure as code benefits</a:t>
            </a:r>
          </a:p>
        </p:txBody>
      </p:sp>
      <p:pic>
        <p:nvPicPr>
          <p:cNvPr id="1029" name="Picture 5" descr="monitoring-metrics-that-matter-screenshot">
            <a:extLst>
              <a:ext uri="{FF2B5EF4-FFF2-40B4-BE49-F238E27FC236}">
                <a16:creationId xmlns:a16="http://schemas.microsoft.com/office/drawing/2014/main" id="{AF76EBA2-0AC7-1143-A7CF-F78A4124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309" y="643466"/>
            <a:ext cx="577071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68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BC3A7-EC6E-E8D1-8A21-6BE079EE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CloudFormation Key Concepts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99AE150-AF29-5803-44A4-14F723D6C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057376"/>
              </p:ext>
            </p:extLst>
          </p:nvPr>
        </p:nvGraphicFramePr>
        <p:xfrm>
          <a:off x="4777316" y="913576"/>
          <a:ext cx="6780701" cy="502852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48643">
                  <a:extLst>
                    <a:ext uri="{9D8B030D-6E8A-4147-A177-3AD203B41FA5}">
                      <a16:colId xmlns:a16="http://schemas.microsoft.com/office/drawing/2014/main" val="288097444"/>
                    </a:ext>
                  </a:extLst>
                </a:gridCol>
                <a:gridCol w="5332058">
                  <a:extLst>
                    <a:ext uri="{9D8B030D-6E8A-4147-A177-3AD203B41FA5}">
                      <a16:colId xmlns:a16="http://schemas.microsoft.com/office/drawing/2014/main" val="1449379719"/>
                    </a:ext>
                  </a:extLst>
                </a:gridCol>
              </a:tblGrid>
              <a:tr h="506112">
                <a:tc>
                  <a:txBody>
                    <a:bodyPr/>
                    <a:lstStyle/>
                    <a:p>
                      <a:pPr fontAlgn="t"/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Component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9474" marR="75877" marT="25564" marB="1917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9474" marR="75877" marT="25564" marB="191730"/>
                </a:tc>
                <a:extLst>
                  <a:ext uri="{0D108BD9-81ED-4DB2-BD59-A6C34878D82A}">
                    <a16:rowId xmlns:a16="http://schemas.microsoft.com/office/drawing/2014/main" val="1958682210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Templates</a:t>
                      </a:r>
                    </a:p>
                  </a:txBody>
                  <a:tcPr marL="89474" marR="75877" marT="25564" marB="1917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The JSON or YAML text file that contains the instructions for building out the AWS environment</a:t>
                      </a:r>
                    </a:p>
                  </a:txBody>
                  <a:tcPr marL="89474" marR="75877" marT="25564" marB="191730"/>
                </a:tc>
                <a:extLst>
                  <a:ext uri="{0D108BD9-81ED-4DB2-BD59-A6C34878D82A}">
                    <a16:rowId xmlns:a16="http://schemas.microsoft.com/office/drawing/2014/main" val="4220145485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Stacks</a:t>
                      </a:r>
                    </a:p>
                  </a:txBody>
                  <a:tcPr marL="89474" marR="75877" marT="25564" marB="1917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The entire environment described by the template and created, updated, and deleted as a single unit</a:t>
                      </a:r>
                    </a:p>
                  </a:txBody>
                  <a:tcPr marL="89474" marR="75877" marT="25564" marB="191730"/>
                </a:tc>
                <a:extLst>
                  <a:ext uri="{0D108BD9-81ED-4DB2-BD59-A6C34878D82A}">
                    <a16:rowId xmlns:a16="http://schemas.microsoft.com/office/drawing/2014/main" val="2350569190"/>
                  </a:ext>
                </a:extLst>
              </a:tr>
              <a:tr h="1253056"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StackSets</a:t>
                      </a:r>
                    </a:p>
                  </a:txBody>
                  <a:tcPr marL="89474" marR="75877" marT="25564" marB="1917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AWS CloudFormation StackSets extends the functionality of stacks by enabling you to create, update, or delete stacks across multiple accounts and regions with a single operation</a:t>
                      </a:r>
                    </a:p>
                  </a:txBody>
                  <a:tcPr marL="89474" marR="75877" marT="25564" marB="191730"/>
                </a:tc>
                <a:extLst>
                  <a:ext uri="{0D108BD9-81ED-4DB2-BD59-A6C34878D82A}">
                    <a16:rowId xmlns:a16="http://schemas.microsoft.com/office/drawing/2014/main" val="2888505560"/>
                  </a:ext>
                </a:extLst>
              </a:tr>
              <a:tr h="1004074"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Change Sets</a:t>
                      </a:r>
                    </a:p>
                  </a:txBody>
                  <a:tcPr marL="89474" marR="75877" marT="25564" marB="1917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A summary of proposed changes to your stack that will allow you to see how those changes might impact your existing resources before implementing them</a:t>
                      </a:r>
                    </a:p>
                  </a:txBody>
                  <a:tcPr marL="89474" marR="75877" marT="25564" marB="191730"/>
                </a:tc>
                <a:extLst>
                  <a:ext uri="{0D108BD9-81ED-4DB2-BD59-A6C34878D82A}">
                    <a16:rowId xmlns:a16="http://schemas.microsoft.com/office/drawing/2014/main" val="965781421"/>
                  </a:ext>
                </a:extLst>
              </a:tr>
              <a:tr h="755093"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Templates</a:t>
                      </a:r>
                    </a:p>
                  </a:txBody>
                  <a:tcPr marL="89474" marR="75877" marT="25564" marB="1917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The JSON or YAML text file that contains the instructions for building out the AWS environment</a:t>
                      </a:r>
                    </a:p>
                  </a:txBody>
                  <a:tcPr marL="89474" marR="75877" marT="25564" marB="191730"/>
                </a:tc>
                <a:extLst>
                  <a:ext uri="{0D108BD9-81ED-4DB2-BD59-A6C34878D82A}">
                    <a16:rowId xmlns:a16="http://schemas.microsoft.com/office/drawing/2014/main" val="414962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43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848DA-C103-0412-D1B3-389A4788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H" sz="3800"/>
              <a:t>CloudFormation CLI commands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2EA9-08C7-F025-C87A-45C715B98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1200" b="1" i="0" dirty="0">
                <a:effectLst/>
              </a:rPr>
              <a:t>Create a Stack</a:t>
            </a:r>
            <a:r>
              <a:rPr lang="en-GB" sz="1200" b="0" i="0" dirty="0">
                <a:effectLst/>
              </a:rPr>
              <a:t>: </a:t>
            </a:r>
            <a:r>
              <a:rPr lang="en-GB" sz="1200" b="0" i="0">
                <a:effectLst/>
              </a:rPr>
              <a:t>aws</a:t>
            </a:r>
            <a:r>
              <a:rPr lang="en-GB" sz="1200" b="0" i="0" dirty="0">
                <a:effectLst/>
              </a:rPr>
              <a:t> </a:t>
            </a:r>
            <a:r>
              <a:rPr lang="en-GB" sz="1200" b="0" i="0">
                <a:effectLst/>
              </a:rPr>
              <a:t>cloudformation</a:t>
            </a:r>
            <a:r>
              <a:rPr lang="en-GB" sz="1200" b="0" i="0" dirty="0">
                <a:effectLst/>
              </a:rPr>
              <a:t> create-stack --stack-name STACK_NAME --template-body file://</a:t>
            </a:r>
            <a:r>
              <a:rPr lang="en-GB" sz="1200" b="0" i="0">
                <a:effectLst/>
              </a:rPr>
              <a:t>template.json</a:t>
            </a:r>
            <a:r>
              <a:rPr lang="en-GB" sz="1200" b="0" i="0" dirty="0">
                <a:effectLst/>
              </a:rPr>
              <a:t> --parameters </a:t>
            </a:r>
            <a:r>
              <a:rPr lang="en-GB" sz="1200" b="0" i="0">
                <a:effectLst/>
              </a:rPr>
              <a:t>ParameterKey</a:t>
            </a:r>
            <a:r>
              <a:rPr lang="en-GB" sz="1200" b="0" i="0" dirty="0">
                <a:effectLst/>
              </a:rPr>
              <a:t>=</a:t>
            </a:r>
            <a:r>
              <a:rPr lang="en-GB" sz="1200" b="0" i="0">
                <a:effectLst/>
              </a:rPr>
              <a:t>Key,ParameterValue</a:t>
            </a:r>
            <a:r>
              <a:rPr lang="en-GB" sz="1200" b="0" i="0" dirty="0">
                <a:effectLst/>
              </a:rPr>
              <a:t>=Value </a:t>
            </a:r>
          </a:p>
          <a:p>
            <a:r>
              <a:rPr lang="en-GB" sz="1200" b="1" i="0" dirty="0">
                <a:effectLst/>
              </a:rPr>
              <a:t>Update a Stack</a:t>
            </a:r>
            <a:r>
              <a:rPr lang="en-GB" sz="1200" b="0" i="0" dirty="0">
                <a:effectLst/>
              </a:rPr>
              <a:t>: </a:t>
            </a:r>
            <a:r>
              <a:rPr lang="en-GB" sz="1200" b="0" i="0">
                <a:effectLst/>
              </a:rPr>
              <a:t>aws</a:t>
            </a:r>
            <a:r>
              <a:rPr lang="en-GB" sz="1200" b="0" i="0" dirty="0">
                <a:effectLst/>
              </a:rPr>
              <a:t> </a:t>
            </a:r>
            <a:r>
              <a:rPr lang="en-GB" sz="1200" b="0" i="0">
                <a:effectLst/>
              </a:rPr>
              <a:t>cloudformation</a:t>
            </a:r>
            <a:r>
              <a:rPr lang="en-GB" sz="1200" b="0" i="0" dirty="0">
                <a:effectLst/>
              </a:rPr>
              <a:t> update-stack --stack-name STACK_NAME --template-body file://updated-</a:t>
            </a:r>
            <a:r>
              <a:rPr lang="en-GB" sz="1200" b="0" i="0">
                <a:effectLst/>
              </a:rPr>
              <a:t>template.json</a:t>
            </a:r>
            <a:r>
              <a:rPr lang="en-GB" sz="1200" b="0" i="0" dirty="0">
                <a:effectLst/>
              </a:rPr>
              <a:t> --parameters </a:t>
            </a:r>
            <a:r>
              <a:rPr lang="en-GB" sz="1200" b="0" i="0">
                <a:effectLst/>
              </a:rPr>
              <a:t>ParameterKey</a:t>
            </a:r>
            <a:r>
              <a:rPr lang="en-GB" sz="1200" b="0" i="0" dirty="0">
                <a:effectLst/>
              </a:rPr>
              <a:t>=</a:t>
            </a:r>
            <a:r>
              <a:rPr lang="en-GB" sz="1200" b="0" i="0">
                <a:effectLst/>
              </a:rPr>
              <a:t>Key,ParameterValue</a:t>
            </a:r>
            <a:r>
              <a:rPr lang="en-GB" sz="1200" b="0" i="0" dirty="0">
                <a:effectLst/>
              </a:rPr>
              <a:t>=Value </a:t>
            </a:r>
          </a:p>
          <a:p>
            <a:r>
              <a:rPr lang="en-GB" sz="1200" b="1" i="0" dirty="0">
                <a:effectLst/>
              </a:rPr>
              <a:t>Delete a Stack</a:t>
            </a:r>
            <a:r>
              <a:rPr lang="en-GB" sz="1200" b="0" i="0" dirty="0">
                <a:effectLst/>
              </a:rPr>
              <a:t>: </a:t>
            </a:r>
            <a:r>
              <a:rPr lang="en-GB" sz="1200" b="0" i="0">
                <a:effectLst/>
              </a:rPr>
              <a:t>aws</a:t>
            </a:r>
            <a:r>
              <a:rPr lang="en-GB" sz="1200" b="0" i="0" dirty="0">
                <a:effectLst/>
              </a:rPr>
              <a:t> </a:t>
            </a:r>
            <a:r>
              <a:rPr lang="en-GB" sz="1200" b="0" i="0">
                <a:effectLst/>
              </a:rPr>
              <a:t>cloudformation</a:t>
            </a:r>
            <a:r>
              <a:rPr lang="en-GB" sz="1200" b="0" i="0" dirty="0">
                <a:effectLst/>
              </a:rPr>
              <a:t> delete-stack --stack-name STACK_NAME </a:t>
            </a:r>
          </a:p>
          <a:p>
            <a:r>
              <a:rPr lang="en-GB" sz="1200" b="1" i="0" dirty="0">
                <a:effectLst/>
              </a:rPr>
              <a:t>Describe Stacks</a:t>
            </a:r>
            <a:r>
              <a:rPr lang="en-GB" sz="1200" b="0" i="0" dirty="0">
                <a:effectLst/>
              </a:rPr>
              <a:t>: </a:t>
            </a:r>
            <a:r>
              <a:rPr lang="en-GB" sz="1200" b="0" i="0">
                <a:effectLst/>
              </a:rPr>
              <a:t>aws</a:t>
            </a:r>
            <a:r>
              <a:rPr lang="en-GB" sz="1200" b="0" i="0" dirty="0">
                <a:effectLst/>
              </a:rPr>
              <a:t> </a:t>
            </a:r>
            <a:r>
              <a:rPr lang="en-GB" sz="1200" b="0" i="0">
                <a:effectLst/>
              </a:rPr>
              <a:t>cloudformation</a:t>
            </a:r>
            <a:r>
              <a:rPr lang="en-GB" sz="1200" b="0" i="0" dirty="0">
                <a:effectLst/>
              </a:rPr>
              <a:t> describe-stacks </a:t>
            </a:r>
          </a:p>
          <a:p>
            <a:r>
              <a:rPr lang="en-GB" sz="1200" b="1" i="0" dirty="0">
                <a:effectLst/>
              </a:rPr>
              <a:t>List Stack Resources</a:t>
            </a:r>
            <a:r>
              <a:rPr lang="en-GB" sz="1200" b="0" i="0" dirty="0">
                <a:effectLst/>
              </a:rPr>
              <a:t>: </a:t>
            </a:r>
            <a:r>
              <a:rPr lang="en-GB" sz="1200" b="0" i="0">
                <a:effectLst/>
              </a:rPr>
              <a:t>aws</a:t>
            </a:r>
            <a:r>
              <a:rPr lang="en-GB" sz="1200" b="0" i="0" dirty="0">
                <a:effectLst/>
              </a:rPr>
              <a:t> </a:t>
            </a:r>
            <a:r>
              <a:rPr lang="en-GB" sz="1200" b="0" i="0">
                <a:effectLst/>
              </a:rPr>
              <a:t>cloudformation</a:t>
            </a:r>
            <a:r>
              <a:rPr lang="en-GB" sz="1200" b="0" i="0" dirty="0">
                <a:effectLst/>
              </a:rPr>
              <a:t> list-stack-resources --stack-name STACK_NAME </a:t>
            </a:r>
          </a:p>
          <a:p>
            <a:r>
              <a:rPr lang="en-GB" sz="1200" b="1" i="0" dirty="0">
                <a:effectLst/>
              </a:rPr>
              <a:t>Validate a Template</a:t>
            </a:r>
            <a:r>
              <a:rPr lang="en-GB" sz="1200" b="0" i="0" dirty="0">
                <a:effectLst/>
              </a:rPr>
              <a:t>: </a:t>
            </a:r>
            <a:r>
              <a:rPr lang="en-GB" sz="1200" b="0" i="0">
                <a:effectLst/>
              </a:rPr>
              <a:t>aws</a:t>
            </a:r>
            <a:r>
              <a:rPr lang="en-GB" sz="1200" b="0" i="0" dirty="0">
                <a:effectLst/>
              </a:rPr>
              <a:t> </a:t>
            </a:r>
            <a:r>
              <a:rPr lang="en-GB" sz="1200" b="0" i="0">
                <a:effectLst/>
              </a:rPr>
              <a:t>cloudformation</a:t>
            </a:r>
            <a:r>
              <a:rPr lang="en-GB" sz="1200" b="0" i="0" dirty="0">
                <a:effectLst/>
              </a:rPr>
              <a:t> validate-template --template-body </a:t>
            </a:r>
            <a:r>
              <a:rPr lang="en-GB" sz="1200" b="0" i="0" dirty="0">
                <a:effectLst/>
                <a:hlinkClick r:id="rId2" invalidUrl="file://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file://template.json</a:t>
            </a:r>
            <a:endParaRPr lang="en-GB" sz="1200" dirty="0"/>
          </a:p>
          <a:p>
            <a:r>
              <a:rPr lang="en-GB" sz="1200" b="1" i="0" dirty="0">
                <a:effectLst/>
                <a:latin typeface="Söhne Mono"/>
              </a:rPr>
              <a:t>Get Stack Events</a:t>
            </a:r>
            <a:r>
              <a:rPr lang="en-GB" sz="1200" b="0" i="0" dirty="0">
                <a:effectLst/>
                <a:latin typeface="Söhne Mono"/>
              </a:rPr>
              <a:t>: </a:t>
            </a:r>
            <a:r>
              <a:rPr lang="en-GB" sz="1200" b="0" i="0">
                <a:effectLst/>
                <a:latin typeface="Söhne Mono"/>
              </a:rPr>
              <a:t>aws</a:t>
            </a:r>
            <a:r>
              <a:rPr lang="en-GB" sz="1200" b="0" i="0" dirty="0">
                <a:effectLst/>
                <a:latin typeface="Söhne Mono"/>
              </a:rPr>
              <a:t> </a:t>
            </a:r>
            <a:r>
              <a:rPr lang="en-GB" sz="1200" b="0" i="0">
                <a:effectLst/>
                <a:latin typeface="Söhne Mono"/>
              </a:rPr>
              <a:t>cloudformation</a:t>
            </a:r>
            <a:r>
              <a:rPr lang="en-GB" sz="1200" b="0" i="0" dirty="0">
                <a:effectLst/>
                <a:latin typeface="Söhne Mono"/>
              </a:rPr>
              <a:t> describe-stack-events --stack-name STACK_NAME </a:t>
            </a:r>
          </a:p>
          <a:p>
            <a:r>
              <a:rPr lang="en-GB" sz="1200" b="1" i="0" dirty="0">
                <a:effectLst/>
                <a:latin typeface="Söhne Mono"/>
              </a:rPr>
              <a:t>Create Change Set: </a:t>
            </a:r>
            <a:r>
              <a:rPr lang="en-GB" sz="1200" b="0" i="0">
                <a:effectLst/>
                <a:latin typeface="Söhne Mono"/>
              </a:rPr>
              <a:t>aws</a:t>
            </a:r>
            <a:r>
              <a:rPr lang="en-GB" sz="1200" b="0" i="0" dirty="0">
                <a:effectLst/>
                <a:latin typeface="Söhne Mono"/>
              </a:rPr>
              <a:t> </a:t>
            </a:r>
            <a:r>
              <a:rPr lang="en-GB" sz="1200" b="0" i="0">
                <a:effectLst/>
                <a:latin typeface="Söhne Mono"/>
              </a:rPr>
              <a:t>cloudformation</a:t>
            </a:r>
            <a:r>
              <a:rPr lang="en-GB" sz="1200" b="0" i="0" dirty="0">
                <a:effectLst/>
                <a:latin typeface="Söhne Mono"/>
              </a:rPr>
              <a:t> create-change-set --stack-name STACK_NAME --change-set-name CHANGE_SET_NAME --template-body file://</a:t>
            </a:r>
            <a:r>
              <a:rPr lang="en-GB" sz="1200" b="0" i="0">
                <a:effectLst/>
                <a:latin typeface="Söhne Mono"/>
              </a:rPr>
              <a:t>template.json</a:t>
            </a:r>
            <a:r>
              <a:rPr lang="en-GB" sz="1200" b="0" i="0" dirty="0">
                <a:effectLst/>
                <a:latin typeface="Söhne Mono"/>
              </a:rPr>
              <a:t> --parameters </a:t>
            </a:r>
            <a:r>
              <a:rPr lang="en-GB" sz="1200" b="0" i="0">
                <a:effectLst/>
                <a:latin typeface="Söhne Mono"/>
              </a:rPr>
              <a:t>ParameterKey</a:t>
            </a:r>
            <a:r>
              <a:rPr lang="en-GB" sz="1200" b="0" i="0" dirty="0">
                <a:effectLst/>
                <a:latin typeface="Söhne Mono"/>
              </a:rPr>
              <a:t>=</a:t>
            </a:r>
            <a:r>
              <a:rPr lang="en-GB" sz="1200" b="0" i="0">
                <a:effectLst/>
                <a:latin typeface="Söhne Mono"/>
              </a:rPr>
              <a:t>Key,ParameterValue</a:t>
            </a:r>
            <a:r>
              <a:rPr lang="en-GB" sz="1200" b="0" i="0" dirty="0">
                <a:effectLst/>
                <a:latin typeface="Söhne Mono"/>
              </a:rPr>
              <a:t>=Value </a:t>
            </a:r>
          </a:p>
          <a:p>
            <a:r>
              <a:rPr lang="en-GB" sz="1200" b="1" i="0" dirty="0">
                <a:effectLst/>
                <a:latin typeface="Söhne Mono"/>
              </a:rPr>
              <a:t>Execute Change Set</a:t>
            </a:r>
            <a:r>
              <a:rPr lang="en-GB" sz="1200" b="0" i="0" dirty="0">
                <a:effectLst/>
                <a:latin typeface="Söhne Mono"/>
              </a:rPr>
              <a:t>: </a:t>
            </a:r>
            <a:r>
              <a:rPr lang="en-GB" sz="1200" b="0" i="0">
                <a:effectLst/>
                <a:latin typeface="Söhne Mono"/>
              </a:rPr>
              <a:t>aws</a:t>
            </a:r>
            <a:r>
              <a:rPr lang="en-GB" sz="1200" b="0" i="0" dirty="0">
                <a:effectLst/>
                <a:latin typeface="Söhne Mono"/>
              </a:rPr>
              <a:t> </a:t>
            </a:r>
            <a:r>
              <a:rPr lang="en-GB" sz="1200" b="0" i="0">
                <a:effectLst/>
                <a:latin typeface="Söhne Mono"/>
              </a:rPr>
              <a:t>cloudformation</a:t>
            </a:r>
            <a:r>
              <a:rPr lang="en-GB" sz="1200" b="0" i="0" dirty="0">
                <a:effectLst/>
                <a:latin typeface="Söhne Mono"/>
              </a:rPr>
              <a:t> execute-change-set --change-set-name CHANGE_SET_NAME --stack-name STACK_NAME 1</a:t>
            </a:r>
          </a:p>
          <a:p>
            <a:r>
              <a:rPr lang="en-GB" sz="1200" b="1" i="0" dirty="0">
                <a:effectLst/>
                <a:latin typeface="Söhne Mono"/>
              </a:rPr>
              <a:t>List Change Sets</a:t>
            </a:r>
            <a:r>
              <a:rPr lang="en-GB" sz="1200" b="0" i="0" dirty="0">
                <a:effectLst/>
                <a:latin typeface="Söhne Mono"/>
              </a:rPr>
              <a:t>: </a:t>
            </a:r>
            <a:r>
              <a:rPr lang="en-GB" sz="1200" b="0" i="0">
                <a:effectLst/>
                <a:latin typeface="Söhne Mono"/>
              </a:rPr>
              <a:t>aws</a:t>
            </a:r>
            <a:r>
              <a:rPr lang="en-GB" sz="1200" b="0" i="0" dirty="0">
                <a:effectLst/>
                <a:latin typeface="Söhne Mono"/>
              </a:rPr>
              <a:t> </a:t>
            </a:r>
            <a:r>
              <a:rPr lang="en-GB" sz="1200" b="0" i="0">
                <a:effectLst/>
                <a:latin typeface="Söhne Mono"/>
              </a:rPr>
              <a:t>cloudformation</a:t>
            </a:r>
            <a:r>
              <a:rPr lang="en-GB" sz="1200" b="0" i="0" dirty="0">
                <a:effectLst/>
                <a:latin typeface="Söhne Mono"/>
              </a:rPr>
              <a:t> list-change-sets --stack-name STACK_NAME </a:t>
            </a:r>
          </a:p>
          <a:p>
            <a:r>
              <a:rPr lang="en-GB" sz="1200" b="1" i="0" dirty="0">
                <a:effectLst/>
                <a:latin typeface="Söhne Mono"/>
              </a:rPr>
              <a:t>Cancel Update Stack</a:t>
            </a:r>
            <a:r>
              <a:rPr lang="en-GB" sz="1200" b="0" i="0" dirty="0">
                <a:effectLst/>
                <a:latin typeface="Söhne Mono"/>
              </a:rPr>
              <a:t>: </a:t>
            </a:r>
            <a:r>
              <a:rPr lang="en-GB" sz="1200" b="0" i="0">
                <a:effectLst/>
                <a:latin typeface="Söhne Mono"/>
              </a:rPr>
              <a:t>aws</a:t>
            </a:r>
            <a:r>
              <a:rPr lang="en-GB" sz="1200" b="0" i="0" dirty="0">
                <a:effectLst/>
                <a:latin typeface="Söhne Mono"/>
              </a:rPr>
              <a:t> </a:t>
            </a:r>
            <a:r>
              <a:rPr lang="en-GB" sz="1200" b="0" i="0">
                <a:effectLst/>
                <a:latin typeface="Söhne Mono"/>
              </a:rPr>
              <a:t>cloudformation</a:t>
            </a:r>
            <a:r>
              <a:rPr lang="en-GB" sz="1200" b="0" i="0" dirty="0">
                <a:effectLst/>
                <a:latin typeface="Söhne Mono"/>
              </a:rPr>
              <a:t> cancel-update-stack --stack-name STACK_NAME </a:t>
            </a:r>
          </a:p>
          <a:p>
            <a:r>
              <a:rPr lang="en-GB" sz="1200" b="1" i="0" dirty="0">
                <a:effectLst/>
                <a:latin typeface="Söhne Mono"/>
              </a:rPr>
              <a:t>Detect Drift</a:t>
            </a:r>
            <a:r>
              <a:rPr lang="en-GB" sz="1200" b="0" i="0" dirty="0">
                <a:effectLst/>
                <a:latin typeface="Söhne Mono"/>
              </a:rPr>
              <a:t>: </a:t>
            </a:r>
            <a:r>
              <a:rPr lang="en-GB" sz="1200" b="0" i="0">
                <a:effectLst/>
                <a:latin typeface="Söhne Mono"/>
              </a:rPr>
              <a:t>aws</a:t>
            </a:r>
            <a:r>
              <a:rPr lang="en-GB" sz="1200" b="0" i="0" dirty="0">
                <a:effectLst/>
                <a:latin typeface="Söhne Mono"/>
              </a:rPr>
              <a:t> </a:t>
            </a:r>
            <a:r>
              <a:rPr lang="en-GB" sz="1200" b="0" i="0">
                <a:effectLst/>
                <a:latin typeface="Söhne Mono"/>
              </a:rPr>
              <a:t>cloudformation</a:t>
            </a:r>
            <a:r>
              <a:rPr lang="en-GB" sz="1200" b="0" i="0" dirty="0">
                <a:effectLst/>
                <a:latin typeface="Söhne Mono"/>
              </a:rPr>
              <a:t> detect-stack-drift --stack-name STACK_NAME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2422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4C203-BEAB-AD65-DAE0-FD9CB92D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CloudFormation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AECE-6D01-1816-5D7E-C1B475C6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highlight>
                  <a:srgbClr val="FFFF00"/>
                </a:highlight>
              </a:rPr>
              <a:t>Fn::Base64</a:t>
            </a:r>
          </a:p>
          <a:p>
            <a:r>
              <a:rPr lang="en-US" sz="1900">
                <a:highlight>
                  <a:srgbClr val="FFFF00"/>
                </a:highlight>
              </a:rPr>
              <a:t>Fn::FindInMap</a:t>
            </a:r>
          </a:p>
          <a:p>
            <a:r>
              <a:rPr lang="en-US" sz="1900">
                <a:highlight>
                  <a:srgbClr val="FFFF00"/>
                </a:highlight>
              </a:rPr>
              <a:t>Fn::GetAtt</a:t>
            </a:r>
          </a:p>
          <a:p>
            <a:r>
              <a:rPr lang="en-US" sz="1900"/>
              <a:t>Fn::GetAZs</a:t>
            </a:r>
          </a:p>
          <a:p>
            <a:r>
              <a:rPr lang="en-US" sz="1900">
                <a:highlight>
                  <a:srgbClr val="FFFF00"/>
                </a:highlight>
              </a:rPr>
              <a:t>Fn::ImportValue</a:t>
            </a:r>
          </a:p>
          <a:p>
            <a:r>
              <a:rPr lang="en-US" sz="1900">
                <a:highlight>
                  <a:srgbClr val="FFFF00"/>
                </a:highlight>
              </a:rPr>
              <a:t>Fn::Join</a:t>
            </a:r>
          </a:p>
          <a:p>
            <a:r>
              <a:rPr lang="en-US" sz="1900"/>
              <a:t>Fn::Select</a:t>
            </a:r>
          </a:p>
          <a:p>
            <a:r>
              <a:rPr lang="en-US" sz="1900"/>
              <a:t>Fn::Split</a:t>
            </a:r>
          </a:p>
          <a:p>
            <a:r>
              <a:rPr lang="en-US" sz="1900">
                <a:highlight>
                  <a:srgbClr val="FFFF00"/>
                </a:highlight>
              </a:rPr>
              <a:t>Fn::Sub</a:t>
            </a:r>
          </a:p>
          <a:p>
            <a:r>
              <a:rPr lang="en-US" sz="1900"/>
              <a:t>Fn::Transform</a:t>
            </a:r>
          </a:p>
          <a:p>
            <a:r>
              <a:rPr lang="en-US" sz="1900">
                <a:highlight>
                  <a:srgbClr val="FFFF00"/>
                </a:highlight>
              </a:rPr>
              <a:t>Fn::Ref</a:t>
            </a:r>
          </a:p>
          <a:p>
            <a:endParaRPr lang="en-US" sz="19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EB5924-6643-899B-6307-0C87AECF24B0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Fn::And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ighlight>
                  <a:srgbClr val="FFFF00"/>
                </a:highlight>
              </a:rPr>
              <a:t>Fn::Equals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Fn::If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Fn::Not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Fn::Cidr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Fn::Transform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ighlight>
                  <a:srgbClr val="FFFF00"/>
                </a:highlight>
              </a:rPr>
              <a:t>Fn::FindInMap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Fn::GetAtt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Fn::GetAZs</a:t>
            </a:r>
          </a:p>
        </p:txBody>
      </p:sp>
    </p:spTree>
    <p:extLst>
      <p:ext uri="{BB962C8B-B14F-4D97-AF65-F5344CB8AC3E}">
        <p14:creationId xmlns:p14="http://schemas.microsoft.com/office/powerpoint/2010/main" val="281459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414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 Mono</vt:lpstr>
      <vt:lpstr>Office Theme</vt:lpstr>
      <vt:lpstr>Infrastructure as Code</vt:lpstr>
      <vt:lpstr>Aws CloudFormation</vt:lpstr>
      <vt:lpstr>Infrastructure as code benefits</vt:lpstr>
      <vt:lpstr>CloudFormation Key Concepts</vt:lpstr>
      <vt:lpstr>CloudFormation CLI commands</vt:lpstr>
      <vt:lpstr>CloudFormation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8</cp:revision>
  <dcterms:created xsi:type="dcterms:W3CDTF">2023-08-06T12:53:09Z</dcterms:created>
  <dcterms:modified xsi:type="dcterms:W3CDTF">2023-12-03T18:16:47Z</dcterms:modified>
</cp:coreProperties>
</file>