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8" r:id="rId2"/>
    <p:sldId id="271" r:id="rId3"/>
    <p:sldId id="272" r:id="rId4"/>
    <p:sldId id="273" r:id="rId5"/>
    <p:sldId id="274" r:id="rId6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798"/>
    <p:restoredTop sz="94720"/>
  </p:normalViewPr>
  <p:slideViewPr>
    <p:cSldViewPr snapToGrid="0">
      <p:cViewPr varScale="1">
        <p:scale>
          <a:sx n="211" d="100"/>
          <a:sy n="211" d="100"/>
        </p:scale>
        <p:origin x="17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E3FD0-2969-6D4A-9768-CC7175065C25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74A269-3457-AE4C-BB3B-6F40CED8076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36706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5f470ece89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5f470ece89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CF7B-BC99-DF18-CE0D-FDE15A29D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84D4C9-17E3-F7CE-1BE1-28C188E4F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4FF75-85A0-D3D8-C2C6-3C579A3AC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CE30-1BA0-E91E-E69B-EBBDD0D33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308F0-B5A7-CB50-32C7-23CF8953B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2839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F29AA-C576-75DE-05C7-3761B8844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FAAEFB-943D-EA63-92B1-D47C97432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13001-E9B2-B896-7FE6-E33DC7895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9020C-EFBE-9711-DB6A-2C1F9102A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BD7D3-A42E-33ED-DE4C-296F280AB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7096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31CB33-C99C-73B8-ADAC-E381FD38D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6DC8E-DA32-428A-3838-21630E5EF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BE0F9-EE75-F498-8C44-9633991F4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DD194-B54F-383D-43CC-DCCFDD29B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9EC78-1D9B-755E-D4B7-E6EAA4C89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58345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/>
        </p:nvSpPr>
        <p:spPr>
          <a:xfrm>
            <a:off x="0" y="6727600"/>
            <a:ext cx="12192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415600" y="421233"/>
            <a:ext cx="11360800" cy="110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415600" y="1633633"/>
            <a:ext cx="11360800" cy="44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62623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47260-2540-D64D-2528-D7346228E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D9037-D1AD-02DD-5275-6C219E033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60EAD-2229-9A4A-81B7-57EEAEA4A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8B1F6-87FB-24E5-4291-4E759A049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8C72F-B6E7-5926-8E0A-09EF6B3EA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68399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EF950-C753-EED1-64A3-7909EBC96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EBA2A-BBA3-343B-3922-3B6B9CED7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301F9-9C97-D1E6-4444-3F84DEF4F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858E8-CA9D-D3B8-BE46-A6DC94F89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F5689-72EC-5C6A-7361-8574FBBEE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0116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F43F8-E718-1850-AD03-80F64C9BD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E6A76-3A24-4160-B0BF-C09050E5B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019C5-E78B-A00C-7B6E-B3316322A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061B6-C92E-2B4D-D16F-A3327F66B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275D0-6991-7E5B-2AE8-596ECC22C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F5ED2-894A-C254-FF98-843BCE87D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275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BF018-3716-0252-E5F8-A058BAE2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BA4A2-03EB-84B1-E67F-B6ABC71D9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1E446-5167-5471-D41D-B91084121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1440AA-BBA1-CFE9-1485-16E0F70E6A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6D822-6CDA-40DB-D58E-07A5CF831C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D17D69-A4DD-F8CC-A675-E64114F84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67C424-9E5C-1F7A-F0D9-4FA867612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F79C7C-8E73-4AD1-B045-E284A1456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9516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EEFF6-21F5-45EC-9F3B-B2FD4A4CB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F9B50A-575F-13A9-1DA7-F60D25BEE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DB648E-BF9D-5DF0-C66C-641C1918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8E8585-E870-6735-1A1A-6994328D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2569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75436E-D0EE-EE45-81E6-39A398A84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52AA8B-967C-42E6-AC46-7A17828C9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A0FFF-DEDB-4884-988E-94D68BB49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0428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92665-57D5-2C5C-BF79-CA9624CF4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30588-F0AD-53F9-3DDD-FAB7C18CE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7AD8C-8C0B-62CD-EA6E-8E96EA602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D3239-311A-A5ED-4100-B9769073A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56C61-A9F3-D6C0-28B7-0C49A712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A4E72-26E9-44CD-050D-E99BD885E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78785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D9776-D002-8C3B-1063-5C779623A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9B032B-FA75-BAFB-E08C-1181B66EA5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387D7-1A19-5105-A490-0D0AA6B2C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0B1FE-009E-AFA6-4F97-708940B34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75DAD-BB92-30B2-A3C6-4D80BD74C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91FFA-4FA0-5FBE-BDCF-0AF8A2E71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16077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91D697-D1DB-9013-3FB9-AB1CD55C8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D13D2-C6C7-A236-3F68-5559321F9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9E4B4-8FE7-DFF0-FB1C-AF817A1000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C9020-58D6-4B4B-AE71-CBBD8D6FD410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0B890-5F67-33B6-3F06-5BCAC7208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50A08-4A65-4B25-B7EF-9485EF230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28871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mazonaws.cn/en_us/organizations/latest/userguide/orgs_getting-started_concepts.html#accou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Google Shape;223;p40"/>
          <p:cNvSpPr txBox="1"/>
          <p:nvPr/>
        </p:nvSpPr>
        <p:spPr>
          <a:xfrm>
            <a:off x="4776788" y="3074988"/>
            <a:ext cx="6780213" cy="3135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GB" sz="1200" b="1" dirty="0">
                <a:solidFill>
                  <a:srgbClr val="DD5540"/>
                </a:solidFill>
              </a:rPr>
              <a:t>Amazon Organizations features</a:t>
            </a:r>
          </a:p>
          <a:p>
            <a:pPr marL="609585" indent="-397923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100"/>
              <a:buChar char="●"/>
            </a:pPr>
            <a:endParaRPr lang="en-GB" sz="1200" dirty="0">
              <a:solidFill>
                <a:schemeClr val="dk1"/>
              </a:solidFill>
            </a:endParaRPr>
          </a:p>
          <a:p>
            <a:pPr marL="609585" indent="-397923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100"/>
              <a:buChar char="●"/>
            </a:pPr>
            <a:r>
              <a:rPr lang="en-GB" sz="1200" dirty="0">
                <a:solidFill>
                  <a:schemeClr val="dk1"/>
                </a:solidFill>
              </a:rPr>
              <a:t>Centralized management of all of your Amazon Web Services accounts</a:t>
            </a:r>
          </a:p>
          <a:p>
            <a:pPr marL="609585" indent="-397923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100"/>
              <a:buChar char="●"/>
            </a:pPr>
            <a:r>
              <a:rPr lang="en-GB" sz="1200" dirty="0">
                <a:solidFill>
                  <a:schemeClr val="dk1"/>
                </a:solidFill>
              </a:rPr>
              <a:t>Consolidated billing for all member accounts</a:t>
            </a:r>
          </a:p>
          <a:p>
            <a:pPr marL="609585" indent="-397923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100"/>
              <a:buChar char="●"/>
            </a:pPr>
            <a:r>
              <a:rPr lang="en-GB" sz="1200" dirty="0">
                <a:solidFill>
                  <a:schemeClr val="dk1"/>
                </a:solidFill>
              </a:rPr>
              <a:t>Hierarchical grouping of your accounts to meet your budgetary, security, or compliance needs</a:t>
            </a:r>
          </a:p>
          <a:p>
            <a:pPr marL="609585" indent="-397923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100"/>
              <a:buChar char="●"/>
            </a:pPr>
            <a:r>
              <a:rPr lang="en-GB" sz="1200" dirty="0">
                <a:solidFill>
                  <a:schemeClr val="dk1"/>
                </a:solidFill>
              </a:rPr>
              <a:t>Policies to centralize control over the Amazon services and API actions that each account can access</a:t>
            </a:r>
          </a:p>
          <a:p>
            <a:pPr marL="609585" indent="-397923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100"/>
              <a:buChar char="●"/>
            </a:pPr>
            <a:r>
              <a:rPr lang="en-GB" sz="1200" dirty="0">
                <a:solidFill>
                  <a:schemeClr val="dk1"/>
                </a:solidFill>
              </a:rPr>
              <a:t>Policies that configure automatic backups for the resources in your organization's accounts</a:t>
            </a:r>
          </a:p>
          <a:p>
            <a:pPr marL="609585" indent="-397923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100"/>
              <a:buChar char="●"/>
            </a:pPr>
            <a:r>
              <a:rPr lang="en-GB" sz="1200" dirty="0">
                <a:solidFill>
                  <a:schemeClr val="dk1"/>
                </a:solidFill>
              </a:rPr>
              <a:t>Global access - Amazon Organizations is a global service with a single endpoint that works from any and all Amazon Web Services Regions</a:t>
            </a:r>
          </a:p>
          <a:p>
            <a:pPr marL="609585" indent="-389457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Char char="●"/>
            </a:pPr>
            <a:r>
              <a:rPr lang="en-GB" sz="1200" dirty="0">
                <a:solidFill>
                  <a:schemeClr val="dk1"/>
                </a:solidFill>
              </a:rPr>
              <a:t>Free to use - Amazon Organizations is a feature of your Amazon Web Services account</a:t>
            </a:r>
          </a:p>
        </p:txBody>
      </p:sp>
      <p:sp>
        <p:nvSpPr>
          <p:cNvPr id="221" name="Google Shape;221;p40"/>
          <p:cNvSpPr txBox="1"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ctr">
              <a:spcBef>
                <a:spcPct val="0"/>
              </a:spcBef>
              <a:spcAft>
                <a:spcPts val="1067"/>
              </a:spcAft>
            </a:pPr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Amazon Organizations ?</a:t>
            </a:r>
          </a:p>
        </p:txBody>
      </p:sp>
      <p:sp>
        <p:nvSpPr>
          <p:cNvPr id="222" name="Google Shape;222;p40"/>
          <p:cNvSpPr txBox="1">
            <a:spLocks noGrp="1"/>
          </p:cNvSpPr>
          <p:nvPr>
            <p:ph type="body" idx="1"/>
          </p:nvPr>
        </p:nvSpPr>
        <p:spPr>
          <a:xfrm>
            <a:off x="4776788" y="642938"/>
            <a:ext cx="6780213" cy="236378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200" dirty="0">
                <a:solidFill>
                  <a:schemeClr val="dk1"/>
                </a:solidFill>
              </a:rPr>
              <a:t>Amazon Organizations is an </a:t>
            </a:r>
            <a:r>
              <a:rPr lang="en-GB" sz="1200" dirty="0">
                <a:solidFill>
                  <a:schemeClr val="dk1"/>
                </a:solidFill>
                <a:highlight>
                  <a:srgbClr val="FFFF00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account</a:t>
            </a:r>
            <a:r>
              <a:rPr lang="en-GB" sz="1200" dirty="0">
                <a:solidFill>
                  <a:schemeClr val="dk1"/>
                </a:solidFill>
                <a:highlight>
                  <a:srgbClr val="FFFF00"/>
                </a:highlight>
              </a:rPr>
              <a:t> management service </a:t>
            </a:r>
            <a:r>
              <a:rPr lang="en-GB" sz="1200" dirty="0">
                <a:solidFill>
                  <a:schemeClr val="dk1"/>
                </a:solidFill>
              </a:rPr>
              <a:t>that enables you to </a:t>
            </a:r>
            <a:r>
              <a:rPr lang="en-GB" sz="1200" dirty="0">
                <a:solidFill>
                  <a:schemeClr val="dk1"/>
                </a:solidFill>
                <a:highlight>
                  <a:srgbClr val="FFFF00"/>
                </a:highlight>
              </a:rPr>
              <a:t>consolidate multiple AWS accounts </a:t>
            </a:r>
            <a:r>
              <a:rPr lang="en-GB" sz="1200" dirty="0">
                <a:solidFill>
                  <a:schemeClr val="dk1"/>
                </a:solidFill>
              </a:rPr>
              <a:t>into an </a:t>
            </a:r>
            <a:r>
              <a:rPr lang="en-GB" sz="1200" i="1" dirty="0">
                <a:solidFill>
                  <a:schemeClr val="dk1"/>
                </a:solidFill>
              </a:rPr>
              <a:t>organization</a:t>
            </a:r>
            <a:r>
              <a:rPr lang="en-GB" sz="1200" dirty="0">
                <a:solidFill>
                  <a:schemeClr val="dk1"/>
                </a:solidFill>
              </a:rPr>
              <a:t> that you create and centrally manage. </a:t>
            </a:r>
          </a:p>
          <a:p>
            <a:pPr marL="0" indent="0">
              <a:lnSpc>
                <a:spcPct val="150000"/>
              </a:lnSpc>
              <a:buNone/>
            </a:pPr>
            <a:endParaRPr lang="en-GB" sz="1200" dirty="0"/>
          </a:p>
          <a:p>
            <a:pPr marL="0" indent="0">
              <a:lnSpc>
                <a:spcPct val="150000"/>
              </a:lnSpc>
              <a:buNone/>
            </a:pPr>
            <a:r>
              <a:rPr lang="en-GB" sz="1200" dirty="0">
                <a:solidFill>
                  <a:schemeClr val="dk1"/>
                </a:solidFill>
              </a:rPr>
              <a:t>Amazon Organizations includes account management and </a:t>
            </a:r>
            <a:r>
              <a:rPr lang="en-GB" sz="1200" dirty="0">
                <a:solidFill>
                  <a:schemeClr val="dk1"/>
                </a:solidFill>
                <a:highlight>
                  <a:srgbClr val="FFFF00"/>
                </a:highlight>
              </a:rPr>
              <a:t>consolidated billing capabilities </a:t>
            </a:r>
            <a:r>
              <a:rPr lang="en-GB" sz="1200" dirty="0">
                <a:solidFill>
                  <a:schemeClr val="dk1"/>
                </a:solidFill>
              </a:rPr>
              <a:t>that enable you to better meet the budgetary, security, and compliance needs of your business. </a:t>
            </a:r>
          </a:p>
          <a:p>
            <a:pPr marL="0" indent="0">
              <a:lnSpc>
                <a:spcPct val="150000"/>
              </a:lnSpc>
              <a:buNone/>
            </a:pPr>
            <a:endParaRPr lang="en-GB" sz="1200" dirty="0"/>
          </a:p>
          <a:p>
            <a:pPr marL="0" indent="0">
              <a:lnSpc>
                <a:spcPct val="150000"/>
              </a:lnSpc>
              <a:buNone/>
            </a:pPr>
            <a:r>
              <a:rPr lang="en-GB" sz="1200" dirty="0">
                <a:solidFill>
                  <a:schemeClr val="dk1"/>
                </a:solidFill>
              </a:rPr>
              <a:t>As an administrator of an organization, you can create accounts in your organization and invite existing accounts to join the organization.</a:t>
            </a:r>
          </a:p>
          <a:p>
            <a:pPr marL="0" indent="0">
              <a:spcAft>
                <a:spcPts val="1600"/>
              </a:spcAft>
              <a:buNone/>
            </a:pPr>
            <a:endParaRPr lang="en-GB" sz="12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D32550-1889-3AFA-96D9-76B7BB4AE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Amazon Organizations</a:t>
            </a:r>
          </a:p>
        </p:txBody>
      </p:sp>
      <p:pic>
        <p:nvPicPr>
          <p:cNvPr id="4" name="Google Shape;224;p40">
            <a:extLst>
              <a:ext uri="{FF2B5EF4-FFF2-40B4-BE49-F238E27FC236}">
                <a16:creationId xmlns:a16="http://schemas.microsoft.com/office/drawing/2014/main" id="{EDEE537F-7669-2B4B-AE95-8553CD62C292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920588" y="643466"/>
            <a:ext cx="6494156" cy="55687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0121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515456E-B1B1-48C1-8164-7E567F5D4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ACE1903-CB02-4CD2-9D19-41ECD819D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1168842"/>
            <a:ext cx="4683674" cy="4564048"/>
          </a:xfrm>
          <a:custGeom>
            <a:avLst/>
            <a:gdLst>
              <a:gd name="connsiteX0" fmla="*/ 0 w 4683674"/>
              <a:gd name="connsiteY0" fmla="*/ 0 h 4564048"/>
              <a:gd name="connsiteX1" fmla="*/ 4683674 w 4683674"/>
              <a:gd name="connsiteY1" fmla="*/ 0 h 4564048"/>
              <a:gd name="connsiteX2" fmla="*/ 4683674 w 4683674"/>
              <a:gd name="connsiteY2" fmla="*/ 4379420 h 4564048"/>
              <a:gd name="connsiteX3" fmla="*/ 4673671 w 4683674"/>
              <a:gd name="connsiteY3" fmla="*/ 4378840 h 4564048"/>
              <a:gd name="connsiteX4" fmla="*/ 4668303 w 4683674"/>
              <a:gd name="connsiteY4" fmla="*/ 4382142 h 4564048"/>
              <a:gd name="connsiteX5" fmla="*/ 4660562 w 4683674"/>
              <a:gd name="connsiteY5" fmla="*/ 4374448 h 4564048"/>
              <a:gd name="connsiteX6" fmla="*/ 4645215 w 4683674"/>
              <a:gd name="connsiteY6" fmla="*/ 4371375 h 4564048"/>
              <a:gd name="connsiteX7" fmla="*/ 4579761 w 4683674"/>
              <a:gd name="connsiteY7" fmla="*/ 4375210 h 4564048"/>
              <a:gd name="connsiteX8" fmla="*/ 4568074 w 4683674"/>
              <a:gd name="connsiteY8" fmla="*/ 4373416 h 4564048"/>
              <a:gd name="connsiteX9" fmla="*/ 4554149 w 4683674"/>
              <a:gd name="connsiteY9" fmla="*/ 4378650 h 4564048"/>
              <a:gd name="connsiteX10" fmla="*/ 4524620 w 4683674"/>
              <a:gd name="connsiteY10" fmla="*/ 4386604 h 4564048"/>
              <a:gd name="connsiteX11" fmla="*/ 4505841 w 4683674"/>
              <a:gd name="connsiteY11" fmla="*/ 4396541 h 4564048"/>
              <a:gd name="connsiteX12" fmla="*/ 4500482 w 4683674"/>
              <a:gd name="connsiteY12" fmla="*/ 4392332 h 4564048"/>
              <a:gd name="connsiteX13" fmla="*/ 4488387 w 4683674"/>
              <a:gd name="connsiteY13" fmla="*/ 4390994 h 4564048"/>
              <a:gd name="connsiteX14" fmla="*/ 4438484 w 4683674"/>
              <a:gd name="connsiteY14" fmla="*/ 4397951 h 4564048"/>
              <a:gd name="connsiteX15" fmla="*/ 4429332 w 4683674"/>
              <a:gd name="connsiteY15" fmla="*/ 4397340 h 4564048"/>
              <a:gd name="connsiteX16" fmla="*/ 4419149 w 4683674"/>
              <a:gd name="connsiteY16" fmla="*/ 4402124 h 4564048"/>
              <a:gd name="connsiteX17" fmla="*/ 4359785 w 4683674"/>
              <a:gd name="connsiteY17" fmla="*/ 4430931 h 4564048"/>
              <a:gd name="connsiteX18" fmla="*/ 4359139 w 4683674"/>
              <a:gd name="connsiteY18" fmla="*/ 4433856 h 4564048"/>
              <a:gd name="connsiteX19" fmla="*/ 4340592 w 4683674"/>
              <a:gd name="connsiteY19" fmla="*/ 4436136 h 4564048"/>
              <a:gd name="connsiteX20" fmla="*/ 4335770 w 4683674"/>
              <a:gd name="connsiteY20" fmla="*/ 4441526 h 4564048"/>
              <a:gd name="connsiteX21" fmla="*/ 4326252 w 4683674"/>
              <a:gd name="connsiteY21" fmla="*/ 4443308 h 4564048"/>
              <a:gd name="connsiteX22" fmla="*/ 4257540 w 4683674"/>
              <a:gd name="connsiteY22" fmla="*/ 4463117 h 4564048"/>
              <a:gd name="connsiteX23" fmla="*/ 4245512 w 4683674"/>
              <a:gd name="connsiteY23" fmla="*/ 4464119 h 4564048"/>
              <a:gd name="connsiteX24" fmla="*/ 4233621 w 4683674"/>
              <a:gd name="connsiteY24" fmla="*/ 4476195 h 4564048"/>
              <a:gd name="connsiteX25" fmla="*/ 4187084 w 4683674"/>
              <a:gd name="connsiteY25" fmla="*/ 4481018 h 4564048"/>
              <a:gd name="connsiteX26" fmla="*/ 4171513 w 4683674"/>
              <a:gd name="connsiteY26" fmla="*/ 4482231 h 4564048"/>
              <a:gd name="connsiteX27" fmla="*/ 4164564 w 4683674"/>
              <a:gd name="connsiteY27" fmla="*/ 4483140 h 4564048"/>
              <a:gd name="connsiteX28" fmla="*/ 4165685 w 4683674"/>
              <a:gd name="connsiteY28" fmla="*/ 4488934 h 4564048"/>
              <a:gd name="connsiteX29" fmla="*/ 4147125 w 4683674"/>
              <a:gd name="connsiteY29" fmla="*/ 4493318 h 4564048"/>
              <a:gd name="connsiteX30" fmla="*/ 4125154 w 4683674"/>
              <a:gd name="connsiteY30" fmla="*/ 4510572 h 4564048"/>
              <a:gd name="connsiteX31" fmla="*/ 4106103 w 4683674"/>
              <a:gd name="connsiteY31" fmla="*/ 4523887 h 4564048"/>
              <a:gd name="connsiteX32" fmla="*/ 4091879 w 4683674"/>
              <a:gd name="connsiteY32" fmla="*/ 4524368 h 4564048"/>
              <a:gd name="connsiteX33" fmla="*/ 4024147 w 4683674"/>
              <a:gd name="connsiteY33" fmla="*/ 4533649 h 4564048"/>
              <a:gd name="connsiteX34" fmla="*/ 4006667 w 4683674"/>
              <a:gd name="connsiteY34" fmla="*/ 4536715 h 4564048"/>
              <a:gd name="connsiteX35" fmla="*/ 3960069 w 4683674"/>
              <a:gd name="connsiteY35" fmla="*/ 4538590 h 4564048"/>
              <a:gd name="connsiteX36" fmla="*/ 3852451 w 4683674"/>
              <a:gd name="connsiteY36" fmla="*/ 4542685 h 4564048"/>
              <a:gd name="connsiteX37" fmla="*/ 3850255 w 4683674"/>
              <a:gd name="connsiteY37" fmla="*/ 4545236 h 4564048"/>
              <a:gd name="connsiteX38" fmla="*/ 3841400 w 4683674"/>
              <a:gd name="connsiteY38" fmla="*/ 4545965 h 4564048"/>
              <a:gd name="connsiteX39" fmla="*/ 3839247 w 4683674"/>
              <a:gd name="connsiteY39" fmla="*/ 4546615 h 4564048"/>
              <a:gd name="connsiteX40" fmla="*/ 3826700 w 4683674"/>
              <a:gd name="connsiteY40" fmla="*/ 4549892 h 4564048"/>
              <a:gd name="connsiteX41" fmla="*/ 3794865 w 4683674"/>
              <a:gd name="connsiteY41" fmla="*/ 4545523 h 4564048"/>
              <a:gd name="connsiteX42" fmla="*/ 3759852 w 4683674"/>
              <a:gd name="connsiteY42" fmla="*/ 4549496 h 4564048"/>
              <a:gd name="connsiteX43" fmla="*/ 3653239 w 4683674"/>
              <a:gd name="connsiteY43" fmla="*/ 4549970 h 4564048"/>
              <a:gd name="connsiteX44" fmla="*/ 3554756 w 4683674"/>
              <a:gd name="connsiteY44" fmla="*/ 4552963 h 4564048"/>
              <a:gd name="connsiteX45" fmla="*/ 3511343 w 4683674"/>
              <a:gd name="connsiteY45" fmla="*/ 4552282 h 4564048"/>
              <a:gd name="connsiteX46" fmla="*/ 3476178 w 4683674"/>
              <a:gd name="connsiteY46" fmla="*/ 4551540 h 4564048"/>
              <a:gd name="connsiteX47" fmla="*/ 3477650 w 4683674"/>
              <a:gd name="connsiteY47" fmla="*/ 4558467 h 4564048"/>
              <a:gd name="connsiteX48" fmla="*/ 3456605 w 4683674"/>
              <a:gd name="connsiteY48" fmla="*/ 4564048 h 4564048"/>
              <a:gd name="connsiteX49" fmla="*/ 3428916 w 4683674"/>
              <a:gd name="connsiteY49" fmla="*/ 4551357 h 4564048"/>
              <a:gd name="connsiteX50" fmla="*/ 3413192 w 4683674"/>
              <a:gd name="connsiteY50" fmla="*/ 4551476 h 4564048"/>
              <a:gd name="connsiteX51" fmla="*/ 3385609 w 4683674"/>
              <a:gd name="connsiteY51" fmla="*/ 4555860 h 4564048"/>
              <a:gd name="connsiteX52" fmla="*/ 3376421 w 4683674"/>
              <a:gd name="connsiteY52" fmla="*/ 4557888 h 4564048"/>
              <a:gd name="connsiteX53" fmla="*/ 3307414 w 4683674"/>
              <a:gd name="connsiteY53" fmla="*/ 4543811 h 4564048"/>
              <a:gd name="connsiteX54" fmla="*/ 3300685 w 4683674"/>
              <a:gd name="connsiteY54" fmla="*/ 4538163 h 4564048"/>
              <a:gd name="connsiteX55" fmla="*/ 3266080 w 4683674"/>
              <a:gd name="connsiteY55" fmla="*/ 4535707 h 4564048"/>
              <a:gd name="connsiteX56" fmla="*/ 3262145 w 4683674"/>
              <a:gd name="connsiteY56" fmla="*/ 4537206 h 4564048"/>
              <a:gd name="connsiteX57" fmla="*/ 3233468 w 4683674"/>
              <a:gd name="connsiteY57" fmla="*/ 4528559 h 4564048"/>
              <a:gd name="connsiteX58" fmla="*/ 3118476 w 4683674"/>
              <a:gd name="connsiteY58" fmla="*/ 4513311 h 4564048"/>
              <a:gd name="connsiteX59" fmla="*/ 2897364 w 4683674"/>
              <a:gd name="connsiteY59" fmla="*/ 4505308 h 4564048"/>
              <a:gd name="connsiteX60" fmla="*/ 2667093 w 4683674"/>
              <a:gd name="connsiteY60" fmla="*/ 4482464 h 4564048"/>
              <a:gd name="connsiteX61" fmla="*/ 2448752 w 4683674"/>
              <a:gd name="connsiteY61" fmla="*/ 4491308 h 4564048"/>
              <a:gd name="connsiteX62" fmla="*/ 2052050 w 4683674"/>
              <a:gd name="connsiteY62" fmla="*/ 4466857 h 4564048"/>
              <a:gd name="connsiteX63" fmla="*/ 1915952 w 4683674"/>
              <a:gd name="connsiteY63" fmla="*/ 4464669 h 4564048"/>
              <a:gd name="connsiteX64" fmla="*/ 1824767 w 4683674"/>
              <a:gd name="connsiteY64" fmla="*/ 4463841 h 4564048"/>
              <a:gd name="connsiteX65" fmla="*/ 1818446 w 4683674"/>
              <a:gd name="connsiteY65" fmla="*/ 4466162 h 4564048"/>
              <a:gd name="connsiteX66" fmla="*/ 1792979 w 4683674"/>
              <a:gd name="connsiteY66" fmla="*/ 4467533 h 4564048"/>
              <a:gd name="connsiteX67" fmla="*/ 1786007 w 4683674"/>
              <a:gd name="connsiteY67" fmla="*/ 4477820 h 4564048"/>
              <a:gd name="connsiteX68" fmla="*/ 1700890 w 4683674"/>
              <a:gd name="connsiteY68" fmla="*/ 4486737 h 4564048"/>
              <a:gd name="connsiteX69" fmla="*/ 1496036 w 4683674"/>
              <a:gd name="connsiteY69" fmla="*/ 4490777 h 4564048"/>
              <a:gd name="connsiteX70" fmla="*/ 1344435 w 4683674"/>
              <a:gd name="connsiteY70" fmla="*/ 4473538 h 4564048"/>
              <a:gd name="connsiteX71" fmla="*/ 1328066 w 4683674"/>
              <a:gd name="connsiteY71" fmla="*/ 4473650 h 4564048"/>
              <a:gd name="connsiteX72" fmla="*/ 1307929 w 4683674"/>
              <a:gd name="connsiteY72" fmla="*/ 4472224 h 4564048"/>
              <a:gd name="connsiteX73" fmla="*/ 1276712 w 4683674"/>
              <a:gd name="connsiteY73" fmla="*/ 4477775 h 4564048"/>
              <a:gd name="connsiteX74" fmla="*/ 1259786 w 4683674"/>
              <a:gd name="connsiteY74" fmla="*/ 4486039 h 4564048"/>
              <a:gd name="connsiteX75" fmla="*/ 1254149 w 4683674"/>
              <a:gd name="connsiteY75" fmla="*/ 4485243 h 4564048"/>
              <a:gd name="connsiteX76" fmla="*/ 1253835 w 4683674"/>
              <a:gd name="connsiteY76" fmla="*/ 4482397 h 4564048"/>
              <a:gd name="connsiteX77" fmla="*/ 1202349 w 4683674"/>
              <a:gd name="connsiteY77" fmla="*/ 4472878 h 4564048"/>
              <a:gd name="connsiteX78" fmla="*/ 1134209 w 4683674"/>
              <a:gd name="connsiteY78" fmla="*/ 4436320 h 4564048"/>
              <a:gd name="connsiteX79" fmla="*/ 1055333 w 4683674"/>
              <a:gd name="connsiteY79" fmla="*/ 4428602 h 4564048"/>
              <a:gd name="connsiteX80" fmla="*/ 1023656 w 4683674"/>
              <a:gd name="connsiteY80" fmla="*/ 4415806 h 4564048"/>
              <a:gd name="connsiteX81" fmla="*/ 989393 w 4683674"/>
              <a:gd name="connsiteY81" fmla="*/ 4417111 h 4564048"/>
              <a:gd name="connsiteX82" fmla="*/ 979308 w 4683674"/>
              <a:gd name="connsiteY82" fmla="*/ 4409520 h 4564048"/>
              <a:gd name="connsiteX83" fmla="*/ 977641 w 4683674"/>
              <a:gd name="connsiteY83" fmla="*/ 4408074 h 4564048"/>
              <a:gd name="connsiteX84" fmla="*/ 969438 w 4683674"/>
              <a:gd name="connsiteY84" fmla="*/ 4405286 h 4564048"/>
              <a:gd name="connsiteX85" fmla="*/ 969029 w 4683674"/>
              <a:gd name="connsiteY85" fmla="*/ 4400748 h 4564048"/>
              <a:gd name="connsiteX86" fmla="*/ 958049 w 4683674"/>
              <a:gd name="connsiteY86" fmla="*/ 4393863 h 4564048"/>
              <a:gd name="connsiteX87" fmla="*/ 942423 w 4683674"/>
              <a:gd name="connsiteY87" fmla="*/ 4389778 h 4564048"/>
              <a:gd name="connsiteX88" fmla="*/ 866111 w 4683674"/>
              <a:gd name="connsiteY88" fmla="*/ 4374574 h 4564048"/>
              <a:gd name="connsiteX89" fmla="*/ 821619 w 4683674"/>
              <a:gd name="connsiteY89" fmla="*/ 4363075 h 4564048"/>
              <a:gd name="connsiteX90" fmla="*/ 806545 w 4683674"/>
              <a:gd name="connsiteY90" fmla="*/ 4354932 h 4564048"/>
              <a:gd name="connsiteX91" fmla="*/ 784265 w 4683674"/>
              <a:gd name="connsiteY91" fmla="*/ 4346098 h 4564048"/>
              <a:gd name="connsiteX92" fmla="*/ 746361 w 4683674"/>
              <a:gd name="connsiteY92" fmla="*/ 4327585 h 4564048"/>
              <a:gd name="connsiteX93" fmla="*/ 724833 w 4683674"/>
              <a:gd name="connsiteY93" fmla="*/ 4322280 h 4564048"/>
              <a:gd name="connsiteX94" fmla="*/ 692229 w 4683674"/>
              <a:gd name="connsiteY94" fmla="*/ 4311453 h 4564048"/>
              <a:gd name="connsiteX95" fmla="*/ 682738 w 4683674"/>
              <a:gd name="connsiteY95" fmla="*/ 4309627 h 4564048"/>
              <a:gd name="connsiteX96" fmla="*/ 678921 w 4683674"/>
              <a:gd name="connsiteY96" fmla="*/ 4309083 h 4564048"/>
              <a:gd name="connsiteX97" fmla="*/ 646295 w 4683674"/>
              <a:gd name="connsiteY97" fmla="*/ 4309501 h 4564048"/>
              <a:gd name="connsiteX98" fmla="*/ 644071 w 4683674"/>
              <a:gd name="connsiteY98" fmla="*/ 4305725 h 4564048"/>
              <a:gd name="connsiteX99" fmla="*/ 634976 w 4683674"/>
              <a:gd name="connsiteY99" fmla="*/ 4300573 h 4564048"/>
              <a:gd name="connsiteX100" fmla="*/ 625763 w 4683674"/>
              <a:gd name="connsiteY100" fmla="*/ 4302811 h 4564048"/>
              <a:gd name="connsiteX101" fmla="*/ 607674 w 4683674"/>
              <a:gd name="connsiteY101" fmla="*/ 4301837 h 4564048"/>
              <a:gd name="connsiteX102" fmla="*/ 602965 w 4683674"/>
              <a:gd name="connsiteY102" fmla="*/ 4300327 h 4564048"/>
              <a:gd name="connsiteX103" fmla="*/ 586229 w 4683674"/>
              <a:gd name="connsiteY103" fmla="*/ 4312031 h 4564048"/>
              <a:gd name="connsiteX104" fmla="*/ 557275 w 4683674"/>
              <a:gd name="connsiteY104" fmla="*/ 4301289 h 4564048"/>
              <a:gd name="connsiteX105" fmla="*/ 526163 w 4683674"/>
              <a:gd name="connsiteY105" fmla="*/ 4297470 h 4564048"/>
              <a:gd name="connsiteX106" fmla="*/ 516631 w 4683674"/>
              <a:gd name="connsiteY106" fmla="*/ 4299761 h 4564048"/>
              <a:gd name="connsiteX107" fmla="*/ 459412 w 4683674"/>
              <a:gd name="connsiteY107" fmla="*/ 4306052 h 4564048"/>
              <a:gd name="connsiteX108" fmla="*/ 441733 w 4683674"/>
              <a:gd name="connsiteY108" fmla="*/ 4298450 h 4564048"/>
              <a:gd name="connsiteX109" fmla="*/ 428280 w 4683674"/>
              <a:gd name="connsiteY109" fmla="*/ 4294479 h 4564048"/>
              <a:gd name="connsiteX110" fmla="*/ 425763 w 4683674"/>
              <a:gd name="connsiteY110" fmla="*/ 4290239 h 4564048"/>
              <a:gd name="connsiteX111" fmla="*/ 416825 w 4683674"/>
              <a:gd name="connsiteY111" fmla="*/ 4289525 h 4564048"/>
              <a:gd name="connsiteX112" fmla="*/ 414589 w 4683674"/>
              <a:gd name="connsiteY112" fmla="*/ 4288538 h 4564048"/>
              <a:gd name="connsiteX113" fmla="*/ 401639 w 4683674"/>
              <a:gd name="connsiteY113" fmla="*/ 4283681 h 4564048"/>
              <a:gd name="connsiteX114" fmla="*/ 370415 w 4683674"/>
              <a:gd name="connsiteY114" fmla="*/ 4293067 h 4564048"/>
              <a:gd name="connsiteX115" fmla="*/ 334938 w 4683674"/>
              <a:gd name="connsiteY115" fmla="*/ 4288364 h 4564048"/>
              <a:gd name="connsiteX116" fmla="*/ 235237 w 4683674"/>
              <a:gd name="connsiteY116" fmla="*/ 4295882 h 4564048"/>
              <a:gd name="connsiteX117" fmla="*/ 121525 w 4683674"/>
              <a:gd name="connsiteY117" fmla="*/ 4278339 h 4564048"/>
              <a:gd name="connsiteX118" fmla="*/ 32621 w 4683674"/>
              <a:gd name="connsiteY118" fmla="*/ 4303674 h 4564048"/>
              <a:gd name="connsiteX119" fmla="*/ 3115 w 4683674"/>
              <a:gd name="connsiteY119" fmla="*/ 4309103 h 4564048"/>
              <a:gd name="connsiteX120" fmla="*/ 0 w 4683674"/>
              <a:gd name="connsiteY120" fmla="*/ 4309345 h 4564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4683674" h="4564048">
                <a:moveTo>
                  <a:pt x="0" y="0"/>
                </a:moveTo>
                <a:lnTo>
                  <a:pt x="4683674" y="0"/>
                </a:lnTo>
                <a:lnTo>
                  <a:pt x="4683674" y="4379420"/>
                </a:lnTo>
                <a:lnTo>
                  <a:pt x="4673671" y="4378840"/>
                </a:lnTo>
                <a:lnTo>
                  <a:pt x="4668303" y="4382142"/>
                </a:lnTo>
                <a:lnTo>
                  <a:pt x="4660562" y="4374448"/>
                </a:lnTo>
                <a:cubicBezTo>
                  <a:pt x="4656355" y="4371442"/>
                  <a:pt x="4651457" y="4369784"/>
                  <a:pt x="4645215" y="4371375"/>
                </a:cubicBezTo>
                <a:cubicBezTo>
                  <a:pt x="4609044" y="4396149"/>
                  <a:pt x="4641746" y="4356730"/>
                  <a:pt x="4579761" y="4375210"/>
                </a:cubicBezTo>
                <a:cubicBezTo>
                  <a:pt x="4577006" y="4378689"/>
                  <a:pt x="4568410" y="4377372"/>
                  <a:pt x="4568074" y="4373416"/>
                </a:cubicBezTo>
                <a:cubicBezTo>
                  <a:pt x="4564387" y="4375383"/>
                  <a:pt x="4556922" y="4384553"/>
                  <a:pt x="4554149" y="4378650"/>
                </a:cubicBezTo>
                <a:cubicBezTo>
                  <a:pt x="4543884" y="4380267"/>
                  <a:pt x="4533963" y="4382948"/>
                  <a:pt x="4524620" y="4386604"/>
                </a:cubicBezTo>
                <a:lnTo>
                  <a:pt x="4505841" y="4396541"/>
                </a:lnTo>
                <a:lnTo>
                  <a:pt x="4500482" y="4392332"/>
                </a:lnTo>
                <a:cubicBezTo>
                  <a:pt x="4496952" y="4390347"/>
                  <a:pt x="4493026" y="4389414"/>
                  <a:pt x="4488387" y="4390994"/>
                </a:cubicBezTo>
                <a:cubicBezTo>
                  <a:pt x="4463053" y="4411779"/>
                  <a:pt x="4484273" y="4380259"/>
                  <a:pt x="4438484" y="4397951"/>
                </a:cubicBezTo>
                <a:cubicBezTo>
                  <a:pt x="4436716" y="4400724"/>
                  <a:pt x="4429980" y="4400278"/>
                  <a:pt x="4429332" y="4397340"/>
                </a:cubicBezTo>
                <a:cubicBezTo>
                  <a:pt x="4426691" y="4399042"/>
                  <a:pt x="4421867" y="4406365"/>
                  <a:pt x="4419149" y="4402124"/>
                </a:cubicBezTo>
                <a:cubicBezTo>
                  <a:pt x="4407558" y="4407723"/>
                  <a:pt x="4369788" y="4425642"/>
                  <a:pt x="4359785" y="4430931"/>
                </a:cubicBezTo>
                <a:lnTo>
                  <a:pt x="4359139" y="4433856"/>
                </a:lnTo>
                <a:cubicBezTo>
                  <a:pt x="4355940" y="4434724"/>
                  <a:pt x="4344487" y="4434858"/>
                  <a:pt x="4340592" y="4436136"/>
                </a:cubicBezTo>
                <a:lnTo>
                  <a:pt x="4335770" y="4441526"/>
                </a:lnTo>
                <a:lnTo>
                  <a:pt x="4326252" y="4443308"/>
                </a:lnTo>
                <a:lnTo>
                  <a:pt x="4257540" y="4463117"/>
                </a:lnTo>
                <a:lnTo>
                  <a:pt x="4245512" y="4464119"/>
                </a:lnTo>
                <a:cubicBezTo>
                  <a:pt x="4240161" y="4466068"/>
                  <a:pt x="4236009" y="4469767"/>
                  <a:pt x="4233621" y="4476195"/>
                </a:cubicBezTo>
                <a:cubicBezTo>
                  <a:pt x="4223883" y="4479012"/>
                  <a:pt x="4196741" y="4479467"/>
                  <a:pt x="4187084" y="4481018"/>
                </a:cubicBezTo>
                <a:lnTo>
                  <a:pt x="4171513" y="4482231"/>
                </a:lnTo>
                <a:lnTo>
                  <a:pt x="4164564" y="4483140"/>
                </a:lnTo>
                <a:lnTo>
                  <a:pt x="4165685" y="4488934"/>
                </a:lnTo>
                <a:lnTo>
                  <a:pt x="4147125" y="4493318"/>
                </a:lnTo>
                <a:cubicBezTo>
                  <a:pt x="4141442" y="4496732"/>
                  <a:pt x="4133773" y="4503479"/>
                  <a:pt x="4125154" y="4510572"/>
                </a:cubicBezTo>
                <a:lnTo>
                  <a:pt x="4106103" y="4523887"/>
                </a:lnTo>
                <a:lnTo>
                  <a:pt x="4091879" y="4524368"/>
                </a:lnTo>
                <a:cubicBezTo>
                  <a:pt x="4070874" y="4526861"/>
                  <a:pt x="4038349" y="4531592"/>
                  <a:pt x="4024147" y="4533649"/>
                </a:cubicBezTo>
                <a:cubicBezTo>
                  <a:pt x="4020340" y="4537148"/>
                  <a:pt x="4013205" y="4536000"/>
                  <a:pt x="4006667" y="4536715"/>
                </a:cubicBezTo>
                <a:cubicBezTo>
                  <a:pt x="4000081" y="4539985"/>
                  <a:pt x="3969515" y="4540224"/>
                  <a:pt x="3960069" y="4538590"/>
                </a:cubicBezTo>
                <a:lnTo>
                  <a:pt x="3852451" y="4542685"/>
                </a:lnTo>
                <a:lnTo>
                  <a:pt x="3850255" y="4545236"/>
                </a:lnTo>
                <a:lnTo>
                  <a:pt x="3841400" y="4545965"/>
                </a:lnTo>
                <a:lnTo>
                  <a:pt x="3839247" y="4546615"/>
                </a:lnTo>
                <a:cubicBezTo>
                  <a:pt x="3835142" y="4547869"/>
                  <a:pt x="3831033" y="4549038"/>
                  <a:pt x="3826700" y="4549892"/>
                </a:cubicBezTo>
                <a:cubicBezTo>
                  <a:pt x="3823957" y="4539088"/>
                  <a:pt x="3789397" y="4555374"/>
                  <a:pt x="3794865" y="4545523"/>
                </a:cubicBezTo>
                <a:cubicBezTo>
                  <a:pt x="3770584" y="4548337"/>
                  <a:pt x="3782159" y="4538224"/>
                  <a:pt x="3759852" y="4549496"/>
                </a:cubicBezTo>
                <a:cubicBezTo>
                  <a:pt x="3715905" y="4546697"/>
                  <a:pt x="3692864" y="4558132"/>
                  <a:pt x="3653239" y="4549970"/>
                </a:cubicBezTo>
                <a:cubicBezTo>
                  <a:pt x="3660931" y="4554163"/>
                  <a:pt x="3567553" y="4553744"/>
                  <a:pt x="3554756" y="4552963"/>
                </a:cubicBezTo>
                <a:lnTo>
                  <a:pt x="3511343" y="4552282"/>
                </a:lnTo>
                <a:lnTo>
                  <a:pt x="3476178" y="4551540"/>
                </a:lnTo>
                <a:lnTo>
                  <a:pt x="3477650" y="4558467"/>
                </a:lnTo>
                <a:cubicBezTo>
                  <a:pt x="3467355" y="4557922"/>
                  <a:pt x="3461066" y="4560277"/>
                  <a:pt x="3456605" y="4564048"/>
                </a:cubicBezTo>
                <a:lnTo>
                  <a:pt x="3428916" y="4551357"/>
                </a:lnTo>
                <a:lnTo>
                  <a:pt x="3413192" y="4551476"/>
                </a:lnTo>
                <a:lnTo>
                  <a:pt x="3385609" y="4555860"/>
                </a:lnTo>
                <a:lnTo>
                  <a:pt x="3376421" y="4557888"/>
                </a:lnTo>
                <a:lnTo>
                  <a:pt x="3307414" y="4543811"/>
                </a:lnTo>
                <a:lnTo>
                  <a:pt x="3300685" y="4538163"/>
                </a:lnTo>
                <a:cubicBezTo>
                  <a:pt x="3293468" y="4534686"/>
                  <a:pt x="3283196" y="4533076"/>
                  <a:pt x="3266080" y="4535707"/>
                </a:cubicBezTo>
                <a:lnTo>
                  <a:pt x="3262145" y="4537206"/>
                </a:lnTo>
                <a:lnTo>
                  <a:pt x="3233468" y="4528559"/>
                </a:lnTo>
                <a:cubicBezTo>
                  <a:pt x="3224213" y="4524624"/>
                  <a:pt x="3125184" y="4519671"/>
                  <a:pt x="3118476" y="4513311"/>
                </a:cubicBezTo>
                <a:cubicBezTo>
                  <a:pt x="3010039" y="4529055"/>
                  <a:pt x="3002573" y="4501116"/>
                  <a:pt x="2897364" y="4505308"/>
                </a:cubicBezTo>
                <a:cubicBezTo>
                  <a:pt x="2806245" y="4462735"/>
                  <a:pt x="2748772" y="4488666"/>
                  <a:pt x="2667093" y="4482464"/>
                </a:cubicBezTo>
                <a:cubicBezTo>
                  <a:pt x="2589297" y="4478101"/>
                  <a:pt x="2553275" y="4491877"/>
                  <a:pt x="2448752" y="4491308"/>
                </a:cubicBezTo>
                <a:cubicBezTo>
                  <a:pt x="2338005" y="4482023"/>
                  <a:pt x="2176624" y="4486957"/>
                  <a:pt x="2052050" y="4466857"/>
                </a:cubicBezTo>
                <a:cubicBezTo>
                  <a:pt x="1954172" y="4460387"/>
                  <a:pt x="1953833" y="4465171"/>
                  <a:pt x="1915952" y="4464669"/>
                </a:cubicBezTo>
                <a:cubicBezTo>
                  <a:pt x="1903354" y="4467427"/>
                  <a:pt x="1836826" y="4459363"/>
                  <a:pt x="1824767" y="4463841"/>
                </a:cubicBezTo>
                <a:lnTo>
                  <a:pt x="1818446" y="4466162"/>
                </a:lnTo>
                <a:lnTo>
                  <a:pt x="1792979" y="4467533"/>
                </a:lnTo>
                <a:lnTo>
                  <a:pt x="1786007" y="4477820"/>
                </a:lnTo>
                <a:lnTo>
                  <a:pt x="1700890" y="4486737"/>
                </a:lnTo>
                <a:cubicBezTo>
                  <a:pt x="1644305" y="4461695"/>
                  <a:pt x="1595991" y="4491570"/>
                  <a:pt x="1496036" y="4490777"/>
                </a:cubicBezTo>
                <a:cubicBezTo>
                  <a:pt x="1469547" y="4482126"/>
                  <a:pt x="1364133" y="4461070"/>
                  <a:pt x="1344435" y="4473538"/>
                </a:cubicBezTo>
                <a:lnTo>
                  <a:pt x="1328066" y="4473650"/>
                </a:lnTo>
                <a:lnTo>
                  <a:pt x="1307929" y="4472224"/>
                </a:lnTo>
                <a:cubicBezTo>
                  <a:pt x="1297296" y="4472938"/>
                  <a:pt x="1286253" y="4474917"/>
                  <a:pt x="1276712" y="4477775"/>
                </a:cubicBezTo>
                <a:lnTo>
                  <a:pt x="1259786" y="4486039"/>
                </a:lnTo>
                <a:lnTo>
                  <a:pt x="1254149" y="4485243"/>
                </a:lnTo>
                <a:lnTo>
                  <a:pt x="1253835" y="4482397"/>
                </a:lnTo>
                <a:cubicBezTo>
                  <a:pt x="1242111" y="4472542"/>
                  <a:pt x="1167700" y="4491972"/>
                  <a:pt x="1202349" y="4472878"/>
                </a:cubicBezTo>
                <a:cubicBezTo>
                  <a:pt x="1189242" y="4471823"/>
                  <a:pt x="1167161" y="4433285"/>
                  <a:pt x="1134209" y="4436320"/>
                </a:cubicBezTo>
                <a:cubicBezTo>
                  <a:pt x="1089697" y="4442366"/>
                  <a:pt x="1100423" y="4432039"/>
                  <a:pt x="1055333" y="4428602"/>
                </a:cubicBezTo>
                <a:cubicBezTo>
                  <a:pt x="1041136" y="4406270"/>
                  <a:pt x="1045585" y="4424774"/>
                  <a:pt x="1023656" y="4415806"/>
                </a:cubicBezTo>
                <a:cubicBezTo>
                  <a:pt x="1022285" y="4432773"/>
                  <a:pt x="999484" y="4400086"/>
                  <a:pt x="989393" y="4417111"/>
                </a:cubicBezTo>
                <a:cubicBezTo>
                  <a:pt x="985722" y="4414939"/>
                  <a:pt x="982483" y="4412299"/>
                  <a:pt x="979308" y="4409520"/>
                </a:cubicBezTo>
                <a:lnTo>
                  <a:pt x="977641" y="4408074"/>
                </a:lnTo>
                <a:lnTo>
                  <a:pt x="969438" y="4405286"/>
                </a:lnTo>
                <a:lnTo>
                  <a:pt x="969029" y="4400748"/>
                </a:lnTo>
                <a:lnTo>
                  <a:pt x="958049" y="4393863"/>
                </a:lnTo>
                <a:cubicBezTo>
                  <a:pt x="953642" y="4391864"/>
                  <a:pt x="948557" y="4390392"/>
                  <a:pt x="942423" y="4389778"/>
                </a:cubicBezTo>
                <a:cubicBezTo>
                  <a:pt x="918991" y="4394276"/>
                  <a:pt x="895417" y="4368106"/>
                  <a:pt x="866111" y="4374574"/>
                </a:cubicBezTo>
                <a:cubicBezTo>
                  <a:pt x="855715" y="4375510"/>
                  <a:pt x="825849" y="4369575"/>
                  <a:pt x="821619" y="4363075"/>
                </a:cubicBezTo>
                <a:cubicBezTo>
                  <a:pt x="815684" y="4360729"/>
                  <a:pt x="807891" y="4361298"/>
                  <a:pt x="806545" y="4354932"/>
                </a:cubicBezTo>
                <a:cubicBezTo>
                  <a:pt x="803633" y="4347030"/>
                  <a:pt x="778973" y="4353793"/>
                  <a:pt x="784265" y="4346098"/>
                </a:cubicBezTo>
                <a:cubicBezTo>
                  <a:pt x="766827" y="4350629"/>
                  <a:pt x="758410" y="4333644"/>
                  <a:pt x="746361" y="4327585"/>
                </a:cubicBezTo>
                <a:cubicBezTo>
                  <a:pt x="739295" y="4330130"/>
                  <a:pt x="732924" y="4326969"/>
                  <a:pt x="724833" y="4322280"/>
                </a:cubicBezTo>
                <a:lnTo>
                  <a:pt x="692229" y="4311453"/>
                </a:lnTo>
                <a:lnTo>
                  <a:pt x="682738" y="4309627"/>
                </a:lnTo>
                <a:lnTo>
                  <a:pt x="678921" y="4309083"/>
                </a:lnTo>
                <a:lnTo>
                  <a:pt x="646295" y="4309501"/>
                </a:lnTo>
                <a:cubicBezTo>
                  <a:pt x="645816" y="4308195"/>
                  <a:pt x="645067" y="4306921"/>
                  <a:pt x="644071" y="4305725"/>
                </a:cubicBezTo>
                <a:lnTo>
                  <a:pt x="634976" y="4300573"/>
                </a:lnTo>
                <a:lnTo>
                  <a:pt x="625763" y="4302811"/>
                </a:lnTo>
                <a:cubicBezTo>
                  <a:pt x="626730" y="4296354"/>
                  <a:pt x="615876" y="4301668"/>
                  <a:pt x="607674" y="4301837"/>
                </a:cubicBezTo>
                <a:lnTo>
                  <a:pt x="602965" y="4300327"/>
                </a:lnTo>
                <a:lnTo>
                  <a:pt x="586229" y="4312031"/>
                </a:lnTo>
                <a:cubicBezTo>
                  <a:pt x="576553" y="4312302"/>
                  <a:pt x="566131" y="4302031"/>
                  <a:pt x="557275" y="4301289"/>
                </a:cubicBezTo>
                <a:lnTo>
                  <a:pt x="526163" y="4297470"/>
                </a:lnTo>
                <a:lnTo>
                  <a:pt x="516631" y="4299761"/>
                </a:lnTo>
                <a:cubicBezTo>
                  <a:pt x="495873" y="4300309"/>
                  <a:pt x="474152" y="4298655"/>
                  <a:pt x="459412" y="4306052"/>
                </a:cubicBezTo>
                <a:cubicBezTo>
                  <a:pt x="453422" y="4306923"/>
                  <a:pt x="446771" y="4299312"/>
                  <a:pt x="441733" y="4298450"/>
                </a:cubicBezTo>
                <a:lnTo>
                  <a:pt x="428280" y="4294479"/>
                </a:lnTo>
                <a:lnTo>
                  <a:pt x="425763" y="4290239"/>
                </a:lnTo>
                <a:lnTo>
                  <a:pt x="416825" y="4289525"/>
                </a:lnTo>
                <a:lnTo>
                  <a:pt x="414589" y="4288538"/>
                </a:lnTo>
                <a:cubicBezTo>
                  <a:pt x="410330" y="4286638"/>
                  <a:pt x="406074" y="4284884"/>
                  <a:pt x="401639" y="4283681"/>
                </a:cubicBezTo>
                <a:cubicBezTo>
                  <a:pt x="400291" y="4302346"/>
                  <a:pt x="363682" y="4276528"/>
                  <a:pt x="370415" y="4293067"/>
                </a:cubicBezTo>
                <a:cubicBezTo>
                  <a:pt x="345802" y="4289707"/>
                  <a:pt x="358667" y="4306330"/>
                  <a:pt x="334938" y="4288364"/>
                </a:cubicBezTo>
                <a:cubicBezTo>
                  <a:pt x="291417" y="4295790"/>
                  <a:pt x="273753" y="4302034"/>
                  <a:pt x="235237" y="4295882"/>
                </a:cubicBezTo>
                <a:cubicBezTo>
                  <a:pt x="199669" y="4294212"/>
                  <a:pt x="155293" y="4277040"/>
                  <a:pt x="121525" y="4278339"/>
                </a:cubicBezTo>
                <a:cubicBezTo>
                  <a:pt x="70380" y="4279224"/>
                  <a:pt x="48578" y="4324896"/>
                  <a:pt x="32621" y="4303674"/>
                </a:cubicBezTo>
                <a:cubicBezTo>
                  <a:pt x="20541" y="4306410"/>
                  <a:pt x="11582" y="4308037"/>
                  <a:pt x="3115" y="4309103"/>
                </a:cubicBezTo>
                <a:lnTo>
                  <a:pt x="0" y="430934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CAF139-A167-C9BD-7244-89DDE9542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950" y="1876567"/>
            <a:ext cx="3696708" cy="31048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AWS Organization </a:t>
            </a:r>
            <a:r>
              <a:rPr lang="en-US" b="0" i="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Consolidated billing</a:t>
            </a:r>
            <a:endParaRPr lang="en-US" kern="12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0AC3A952-2574-44E9-9C98-DBC27EE14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7836" y="964940"/>
            <a:ext cx="1348547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593EF-87D1-555A-F1C1-28FE1794E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4795" y="1168843"/>
            <a:ext cx="5146913" cy="45640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Overview:</a:t>
            </a:r>
            <a:endParaRPr lang="en-US" sz="14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marL="74295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Primarily focuses on billing and cost management aspects within AWS Organizations.</a:t>
            </a:r>
          </a:p>
          <a:p>
            <a:pPr marL="74295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Streamlines the financial aspects of managing multiple AWS accounts.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Key Features:</a:t>
            </a:r>
            <a:endParaRPr lang="en-US" sz="14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marL="74295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Single Payment: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Receive a single bill for all linked AWS accounts.</a:t>
            </a:r>
          </a:p>
          <a:p>
            <a:pPr marL="74295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Cost Allocation: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Gain insights into detailed cost tracking across all linked accounts.</a:t>
            </a:r>
          </a:p>
          <a:p>
            <a:pPr marL="74295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Volume Discounts: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Benefit from volume discounts based on aggregate usage.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Use Cases:</a:t>
            </a:r>
            <a:endParaRPr lang="en-US" sz="14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marL="74295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Organizations seeking a simplified billing process for multiple AWS accounts.</a:t>
            </a:r>
          </a:p>
          <a:p>
            <a:pPr marL="74295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Emphasis on cost visibility and cost management.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656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515456E-B1B1-48C1-8164-7E567F5D4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ACE1903-CB02-4CD2-9D19-41ECD819D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1168842"/>
            <a:ext cx="4683674" cy="4564048"/>
          </a:xfrm>
          <a:custGeom>
            <a:avLst/>
            <a:gdLst>
              <a:gd name="connsiteX0" fmla="*/ 0 w 4683674"/>
              <a:gd name="connsiteY0" fmla="*/ 0 h 4564048"/>
              <a:gd name="connsiteX1" fmla="*/ 4683674 w 4683674"/>
              <a:gd name="connsiteY1" fmla="*/ 0 h 4564048"/>
              <a:gd name="connsiteX2" fmla="*/ 4683674 w 4683674"/>
              <a:gd name="connsiteY2" fmla="*/ 4379420 h 4564048"/>
              <a:gd name="connsiteX3" fmla="*/ 4673671 w 4683674"/>
              <a:gd name="connsiteY3" fmla="*/ 4378840 h 4564048"/>
              <a:gd name="connsiteX4" fmla="*/ 4668303 w 4683674"/>
              <a:gd name="connsiteY4" fmla="*/ 4382142 h 4564048"/>
              <a:gd name="connsiteX5" fmla="*/ 4660562 w 4683674"/>
              <a:gd name="connsiteY5" fmla="*/ 4374448 h 4564048"/>
              <a:gd name="connsiteX6" fmla="*/ 4645215 w 4683674"/>
              <a:gd name="connsiteY6" fmla="*/ 4371375 h 4564048"/>
              <a:gd name="connsiteX7" fmla="*/ 4579761 w 4683674"/>
              <a:gd name="connsiteY7" fmla="*/ 4375210 h 4564048"/>
              <a:gd name="connsiteX8" fmla="*/ 4568074 w 4683674"/>
              <a:gd name="connsiteY8" fmla="*/ 4373416 h 4564048"/>
              <a:gd name="connsiteX9" fmla="*/ 4554149 w 4683674"/>
              <a:gd name="connsiteY9" fmla="*/ 4378650 h 4564048"/>
              <a:gd name="connsiteX10" fmla="*/ 4524620 w 4683674"/>
              <a:gd name="connsiteY10" fmla="*/ 4386604 h 4564048"/>
              <a:gd name="connsiteX11" fmla="*/ 4505841 w 4683674"/>
              <a:gd name="connsiteY11" fmla="*/ 4396541 h 4564048"/>
              <a:gd name="connsiteX12" fmla="*/ 4500482 w 4683674"/>
              <a:gd name="connsiteY12" fmla="*/ 4392332 h 4564048"/>
              <a:gd name="connsiteX13" fmla="*/ 4488387 w 4683674"/>
              <a:gd name="connsiteY13" fmla="*/ 4390994 h 4564048"/>
              <a:gd name="connsiteX14" fmla="*/ 4438484 w 4683674"/>
              <a:gd name="connsiteY14" fmla="*/ 4397951 h 4564048"/>
              <a:gd name="connsiteX15" fmla="*/ 4429332 w 4683674"/>
              <a:gd name="connsiteY15" fmla="*/ 4397340 h 4564048"/>
              <a:gd name="connsiteX16" fmla="*/ 4419149 w 4683674"/>
              <a:gd name="connsiteY16" fmla="*/ 4402124 h 4564048"/>
              <a:gd name="connsiteX17" fmla="*/ 4359785 w 4683674"/>
              <a:gd name="connsiteY17" fmla="*/ 4430931 h 4564048"/>
              <a:gd name="connsiteX18" fmla="*/ 4359139 w 4683674"/>
              <a:gd name="connsiteY18" fmla="*/ 4433856 h 4564048"/>
              <a:gd name="connsiteX19" fmla="*/ 4340592 w 4683674"/>
              <a:gd name="connsiteY19" fmla="*/ 4436136 h 4564048"/>
              <a:gd name="connsiteX20" fmla="*/ 4335770 w 4683674"/>
              <a:gd name="connsiteY20" fmla="*/ 4441526 h 4564048"/>
              <a:gd name="connsiteX21" fmla="*/ 4326252 w 4683674"/>
              <a:gd name="connsiteY21" fmla="*/ 4443308 h 4564048"/>
              <a:gd name="connsiteX22" fmla="*/ 4257540 w 4683674"/>
              <a:gd name="connsiteY22" fmla="*/ 4463117 h 4564048"/>
              <a:gd name="connsiteX23" fmla="*/ 4245512 w 4683674"/>
              <a:gd name="connsiteY23" fmla="*/ 4464119 h 4564048"/>
              <a:gd name="connsiteX24" fmla="*/ 4233621 w 4683674"/>
              <a:gd name="connsiteY24" fmla="*/ 4476195 h 4564048"/>
              <a:gd name="connsiteX25" fmla="*/ 4187084 w 4683674"/>
              <a:gd name="connsiteY25" fmla="*/ 4481018 h 4564048"/>
              <a:gd name="connsiteX26" fmla="*/ 4171513 w 4683674"/>
              <a:gd name="connsiteY26" fmla="*/ 4482231 h 4564048"/>
              <a:gd name="connsiteX27" fmla="*/ 4164564 w 4683674"/>
              <a:gd name="connsiteY27" fmla="*/ 4483140 h 4564048"/>
              <a:gd name="connsiteX28" fmla="*/ 4165685 w 4683674"/>
              <a:gd name="connsiteY28" fmla="*/ 4488934 h 4564048"/>
              <a:gd name="connsiteX29" fmla="*/ 4147125 w 4683674"/>
              <a:gd name="connsiteY29" fmla="*/ 4493318 h 4564048"/>
              <a:gd name="connsiteX30" fmla="*/ 4125154 w 4683674"/>
              <a:gd name="connsiteY30" fmla="*/ 4510572 h 4564048"/>
              <a:gd name="connsiteX31" fmla="*/ 4106103 w 4683674"/>
              <a:gd name="connsiteY31" fmla="*/ 4523887 h 4564048"/>
              <a:gd name="connsiteX32" fmla="*/ 4091879 w 4683674"/>
              <a:gd name="connsiteY32" fmla="*/ 4524368 h 4564048"/>
              <a:gd name="connsiteX33" fmla="*/ 4024147 w 4683674"/>
              <a:gd name="connsiteY33" fmla="*/ 4533649 h 4564048"/>
              <a:gd name="connsiteX34" fmla="*/ 4006667 w 4683674"/>
              <a:gd name="connsiteY34" fmla="*/ 4536715 h 4564048"/>
              <a:gd name="connsiteX35" fmla="*/ 3960069 w 4683674"/>
              <a:gd name="connsiteY35" fmla="*/ 4538590 h 4564048"/>
              <a:gd name="connsiteX36" fmla="*/ 3852451 w 4683674"/>
              <a:gd name="connsiteY36" fmla="*/ 4542685 h 4564048"/>
              <a:gd name="connsiteX37" fmla="*/ 3850255 w 4683674"/>
              <a:gd name="connsiteY37" fmla="*/ 4545236 h 4564048"/>
              <a:gd name="connsiteX38" fmla="*/ 3841400 w 4683674"/>
              <a:gd name="connsiteY38" fmla="*/ 4545965 h 4564048"/>
              <a:gd name="connsiteX39" fmla="*/ 3839247 w 4683674"/>
              <a:gd name="connsiteY39" fmla="*/ 4546615 h 4564048"/>
              <a:gd name="connsiteX40" fmla="*/ 3826700 w 4683674"/>
              <a:gd name="connsiteY40" fmla="*/ 4549892 h 4564048"/>
              <a:gd name="connsiteX41" fmla="*/ 3794865 w 4683674"/>
              <a:gd name="connsiteY41" fmla="*/ 4545523 h 4564048"/>
              <a:gd name="connsiteX42" fmla="*/ 3759852 w 4683674"/>
              <a:gd name="connsiteY42" fmla="*/ 4549496 h 4564048"/>
              <a:gd name="connsiteX43" fmla="*/ 3653239 w 4683674"/>
              <a:gd name="connsiteY43" fmla="*/ 4549970 h 4564048"/>
              <a:gd name="connsiteX44" fmla="*/ 3554756 w 4683674"/>
              <a:gd name="connsiteY44" fmla="*/ 4552963 h 4564048"/>
              <a:gd name="connsiteX45" fmla="*/ 3511343 w 4683674"/>
              <a:gd name="connsiteY45" fmla="*/ 4552282 h 4564048"/>
              <a:gd name="connsiteX46" fmla="*/ 3476178 w 4683674"/>
              <a:gd name="connsiteY46" fmla="*/ 4551540 h 4564048"/>
              <a:gd name="connsiteX47" fmla="*/ 3477650 w 4683674"/>
              <a:gd name="connsiteY47" fmla="*/ 4558467 h 4564048"/>
              <a:gd name="connsiteX48" fmla="*/ 3456605 w 4683674"/>
              <a:gd name="connsiteY48" fmla="*/ 4564048 h 4564048"/>
              <a:gd name="connsiteX49" fmla="*/ 3428916 w 4683674"/>
              <a:gd name="connsiteY49" fmla="*/ 4551357 h 4564048"/>
              <a:gd name="connsiteX50" fmla="*/ 3413192 w 4683674"/>
              <a:gd name="connsiteY50" fmla="*/ 4551476 h 4564048"/>
              <a:gd name="connsiteX51" fmla="*/ 3385609 w 4683674"/>
              <a:gd name="connsiteY51" fmla="*/ 4555860 h 4564048"/>
              <a:gd name="connsiteX52" fmla="*/ 3376421 w 4683674"/>
              <a:gd name="connsiteY52" fmla="*/ 4557888 h 4564048"/>
              <a:gd name="connsiteX53" fmla="*/ 3307414 w 4683674"/>
              <a:gd name="connsiteY53" fmla="*/ 4543811 h 4564048"/>
              <a:gd name="connsiteX54" fmla="*/ 3300685 w 4683674"/>
              <a:gd name="connsiteY54" fmla="*/ 4538163 h 4564048"/>
              <a:gd name="connsiteX55" fmla="*/ 3266080 w 4683674"/>
              <a:gd name="connsiteY55" fmla="*/ 4535707 h 4564048"/>
              <a:gd name="connsiteX56" fmla="*/ 3262145 w 4683674"/>
              <a:gd name="connsiteY56" fmla="*/ 4537206 h 4564048"/>
              <a:gd name="connsiteX57" fmla="*/ 3233468 w 4683674"/>
              <a:gd name="connsiteY57" fmla="*/ 4528559 h 4564048"/>
              <a:gd name="connsiteX58" fmla="*/ 3118476 w 4683674"/>
              <a:gd name="connsiteY58" fmla="*/ 4513311 h 4564048"/>
              <a:gd name="connsiteX59" fmla="*/ 2897364 w 4683674"/>
              <a:gd name="connsiteY59" fmla="*/ 4505308 h 4564048"/>
              <a:gd name="connsiteX60" fmla="*/ 2667093 w 4683674"/>
              <a:gd name="connsiteY60" fmla="*/ 4482464 h 4564048"/>
              <a:gd name="connsiteX61" fmla="*/ 2448752 w 4683674"/>
              <a:gd name="connsiteY61" fmla="*/ 4491308 h 4564048"/>
              <a:gd name="connsiteX62" fmla="*/ 2052050 w 4683674"/>
              <a:gd name="connsiteY62" fmla="*/ 4466857 h 4564048"/>
              <a:gd name="connsiteX63" fmla="*/ 1915952 w 4683674"/>
              <a:gd name="connsiteY63" fmla="*/ 4464669 h 4564048"/>
              <a:gd name="connsiteX64" fmla="*/ 1824767 w 4683674"/>
              <a:gd name="connsiteY64" fmla="*/ 4463841 h 4564048"/>
              <a:gd name="connsiteX65" fmla="*/ 1818446 w 4683674"/>
              <a:gd name="connsiteY65" fmla="*/ 4466162 h 4564048"/>
              <a:gd name="connsiteX66" fmla="*/ 1792979 w 4683674"/>
              <a:gd name="connsiteY66" fmla="*/ 4467533 h 4564048"/>
              <a:gd name="connsiteX67" fmla="*/ 1786007 w 4683674"/>
              <a:gd name="connsiteY67" fmla="*/ 4477820 h 4564048"/>
              <a:gd name="connsiteX68" fmla="*/ 1700890 w 4683674"/>
              <a:gd name="connsiteY68" fmla="*/ 4486737 h 4564048"/>
              <a:gd name="connsiteX69" fmla="*/ 1496036 w 4683674"/>
              <a:gd name="connsiteY69" fmla="*/ 4490777 h 4564048"/>
              <a:gd name="connsiteX70" fmla="*/ 1344435 w 4683674"/>
              <a:gd name="connsiteY70" fmla="*/ 4473538 h 4564048"/>
              <a:gd name="connsiteX71" fmla="*/ 1328066 w 4683674"/>
              <a:gd name="connsiteY71" fmla="*/ 4473650 h 4564048"/>
              <a:gd name="connsiteX72" fmla="*/ 1307929 w 4683674"/>
              <a:gd name="connsiteY72" fmla="*/ 4472224 h 4564048"/>
              <a:gd name="connsiteX73" fmla="*/ 1276712 w 4683674"/>
              <a:gd name="connsiteY73" fmla="*/ 4477775 h 4564048"/>
              <a:gd name="connsiteX74" fmla="*/ 1259786 w 4683674"/>
              <a:gd name="connsiteY74" fmla="*/ 4486039 h 4564048"/>
              <a:gd name="connsiteX75" fmla="*/ 1254149 w 4683674"/>
              <a:gd name="connsiteY75" fmla="*/ 4485243 h 4564048"/>
              <a:gd name="connsiteX76" fmla="*/ 1253835 w 4683674"/>
              <a:gd name="connsiteY76" fmla="*/ 4482397 h 4564048"/>
              <a:gd name="connsiteX77" fmla="*/ 1202349 w 4683674"/>
              <a:gd name="connsiteY77" fmla="*/ 4472878 h 4564048"/>
              <a:gd name="connsiteX78" fmla="*/ 1134209 w 4683674"/>
              <a:gd name="connsiteY78" fmla="*/ 4436320 h 4564048"/>
              <a:gd name="connsiteX79" fmla="*/ 1055333 w 4683674"/>
              <a:gd name="connsiteY79" fmla="*/ 4428602 h 4564048"/>
              <a:gd name="connsiteX80" fmla="*/ 1023656 w 4683674"/>
              <a:gd name="connsiteY80" fmla="*/ 4415806 h 4564048"/>
              <a:gd name="connsiteX81" fmla="*/ 989393 w 4683674"/>
              <a:gd name="connsiteY81" fmla="*/ 4417111 h 4564048"/>
              <a:gd name="connsiteX82" fmla="*/ 979308 w 4683674"/>
              <a:gd name="connsiteY82" fmla="*/ 4409520 h 4564048"/>
              <a:gd name="connsiteX83" fmla="*/ 977641 w 4683674"/>
              <a:gd name="connsiteY83" fmla="*/ 4408074 h 4564048"/>
              <a:gd name="connsiteX84" fmla="*/ 969438 w 4683674"/>
              <a:gd name="connsiteY84" fmla="*/ 4405286 h 4564048"/>
              <a:gd name="connsiteX85" fmla="*/ 969029 w 4683674"/>
              <a:gd name="connsiteY85" fmla="*/ 4400748 h 4564048"/>
              <a:gd name="connsiteX86" fmla="*/ 958049 w 4683674"/>
              <a:gd name="connsiteY86" fmla="*/ 4393863 h 4564048"/>
              <a:gd name="connsiteX87" fmla="*/ 942423 w 4683674"/>
              <a:gd name="connsiteY87" fmla="*/ 4389778 h 4564048"/>
              <a:gd name="connsiteX88" fmla="*/ 866111 w 4683674"/>
              <a:gd name="connsiteY88" fmla="*/ 4374574 h 4564048"/>
              <a:gd name="connsiteX89" fmla="*/ 821619 w 4683674"/>
              <a:gd name="connsiteY89" fmla="*/ 4363075 h 4564048"/>
              <a:gd name="connsiteX90" fmla="*/ 806545 w 4683674"/>
              <a:gd name="connsiteY90" fmla="*/ 4354932 h 4564048"/>
              <a:gd name="connsiteX91" fmla="*/ 784265 w 4683674"/>
              <a:gd name="connsiteY91" fmla="*/ 4346098 h 4564048"/>
              <a:gd name="connsiteX92" fmla="*/ 746361 w 4683674"/>
              <a:gd name="connsiteY92" fmla="*/ 4327585 h 4564048"/>
              <a:gd name="connsiteX93" fmla="*/ 724833 w 4683674"/>
              <a:gd name="connsiteY93" fmla="*/ 4322280 h 4564048"/>
              <a:gd name="connsiteX94" fmla="*/ 692229 w 4683674"/>
              <a:gd name="connsiteY94" fmla="*/ 4311453 h 4564048"/>
              <a:gd name="connsiteX95" fmla="*/ 682738 w 4683674"/>
              <a:gd name="connsiteY95" fmla="*/ 4309627 h 4564048"/>
              <a:gd name="connsiteX96" fmla="*/ 678921 w 4683674"/>
              <a:gd name="connsiteY96" fmla="*/ 4309083 h 4564048"/>
              <a:gd name="connsiteX97" fmla="*/ 646295 w 4683674"/>
              <a:gd name="connsiteY97" fmla="*/ 4309501 h 4564048"/>
              <a:gd name="connsiteX98" fmla="*/ 644071 w 4683674"/>
              <a:gd name="connsiteY98" fmla="*/ 4305725 h 4564048"/>
              <a:gd name="connsiteX99" fmla="*/ 634976 w 4683674"/>
              <a:gd name="connsiteY99" fmla="*/ 4300573 h 4564048"/>
              <a:gd name="connsiteX100" fmla="*/ 625763 w 4683674"/>
              <a:gd name="connsiteY100" fmla="*/ 4302811 h 4564048"/>
              <a:gd name="connsiteX101" fmla="*/ 607674 w 4683674"/>
              <a:gd name="connsiteY101" fmla="*/ 4301837 h 4564048"/>
              <a:gd name="connsiteX102" fmla="*/ 602965 w 4683674"/>
              <a:gd name="connsiteY102" fmla="*/ 4300327 h 4564048"/>
              <a:gd name="connsiteX103" fmla="*/ 586229 w 4683674"/>
              <a:gd name="connsiteY103" fmla="*/ 4312031 h 4564048"/>
              <a:gd name="connsiteX104" fmla="*/ 557275 w 4683674"/>
              <a:gd name="connsiteY104" fmla="*/ 4301289 h 4564048"/>
              <a:gd name="connsiteX105" fmla="*/ 526163 w 4683674"/>
              <a:gd name="connsiteY105" fmla="*/ 4297470 h 4564048"/>
              <a:gd name="connsiteX106" fmla="*/ 516631 w 4683674"/>
              <a:gd name="connsiteY106" fmla="*/ 4299761 h 4564048"/>
              <a:gd name="connsiteX107" fmla="*/ 459412 w 4683674"/>
              <a:gd name="connsiteY107" fmla="*/ 4306052 h 4564048"/>
              <a:gd name="connsiteX108" fmla="*/ 441733 w 4683674"/>
              <a:gd name="connsiteY108" fmla="*/ 4298450 h 4564048"/>
              <a:gd name="connsiteX109" fmla="*/ 428280 w 4683674"/>
              <a:gd name="connsiteY109" fmla="*/ 4294479 h 4564048"/>
              <a:gd name="connsiteX110" fmla="*/ 425763 w 4683674"/>
              <a:gd name="connsiteY110" fmla="*/ 4290239 h 4564048"/>
              <a:gd name="connsiteX111" fmla="*/ 416825 w 4683674"/>
              <a:gd name="connsiteY111" fmla="*/ 4289525 h 4564048"/>
              <a:gd name="connsiteX112" fmla="*/ 414589 w 4683674"/>
              <a:gd name="connsiteY112" fmla="*/ 4288538 h 4564048"/>
              <a:gd name="connsiteX113" fmla="*/ 401639 w 4683674"/>
              <a:gd name="connsiteY113" fmla="*/ 4283681 h 4564048"/>
              <a:gd name="connsiteX114" fmla="*/ 370415 w 4683674"/>
              <a:gd name="connsiteY114" fmla="*/ 4293067 h 4564048"/>
              <a:gd name="connsiteX115" fmla="*/ 334938 w 4683674"/>
              <a:gd name="connsiteY115" fmla="*/ 4288364 h 4564048"/>
              <a:gd name="connsiteX116" fmla="*/ 235237 w 4683674"/>
              <a:gd name="connsiteY116" fmla="*/ 4295882 h 4564048"/>
              <a:gd name="connsiteX117" fmla="*/ 121525 w 4683674"/>
              <a:gd name="connsiteY117" fmla="*/ 4278339 h 4564048"/>
              <a:gd name="connsiteX118" fmla="*/ 32621 w 4683674"/>
              <a:gd name="connsiteY118" fmla="*/ 4303674 h 4564048"/>
              <a:gd name="connsiteX119" fmla="*/ 3115 w 4683674"/>
              <a:gd name="connsiteY119" fmla="*/ 4309103 h 4564048"/>
              <a:gd name="connsiteX120" fmla="*/ 0 w 4683674"/>
              <a:gd name="connsiteY120" fmla="*/ 4309345 h 4564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4683674" h="4564048">
                <a:moveTo>
                  <a:pt x="0" y="0"/>
                </a:moveTo>
                <a:lnTo>
                  <a:pt x="4683674" y="0"/>
                </a:lnTo>
                <a:lnTo>
                  <a:pt x="4683674" y="4379420"/>
                </a:lnTo>
                <a:lnTo>
                  <a:pt x="4673671" y="4378840"/>
                </a:lnTo>
                <a:lnTo>
                  <a:pt x="4668303" y="4382142"/>
                </a:lnTo>
                <a:lnTo>
                  <a:pt x="4660562" y="4374448"/>
                </a:lnTo>
                <a:cubicBezTo>
                  <a:pt x="4656355" y="4371442"/>
                  <a:pt x="4651457" y="4369784"/>
                  <a:pt x="4645215" y="4371375"/>
                </a:cubicBezTo>
                <a:cubicBezTo>
                  <a:pt x="4609044" y="4396149"/>
                  <a:pt x="4641746" y="4356730"/>
                  <a:pt x="4579761" y="4375210"/>
                </a:cubicBezTo>
                <a:cubicBezTo>
                  <a:pt x="4577006" y="4378689"/>
                  <a:pt x="4568410" y="4377372"/>
                  <a:pt x="4568074" y="4373416"/>
                </a:cubicBezTo>
                <a:cubicBezTo>
                  <a:pt x="4564387" y="4375383"/>
                  <a:pt x="4556922" y="4384553"/>
                  <a:pt x="4554149" y="4378650"/>
                </a:cubicBezTo>
                <a:cubicBezTo>
                  <a:pt x="4543884" y="4380267"/>
                  <a:pt x="4533963" y="4382948"/>
                  <a:pt x="4524620" y="4386604"/>
                </a:cubicBezTo>
                <a:lnTo>
                  <a:pt x="4505841" y="4396541"/>
                </a:lnTo>
                <a:lnTo>
                  <a:pt x="4500482" y="4392332"/>
                </a:lnTo>
                <a:cubicBezTo>
                  <a:pt x="4496952" y="4390347"/>
                  <a:pt x="4493026" y="4389414"/>
                  <a:pt x="4488387" y="4390994"/>
                </a:cubicBezTo>
                <a:cubicBezTo>
                  <a:pt x="4463053" y="4411779"/>
                  <a:pt x="4484273" y="4380259"/>
                  <a:pt x="4438484" y="4397951"/>
                </a:cubicBezTo>
                <a:cubicBezTo>
                  <a:pt x="4436716" y="4400724"/>
                  <a:pt x="4429980" y="4400278"/>
                  <a:pt x="4429332" y="4397340"/>
                </a:cubicBezTo>
                <a:cubicBezTo>
                  <a:pt x="4426691" y="4399042"/>
                  <a:pt x="4421867" y="4406365"/>
                  <a:pt x="4419149" y="4402124"/>
                </a:cubicBezTo>
                <a:cubicBezTo>
                  <a:pt x="4407558" y="4407723"/>
                  <a:pt x="4369788" y="4425642"/>
                  <a:pt x="4359785" y="4430931"/>
                </a:cubicBezTo>
                <a:lnTo>
                  <a:pt x="4359139" y="4433856"/>
                </a:lnTo>
                <a:cubicBezTo>
                  <a:pt x="4355940" y="4434724"/>
                  <a:pt x="4344487" y="4434858"/>
                  <a:pt x="4340592" y="4436136"/>
                </a:cubicBezTo>
                <a:lnTo>
                  <a:pt x="4335770" y="4441526"/>
                </a:lnTo>
                <a:lnTo>
                  <a:pt x="4326252" y="4443308"/>
                </a:lnTo>
                <a:lnTo>
                  <a:pt x="4257540" y="4463117"/>
                </a:lnTo>
                <a:lnTo>
                  <a:pt x="4245512" y="4464119"/>
                </a:lnTo>
                <a:cubicBezTo>
                  <a:pt x="4240161" y="4466068"/>
                  <a:pt x="4236009" y="4469767"/>
                  <a:pt x="4233621" y="4476195"/>
                </a:cubicBezTo>
                <a:cubicBezTo>
                  <a:pt x="4223883" y="4479012"/>
                  <a:pt x="4196741" y="4479467"/>
                  <a:pt x="4187084" y="4481018"/>
                </a:cubicBezTo>
                <a:lnTo>
                  <a:pt x="4171513" y="4482231"/>
                </a:lnTo>
                <a:lnTo>
                  <a:pt x="4164564" y="4483140"/>
                </a:lnTo>
                <a:lnTo>
                  <a:pt x="4165685" y="4488934"/>
                </a:lnTo>
                <a:lnTo>
                  <a:pt x="4147125" y="4493318"/>
                </a:lnTo>
                <a:cubicBezTo>
                  <a:pt x="4141442" y="4496732"/>
                  <a:pt x="4133773" y="4503479"/>
                  <a:pt x="4125154" y="4510572"/>
                </a:cubicBezTo>
                <a:lnTo>
                  <a:pt x="4106103" y="4523887"/>
                </a:lnTo>
                <a:lnTo>
                  <a:pt x="4091879" y="4524368"/>
                </a:lnTo>
                <a:cubicBezTo>
                  <a:pt x="4070874" y="4526861"/>
                  <a:pt x="4038349" y="4531592"/>
                  <a:pt x="4024147" y="4533649"/>
                </a:cubicBezTo>
                <a:cubicBezTo>
                  <a:pt x="4020340" y="4537148"/>
                  <a:pt x="4013205" y="4536000"/>
                  <a:pt x="4006667" y="4536715"/>
                </a:cubicBezTo>
                <a:cubicBezTo>
                  <a:pt x="4000081" y="4539985"/>
                  <a:pt x="3969515" y="4540224"/>
                  <a:pt x="3960069" y="4538590"/>
                </a:cubicBezTo>
                <a:lnTo>
                  <a:pt x="3852451" y="4542685"/>
                </a:lnTo>
                <a:lnTo>
                  <a:pt x="3850255" y="4545236"/>
                </a:lnTo>
                <a:lnTo>
                  <a:pt x="3841400" y="4545965"/>
                </a:lnTo>
                <a:lnTo>
                  <a:pt x="3839247" y="4546615"/>
                </a:lnTo>
                <a:cubicBezTo>
                  <a:pt x="3835142" y="4547869"/>
                  <a:pt x="3831033" y="4549038"/>
                  <a:pt x="3826700" y="4549892"/>
                </a:cubicBezTo>
                <a:cubicBezTo>
                  <a:pt x="3823957" y="4539088"/>
                  <a:pt x="3789397" y="4555374"/>
                  <a:pt x="3794865" y="4545523"/>
                </a:cubicBezTo>
                <a:cubicBezTo>
                  <a:pt x="3770584" y="4548337"/>
                  <a:pt x="3782159" y="4538224"/>
                  <a:pt x="3759852" y="4549496"/>
                </a:cubicBezTo>
                <a:cubicBezTo>
                  <a:pt x="3715905" y="4546697"/>
                  <a:pt x="3692864" y="4558132"/>
                  <a:pt x="3653239" y="4549970"/>
                </a:cubicBezTo>
                <a:cubicBezTo>
                  <a:pt x="3660931" y="4554163"/>
                  <a:pt x="3567553" y="4553744"/>
                  <a:pt x="3554756" y="4552963"/>
                </a:cubicBezTo>
                <a:lnTo>
                  <a:pt x="3511343" y="4552282"/>
                </a:lnTo>
                <a:lnTo>
                  <a:pt x="3476178" y="4551540"/>
                </a:lnTo>
                <a:lnTo>
                  <a:pt x="3477650" y="4558467"/>
                </a:lnTo>
                <a:cubicBezTo>
                  <a:pt x="3467355" y="4557922"/>
                  <a:pt x="3461066" y="4560277"/>
                  <a:pt x="3456605" y="4564048"/>
                </a:cubicBezTo>
                <a:lnTo>
                  <a:pt x="3428916" y="4551357"/>
                </a:lnTo>
                <a:lnTo>
                  <a:pt x="3413192" y="4551476"/>
                </a:lnTo>
                <a:lnTo>
                  <a:pt x="3385609" y="4555860"/>
                </a:lnTo>
                <a:lnTo>
                  <a:pt x="3376421" y="4557888"/>
                </a:lnTo>
                <a:lnTo>
                  <a:pt x="3307414" y="4543811"/>
                </a:lnTo>
                <a:lnTo>
                  <a:pt x="3300685" y="4538163"/>
                </a:lnTo>
                <a:cubicBezTo>
                  <a:pt x="3293468" y="4534686"/>
                  <a:pt x="3283196" y="4533076"/>
                  <a:pt x="3266080" y="4535707"/>
                </a:cubicBezTo>
                <a:lnTo>
                  <a:pt x="3262145" y="4537206"/>
                </a:lnTo>
                <a:lnTo>
                  <a:pt x="3233468" y="4528559"/>
                </a:lnTo>
                <a:cubicBezTo>
                  <a:pt x="3224213" y="4524624"/>
                  <a:pt x="3125184" y="4519671"/>
                  <a:pt x="3118476" y="4513311"/>
                </a:cubicBezTo>
                <a:cubicBezTo>
                  <a:pt x="3010039" y="4529055"/>
                  <a:pt x="3002573" y="4501116"/>
                  <a:pt x="2897364" y="4505308"/>
                </a:cubicBezTo>
                <a:cubicBezTo>
                  <a:pt x="2806245" y="4462735"/>
                  <a:pt x="2748772" y="4488666"/>
                  <a:pt x="2667093" y="4482464"/>
                </a:cubicBezTo>
                <a:cubicBezTo>
                  <a:pt x="2589297" y="4478101"/>
                  <a:pt x="2553275" y="4491877"/>
                  <a:pt x="2448752" y="4491308"/>
                </a:cubicBezTo>
                <a:cubicBezTo>
                  <a:pt x="2338005" y="4482023"/>
                  <a:pt x="2176624" y="4486957"/>
                  <a:pt x="2052050" y="4466857"/>
                </a:cubicBezTo>
                <a:cubicBezTo>
                  <a:pt x="1954172" y="4460387"/>
                  <a:pt x="1953833" y="4465171"/>
                  <a:pt x="1915952" y="4464669"/>
                </a:cubicBezTo>
                <a:cubicBezTo>
                  <a:pt x="1903354" y="4467427"/>
                  <a:pt x="1836826" y="4459363"/>
                  <a:pt x="1824767" y="4463841"/>
                </a:cubicBezTo>
                <a:lnTo>
                  <a:pt x="1818446" y="4466162"/>
                </a:lnTo>
                <a:lnTo>
                  <a:pt x="1792979" y="4467533"/>
                </a:lnTo>
                <a:lnTo>
                  <a:pt x="1786007" y="4477820"/>
                </a:lnTo>
                <a:lnTo>
                  <a:pt x="1700890" y="4486737"/>
                </a:lnTo>
                <a:cubicBezTo>
                  <a:pt x="1644305" y="4461695"/>
                  <a:pt x="1595991" y="4491570"/>
                  <a:pt x="1496036" y="4490777"/>
                </a:cubicBezTo>
                <a:cubicBezTo>
                  <a:pt x="1469547" y="4482126"/>
                  <a:pt x="1364133" y="4461070"/>
                  <a:pt x="1344435" y="4473538"/>
                </a:cubicBezTo>
                <a:lnTo>
                  <a:pt x="1328066" y="4473650"/>
                </a:lnTo>
                <a:lnTo>
                  <a:pt x="1307929" y="4472224"/>
                </a:lnTo>
                <a:cubicBezTo>
                  <a:pt x="1297296" y="4472938"/>
                  <a:pt x="1286253" y="4474917"/>
                  <a:pt x="1276712" y="4477775"/>
                </a:cubicBezTo>
                <a:lnTo>
                  <a:pt x="1259786" y="4486039"/>
                </a:lnTo>
                <a:lnTo>
                  <a:pt x="1254149" y="4485243"/>
                </a:lnTo>
                <a:lnTo>
                  <a:pt x="1253835" y="4482397"/>
                </a:lnTo>
                <a:cubicBezTo>
                  <a:pt x="1242111" y="4472542"/>
                  <a:pt x="1167700" y="4491972"/>
                  <a:pt x="1202349" y="4472878"/>
                </a:cubicBezTo>
                <a:cubicBezTo>
                  <a:pt x="1189242" y="4471823"/>
                  <a:pt x="1167161" y="4433285"/>
                  <a:pt x="1134209" y="4436320"/>
                </a:cubicBezTo>
                <a:cubicBezTo>
                  <a:pt x="1089697" y="4442366"/>
                  <a:pt x="1100423" y="4432039"/>
                  <a:pt x="1055333" y="4428602"/>
                </a:cubicBezTo>
                <a:cubicBezTo>
                  <a:pt x="1041136" y="4406270"/>
                  <a:pt x="1045585" y="4424774"/>
                  <a:pt x="1023656" y="4415806"/>
                </a:cubicBezTo>
                <a:cubicBezTo>
                  <a:pt x="1022285" y="4432773"/>
                  <a:pt x="999484" y="4400086"/>
                  <a:pt x="989393" y="4417111"/>
                </a:cubicBezTo>
                <a:cubicBezTo>
                  <a:pt x="985722" y="4414939"/>
                  <a:pt x="982483" y="4412299"/>
                  <a:pt x="979308" y="4409520"/>
                </a:cubicBezTo>
                <a:lnTo>
                  <a:pt x="977641" y="4408074"/>
                </a:lnTo>
                <a:lnTo>
                  <a:pt x="969438" y="4405286"/>
                </a:lnTo>
                <a:lnTo>
                  <a:pt x="969029" y="4400748"/>
                </a:lnTo>
                <a:lnTo>
                  <a:pt x="958049" y="4393863"/>
                </a:lnTo>
                <a:cubicBezTo>
                  <a:pt x="953642" y="4391864"/>
                  <a:pt x="948557" y="4390392"/>
                  <a:pt x="942423" y="4389778"/>
                </a:cubicBezTo>
                <a:cubicBezTo>
                  <a:pt x="918991" y="4394276"/>
                  <a:pt x="895417" y="4368106"/>
                  <a:pt x="866111" y="4374574"/>
                </a:cubicBezTo>
                <a:cubicBezTo>
                  <a:pt x="855715" y="4375510"/>
                  <a:pt x="825849" y="4369575"/>
                  <a:pt x="821619" y="4363075"/>
                </a:cubicBezTo>
                <a:cubicBezTo>
                  <a:pt x="815684" y="4360729"/>
                  <a:pt x="807891" y="4361298"/>
                  <a:pt x="806545" y="4354932"/>
                </a:cubicBezTo>
                <a:cubicBezTo>
                  <a:pt x="803633" y="4347030"/>
                  <a:pt x="778973" y="4353793"/>
                  <a:pt x="784265" y="4346098"/>
                </a:cubicBezTo>
                <a:cubicBezTo>
                  <a:pt x="766827" y="4350629"/>
                  <a:pt x="758410" y="4333644"/>
                  <a:pt x="746361" y="4327585"/>
                </a:cubicBezTo>
                <a:cubicBezTo>
                  <a:pt x="739295" y="4330130"/>
                  <a:pt x="732924" y="4326969"/>
                  <a:pt x="724833" y="4322280"/>
                </a:cubicBezTo>
                <a:lnTo>
                  <a:pt x="692229" y="4311453"/>
                </a:lnTo>
                <a:lnTo>
                  <a:pt x="682738" y="4309627"/>
                </a:lnTo>
                <a:lnTo>
                  <a:pt x="678921" y="4309083"/>
                </a:lnTo>
                <a:lnTo>
                  <a:pt x="646295" y="4309501"/>
                </a:lnTo>
                <a:cubicBezTo>
                  <a:pt x="645816" y="4308195"/>
                  <a:pt x="645067" y="4306921"/>
                  <a:pt x="644071" y="4305725"/>
                </a:cubicBezTo>
                <a:lnTo>
                  <a:pt x="634976" y="4300573"/>
                </a:lnTo>
                <a:lnTo>
                  <a:pt x="625763" y="4302811"/>
                </a:lnTo>
                <a:cubicBezTo>
                  <a:pt x="626730" y="4296354"/>
                  <a:pt x="615876" y="4301668"/>
                  <a:pt x="607674" y="4301837"/>
                </a:cubicBezTo>
                <a:lnTo>
                  <a:pt x="602965" y="4300327"/>
                </a:lnTo>
                <a:lnTo>
                  <a:pt x="586229" y="4312031"/>
                </a:lnTo>
                <a:cubicBezTo>
                  <a:pt x="576553" y="4312302"/>
                  <a:pt x="566131" y="4302031"/>
                  <a:pt x="557275" y="4301289"/>
                </a:cubicBezTo>
                <a:lnTo>
                  <a:pt x="526163" y="4297470"/>
                </a:lnTo>
                <a:lnTo>
                  <a:pt x="516631" y="4299761"/>
                </a:lnTo>
                <a:cubicBezTo>
                  <a:pt x="495873" y="4300309"/>
                  <a:pt x="474152" y="4298655"/>
                  <a:pt x="459412" y="4306052"/>
                </a:cubicBezTo>
                <a:cubicBezTo>
                  <a:pt x="453422" y="4306923"/>
                  <a:pt x="446771" y="4299312"/>
                  <a:pt x="441733" y="4298450"/>
                </a:cubicBezTo>
                <a:lnTo>
                  <a:pt x="428280" y="4294479"/>
                </a:lnTo>
                <a:lnTo>
                  <a:pt x="425763" y="4290239"/>
                </a:lnTo>
                <a:lnTo>
                  <a:pt x="416825" y="4289525"/>
                </a:lnTo>
                <a:lnTo>
                  <a:pt x="414589" y="4288538"/>
                </a:lnTo>
                <a:cubicBezTo>
                  <a:pt x="410330" y="4286638"/>
                  <a:pt x="406074" y="4284884"/>
                  <a:pt x="401639" y="4283681"/>
                </a:cubicBezTo>
                <a:cubicBezTo>
                  <a:pt x="400291" y="4302346"/>
                  <a:pt x="363682" y="4276528"/>
                  <a:pt x="370415" y="4293067"/>
                </a:cubicBezTo>
                <a:cubicBezTo>
                  <a:pt x="345802" y="4289707"/>
                  <a:pt x="358667" y="4306330"/>
                  <a:pt x="334938" y="4288364"/>
                </a:cubicBezTo>
                <a:cubicBezTo>
                  <a:pt x="291417" y="4295790"/>
                  <a:pt x="273753" y="4302034"/>
                  <a:pt x="235237" y="4295882"/>
                </a:cubicBezTo>
                <a:cubicBezTo>
                  <a:pt x="199669" y="4294212"/>
                  <a:pt x="155293" y="4277040"/>
                  <a:pt x="121525" y="4278339"/>
                </a:cubicBezTo>
                <a:cubicBezTo>
                  <a:pt x="70380" y="4279224"/>
                  <a:pt x="48578" y="4324896"/>
                  <a:pt x="32621" y="4303674"/>
                </a:cubicBezTo>
                <a:cubicBezTo>
                  <a:pt x="20541" y="4306410"/>
                  <a:pt x="11582" y="4308037"/>
                  <a:pt x="3115" y="4309103"/>
                </a:cubicBezTo>
                <a:lnTo>
                  <a:pt x="0" y="430934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CAF139-A167-C9BD-7244-89DDE9542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950" y="1876567"/>
            <a:ext cx="3696708" cy="31048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AWS Organization </a:t>
            </a:r>
            <a:r>
              <a:rPr lang="en-US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All Features </a:t>
            </a:r>
            <a:endParaRPr lang="en-US" kern="12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0AC3A952-2574-44E9-9C98-DBC27EE14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7836" y="964940"/>
            <a:ext cx="1348547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593EF-87D1-555A-F1C1-28FE1794E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4795" y="1168843"/>
            <a:ext cx="5146913" cy="4564048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Overview:</a:t>
            </a:r>
            <a:endParaRPr lang="en-US" sz="11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marL="74295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Encompasses the complete suite of AWS Organizations features for comprehensive organizational and operational management.</a:t>
            </a:r>
          </a:p>
          <a:p>
            <a:pPr marL="74295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Designed to provide a robust framework for governance, security, and resource management across multiple AWS accounts.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Key Features:</a:t>
            </a:r>
            <a:endParaRPr lang="en-US" sz="11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marL="74295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Service Control Policies (SCPs):</a:t>
            </a:r>
            <a:r>
              <a:rPr 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Fine-grained access controls to regulate permissions across accounts.</a:t>
            </a:r>
          </a:p>
          <a:p>
            <a:pPr marL="74295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Organizational Units (OUs):</a:t>
            </a:r>
            <a:r>
              <a:rPr 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Allows structuring and organizing AWS accounts based on business units, applications, or environments.</a:t>
            </a:r>
          </a:p>
          <a:p>
            <a:pPr marL="74295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Tag Policies:</a:t>
            </a:r>
            <a:r>
              <a:rPr 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Enforcement of tagging standards for resources across accounts.</a:t>
            </a:r>
          </a:p>
          <a:p>
            <a:pPr marL="74295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Consolidated Billing:</a:t>
            </a:r>
            <a:r>
              <a:rPr 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The ability to centralize payment for multiple AWS accounts.</a:t>
            </a:r>
          </a:p>
          <a:p>
            <a:pPr marL="74295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Cross-Account Access:</a:t>
            </a:r>
            <a:r>
              <a:rPr 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Facilitates secure access across accounts.</a:t>
            </a:r>
          </a:p>
          <a:p>
            <a:pPr marL="74295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Policy-Based Automation:</a:t>
            </a:r>
            <a:r>
              <a:rPr 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Automate operational tasks using AWS Organizations policies.</a:t>
            </a:r>
          </a:p>
          <a:p>
            <a:pPr marL="74295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Security and Compliance:</a:t>
            </a:r>
            <a:r>
              <a:rPr 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Provides tools for enforcing security and compliance standards.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Use Cases:</a:t>
            </a:r>
            <a:endParaRPr lang="en-US" sz="11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marL="74295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Organizations with complex structures requiring detailed access controls and resource organization.</a:t>
            </a:r>
          </a:p>
          <a:p>
            <a:pPr marL="74295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Emphasis on security, compliance, and efficient resource management.</a:t>
            </a:r>
          </a:p>
        </p:txBody>
      </p:sp>
    </p:spTree>
    <p:extLst>
      <p:ext uri="{BB962C8B-B14F-4D97-AF65-F5344CB8AC3E}">
        <p14:creationId xmlns:p14="http://schemas.microsoft.com/office/powerpoint/2010/main" val="146541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515456E-B1B1-48C1-8164-7E567F5D4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ACE1903-CB02-4CD2-9D19-41ECD819D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1168842"/>
            <a:ext cx="4683674" cy="4564048"/>
          </a:xfrm>
          <a:custGeom>
            <a:avLst/>
            <a:gdLst>
              <a:gd name="connsiteX0" fmla="*/ 0 w 4683674"/>
              <a:gd name="connsiteY0" fmla="*/ 0 h 4564048"/>
              <a:gd name="connsiteX1" fmla="*/ 4683674 w 4683674"/>
              <a:gd name="connsiteY1" fmla="*/ 0 h 4564048"/>
              <a:gd name="connsiteX2" fmla="*/ 4683674 w 4683674"/>
              <a:gd name="connsiteY2" fmla="*/ 4379420 h 4564048"/>
              <a:gd name="connsiteX3" fmla="*/ 4673671 w 4683674"/>
              <a:gd name="connsiteY3" fmla="*/ 4378840 h 4564048"/>
              <a:gd name="connsiteX4" fmla="*/ 4668303 w 4683674"/>
              <a:gd name="connsiteY4" fmla="*/ 4382142 h 4564048"/>
              <a:gd name="connsiteX5" fmla="*/ 4660562 w 4683674"/>
              <a:gd name="connsiteY5" fmla="*/ 4374448 h 4564048"/>
              <a:gd name="connsiteX6" fmla="*/ 4645215 w 4683674"/>
              <a:gd name="connsiteY6" fmla="*/ 4371375 h 4564048"/>
              <a:gd name="connsiteX7" fmla="*/ 4579761 w 4683674"/>
              <a:gd name="connsiteY7" fmla="*/ 4375210 h 4564048"/>
              <a:gd name="connsiteX8" fmla="*/ 4568074 w 4683674"/>
              <a:gd name="connsiteY8" fmla="*/ 4373416 h 4564048"/>
              <a:gd name="connsiteX9" fmla="*/ 4554149 w 4683674"/>
              <a:gd name="connsiteY9" fmla="*/ 4378650 h 4564048"/>
              <a:gd name="connsiteX10" fmla="*/ 4524620 w 4683674"/>
              <a:gd name="connsiteY10" fmla="*/ 4386604 h 4564048"/>
              <a:gd name="connsiteX11" fmla="*/ 4505841 w 4683674"/>
              <a:gd name="connsiteY11" fmla="*/ 4396541 h 4564048"/>
              <a:gd name="connsiteX12" fmla="*/ 4500482 w 4683674"/>
              <a:gd name="connsiteY12" fmla="*/ 4392332 h 4564048"/>
              <a:gd name="connsiteX13" fmla="*/ 4488387 w 4683674"/>
              <a:gd name="connsiteY13" fmla="*/ 4390994 h 4564048"/>
              <a:gd name="connsiteX14" fmla="*/ 4438484 w 4683674"/>
              <a:gd name="connsiteY14" fmla="*/ 4397951 h 4564048"/>
              <a:gd name="connsiteX15" fmla="*/ 4429332 w 4683674"/>
              <a:gd name="connsiteY15" fmla="*/ 4397340 h 4564048"/>
              <a:gd name="connsiteX16" fmla="*/ 4419149 w 4683674"/>
              <a:gd name="connsiteY16" fmla="*/ 4402124 h 4564048"/>
              <a:gd name="connsiteX17" fmla="*/ 4359785 w 4683674"/>
              <a:gd name="connsiteY17" fmla="*/ 4430931 h 4564048"/>
              <a:gd name="connsiteX18" fmla="*/ 4359139 w 4683674"/>
              <a:gd name="connsiteY18" fmla="*/ 4433856 h 4564048"/>
              <a:gd name="connsiteX19" fmla="*/ 4340592 w 4683674"/>
              <a:gd name="connsiteY19" fmla="*/ 4436136 h 4564048"/>
              <a:gd name="connsiteX20" fmla="*/ 4335770 w 4683674"/>
              <a:gd name="connsiteY20" fmla="*/ 4441526 h 4564048"/>
              <a:gd name="connsiteX21" fmla="*/ 4326252 w 4683674"/>
              <a:gd name="connsiteY21" fmla="*/ 4443308 h 4564048"/>
              <a:gd name="connsiteX22" fmla="*/ 4257540 w 4683674"/>
              <a:gd name="connsiteY22" fmla="*/ 4463117 h 4564048"/>
              <a:gd name="connsiteX23" fmla="*/ 4245512 w 4683674"/>
              <a:gd name="connsiteY23" fmla="*/ 4464119 h 4564048"/>
              <a:gd name="connsiteX24" fmla="*/ 4233621 w 4683674"/>
              <a:gd name="connsiteY24" fmla="*/ 4476195 h 4564048"/>
              <a:gd name="connsiteX25" fmla="*/ 4187084 w 4683674"/>
              <a:gd name="connsiteY25" fmla="*/ 4481018 h 4564048"/>
              <a:gd name="connsiteX26" fmla="*/ 4171513 w 4683674"/>
              <a:gd name="connsiteY26" fmla="*/ 4482231 h 4564048"/>
              <a:gd name="connsiteX27" fmla="*/ 4164564 w 4683674"/>
              <a:gd name="connsiteY27" fmla="*/ 4483140 h 4564048"/>
              <a:gd name="connsiteX28" fmla="*/ 4165685 w 4683674"/>
              <a:gd name="connsiteY28" fmla="*/ 4488934 h 4564048"/>
              <a:gd name="connsiteX29" fmla="*/ 4147125 w 4683674"/>
              <a:gd name="connsiteY29" fmla="*/ 4493318 h 4564048"/>
              <a:gd name="connsiteX30" fmla="*/ 4125154 w 4683674"/>
              <a:gd name="connsiteY30" fmla="*/ 4510572 h 4564048"/>
              <a:gd name="connsiteX31" fmla="*/ 4106103 w 4683674"/>
              <a:gd name="connsiteY31" fmla="*/ 4523887 h 4564048"/>
              <a:gd name="connsiteX32" fmla="*/ 4091879 w 4683674"/>
              <a:gd name="connsiteY32" fmla="*/ 4524368 h 4564048"/>
              <a:gd name="connsiteX33" fmla="*/ 4024147 w 4683674"/>
              <a:gd name="connsiteY33" fmla="*/ 4533649 h 4564048"/>
              <a:gd name="connsiteX34" fmla="*/ 4006667 w 4683674"/>
              <a:gd name="connsiteY34" fmla="*/ 4536715 h 4564048"/>
              <a:gd name="connsiteX35" fmla="*/ 3960069 w 4683674"/>
              <a:gd name="connsiteY35" fmla="*/ 4538590 h 4564048"/>
              <a:gd name="connsiteX36" fmla="*/ 3852451 w 4683674"/>
              <a:gd name="connsiteY36" fmla="*/ 4542685 h 4564048"/>
              <a:gd name="connsiteX37" fmla="*/ 3850255 w 4683674"/>
              <a:gd name="connsiteY37" fmla="*/ 4545236 h 4564048"/>
              <a:gd name="connsiteX38" fmla="*/ 3841400 w 4683674"/>
              <a:gd name="connsiteY38" fmla="*/ 4545965 h 4564048"/>
              <a:gd name="connsiteX39" fmla="*/ 3839247 w 4683674"/>
              <a:gd name="connsiteY39" fmla="*/ 4546615 h 4564048"/>
              <a:gd name="connsiteX40" fmla="*/ 3826700 w 4683674"/>
              <a:gd name="connsiteY40" fmla="*/ 4549892 h 4564048"/>
              <a:gd name="connsiteX41" fmla="*/ 3794865 w 4683674"/>
              <a:gd name="connsiteY41" fmla="*/ 4545523 h 4564048"/>
              <a:gd name="connsiteX42" fmla="*/ 3759852 w 4683674"/>
              <a:gd name="connsiteY42" fmla="*/ 4549496 h 4564048"/>
              <a:gd name="connsiteX43" fmla="*/ 3653239 w 4683674"/>
              <a:gd name="connsiteY43" fmla="*/ 4549970 h 4564048"/>
              <a:gd name="connsiteX44" fmla="*/ 3554756 w 4683674"/>
              <a:gd name="connsiteY44" fmla="*/ 4552963 h 4564048"/>
              <a:gd name="connsiteX45" fmla="*/ 3511343 w 4683674"/>
              <a:gd name="connsiteY45" fmla="*/ 4552282 h 4564048"/>
              <a:gd name="connsiteX46" fmla="*/ 3476178 w 4683674"/>
              <a:gd name="connsiteY46" fmla="*/ 4551540 h 4564048"/>
              <a:gd name="connsiteX47" fmla="*/ 3477650 w 4683674"/>
              <a:gd name="connsiteY47" fmla="*/ 4558467 h 4564048"/>
              <a:gd name="connsiteX48" fmla="*/ 3456605 w 4683674"/>
              <a:gd name="connsiteY48" fmla="*/ 4564048 h 4564048"/>
              <a:gd name="connsiteX49" fmla="*/ 3428916 w 4683674"/>
              <a:gd name="connsiteY49" fmla="*/ 4551357 h 4564048"/>
              <a:gd name="connsiteX50" fmla="*/ 3413192 w 4683674"/>
              <a:gd name="connsiteY50" fmla="*/ 4551476 h 4564048"/>
              <a:gd name="connsiteX51" fmla="*/ 3385609 w 4683674"/>
              <a:gd name="connsiteY51" fmla="*/ 4555860 h 4564048"/>
              <a:gd name="connsiteX52" fmla="*/ 3376421 w 4683674"/>
              <a:gd name="connsiteY52" fmla="*/ 4557888 h 4564048"/>
              <a:gd name="connsiteX53" fmla="*/ 3307414 w 4683674"/>
              <a:gd name="connsiteY53" fmla="*/ 4543811 h 4564048"/>
              <a:gd name="connsiteX54" fmla="*/ 3300685 w 4683674"/>
              <a:gd name="connsiteY54" fmla="*/ 4538163 h 4564048"/>
              <a:gd name="connsiteX55" fmla="*/ 3266080 w 4683674"/>
              <a:gd name="connsiteY55" fmla="*/ 4535707 h 4564048"/>
              <a:gd name="connsiteX56" fmla="*/ 3262145 w 4683674"/>
              <a:gd name="connsiteY56" fmla="*/ 4537206 h 4564048"/>
              <a:gd name="connsiteX57" fmla="*/ 3233468 w 4683674"/>
              <a:gd name="connsiteY57" fmla="*/ 4528559 h 4564048"/>
              <a:gd name="connsiteX58" fmla="*/ 3118476 w 4683674"/>
              <a:gd name="connsiteY58" fmla="*/ 4513311 h 4564048"/>
              <a:gd name="connsiteX59" fmla="*/ 2897364 w 4683674"/>
              <a:gd name="connsiteY59" fmla="*/ 4505308 h 4564048"/>
              <a:gd name="connsiteX60" fmla="*/ 2667093 w 4683674"/>
              <a:gd name="connsiteY60" fmla="*/ 4482464 h 4564048"/>
              <a:gd name="connsiteX61" fmla="*/ 2448752 w 4683674"/>
              <a:gd name="connsiteY61" fmla="*/ 4491308 h 4564048"/>
              <a:gd name="connsiteX62" fmla="*/ 2052050 w 4683674"/>
              <a:gd name="connsiteY62" fmla="*/ 4466857 h 4564048"/>
              <a:gd name="connsiteX63" fmla="*/ 1915952 w 4683674"/>
              <a:gd name="connsiteY63" fmla="*/ 4464669 h 4564048"/>
              <a:gd name="connsiteX64" fmla="*/ 1824767 w 4683674"/>
              <a:gd name="connsiteY64" fmla="*/ 4463841 h 4564048"/>
              <a:gd name="connsiteX65" fmla="*/ 1818446 w 4683674"/>
              <a:gd name="connsiteY65" fmla="*/ 4466162 h 4564048"/>
              <a:gd name="connsiteX66" fmla="*/ 1792979 w 4683674"/>
              <a:gd name="connsiteY66" fmla="*/ 4467533 h 4564048"/>
              <a:gd name="connsiteX67" fmla="*/ 1786007 w 4683674"/>
              <a:gd name="connsiteY67" fmla="*/ 4477820 h 4564048"/>
              <a:gd name="connsiteX68" fmla="*/ 1700890 w 4683674"/>
              <a:gd name="connsiteY68" fmla="*/ 4486737 h 4564048"/>
              <a:gd name="connsiteX69" fmla="*/ 1496036 w 4683674"/>
              <a:gd name="connsiteY69" fmla="*/ 4490777 h 4564048"/>
              <a:gd name="connsiteX70" fmla="*/ 1344435 w 4683674"/>
              <a:gd name="connsiteY70" fmla="*/ 4473538 h 4564048"/>
              <a:gd name="connsiteX71" fmla="*/ 1328066 w 4683674"/>
              <a:gd name="connsiteY71" fmla="*/ 4473650 h 4564048"/>
              <a:gd name="connsiteX72" fmla="*/ 1307929 w 4683674"/>
              <a:gd name="connsiteY72" fmla="*/ 4472224 h 4564048"/>
              <a:gd name="connsiteX73" fmla="*/ 1276712 w 4683674"/>
              <a:gd name="connsiteY73" fmla="*/ 4477775 h 4564048"/>
              <a:gd name="connsiteX74" fmla="*/ 1259786 w 4683674"/>
              <a:gd name="connsiteY74" fmla="*/ 4486039 h 4564048"/>
              <a:gd name="connsiteX75" fmla="*/ 1254149 w 4683674"/>
              <a:gd name="connsiteY75" fmla="*/ 4485243 h 4564048"/>
              <a:gd name="connsiteX76" fmla="*/ 1253835 w 4683674"/>
              <a:gd name="connsiteY76" fmla="*/ 4482397 h 4564048"/>
              <a:gd name="connsiteX77" fmla="*/ 1202349 w 4683674"/>
              <a:gd name="connsiteY77" fmla="*/ 4472878 h 4564048"/>
              <a:gd name="connsiteX78" fmla="*/ 1134209 w 4683674"/>
              <a:gd name="connsiteY78" fmla="*/ 4436320 h 4564048"/>
              <a:gd name="connsiteX79" fmla="*/ 1055333 w 4683674"/>
              <a:gd name="connsiteY79" fmla="*/ 4428602 h 4564048"/>
              <a:gd name="connsiteX80" fmla="*/ 1023656 w 4683674"/>
              <a:gd name="connsiteY80" fmla="*/ 4415806 h 4564048"/>
              <a:gd name="connsiteX81" fmla="*/ 989393 w 4683674"/>
              <a:gd name="connsiteY81" fmla="*/ 4417111 h 4564048"/>
              <a:gd name="connsiteX82" fmla="*/ 979308 w 4683674"/>
              <a:gd name="connsiteY82" fmla="*/ 4409520 h 4564048"/>
              <a:gd name="connsiteX83" fmla="*/ 977641 w 4683674"/>
              <a:gd name="connsiteY83" fmla="*/ 4408074 h 4564048"/>
              <a:gd name="connsiteX84" fmla="*/ 969438 w 4683674"/>
              <a:gd name="connsiteY84" fmla="*/ 4405286 h 4564048"/>
              <a:gd name="connsiteX85" fmla="*/ 969029 w 4683674"/>
              <a:gd name="connsiteY85" fmla="*/ 4400748 h 4564048"/>
              <a:gd name="connsiteX86" fmla="*/ 958049 w 4683674"/>
              <a:gd name="connsiteY86" fmla="*/ 4393863 h 4564048"/>
              <a:gd name="connsiteX87" fmla="*/ 942423 w 4683674"/>
              <a:gd name="connsiteY87" fmla="*/ 4389778 h 4564048"/>
              <a:gd name="connsiteX88" fmla="*/ 866111 w 4683674"/>
              <a:gd name="connsiteY88" fmla="*/ 4374574 h 4564048"/>
              <a:gd name="connsiteX89" fmla="*/ 821619 w 4683674"/>
              <a:gd name="connsiteY89" fmla="*/ 4363075 h 4564048"/>
              <a:gd name="connsiteX90" fmla="*/ 806545 w 4683674"/>
              <a:gd name="connsiteY90" fmla="*/ 4354932 h 4564048"/>
              <a:gd name="connsiteX91" fmla="*/ 784265 w 4683674"/>
              <a:gd name="connsiteY91" fmla="*/ 4346098 h 4564048"/>
              <a:gd name="connsiteX92" fmla="*/ 746361 w 4683674"/>
              <a:gd name="connsiteY92" fmla="*/ 4327585 h 4564048"/>
              <a:gd name="connsiteX93" fmla="*/ 724833 w 4683674"/>
              <a:gd name="connsiteY93" fmla="*/ 4322280 h 4564048"/>
              <a:gd name="connsiteX94" fmla="*/ 692229 w 4683674"/>
              <a:gd name="connsiteY94" fmla="*/ 4311453 h 4564048"/>
              <a:gd name="connsiteX95" fmla="*/ 682738 w 4683674"/>
              <a:gd name="connsiteY95" fmla="*/ 4309627 h 4564048"/>
              <a:gd name="connsiteX96" fmla="*/ 678921 w 4683674"/>
              <a:gd name="connsiteY96" fmla="*/ 4309083 h 4564048"/>
              <a:gd name="connsiteX97" fmla="*/ 646295 w 4683674"/>
              <a:gd name="connsiteY97" fmla="*/ 4309501 h 4564048"/>
              <a:gd name="connsiteX98" fmla="*/ 644071 w 4683674"/>
              <a:gd name="connsiteY98" fmla="*/ 4305725 h 4564048"/>
              <a:gd name="connsiteX99" fmla="*/ 634976 w 4683674"/>
              <a:gd name="connsiteY99" fmla="*/ 4300573 h 4564048"/>
              <a:gd name="connsiteX100" fmla="*/ 625763 w 4683674"/>
              <a:gd name="connsiteY100" fmla="*/ 4302811 h 4564048"/>
              <a:gd name="connsiteX101" fmla="*/ 607674 w 4683674"/>
              <a:gd name="connsiteY101" fmla="*/ 4301837 h 4564048"/>
              <a:gd name="connsiteX102" fmla="*/ 602965 w 4683674"/>
              <a:gd name="connsiteY102" fmla="*/ 4300327 h 4564048"/>
              <a:gd name="connsiteX103" fmla="*/ 586229 w 4683674"/>
              <a:gd name="connsiteY103" fmla="*/ 4312031 h 4564048"/>
              <a:gd name="connsiteX104" fmla="*/ 557275 w 4683674"/>
              <a:gd name="connsiteY104" fmla="*/ 4301289 h 4564048"/>
              <a:gd name="connsiteX105" fmla="*/ 526163 w 4683674"/>
              <a:gd name="connsiteY105" fmla="*/ 4297470 h 4564048"/>
              <a:gd name="connsiteX106" fmla="*/ 516631 w 4683674"/>
              <a:gd name="connsiteY106" fmla="*/ 4299761 h 4564048"/>
              <a:gd name="connsiteX107" fmla="*/ 459412 w 4683674"/>
              <a:gd name="connsiteY107" fmla="*/ 4306052 h 4564048"/>
              <a:gd name="connsiteX108" fmla="*/ 441733 w 4683674"/>
              <a:gd name="connsiteY108" fmla="*/ 4298450 h 4564048"/>
              <a:gd name="connsiteX109" fmla="*/ 428280 w 4683674"/>
              <a:gd name="connsiteY109" fmla="*/ 4294479 h 4564048"/>
              <a:gd name="connsiteX110" fmla="*/ 425763 w 4683674"/>
              <a:gd name="connsiteY110" fmla="*/ 4290239 h 4564048"/>
              <a:gd name="connsiteX111" fmla="*/ 416825 w 4683674"/>
              <a:gd name="connsiteY111" fmla="*/ 4289525 h 4564048"/>
              <a:gd name="connsiteX112" fmla="*/ 414589 w 4683674"/>
              <a:gd name="connsiteY112" fmla="*/ 4288538 h 4564048"/>
              <a:gd name="connsiteX113" fmla="*/ 401639 w 4683674"/>
              <a:gd name="connsiteY113" fmla="*/ 4283681 h 4564048"/>
              <a:gd name="connsiteX114" fmla="*/ 370415 w 4683674"/>
              <a:gd name="connsiteY114" fmla="*/ 4293067 h 4564048"/>
              <a:gd name="connsiteX115" fmla="*/ 334938 w 4683674"/>
              <a:gd name="connsiteY115" fmla="*/ 4288364 h 4564048"/>
              <a:gd name="connsiteX116" fmla="*/ 235237 w 4683674"/>
              <a:gd name="connsiteY116" fmla="*/ 4295882 h 4564048"/>
              <a:gd name="connsiteX117" fmla="*/ 121525 w 4683674"/>
              <a:gd name="connsiteY117" fmla="*/ 4278339 h 4564048"/>
              <a:gd name="connsiteX118" fmla="*/ 32621 w 4683674"/>
              <a:gd name="connsiteY118" fmla="*/ 4303674 h 4564048"/>
              <a:gd name="connsiteX119" fmla="*/ 3115 w 4683674"/>
              <a:gd name="connsiteY119" fmla="*/ 4309103 h 4564048"/>
              <a:gd name="connsiteX120" fmla="*/ 0 w 4683674"/>
              <a:gd name="connsiteY120" fmla="*/ 4309345 h 4564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4683674" h="4564048">
                <a:moveTo>
                  <a:pt x="0" y="0"/>
                </a:moveTo>
                <a:lnTo>
                  <a:pt x="4683674" y="0"/>
                </a:lnTo>
                <a:lnTo>
                  <a:pt x="4683674" y="4379420"/>
                </a:lnTo>
                <a:lnTo>
                  <a:pt x="4673671" y="4378840"/>
                </a:lnTo>
                <a:lnTo>
                  <a:pt x="4668303" y="4382142"/>
                </a:lnTo>
                <a:lnTo>
                  <a:pt x="4660562" y="4374448"/>
                </a:lnTo>
                <a:cubicBezTo>
                  <a:pt x="4656355" y="4371442"/>
                  <a:pt x="4651457" y="4369784"/>
                  <a:pt x="4645215" y="4371375"/>
                </a:cubicBezTo>
                <a:cubicBezTo>
                  <a:pt x="4609044" y="4396149"/>
                  <a:pt x="4641746" y="4356730"/>
                  <a:pt x="4579761" y="4375210"/>
                </a:cubicBezTo>
                <a:cubicBezTo>
                  <a:pt x="4577006" y="4378689"/>
                  <a:pt x="4568410" y="4377372"/>
                  <a:pt x="4568074" y="4373416"/>
                </a:cubicBezTo>
                <a:cubicBezTo>
                  <a:pt x="4564387" y="4375383"/>
                  <a:pt x="4556922" y="4384553"/>
                  <a:pt x="4554149" y="4378650"/>
                </a:cubicBezTo>
                <a:cubicBezTo>
                  <a:pt x="4543884" y="4380267"/>
                  <a:pt x="4533963" y="4382948"/>
                  <a:pt x="4524620" y="4386604"/>
                </a:cubicBezTo>
                <a:lnTo>
                  <a:pt x="4505841" y="4396541"/>
                </a:lnTo>
                <a:lnTo>
                  <a:pt x="4500482" y="4392332"/>
                </a:lnTo>
                <a:cubicBezTo>
                  <a:pt x="4496952" y="4390347"/>
                  <a:pt x="4493026" y="4389414"/>
                  <a:pt x="4488387" y="4390994"/>
                </a:cubicBezTo>
                <a:cubicBezTo>
                  <a:pt x="4463053" y="4411779"/>
                  <a:pt x="4484273" y="4380259"/>
                  <a:pt x="4438484" y="4397951"/>
                </a:cubicBezTo>
                <a:cubicBezTo>
                  <a:pt x="4436716" y="4400724"/>
                  <a:pt x="4429980" y="4400278"/>
                  <a:pt x="4429332" y="4397340"/>
                </a:cubicBezTo>
                <a:cubicBezTo>
                  <a:pt x="4426691" y="4399042"/>
                  <a:pt x="4421867" y="4406365"/>
                  <a:pt x="4419149" y="4402124"/>
                </a:cubicBezTo>
                <a:cubicBezTo>
                  <a:pt x="4407558" y="4407723"/>
                  <a:pt x="4369788" y="4425642"/>
                  <a:pt x="4359785" y="4430931"/>
                </a:cubicBezTo>
                <a:lnTo>
                  <a:pt x="4359139" y="4433856"/>
                </a:lnTo>
                <a:cubicBezTo>
                  <a:pt x="4355940" y="4434724"/>
                  <a:pt x="4344487" y="4434858"/>
                  <a:pt x="4340592" y="4436136"/>
                </a:cubicBezTo>
                <a:lnTo>
                  <a:pt x="4335770" y="4441526"/>
                </a:lnTo>
                <a:lnTo>
                  <a:pt x="4326252" y="4443308"/>
                </a:lnTo>
                <a:lnTo>
                  <a:pt x="4257540" y="4463117"/>
                </a:lnTo>
                <a:lnTo>
                  <a:pt x="4245512" y="4464119"/>
                </a:lnTo>
                <a:cubicBezTo>
                  <a:pt x="4240161" y="4466068"/>
                  <a:pt x="4236009" y="4469767"/>
                  <a:pt x="4233621" y="4476195"/>
                </a:cubicBezTo>
                <a:cubicBezTo>
                  <a:pt x="4223883" y="4479012"/>
                  <a:pt x="4196741" y="4479467"/>
                  <a:pt x="4187084" y="4481018"/>
                </a:cubicBezTo>
                <a:lnTo>
                  <a:pt x="4171513" y="4482231"/>
                </a:lnTo>
                <a:lnTo>
                  <a:pt x="4164564" y="4483140"/>
                </a:lnTo>
                <a:lnTo>
                  <a:pt x="4165685" y="4488934"/>
                </a:lnTo>
                <a:lnTo>
                  <a:pt x="4147125" y="4493318"/>
                </a:lnTo>
                <a:cubicBezTo>
                  <a:pt x="4141442" y="4496732"/>
                  <a:pt x="4133773" y="4503479"/>
                  <a:pt x="4125154" y="4510572"/>
                </a:cubicBezTo>
                <a:lnTo>
                  <a:pt x="4106103" y="4523887"/>
                </a:lnTo>
                <a:lnTo>
                  <a:pt x="4091879" y="4524368"/>
                </a:lnTo>
                <a:cubicBezTo>
                  <a:pt x="4070874" y="4526861"/>
                  <a:pt x="4038349" y="4531592"/>
                  <a:pt x="4024147" y="4533649"/>
                </a:cubicBezTo>
                <a:cubicBezTo>
                  <a:pt x="4020340" y="4537148"/>
                  <a:pt x="4013205" y="4536000"/>
                  <a:pt x="4006667" y="4536715"/>
                </a:cubicBezTo>
                <a:cubicBezTo>
                  <a:pt x="4000081" y="4539985"/>
                  <a:pt x="3969515" y="4540224"/>
                  <a:pt x="3960069" y="4538590"/>
                </a:cubicBezTo>
                <a:lnTo>
                  <a:pt x="3852451" y="4542685"/>
                </a:lnTo>
                <a:lnTo>
                  <a:pt x="3850255" y="4545236"/>
                </a:lnTo>
                <a:lnTo>
                  <a:pt x="3841400" y="4545965"/>
                </a:lnTo>
                <a:lnTo>
                  <a:pt x="3839247" y="4546615"/>
                </a:lnTo>
                <a:cubicBezTo>
                  <a:pt x="3835142" y="4547869"/>
                  <a:pt x="3831033" y="4549038"/>
                  <a:pt x="3826700" y="4549892"/>
                </a:cubicBezTo>
                <a:cubicBezTo>
                  <a:pt x="3823957" y="4539088"/>
                  <a:pt x="3789397" y="4555374"/>
                  <a:pt x="3794865" y="4545523"/>
                </a:cubicBezTo>
                <a:cubicBezTo>
                  <a:pt x="3770584" y="4548337"/>
                  <a:pt x="3782159" y="4538224"/>
                  <a:pt x="3759852" y="4549496"/>
                </a:cubicBezTo>
                <a:cubicBezTo>
                  <a:pt x="3715905" y="4546697"/>
                  <a:pt x="3692864" y="4558132"/>
                  <a:pt x="3653239" y="4549970"/>
                </a:cubicBezTo>
                <a:cubicBezTo>
                  <a:pt x="3660931" y="4554163"/>
                  <a:pt x="3567553" y="4553744"/>
                  <a:pt x="3554756" y="4552963"/>
                </a:cubicBezTo>
                <a:lnTo>
                  <a:pt x="3511343" y="4552282"/>
                </a:lnTo>
                <a:lnTo>
                  <a:pt x="3476178" y="4551540"/>
                </a:lnTo>
                <a:lnTo>
                  <a:pt x="3477650" y="4558467"/>
                </a:lnTo>
                <a:cubicBezTo>
                  <a:pt x="3467355" y="4557922"/>
                  <a:pt x="3461066" y="4560277"/>
                  <a:pt x="3456605" y="4564048"/>
                </a:cubicBezTo>
                <a:lnTo>
                  <a:pt x="3428916" y="4551357"/>
                </a:lnTo>
                <a:lnTo>
                  <a:pt x="3413192" y="4551476"/>
                </a:lnTo>
                <a:lnTo>
                  <a:pt x="3385609" y="4555860"/>
                </a:lnTo>
                <a:lnTo>
                  <a:pt x="3376421" y="4557888"/>
                </a:lnTo>
                <a:lnTo>
                  <a:pt x="3307414" y="4543811"/>
                </a:lnTo>
                <a:lnTo>
                  <a:pt x="3300685" y="4538163"/>
                </a:lnTo>
                <a:cubicBezTo>
                  <a:pt x="3293468" y="4534686"/>
                  <a:pt x="3283196" y="4533076"/>
                  <a:pt x="3266080" y="4535707"/>
                </a:cubicBezTo>
                <a:lnTo>
                  <a:pt x="3262145" y="4537206"/>
                </a:lnTo>
                <a:lnTo>
                  <a:pt x="3233468" y="4528559"/>
                </a:lnTo>
                <a:cubicBezTo>
                  <a:pt x="3224213" y="4524624"/>
                  <a:pt x="3125184" y="4519671"/>
                  <a:pt x="3118476" y="4513311"/>
                </a:cubicBezTo>
                <a:cubicBezTo>
                  <a:pt x="3010039" y="4529055"/>
                  <a:pt x="3002573" y="4501116"/>
                  <a:pt x="2897364" y="4505308"/>
                </a:cubicBezTo>
                <a:cubicBezTo>
                  <a:pt x="2806245" y="4462735"/>
                  <a:pt x="2748772" y="4488666"/>
                  <a:pt x="2667093" y="4482464"/>
                </a:cubicBezTo>
                <a:cubicBezTo>
                  <a:pt x="2589297" y="4478101"/>
                  <a:pt x="2553275" y="4491877"/>
                  <a:pt x="2448752" y="4491308"/>
                </a:cubicBezTo>
                <a:cubicBezTo>
                  <a:pt x="2338005" y="4482023"/>
                  <a:pt x="2176624" y="4486957"/>
                  <a:pt x="2052050" y="4466857"/>
                </a:cubicBezTo>
                <a:cubicBezTo>
                  <a:pt x="1954172" y="4460387"/>
                  <a:pt x="1953833" y="4465171"/>
                  <a:pt x="1915952" y="4464669"/>
                </a:cubicBezTo>
                <a:cubicBezTo>
                  <a:pt x="1903354" y="4467427"/>
                  <a:pt x="1836826" y="4459363"/>
                  <a:pt x="1824767" y="4463841"/>
                </a:cubicBezTo>
                <a:lnTo>
                  <a:pt x="1818446" y="4466162"/>
                </a:lnTo>
                <a:lnTo>
                  <a:pt x="1792979" y="4467533"/>
                </a:lnTo>
                <a:lnTo>
                  <a:pt x="1786007" y="4477820"/>
                </a:lnTo>
                <a:lnTo>
                  <a:pt x="1700890" y="4486737"/>
                </a:lnTo>
                <a:cubicBezTo>
                  <a:pt x="1644305" y="4461695"/>
                  <a:pt x="1595991" y="4491570"/>
                  <a:pt x="1496036" y="4490777"/>
                </a:cubicBezTo>
                <a:cubicBezTo>
                  <a:pt x="1469547" y="4482126"/>
                  <a:pt x="1364133" y="4461070"/>
                  <a:pt x="1344435" y="4473538"/>
                </a:cubicBezTo>
                <a:lnTo>
                  <a:pt x="1328066" y="4473650"/>
                </a:lnTo>
                <a:lnTo>
                  <a:pt x="1307929" y="4472224"/>
                </a:lnTo>
                <a:cubicBezTo>
                  <a:pt x="1297296" y="4472938"/>
                  <a:pt x="1286253" y="4474917"/>
                  <a:pt x="1276712" y="4477775"/>
                </a:cubicBezTo>
                <a:lnTo>
                  <a:pt x="1259786" y="4486039"/>
                </a:lnTo>
                <a:lnTo>
                  <a:pt x="1254149" y="4485243"/>
                </a:lnTo>
                <a:lnTo>
                  <a:pt x="1253835" y="4482397"/>
                </a:lnTo>
                <a:cubicBezTo>
                  <a:pt x="1242111" y="4472542"/>
                  <a:pt x="1167700" y="4491972"/>
                  <a:pt x="1202349" y="4472878"/>
                </a:cubicBezTo>
                <a:cubicBezTo>
                  <a:pt x="1189242" y="4471823"/>
                  <a:pt x="1167161" y="4433285"/>
                  <a:pt x="1134209" y="4436320"/>
                </a:cubicBezTo>
                <a:cubicBezTo>
                  <a:pt x="1089697" y="4442366"/>
                  <a:pt x="1100423" y="4432039"/>
                  <a:pt x="1055333" y="4428602"/>
                </a:cubicBezTo>
                <a:cubicBezTo>
                  <a:pt x="1041136" y="4406270"/>
                  <a:pt x="1045585" y="4424774"/>
                  <a:pt x="1023656" y="4415806"/>
                </a:cubicBezTo>
                <a:cubicBezTo>
                  <a:pt x="1022285" y="4432773"/>
                  <a:pt x="999484" y="4400086"/>
                  <a:pt x="989393" y="4417111"/>
                </a:cubicBezTo>
                <a:cubicBezTo>
                  <a:pt x="985722" y="4414939"/>
                  <a:pt x="982483" y="4412299"/>
                  <a:pt x="979308" y="4409520"/>
                </a:cubicBezTo>
                <a:lnTo>
                  <a:pt x="977641" y="4408074"/>
                </a:lnTo>
                <a:lnTo>
                  <a:pt x="969438" y="4405286"/>
                </a:lnTo>
                <a:lnTo>
                  <a:pt x="969029" y="4400748"/>
                </a:lnTo>
                <a:lnTo>
                  <a:pt x="958049" y="4393863"/>
                </a:lnTo>
                <a:cubicBezTo>
                  <a:pt x="953642" y="4391864"/>
                  <a:pt x="948557" y="4390392"/>
                  <a:pt x="942423" y="4389778"/>
                </a:cubicBezTo>
                <a:cubicBezTo>
                  <a:pt x="918991" y="4394276"/>
                  <a:pt x="895417" y="4368106"/>
                  <a:pt x="866111" y="4374574"/>
                </a:cubicBezTo>
                <a:cubicBezTo>
                  <a:pt x="855715" y="4375510"/>
                  <a:pt x="825849" y="4369575"/>
                  <a:pt x="821619" y="4363075"/>
                </a:cubicBezTo>
                <a:cubicBezTo>
                  <a:pt x="815684" y="4360729"/>
                  <a:pt x="807891" y="4361298"/>
                  <a:pt x="806545" y="4354932"/>
                </a:cubicBezTo>
                <a:cubicBezTo>
                  <a:pt x="803633" y="4347030"/>
                  <a:pt x="778973" y="4353793"/>
                  <a:pt x="784265" y="4346098"/>
                </a:cubicBezTo>
                <a:cubicBezTo>
                  <a:pt x="766827" y="4350629"/>
                  <a:pt x="758410" y="4333644"/>
                  <a:pt x="746361" y="4327585"/>
                </a:cubicBezTo>
                <a:cubicBezTo>
                  <a:pt x="739295" y="4330130"/>
                  <a:pt x="732924" y="4326969"/>
                  <a:pt x="724833" y="4322280"/>
                </a:cubicBezTo>
                <a:lnTo>
                  <a:pt x="692229" y="4311453"/>
                </a:lnTo>
                <a:lnTo>
                  <a:pt x="682738" y="4309627"/>
                </a:lnTo>
                <a:lnTo>
                  <a:pt x="678921" y="4309083"/>
                </a:lnTo>
                <a:lnTo>
                  <a:pt x="646295" y="4309501"/>
                </a:lnTo>
                <a:cubicBezTo>
                  <a:pt x="645816" y="4308195"/>
                  <a:pt x="645067" y="4306921"/>
                  <a:pt x="644071" y="4305725"/>
                </a:cubicBezTo>
                <a:lnTo>
                  <a:pt x="634976" y="4300573"/>
                </a:lnTo>
                <a:lnTo>
                  <a:pt x="625763" y="4302811"/>
                </a:lnTo>
                <a:cubicBezTo>
                  <a:pt x="626730" y="4296354"/>
                  <a:pt x="615876" y="4301668"/>
                  <a:pt x="607674" y="4301837"/>
                </a:cubicBezTo>
                <a:lnTo>
                  <a:pt x="602965" y="4300327"/>
                </a:lnTo>
                <a:lnTo>
                  <a:pt x="586229" y="4312031"/>
                </a:lnTo>
                <a:cubicBezTo>
                  <a:pt x="576553" y="4312302"/>
                  <a:pt x="566131" y="4302031"/>
                  <a:pt x="557275" y="4301289"/>
                </a:cubicBezTo>
                <a:lnTo>
                  <a:pt x="526163" y="4297470"/>
                </a:lnTo>
                <a:lnTo>
                  <a:pt x="516631" y="4299761"/>
                </a:lnTo>
                <a:cubicBezTo>
                  <a:pt x="495873" y="4300309"/>
                  <a:pt x="474152" y="4298655"/>
                  <a:pt x="459412" y="4306052"/>
                </a:cubicBezTo>
                <a:cubicBezTo>
                  <a:pt x="453422" y="4306923"/>
                  <a:pt x="446771" y="4299312"/>
                  <a:pt x="441733" y="4298450"/>
                </a:cubicBezTo>
                <a:lnTo>
                  <a:pt x="428280" y="4294479"/>
                </a:lnTo>
                <a:lnTo>
                  <a:pt x="425763" y="4290239"/>
                </a:lnTo>
                <a:lnTo>
                  <a:pt x="416825" y="4289525"/>
                </a:lnTo>
                <a:lnTo>
                  <a:pt x="414589" y="4288538"/>
                </a:lnTo>
                <a:cubicBezTo>
                  <a:pt x="410330" y="4286638"/>
                  <a:pt x="406074" y="4284884"/>
                  <a:pt x="401639" y="4283681"/>
                </a:cubicBezTo>
                <a:cubicBezTo>
                  <a:pt x="400291" y="4302346"/>
                  <a:pt x="363682" y="4276528"/>
                  <a:pt x="370415" y="4293067"/>
                </a:cubicBezTo>
                <a:cubicBezTo>
                  <a:pt x="345802" y="4289707"/>
                  <a:pt x="358667" y="4306330"/>
                  <a:pt x="334938" y="4288364"/>
                </a:cubicBezTo>
                <a:cubicBezTo>
                  <a:pt x="291417" y="4295790"/>
                  <a:pt x="273753" y="4302034"/>
                  <a:pt x="235237" y="4295882"/>
                </a:cubicBezTo>
                <a:cubicBezTo>
                  <a:pt x="199669" y="4294212"/>
                  <a:pt x="155293" y="4277040"/>
                  <a:pt x="121525" y="4278339"/>
                </a:cubicBezTo>
                <a:cubicBezTo>
                  <a:pt x="70380" y="4279224"/>
                  <a:pt x="48578" y="4324896"/>
                  <a:pt x="32621" y="4303674"/>
                </a:cubicBezTo>
                <a:cubicBezTo>
                  <a:pt x="20541" y="4306410"/>
                  <a:pt x="11582" y="4308037"/>
                  <a:pt x="3115" y="4309103"/>
                </a:cubicBezTo>
                <a:lnTo>
                  <a:pt x="0" y="430934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904C85-9F78-8FEE-30CB-03DB17BDB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950" y="1876567"/>
            <a:ext cx="3696708" cy="31048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b="1" i="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Comparison: All Features vs Consolidated Billing</a:t>
            </a:r>
            <a:endParaRPr lang="en-US" kern="12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0AC3A952-2574-44E9-9C98-DBC27EE14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7836" y="964940"/>
            <a:ext cx="1348547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D398E-1513-289D-B09A-B3AE57868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4795" y="1168843"/>
            <a:ext cx="5146913" cy="45640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Scope:</a:t>
            </a:r>
            <a:endParaRPr lang="en-US" sz="13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marL="74295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All Features:</a:t>
            </a:r>
            <a:r>
              <a:rPr lang="en-US" sz="13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Encompasses a broader set of features, including organizational structure, access controls, and security.</a:t>
            </a:r>
          </a:p>
          <a:p>
            <a:pPr marL="74295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Consolidated Billing Features:</a:t>
            </a:r>
            <a:r>
              <a:rPr lang="en-US" sz="13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Focused specifically on financial aspects, providing a consolidated view of costs and payments.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Primary Focus:</a:t>
            </a:r>
            <a:endParaRPr lang="en-US" sz="13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marL="74295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All Features:</a:t>
            </a:r>
            <a:r>
              <a:rPr lang="en-US" sz="13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Governance, security, and resource management.</a:t>
            </a:r>
          </a:p>
          <a:p>
            <a:pPr marL="74295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Consolidated Billing Features:</a:t>
            </a:r>
            <a:r>
              <a:rPr lang="en-US" sz="13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Billing and cost management.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Comprehensive vs Specialized:</a:t>
            </a:r>
            <a:endParaRPr lang="en-US" sz="13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marL="74295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All Features:</a:t>
            </a:r>
            <a:r>
              <a:rPr lang="en-US" sz="13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Comprehensive suite for overall organizational management.</a:t>
            </a:r>
          </a:p>
          <a:p>
            <a:pPr marL="74295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Consolidated Billing Features:</a:t>
            </a:r>
            <a:r>
              <a:rPr lang="en-US" sz="13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Specialized features addressing financial aspects.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Use Case Differentiation:</a:t>
            </a:r>
            <a:endParaRPr lang="en-US" sz="13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marL="74295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All Features:</a:t>
            </a:r>
            <a:r>
              <a:rPr lang="en-US" sz="13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Suited for organizations with diverse governance and security requirements.</a:t>
            </a:r>
          </a:p>
          <a:p>
            <a:pPr marL="74295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Consolidated Billing Features:</a:t>
            </a:r>
            <a:r>
              <a:rPr lang="en-US" sz="13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Specifically tailored for organizations emphasizing billing simplicity and cost tracking.</a:t>
            </a:r>
          </a:p>
        </p:txBody>
      </p:sp>
    </p:spTree>
    <p:extLst>
      <p:ext uri="{BB962C8B-B14F-4D97-AF65-F5344CB8AC3E}">
        <p14:creationId xmlns:p14="http://schemas.microsoft.com/office/powerpoint/2010/main" val="297464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564</Words>
  <Application>Microsoft Macintosh PowerPoint</Application>
  <PresentationFormat>Widescreen</PresentationFormat>
  <Paragraphs>55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What is Amazon Organizations ?</vt:lpstr>
      <vt:lpstr>Amazon Organizations</vt:lpstr>
      <vt:lpstr>AWS Organization Consolidated billing</vt:lpstr>
      <vt:lpstr>AWS Organization All Features </vt:lpstr>
      <vt:lpstr>Comparison: All Features vs Consolidated Billing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Ilya Chakun</dc:creator>
  <cp:lastModifiedBy>Ilya Chakun</cp:lastModifiedBy>
  <cp:revision>11</cp:revision>
  <dcterms:created xsi:type="dcterms:W3CDTF">2023-08-06T12:53:09Z</dcterms:created>
  <dcterms:modified xsi:type="dcterms:W3CDTF">2023-12-03T12:01:50Z</dcterms:modified>
</cp:coreProperties>
</file>