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66"/>
  </p:normalViewPr>
  <p:slideViewPr>
    <p:cSldViewPr snapToGrid="0">
      <p:cViewPr varScale="1">
        <p:scale>
          <a:sx n="266" d="100"/>
          <a:sy n="266" d="100"/>
        </p:scale>
        <p:origin x="37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3672d99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3672d99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3672d99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f3672d99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f3672d99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f3672d99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3672d99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f3672d99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f3672d99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f3672d99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f3672d99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f3672d99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f3672d99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f3672d99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8E7C-B585-69F4-B2A8-740E39E3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2D59E-F3A0-E622-90E1-FFC15D39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98B2-0E4E-CAF3-22B2-A6BBDD5B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A9B6-2518-91E0-0F21-93458F18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6203-B12C-9151-BEDB-78CAC59B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58375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F935-0CF4-C875-CA8E-DEA6C9F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32290-0C78-7765-6EB4-FCCC9D45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0EF1-D960-7624-455E-564DE14A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ECE6-0642-DBD2-5963-F4630463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8524-B97A-542C-CFD2-F074F2E4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7462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95855-6BE3-B42A-6292-8A86702EF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DA31D-E60D-82D8-D611-A4A04B870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9066-82CA-BA98-3A31-71395DCB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7D37-F6CB-88B3-1D71-616627E0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5E9B6-85F9-1E70-5598-6E04366E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2336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05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74F6-84D8-6B5A-DA0A-014B0793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EDAC-FDC3-6032-DA3F-331D4E77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BD8EE-D777-648E-6569-191DBC41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0516-A982-4D6A-5F02-1830E09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0903-A700-4E93-3388-3B2069CA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91433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6744-B22F-50EA-18B9-27AF6AEE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D65CE-28E1-2B8F-E7D6-B242C13EA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ECB1-3347-C0F8-3211-5BA0438A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1587-938E-D602-40EC-4B0CD85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4E11-22BC-68C7-4941-FFBE5092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97580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5E96-38DD-F3B3-7816-A10731DA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4348-4D41-FE74-40AD-527B15FF3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0EF0C-06D3-9019-50D9-18CF22682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3FCFD-A103-C4D3-3570-17C96EAC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D8C4B-A40A-A225-EDF0-A4D7067C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1FCB-557A-D762-E91B-27575F03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90441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D577-8B82-2C9E-3EA6-FF2C1B40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35853-1A37-0713-6D6A-8611E5CE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57875-5F80-3A90-F84E-7A8E18971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31190-5686-1C87-D2C6-3CECB18D4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C70B-5393-90CC-5E89-461DA814A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AEF41-16D3-4554-8766-73C68EB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6C143-D1DD-B33A-7053-C5D6BD16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0B087-437B-6E9E-9B72-B676FAF6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92647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54E2-520A-ACB7-AD26-DC8396F2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21DD-9654-252D-2FA3-0F31B27D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E0E97-2F2C-796A-237D-0917697A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110A0-15AB-5565-418F-2639082D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96803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E9386-79AA-4AC7-FA68-91BA4DB1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7E032-5293-D3B2-0AA0-8F83FA23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4566A-94CC-6C81-58FC-42659B0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32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3C19-60B9-6A84-559A-446CFD5C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79E08-D92A-0636-8D25-7F56B554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697AE-4E3F-B051-6949-48C7F4ADD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C106E-1AE6-87F3-35A2-6AB9860B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8B3B-1F6D-1179-AAC0-9152C2F3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994B-0860-B3D4-26AE-2D471426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21325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EFB9-659F-E897-F1BA-AA5254C9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1BAE7-453A-EAFB-A407-35FE4AEF6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FFE29-BF5B-920F-2DE9-5E79DD0B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5FD7C-53D2-5B0A-3BFF-477606F2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958C2-454F-AF6C-B70B-5289D67C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2573-F3AE-7C10-84DE-756740F4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81593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E82B3-153E-BF1B-FDFE-5103787E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7498E-9732-E9F8-1C74-4620E4C3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C8DD7-209B-B539-5566-85D5456A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D444-CF68-C743-A21E-3D99728923DE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05F4-8517-30D5-AC36-02550E2F8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A110E-62E5-C741-EAFA-AB69331F9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259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433988" y="841772"/>
            <a:ext cx="8276021" cy="2381017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Global Accelerator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158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3989" y="3375900"/>
            <a:ext cx="8276022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Global Accelerator</a:t>
            </a:r>
          </a:p>
        </p:txBody>
      </p:sp>
      <p:sp>
        <p:nvSpPr>
          <p:cNvPr id="136" name="Google Shape;136;p29"/>
          <p:cNvSpPr txBox="1">
            <a:spLocks noGrp="1"/>
          </p:cNvSpPr>
          <p:nvPr>
            <p:ph sz="half" idx="1"/>
          </p:nvPr>
        </p:nvSpPr>
        <p:spPr>
          <a:xfrm>
            <a:off x="852775" y="1648771"/>
            <a:ext cx="3719225" cy="293833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100">
                <a:sym typeface="Arial"/>
              </a:rPr>
              <a:t>AWS Global Accelerator is a service that improves the availability and performance of applications with local or global users.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100">
                <a:sym typeface="Arial"/>
              </a:rPr>
              <a:t>It provides </a:t>
            </a:r>
            <a:r>
              <a:rPr lang="en-US" sz="1100" b="1" u="sng">
                <a:sym typeface="Arial"/>
              </a:rPr>
              <a:t>static IP</a:t>
            </a:r>
            <a:r>
              <a:rPr lang="en-US" sz="1100">
                <a:sym typeface="Arial"/>
              </a:rPr>
              <a:t> addresses that act as a </a:t>
            </a:r>
            <a:r>
              <a:rPr lang="en-US" sz="1100" b="1" u="sng">
                <a:sym typeface="Arial"/>
              </a:rPr>
              <a:t>fixed entry point</a:t>
            </a:r>
            <a:r>
              <a:rPr lang="en-US" sz="1100">
                <a:sym typeface="Arial"/>
              </a:rPr>
              <a:t> to application endpoints in a single or multiple AWS Regions, such as Application Load Balancers, Network Load Balancers or EC2 instances.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100">
                <a:sym typeface="Arial"/>
              </a:rPr>
              <a:t>Uses the AWS global network to optimize the path from users to applications, improving the performance of TCP and UDP traffic.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r>
              <a:rPr lang="en-US" sz="1100">
                <a:sym typeface="Arial"/>
              </a:rPr>
              <a:t>AWS Global Accelerator continually monitors the health of application endpoints and will detect an unhealthy endpoint and redirect traffic to healthy endpoints in less than 1 minute.</a:t>
            </a: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39525" y="2260278"/>
            <a:ext cx="3591379" cy="1573750"/>
          </a:xfrm>
          <a:prstGeom prst="rect">
            <a:avLst/>
          </a:prstGeom>
          <a:noFill/>
        </p:spPr>
      </p:pic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Unicast IP vs Anycast IP</a:t>
            </a:r>
          </a:p>
        </p:txBody>
      </p:sp>
      <p:sp>
        <p:nvSpPr>
          <p:cNvPr id="143" name="Google Shape;143;p30"/>
          <p:cNvSpPr txBox="1">
            <a:spLocks noGrp="1"/>
          </p:cNvSpPr>
          <p:nvPr>
            <p:ph sz="half" idx="1"/>
          </p:nvPr>
        </p:nvSpPr>
        <p:spPr>
          <a:xfrm>
            <a:off x="852775" y="1648771"/>
            <a:ext cx="3719225" cy="293833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500" b="1">
                <a:sym typeface="Arial"/>
              </a:rPr>
              <a:t>Unicast IP:</a:t>
            </a:r>
            <a:r>
              <a:rPr lang="en-US" sz="1500">
                <a:sym typeface="Arial"/>
              </a:rPr>
              <a:t> one server holds one IP address.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 b="1">
                <a:sym typeface="Arial"/>
              </a:rPr>
              <a:t>Anycast IP:</a:t>
            </a:r>
            <a:r>
              <a:rPr lang="en-US" sz="1500">
                <a:sym typeface="Arial"/>
              </a:rPr>
              <a:t> all servers hold the same IP address and the client is routed to the nearest one.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endParaRPr lang="en-US" sz="1500">
              <a:sym typeface="Arial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63372" y="1638685"/>
            <a:ext cx="1943685" cy="2816936"/>
          </a:xfrm>
          <a:prstGeom prst="rect">
            <a:avLst/>
          </a:prstGeom>
          <a:noFill/>
        </p:spPr>
      </p:pic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Global Accelerator</a:t>
            </a:r>
          </a:p>
        </p:txBody>
      </p:sp>
      <p:sp>
        <p:nvSpPr>
          <p:cNvPr id="150" name="Google Shape;150;p31"/>
          <p:cNvSpPr txBox="1">
            <a:spLocks noGrp="1"/>
          </p:cNvSpPr>
          <p:nvPr>
            <p:ph sz="half" idx="1"/>
          </p:nvPr>
        </p:nvSpPr>
        <p:spPr>
          <a:xfrm>
            <a:off x="852775" y="1648771"/>
            <a:ext cx="3719225" cy="293833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500">
                <a:sym typeface="Arial"/>
              </a:rPr>
              <a:t>Leverage the AWS internal network to route to your application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>
                <a:sym typeface="Arial"/>
              </a:rPr>
              <a:t>2 Anycast IP are created for your application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>
                <a:sym typeface="Arial"/>
              </a:rPr>
              <a:t>The Anycast IP send traffic directly to Edge Locations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>
                <a:sym typeface="Arial"/>
              </a:rPr>
              <a:t>The Edge locations send the traffic to your application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endParaRPr lang="en-US" sz="1500">
              <a:sym typeface="Arial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39525" y="1942804"/>
            <a:ext cx="3591379" cy="2208697"/>
          </a:xfrm>
          <a:prstGeom prst="rect">
            <a:avLst/>
          </a:prstGeom>
          <a:noFill/>
        </p:spPr>
      </p:pic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9144000" cy="172142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852777" y="411480"/>
            <a:ext cx="7157553" cy="8915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Global Accelerator</a:t>
            </a:r>
          </a:p>
        </p:txBody>
      </p:sp>
      <p:sp>
        <p:nvSpPr>
          <p:cNvPr id="157" name="Google Shape;157;p32"/>
          <p:cNvSpPr txBox="1">
            <a:spLocks noGrp="1"/>
          </p:cNvSpPr>
          <p:nvPr>
            <p:ph sz="half" idx="1"/>
          </p:nvPr>
        </p:nvSpPr>
        <p:spPr>
          <a:xfrm>
            <a:off x="1468490" y="1823823"/>
            <a:ext cx="6207019" cy="24900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Works with Elastic IP, EC2 instances, ALB, NLB, public or private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Consistent Performance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Intelligent routing to lowest latency and fast regional failover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No issue with client cache (because the IP doesn’t change)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Internal AWS network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Health Checks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Global Accelerator performs a health check of your applications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Helps make your application global (failover less than 1 minute for unhealthy)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Great for disaster recovery (thanks to the health checks)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Security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only 2 external IP need to be whitelisted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DDoS protection thanks to AWS Shield</a:t>
            </a: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4478172"/>
            <a:ext cx="7475562" cy="665328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9144000" cy="172142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852777" y="411480"/>
            <a:ext cx="7157553" cy="8915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Global Accelerator vs CloudFront</a:t>
            </a:r>
          </a:p>
        </p:txBody>
      </p:sp>
      <p:sp>
        <p:nvSpPr>
          <p:cNvPr id="163" name="Google Shape;163;p33"/>
          <p:cNvSpPr txBox="1">
            <a:spLocks noGrp="1"/>
          </p:cNvSpPr>
          <p:nvPr>
            <p:ph sz="half" idx="1"/>
          </p:nvPr>
        </p:nvSpPr>
        <p:spPr>
          <a:xfrm>
            <a:off x="1468490" y="1823823"/>
            <a:ext cx="6207019" cy="24900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They both use the AWS global network and its edge locations around the world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Both services integrate with AWS Shield for DDoS protection.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CloudFront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Improves performance for both cacheable content (such as images and videos)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Dynamic content (such as API acceleration and dynamic site delivery)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Content is served at the edge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Global Accelerator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Improves performance for a wide range of applications over TCP or UDP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Proxying packets at the edge to applications running in one or more AWS Regions.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Good fit for non-HTTP use cases, such as gaming (UDP), IoT (MQTT), or Voice over IP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Good for HTTP use cases that require static IP addresses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Good for HTTP use cases that required deterministic, fast regional failover</a:t>
            </a: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4478172"/>
            <a:ext cx="7475562" cy="665328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479160" y="342900"/>
            <a:ext cx="8182230" cy="137449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Global Accelerator vs CloudFront</a:t>
            </a:r>
          </a:p>
        </p:txBody>
      </p:sp>
      <p:sp>
        <p:nvSpPr>
          <p:cNvPr id="185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57934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  <a:gd name="connsiteX0" fmla="*/ 0 w 3429000"/>
              <a:gd name="connsiteY0" fmla="*/ 0 h 13716"/>
              <a:gd name="connsiteX1" fmla="*/ 617220 w 3429000"/>
              <a:gd name="connsiteY1" fmla="*/ 0 h 13716"/>
              <a:gd name="connsiteX2" fmla="*/ 1200150 w 3429000"/>
              <a:gd name="connsiteY2" fmla="*/ 0 h 13716"/>
              <a:gd name="connsiteX3" fmla="*/ 1817370 w 3429000"/>
              <a:gd name="connsiteY3" fmla="*/ 0 h 13716"/>
              <a:gd name="connsiteX4" fmla="*/ 250317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743200 w 3429000"/>
              <a:gd name="connsiteY7" fmla="*/ 13716 h 13716"/>
              <a:gd name="connsiteX8" fmla="*/ 1988820 w 3429000"/>
              <a:gd name="connsiteY8" fmla="*/ 13716 h 13716"/>
              <a:gd name="connsiteX9" fmla="*/ 1405890 w 3429000"/>
              <a:gd name="connsiteY9" fmla="*/ 13716 h 13716"/>
              <a:gd name="connsiteX10" fmla="*/ 65151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78" y="4238"/>
                  <a:pt x="3429362" y="9645"/>
                  <a:pt x="3429000" y="13716"/>
                </a:cubicBezTo>
                <a:cubicBezTo>
                  <a:pt x="3212354" y="24300"/>
                  <a:pt x="3083619" y="-5408"/>
                  <a:pt x="2811780" y="13716"/>
                </a:cubicBezTo>
                <a:cubicBezTo>
                  <a:pt x="2533576" y="20486"/>
                  <a:pt x="2477440" y="15959"/>
                  <a:pt x="2228850" y="13716"/>
                </a:cubicBezTo>
                <a:cubicBezTo>
                  <a:pt x="2003657" y="-6415"/>
                  <a:pt x="1810789" y="13722"/>
                  <a:pt x="1543050" y="13716"/>
                </a:cubicBezTo>
                <a:cubicBezTo>
                  <a:pt x="1286635" y="-25734"/>
                  <a:pt x="1189418" y="17718"/>
                  <a:pt x="925830" y="13716"/>
                </a:cubicBezTo>
                <a:cubicBezTo>
                  <a:pt x="678389" y="-6959"/>
                  <a:pt x="367033" y="38662"/>
                  <a:pt x="0" y="13716"/>
                </a:cubicBezTo>
                <a:cubicBezTo>
                  <a:pt x="-950" y="8514"/>
                  <a:pt x="-119" y="344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219" y="5403"/>
                  <a:pt x="3428159" y="9705"/>
                  <a:pt x="3429000" y="13716"/>
                </a:cubicBezTo>
                <a:cubicBezTo>
                  <a:pt x="3101445" y="-8012"/>
                  <a:pt x="2879434" y="29451"/>
                  <a:pt x="2743200" y="13716"/>
                </a:cubicBezTo>
                <a:cubicBezTo>
                  <a:pt x="2609544" y="9343"/>
                  <a:pt x="2334178" y="44077"/>
                  <a:pt x="1988820" y="13716"/>
                </a:cubicBezTo>
                <a:cubicBezTo>
                  <a:pt x="1620382" y="13563"/>
                  <a:pt x="1588099" y="-7567"/>
                  <a:pt x="1405890" y="13716"/>
                </a:cubicBezTo>
                <a:cubicBezTo>
                  <a:pt x="1266239" y="23975"/>
                  <a:pt x="867500" y="10636"/>
                  <a:pt x="651510" y="13716"/>
                </a:cubicBezTo>
                <a:cubicBezTo>
                  <a:pt x="445459" y="35533"/>
                  <a:pt x="119818" y="-28316"/>
                  <a:pt x="0" y="13716"/>
                </a:cubicBezTo>
                <a:cubicBezTo>
                  <a:pt x="242" y="7496"/>
                  <a:pt x="776" y="5947"/>
                  <a:pt x="0" y="0"/>
                </a:cubicBezTo>
                <a:close/>
              </a:path>
              <a:path w="3429000" h="13716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104" y="3768"/>
                  <a:pt x="3429110" y="10153"/>
                  <a:pt x="3429000" y="13716"/>
                </a:cubicBezTo>
                <a:cubicBezTo>
                  <a:pt x="3250522" y="51451"/>
                  <a:pt x="3056248" y="-6129"/>
                  <a:pt x="2811780" y="13716"/>
                </a:cubicBezTo>
                <a:cubicBezTo>
                  <a:pt x="2534418" y="21986"/>
                  <a:pt x="2483107" y="15318"/>
                  <a:pt x="2228850" y="13716"/>
                </a:cubicBezTo>
                <a:cubicBezTo>
                  <a:pt x="1996093" y="-24934"/>
                  <a:pt x="1790611" y="30524"/>
                  <a:pt x="1543050" y="13716"/>
                </a:cubicBezTo>
                <a:cubicBezTo>
                  <a:pt x="1276188" y="-34299"/>
                  <a:pt x="1196665" y="-3522"/>
                  <a:pt x="925830" y="13716"/>
                </a:cubicBezTo>
                <a:cubicBezTo>
                  <a:pt x="718623" y="56844"/>
                  <a:pt x="374628" y="20467"/>
                  <a:pt x="0" y="13716"/>
                </a:cubicBezTo>
                <a:cubicBezTo>
                  <a:pt x="84" y="8233"/>
                  <a:pt x="-347" y="31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3716"/>
                      <a:gd name="connsiteX1" fmla="*/ 685800 w 3429000"/>
                      <a:gd name="connsiteY1" fmla="*/ 0 h 13716"/>
                      <a:gd name="connsiteX2" fmla="*/ 1371600 w 3429000"/>
                      <a:gd name="connsiteY2" fmla="*/ 0 h 13716"/>
                      <a:gd name="connsiteX3" fmla="*/ 2057400 w 3429000"/>
                      <a:gd name="connsiteY3" fmla="*/ 0 h 13716"/>
                      <a:gd name="connsiteX4" fmla="*/ 2674620 w 3429000"/>
                      <a:gd name="connsiteY4" fmla="*/ 0 h 13716"/>
                      <a:gd name="connsiteX5" fmla="*/ 3429000 w 3429000"/>
                      <a:gd name="connsiteY5" fmla="*/ 0 h 13716"/>
                      <a:gd name="connsiteX6" fmla="*/ 3429000 w 3429000"/>
                      <a:gd name="connsiteY6" fmla="*/ 13716 h 13716"/>
                      <a:gd name="connsiteX7" fmla="*/ 2811780 w 3429000"/>
                      <a:gd name="connsiteY7" fmla="*/ 13716 h 13716"/>
                      <a:gd name="connsiteX8" fmla="*/ 2228850 w 3429000"/>
                      <a:gd name="connsiteY8" fmla="*/ 13716 h 13716"/>
                      <a:gd name="connsiteX9" fmla="*/ 1543050 w 3429000"/>
                      <a:gd name="connsiteY9" fmla="*/ 13716 h 13716"/>
                      <a:gd name="connsiteX10" fmla="*/ 925830 w 3429000"/>
                      <a:gd name="connsiteY10" fmla="*/ 13716 h 13716"/>
                      <a:gd name="connsiteX11" fmla="*/ 0 w 3429000"/>
                      <a:gd name="connsiteY11" fmla="*/ 13716 h 13716"/>
                      <a:gd name="connsiteX12" fmla="*/ 0 w 3429000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3716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214" y="4075"/>
                          <a:pt x="3429316" y="9784"/>
                          <a:pt x="3429000" y="13716"/>
                        </a:cubicBezTo>
                        <a:cubicBezTo>
                          <a:pt x="3221081" y="44036"/>
                          <a:pt x="3088001" y="3494"/>
                          <a:pt x="2811780" y="13716"/>
                        </a:cubicBezTo>
                        <a:cubicBezTo>
                          <a:pt x="2535559" y="23938"/>
                          <a:pt x="2481355" y="20326"/>
                          <a:pt x="2228850" y="13716"/>
                        </a:cubicBezTo>
                        <a:cubicBezTo>
                          <a:pt x="1976345" y="7107"/>
                          <a:pt x="1807520" y="43784"/>
                          <a:pt x="1543050" y="13716"/>
                        </a:cubicBezTo>
                        <a:cubicBezTo>
                          <a:pt x="1278580" y="-16352"/>
                          <a:pt x="1181944" y="551"/>
                          <a:pt x="925830" y="13716"/>
                        </a:cubicBezTo>
                        <a:cubicBezTo>
                          <a:pt x="669716" y="26881"/>
                          <a:pt x="410304" y="30243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429000" h="13716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8434" y="5320"/>
                          <a:pt x="3428676" y="9001"/>
                          <a:pt x="3429000" y="13716"/>
                        </a:cubicBezTo>
                        <a:cubicBezTo>
                          <a:pt x="3103464" y="-3979"/>
                          <a:pt x="2887909" y="18368"/>
                          <a:pt x="2743200" y="13716"/>
                        </a:cubicBezTo>
                        <a:cubicBezTo>
                          <a:pt x="2598491" y="9064"/>
                          <a:pt x="2362615" y="6084"/>
                          <a:pt x="1988820" y="13716"/>
                        </a:cubicBezTo>
                        <a:cubicBezTo>
                          <a:pt x="1615025" y="21348"/>
                          <a:pt x="1580494" y="-880"/>
                          <a:pt x="1405890" y="13716"/>
                        </a:cubicBezTo>
                        <a:cubicBezTo>
                          <a:pt x="1231286" y="28312"/>
                          <a:pt x="885259" y="-20857"/>
                          <a:pt x="651510" y="13716"/>
                        </a:cubicBezTo>
                        <a:cubicBezTo>
                          <a:pt x="417761" y="48289"/>
                          <a:pt x="138362" y="-18428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61923" y="2343150"/>
            <a:ext cx="5817868" cy="2327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9144000" cy="172142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852777" y="411480"/>
            <a:ext cx="7157553" cy="8915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Global Accelerator use cases </a:t>
            </a:r>
          </a:p>
        </p:txBody>
      </p:sp>
      <p:sp>
        <p:nvSpPr>
          <p:cNvPr id="175" name="Google Shape;175;p35"/>
          <p:cNvSpPr txBox="1">
            <a:spLocks noGrp="1"/>
          </p:cNvSpPr>
          <p:nvPr>
            <p:ph sz="half" idx="1"/>
          </p:nvPr>
        </p:nvSpPr>
        <p:spPr>
          <a:xfrm>
            <a:off x="1468490" y="1823823"/>
            <a:ext cx="6207019" cy="24900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Scale for increased application utilization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Acceleration for latency-sensitive applications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Disaster recovery and multi-Region resiliency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Protect your applications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Improve performance for VoIP or online gaming applications</a:t>
            </a: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4478172"/>
            <a:ext cx="7475562" cy="665328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450</Words>
  <Application>Microsoft Macintosh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Arial</vt:lpstr>
      <vt:lpstr>Calibri</vt:lpstr>
      <vt:lpstr>Office Theme</vt:lpstr>
      <vt:lpstr>AWS Global Accelerator</vt:lpstr>
      <vt:lpstr>AWS Global Accelerator</vt:lpstr>
      <vt:lpstr>Unicast IP vs Anycast IP</vt:lpstr>
      <vt:lpstr>AWS Global Accelerator</vt:lpstr>
      <vt:lpstr>AWS Global Accelerator</vt:lpstr>
      <vt:lpstr>AWS Global Accelerator vs CloudFront</vt:lpstr>
      <vt:lpstr>AWS Global Accelerator vs CloudFront</vt:lpstr>
      <vt:lpstr>AWS Global Accelerator use cases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Global Accelerator</dc:title>
  <cp:lastModifiedBy>Ilya Chakun</cp:lastModifiedBy>
  <cp:revision>1</cp:revision>
  <dcterms:modified xsi:type="dcterms:W3CDTF">2023-12-03T16:30:08Z</dcterms:modified>
</cp:coreProperties>
</file>