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5"/>
  </p:notesMasterIdLst>
  <p:sldIdLst>
    <p:sldId id="278" r:id="rId2"/>
    <p:sldId id="257" r:id="rId3"/>
    <p:sldId id="258" r:id="rId4"/>
    <p:sldId id="260" r:id="rId5"/>
    <p:sldId id="259" r:id="rId6"/>
    <p:sldId id="261" r:id="rId7"/>
    <p:sldId id="263" r:id="rId8"/>
    <p:sldId id="266" r:id="rId9"/>
    <p:sldId id="267" r:id="rId10"/>
    <p:sldId id="269" r:id="rId11"/>
    <p:sldId id="271" r:id="rId12"/>
    <p:sldId id="265" r:id="rId13"/>
    <p:sldId id="270" r:id="rId14"/>
    <p:sldId id="262" r:id="rId15"/>
    <p:sldId id="268" r:id="rId16"/>
    <p:sldId id="264" r:id="rId17"/>
    <p:sldId id="275" r:id="rId18"/>
    <p:sldId id="276" r:id="rId19"/>
    <p:sldId id="273" r:id="rId20"/>
    <p:sldId id="277" r:id="rId21"/>
    <p:sldId id="279" r:id="rId22"/>
    <p:sldId id="281" r:id="rId23"/>
    <p:sldId id="280" r:id="rId24"/>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9"/>
    <p:restoredTop sz="94666"/>
  </p:normalViewPr>
  <p:slideViewPr>
    <p:cSldViewPr snapToGrid="0">
      <p:cViewPr varScale="1">
        <p:scale>
          <a:sx n="266" d="100"/>
          <a:sy n="266" d="100"/>
        </p:scale>
        <p:origin x="2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7A26-7C08-9E78-6A9E-FF837EAC4A3F}"/>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4888FEB3-4988-0B5D-FAF8-11B1F0BE8BF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FE5BA1D1-64BA-0CCD-6176-9E05C02DADDC}"/>
              </a:ext>
            </a:extLst>
          </p:cNvPr>
          <p:cNvSpPr>
            <a:spLocks noGrp="1"/>
          </p:cNvSpPr>
          <p:nvPr>
            <p:ph type="dt" sz="half" idx="10"/>
          </p:nvPr>
        </p:nvSpPr>
        <p:spPr/>
        <p:txBody>
          <a:bodyPr/>
          <a:lstStyle/>
          <a:p>
            <a:fld id="{CACC7A0F-64EE-6B42-BCCA-7361E28B8959}" type="datetimeFigureOut">
              <a:rPr lang="en-CH" smtClean="0"/>
              <a:t>03.12.2023</a:t>
            </a:fld>
            <a:endParaRPr lang="en-CH"/>
          </a:p>
        </p:txBody>
      </p:sp>
      <p:sp>
        <p:nvSpPr>
          <p:cNvPr id="5" name="Footer Placeholder 4">
            <a:extLst>
              <a:ext uri="{FF2B5EF4-FFF2-40B4-BE49-F238E27FC236}">
                <a16:creationId xmlns:a16="http://schemas.microsoft.com/office/drawing/2014/main" id="{7D767C78-3D7B-4965-6D4C-8DE57C6DCAB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10FFD35-9A25-8293-6C07-938CCFAB37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98030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35CF-0FD4-DBF7-3C4D-9190647C9D29}"/>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ADBA12D0-9821-1FE1-A149-274A8FE3B43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A090F13-CF45-02F6-8826-A3F2BD86A360}"/>
              </a:ext>
            </a:extLst>
          </p:cNvPr>
          <p:cNvSpPr>
            <a:spLocks noGrp="1"/>
          </p:cNvSpPr>
          <p:nvPr>
            <p:ph type="dt" sz="half" idx="10"/>
          </p:nvPr>
        </p:nvSpPr>
        <p:spPr/>
        <p:txBody>
          <a:bodyPr/>
          <a:lstStyle/>
          <a:p>
            <a:fld id="{CACC7A0F-64EE-6B42-BCCA-7361E28B8959}" type="datetimeFigureOut">
              <a:rPr lang="en-CH" smtClean="0"/>
              <a:t>03.12.2023</a:t>
            </a:fld>
            <a:endParaRPr lang="en-CH"/>
          </a:p>
        </p:txBody>
      </p:sp>
      <p:sp>
        <p:nvSpPr>
          <p:cNvPr id="5" name="Footer Placeholder 4">
            <a:extLst>
              <a:ext uri="{FF2B5EF4-FFF2-40B4-BE49-F238E27FC236}">
                <a16:creationId xmlns:a16="http://schemas.microsoft.com/office/drawing/2014/main" id="{E1995D31-CEC7-E2EA-382A-E344EF66CE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D7E1E79-11BE-FAB1-6B32-FA8885CBFF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53726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E67107-DC30-D8BA-3FA7-839CE98AEEF0}"/>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745442E-CB14-42C7-F86A-A6CF9B2405C6}"/>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CFCC68B-EFBC-1DE8-C09A-92F3C708EED2}"/>
              </a:ext>
            </a:extLst>
          </p:cNvPr>
          <p:cNvSpPr>
            <a:spLocks noGrp="1"/>
          </p:cNvSpPr>
          <p:nvPr>
            <p:ph type="dt" sz="half" idx="10"/>
          </p:nvPr>
        </p:nvSpPr>
        <p:spPr/>
        <p:txBody>
          <a:bodyPr/>
          <a:lstStyle/>
          <a:p>
            <a:fld id="{CACC7A0F-64EE-6B42-BCCA-7361E28B8959}" type="datetimeFigureOut">
              <a:rPr lang="en-CH" smtClean="0"/>
              <a:t>03.12.2023</a:t>
            </a:fld>
            <a:endParaRPr lang="en-CH"/>
          </a:p>
        </p:txBody>
      </p:sp>
      <p:sp>
        <p:nvSpPr>
          <p:cNvPr id="5" name="Footer Placeholder 4">
            <a:extLst>
              <a:ext uri="{FF2B5EF4-FFF2-40B4-BE49-F238E27FC236}">
                <a16:creationId xmlns:a16="http://schemas.microsoft.com/office/drawing/2014/main" id="{21E0AD51-E2F9-C874-3ECA-14C973F2598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66B5144-871B-414C-8795-CCE009A81A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70699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2866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5444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DE39-44BF-B313-B3FF-D09021345D7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AD9029C-06DF-AC98-A2CD-E8B21FDF8B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BD343FE-84B6-53FA-549F-EBD1BD9F38DF}"/>
              </a:ext>
            </a:extLst>
          </p:cNvPr>
          <p:cNvSpPr>
            <a:spLocks noGrp="1"/>
          </p:cNvSpPr>
          <p:nvPr>
            <p:ph type="dt" sz="half" idx="10"/>
          </p:nvPr>
        </p:nvSpPr>
        <p:spPr/>
        <p:txBody>
          <a:bodyPr/>
          <a:lstStyle/>
          <a:p>
            <a:fld id="{CACC7A0F-64EE-6B42-BCCA-7361E28B8959}" type="datetimeFigureOut">
              <a:rPr lang="en-CH" smtClean="0"/>
              <a:t>03.12.2023</a:t>
            </a:fld>
            <a:endParaRPr lang="en-CH"/>
          </a:p>
        </p:txBody>
      </p:sp>
      <p:sp>
        <p:nvSpPr>
          <p:cNvPr id="5" name="Footer Placeholder 4">
            <a:extLst>
              <a:ext uri="{FF2B5EF4-FFF2-40B4-BE49-F238E27FC236}">
                <a16:creationId xmlns:a16="http://schemas.microsoft.com/office/drawing/2014/main" id="{6756FA6A-1126-9E8F-94AD-277DB4C201D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42293E-DDEB-5A5F-6096-ED3BA7A25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41552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5983-EDB9-68A0-BDAC-AF912FC15D02}"/>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7A006A9-4FFC-78D5-CC8B-C809F4E2F1E5}"/>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BEA6ED-C43E-901F-868E-5C541352C647}"/>
              </a:ext>
            </a:extLst>
          </p:cNvPr>
          <p:cNvSpPr>
            <a:spLocks noGrp="1"/>
          </p:cNvSpPr>
          <p:nvPr>
            <p:ph type="dt" sz="half" idx="10"/>
          </p:nvPr>
        </p:nvSpPr>
        <p:spPr/>
        <p:txBody>
          <a:bodyPr/>
          <a:lstStyle/>
          <a:p>
            <a:fld id="{CACC7A0F-64EE-6B42-BCCA-7361E28B8959}" type="datetimeFigureOut">
              <a:rPr lang="en-CH" smtClean="0"/>
              <a:t>03.12.2023</a:t>
            </a:fld>
            <a:endParaRPr lang="en-CH"/>
          </a:p>
        </p:txBody>
      </p:sp>
      <p:sp>
        <p:nvSpPr>
          <p:cNvPr id="5" name="Footer Placeholder 4">
            <a:extLst>
              <a:ext uri="{FF2B5EF4-FFF2-40B4-BE49-F238E27FC236}">
                <a16:creationId xmlns:a16="http://schemas.microsoft.com/office/drawing/2014/main" id="{F967DACD-474E-F0CA-FED3-22FC9D65095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A8FC73E-B31D-BBB8-B058-CE6742E9F2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96076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E985-6B39-F19C-A162-49618AA6AB5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E90A7C4-DBD8-BF63-304A-A7A592693E41}"/>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E8727355-3CC7-EBDB-CE09-07A7E389E26B}"/>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901B890-FFF4-6856-D70C-DE0C039718E8}"/>
              </a:ext>
            </a:extLst>
          </p:cNvPr>
          <p:cNvSpPr>
            <a:spLocks noGrp="1"/>
          </p:cNvSpPr>
          <p:nvPr>
            <p:ph type="dt" sz="half" idx="10"/>
          </p:nvPr>
        </p:nvSpPr>
        <p:spPr/>
        <p:txBody>
          <a:bodyPr/>
          <a:lstStyle/>
          <a:p>
            <a:fld id="{CACC7A0F-64EE-6B42-BCCA-7361E28B8959}" type="datetimeFigureOut">
              <a:rPr lang="en-CH" smtClean="0"/>
              <a:t>03.12.2023</a:t>
            </a:fld>
            <a:endParaRPr lang="en-CH"/>
          </a:p>
        </p:txBody>
      </p:sp>
      <p:sp>
        <p:nvSpPr>
          <p:cNvPr id="6" name="Footer Placeholder 5">
            <a:extLst>
              <a:ext uri="{FF2B5EF4-FFF2-40B4-BE49-F238E27FC236}">
                <a16:creationId xmlns:a16="http://schemas.microsoft.com/office/drawing/2014/main" id="{91592155-461B-8E94-0E4D-639BD4A260D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2350B87-D4EA-841E-DA70-577A4D844C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85375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99D9-B3A5-E0A1-3381-893B2A386A1E}"/>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656947E-9510-4037-9846-421DCEC3670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D083EB0-DED2-5ED0-9D4F-59474A46A0F1}"/>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4FD2289-8D6F-FEF6-0A73-3FBB3D13237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CF6C7AE-5B8D-31C6-F7DF-37D5BF4AD958}"/>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DDB439F-073B-54FB-6F03-39A646A7A01B}"/>
              </a:ext>
            </a:extLst>
          </p:cNvPr>
          <p:cNvSpPr>
            <a:spLocks noGrp="1"/>
          </p:cNvSpPr>
          <p:nvPr>
            <p:ph type="dt" sz="half" idx="10"/>
          </p:nvPr>
        </p:nvSpPr>
        <p:spPr/>
        <p:txBody>
          <a:bodyPr/>
          <a:lstStyle/>
          <a:p>
            <a:fld id="{CACC7A0F-64EE-6B42-BCCA-7361E28B8959}" type="datetimeFigureOut">
              <a:rPr lang="en-CH" smtClean="0"/>
              <a:t>03.12.2023</a:t>
            </a:fld>
            <a:endParaRPr lang="en-CH"/>
          </a:p>
        </p:txBody>
      </p:sp>
      <p:sp>
        <p:nvSpPr>
          <p:cNvPr id="8" name="Footer Placeholder 7">
            <a:extLst>
              <a:ext uri="{FF2B5EF4-FFF2-40B4-BE49-F238E27FC236}">
                <a16:creationId xmlns:a16="http://schemas.microsoft.com/office/drawing/2014/main" id="{446195D6-8CC3-4F4B-C790-E04F15EFA4F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3C5A9A7-E48A-424F-3E24-E0CC80C139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19709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E2F4-8396-7095-73B7-7B9B963CD120}"/>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CD43163-58A7-796E-32C5-47BBBD16C035}"/>
              </a:ext>
            </a:extLst>
          </p:cNvPr>
          <p:cNvSpPr>
            <a:spLocks noGrp="1"/>
          </p:cNvSpPr>
          <p:nvPr>
            <p:ph type="dt" sz="half" idx="10"/>
          </p:nvPr>
        </p:nvSpPr>
        <p:spPr/>
        <p:txBody>
          <a:bodyPr/>
          <a:lstStyle/>
          <a:p>
            <a:fld id="{CACC7A0F-64EE-6B42-BCCA-7361E28B8959}" type="datetimeFigureOut">
              <a:rPr lang="en-CH" smtClean="0"/>
              <a:t>03.12.2023</a:t>
            </a:fld>
            <a:endParaRPr lang="en-CH"/>
          </a:p>
        </p:txBody>
      </p:sp>
      <p:sp>
        <p:nvSpPr>
          <p:cNvPr id="4" name="Footer Placeholder 3">
            <a:extLst>
              <a:ext uri="{FF2B5EF4-FFF2-40B4-BE49-F238E27FC236}">
                <a16:creationId xmlns:a16="http://schemas.microsoft.com/office/drawing/2014/main" id="{C644F8F1-3856-4AA1-D724-952BD4DB90D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2365295-C7B9-A1E8-2B36-7CC32125C9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10047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AE8FE-C10A-F1E1-1613-31DA00A5DF4E}"/>
              </a:ext>
            </a:extLst>
          </p:cNvPr>
          <p:cNvSpPr>
            <a:spLocks noGrp="1"/>
          </p:cNvSpPr>
          <p:nvPr>
            <p:ph type="dt" sz="half" idx="10"/>
          </p:nvPr>
        </p:nvSpPr>
        <p:spPr/>
        <p:txBody>
          <a:bodyPr/>
          <a:lstStyle/>
          <a:p>
            <a:fld id="{CACC7A0F-64EE-6B42-BCCA-7361E28B8959}" type="datetimeFigureOut">
              <a:rPr lang="en-CH" smtClean="0"/>
              <a:t>03.12.2023</a:t>
            </a:fld>
            <a:endParaRPr lang="en-CH"/>
          </a:p>
        </p:txBody>
      </p:sp>
      <p:sp>
        <p:nvSpPr>
          <p:cNvPr id="3" name="Footer Placeholder 2">
            <a:extLst>
              <a:ext uri="{FF2B5EF4-FFF2-40B4-BE49-F238E27FC236}">
                <a16:creationId xmlns:a16="http://schemas.microsoft.com/office/drawing/2014/main" id="{4E467274-B260-EFCC-652D-F3D0B3ACF37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3C233683-28CA-3E24-2E66-3052C6C82F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3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3FE4-8E2B-E084-8CD6-0BE187F5494D}"/>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5B6E2AD-AC5B-77ED-351F-DD33A12B418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22239F0-B549-F5F9-288C-F3BAAA2F9A6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3FB05C9C-F57C-25FC-1E2E-8039BBDDE36D}"/>
              </a:ext>
            </a:extLst>
          </p:cNvPr>
          <p:cNvSpPr>
            <a:spLocks noGrp="1"/>
          </p:cNvSpPr>
          <p:nvPr>
            <p:ph type="dt" sz="half" idx="10"/>
          </p:nvPr>
        </p:nvSpPr>
        <p:spPr/>
        <p:txBody>
          <a:bodyPr/>
          <a:lstStyle/>
          <a:p>
            <a:fld id="{CACC7A0F-64EE-6B42-BCCA-7361E28B8959}" type="datetimeFigureOut">
              <a:rPr lang="en-CH" smtClean="0"/>
              <a:t>03.12.2023</a:t>
            </a:fld>
            <a:endParaRPr lang="en-CH"/>
          </a:p>
        </p:txBody>
      </p:sp>
      <p:sp>
        <p:nvSpPr>
          <p:cNvPr id="6" name="Footer Placeholder 5">
            <a:extLst>
              <a:ext uri="{FF2B5EF4-FFF2-40B4-BE49-F238E27FC236}">
                <a16:creationId xmlns:a16="http://schemas.microsoft.com/office/drawing/2014/main" id="{A706DC68-B6EA-0375-391E-9EB769AF781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DB4AEA5-EA7D-FF1F-554E-1B74054695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6823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AD07-1225-2545-39A7-FF0B9F61C1D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22D97600-4FEB-3C40-41C4-751B7F761B2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D094E45-41D7-B693-F6BB-A74ED3D546B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D699D53-32AA-B15E-0046-1B2BE694226B}"/>
              </a:ext>
            </a:extLst>
          </p:cNvPr>
          <p:cNvSpPr>
            <a:spLocks noGrp="1"/>
          </p:cNvSpPr>
          <p:nvPr>
            <p:ph type="dt" sz="half" idx="10"/>
          </p:nvPr>
        </p:nvSpPr>
        <p:spPr/>
        <p:txBody>
          <a:bodyPr/>
          <a:lstStyle/>
          <a:p>
            <a:fld id="{CACC7A0F-64EE-6B42-BCCA-7361E28B8959}" type="datetimeFigureOut">
              <a:rPr lang="en-CH" smtClean="0"/>
              <a:t>03.12.2023</a:t>
            </a:fld>
            <a:endParaRPr lang="en-CH"/>
          </a:p>
        </p:txBody>
      </p:sp>
      <p:sp>
        <p:nvSpPr>
          <p:cNvPr id="6" name="Footer Placeholder 5">
            <a:extLst>
              <a:ext uri="{FF2B5EF4-FFF2-40B4-BE49-F238E27FC236}">
                <a16:creationId xmlns:a16="http://schemas.microsoft.com/office/drawing/2014/main" id="{BEE158A5-9E78-9AC4-3C70-2F0C471FA2B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D4004A0-BA80-EB17-30D2-E230144814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91966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7D576-2820-85F1-533C-C8CE727037D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62FD8D8-8F0A-FA2C-42F8-9D128D53E053}"/>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5AB71DE-4131-702E-F0C2-831A5294BED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ACC7A0F-64EE-6B42-BCCA-7361E28B8959}" type="datetimeFigureOut">
              <a:rPr lang="en-CH" smtClean="0"/>
              <a:t>03.12.2023</a:t>
            </a:fld>
            <a:endParaRPr lang="en-CH"/>
          </a:p>
        </p:txBody>
      </p:sp>
      <p:sp>
        <p:nvSpPr>
          <p:cNvPr id="5" name="Footer Placeholder 4">
            <a:extLst>
              <a:ext uri="{FF2B5EF4-FFF2-40B4-BE49-F238E27FC236}">
                <a16:creationId xmlns:a16="http://schemas.microsoft.com/office/drawing/2014/main" id="{DF11A5C3-8274-C03A-5725-463DD3BA7FD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357E3FF-F47F-13BF-1A26-09546FB9252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932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113" y="628112"/>
            <a:ext cx="7875484" cy="3632321"/>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46B358-BEEC-163F-EBBF-4B8114C74C85}"/>
              </a:ext>
            </a:extLst>
          </p:cNvPr>
          <p:cNvSpPr>
            <a:spLocks noGrp="1"/>
          </p:cNvSpPr>
          <p:nvPr>
            <p:ph type="title"/>
          </p:nvPr>
        </p:nvSpPr>
        <p:spPr>
          <a:xfrm>
            <a:off x="1899282" y="1297056"/>
            <a:ext cx="5345436" cy="1579209"/>
          </a:xfrm>
        </p:spPr>
        <p:txBody>
          <a:bodyPr vert="horz" lIns="91440" tIns="45720" rIns="91440" bIns="45720" rtlCol="0" anchor="b">
            <a:normAutofit/>
          </a:bodyPr>
          <a:lstStyle/>
          <a:p>
            <a:pPr defTabSz="914400">
              <a:spcBef>
                <a:spcPct val="0"/>
              </a:spcBef>
            </a:pPr>
            <a:r>
              <a:rPr lang="en-US" kern="1200">
                <a:solidFill>
                  <a:schemeClr val="tx1">
                    <a:lumMod val="85000"/>
                    <a:lumOff val="15000"/>
                  </a:schemeClr>
                </a:solidFill>
                <a:latin typeface="+mj-lt"/>
                <a:ea typeface="+mj-ea"/>
                <a:cs typeface="+mj-cs"/>
              </a:rPr>
              <a:t>Route53</a:t>
            </a:r>
          </a:p>
        </p:txBody>
      </p:sp>
      <p:sp>
        <p:nvSpPr>
          <p:cNvPr id="11"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409711"/>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187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Geolocation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050" dirty="0"/>
              <a:t>Geolocation routing lets you choose the resources that serve your traffic based on the geographic location of your users, meaning the location that DNS queries originate from. For example, you might want all queries from Europe to be routed to an Elastic Load Balancing load balancer in the Frankfurt Region.</a:t>
            </a:r>
          </a:p>
          <a:p>
            <a:pPr marL="114300" indent="-228600" defTabSz="914400">
              <a:spcAft>
                <a:spcPts val="600"/>
              </a:spcAft>
              <a:buFont typeface="Arial" panose="020B0604020202020204" pitchFamily="34" charset="0"/>
              <a:buChar char="•"/>
            </a:pPr>
            <a:r>
              <a:rPr lang="en-US" sz="1050" dirty="0"/>
              <a:t>When you use geolocation routing, you can localize your content and present some or all of your website in the language of your users. You can also use geolocation routing to restrict distribution of content to only the locations in which you have distribution rights. Another possible use is for balancing load across endpoints in a predictable, easy-to-manage way, so that each user location is consistently routed to the same endpoint.</a:t>
            </a:r>
          </a:p>
          <a:p>
            <a:pPr marL="114300" indent="-228600" defTabSz="914400">
              <a:spcAft>
                <a:spcPts val="600"/>
              </a:spcAft>
              <a:buFont typeface="Arial" panose="020B0604020202020204" pitchFamily="34" charset="0"/>
              <a:buChar char="•"/>
            </a:pPr>
            <a:r>
              <a:rPr lang="en-US" sz="1050" dirty="0"/>
              <a:t>You can use geolocation routing policy for records in a private hosted zone.</a:t>
            </a:r>
          </a:p>
        </p:txBody>
      </p:sp>
      <p:pic>
        <p:nvPicPr>
          <p:cNvPr id="4" name="Рисунок 3"/>
          <p:cNvPicPr>
            <a:picLocks noChangeAspect="1"/>
          </p:cNvPicPr>
          <p:nvPr/>
        </p:nvPicPr>
        <p:blipFill>
          <a:blip r:embed="rId2"/>
          <a:stretch>
            <a:fillRect/>
          </a:stretch>
        </p:blipFill>
        <p:spPr>
          <a:xfrm>
            <a:off x="5039525" y="2046056"/>
            <a:ext cx="3591379" cy="2002193"/>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433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Freeform: Shape 820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Geoproximity routing (traffic flow only)</a:t>
            </a:r>
            <a:br>
              <a:rPr lang="en-US" sz="3100" kern="1200">
                <a:solidFill>
                  <a:schemeClr val="tx1"/>
                </a:solidFill>
                <a:latin typeface="+mj-lt"/>
                <a:ea typeface="+mj-ea"/>
                <a:cs typeface="+mj-cs"/>
              </a:rPr>
            </a:br>
            <a:endParaRPr lang="en-US" sz="3100" kern="1200">
              <a:solidFill>
                <a:schemeClr val="tx1"/>
              </a:solidFill>
              <a:latin typeface="+mj-lt"/>
              <a:ea typeface="+mj-ea"/>
              <a:cs typeface="+mj-cs"/>
            </a:endParaRP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000" dirty="0" err="1"/>
              <a:t>Geoproximity</a:t>
            </a:r>
            <a:r>
              <a:rPr lang="en-US" sz="1000" dirty="0"/>
              <a:t> routing lets Amazon Route 53 route traffic to your resources based on the geographic location of your users and your resources. You can also optionally choose to route more traffic or less traffic to a given resource by specifying a value, known as a </a:t>
            </a:r>
            <a:r>
              <a:rPr lang="en-US" sz="1000" i="1" dirty="0"/>
              <a:t>bias</a:t>
            </a:r>
            <a:r>
              <a:rPr lang="en-US" sz="1000" dirty="0"/>
              <a:t>. A bias expands or shrinks the size of the geographic region from which traffic is routed to a resource.</a:t>
            </a:r>
          </a:p>
          <a:p>
            <a:pPr marL="114300" indent="-228600" defTabSz="914400">
              <a:spcAft>
                <a:spcPts val="600"/>
              </a:spcAft>
              <a:buFont typeface="Arial" panose="020B0604020202020204" pitchFamily="34" charset="0"/>
              <a:buChar char="•"/>
            </a:pPr>
            <a:r>
              <a:rPr lang="en-US" sz="1000" dirty="0"/>
              <a:t>To use </a:t>
            </a:r>
            <a:r>
              <a:rPr lang="en-US" sz="1000" dirty="0" err="1"/>
              <a:t>geoproximity</a:t>
            </a:r>
            <a:r>
              <a:rPr lang="en-US" sz="1000" dirty="0"/>
              <a:t> routing, you must use Route 53 traffic flow. You create </a:t>
            </a:r>
            <a:r>
              <a:rPr lang="en-US" sz="1000" dirty="0" err="1"/>
              <a:t>geoproximity</a:t>
            </a:r>
            <a:r>
              <a:rPr lang="en-US" sz="1000" dirty="0"/>
              <a:t> rules for your resources and specify one of the following values for each rule:</a:t>
            </a:r>
          </a:p>
          <a:p>
            <a:pPr indent="-228600" defTabSz="914400">
              <a:spcAft>
                <a:spcPts val="600"/>
              </a:spcAft>
              <a:buFont typeface="Arial" panose="020B0604020202020204" pitchFamily="34" charset="0"/>
              <a:buChar char="•"/>
            </a:pPr>
            <a:r>
              <a:rPr lang="en-US" sz="1000" dirty="0"/>
              <a:t>If you're using AWS resources, specify the AWS Region or Local Zone that you created the resource in.</a:t>
            </a:r>
          </a:p>
          <a:p>
            <a:pPr indent="-228600" defTabSz="914400">
              <a:spcAft>
                <a:spcPts val="600"/>
              </a:spcAft>
              <a:buFont typeface="Arial" panose="020B0604020202020204" pitchFamily="34" charset="0"/>
              <a:buChar char="•"/>
            </a:pPr>
            <a:r>
              <a:rPr lang="en-US" sz="1000" dirty="0"/>
              <a:t>If you're using non-AWS resources, specify the latitude and longitude of the resource.</a:t>
            </a:r>
          </a:p>
          <a:p>
            <a:pPr marL="114300" indent="-228600" defTabSz="914400">
              <a:spcAft>
                <a:spcPts val="600"/>
              </a:spcAft>
              <a:buFont typeface="Arial" panose="020B0604020202020204" pitchFamily="34" charset="0"/>
              <a:buChar char="•"/>
            </a:pPr>
            <a:r>
              <a:rPr lang="en-US" sz="1000" dirty="0"/>
              <a:t>To use AWS Local Zones, you have to first enable them. </a:t>
            </a:r>
          </a:p>
          <a:p>
            <a:pPr marL="114300" indent="-228600" defTabSz="914400">
              <a:spcAft>
                <a:spcPts val="600"/>
              </a:spcAft>
              <a:buFont typeface="Arial" panose="020B0604020202020204" pitchFamily="34" charset="0"/>
              <a:buChar char="•"/>
            </a:pPr>
            <a:r>
              <a:rPr lang="en-US" sz="1000" dirty="0"/>
              <a:t>You cannot use </a:t>
            </a:r>
            <a:r>
              <a:rPr lang="en-US" sz="1000" dirty="0" err="1"/>
              <a:t>geoproximity</a:t>
            </a:r>
            <a:r>
              <a:rPr lang="en-US" sz="1000" dirty="0"/>
              <a:t> routing policy for records in a private hosted zone.</a:t>
            </a:r>
          </a:p>
        </p:txBody>
      </p:sp>
      <p:pic>
        <p:nvPicPr>
          <p:cNvPr id="8194" name="Picture 2" descr="Geoproximity routing (traffic flow only) - Amazon Route 5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1754257"/>
            <a:ext cx="3591379" cy="2585792"/>
          </a:xfrm>
          <a:prstGeom prst="rect">
            <a:avLst/>
          </a:prstGeom>
          <a:noFill/>
          <a:extLst>
            <a:ext uri="{909E8E84-426E-40DD-AFC4-6F175D3DCCD1}">
              <a14:hiddenFill xmlns:a14="http://schemas.microsoft.com/office/drawing/2010/main">
                <a:solidFill>
                  <a:srgbClr val="FFFFFF"/>
                </a:solidFill>
              </a14:hiddenFill>
            </a:ext>
          </a:extLst>
        </p:spPr>
      </p:pic>
      <p:sp>
        <p:nvSpPr>
          <p:cNvPr id="8203" name="Freeform: Shape 820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441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Latency-based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200"/>
              <a:t>If your application is hosted in multiple AWS Regions, you can improve performance for your users by serving their requests from the AWS Region that provides the lowest latency.</a:t>
            </a:r>
          </a:p>
          <a:p>
            <a:pPr marL="114300" indent="-228600" defTabSz="914400">
              <a:spcAft>
                <a:spcPts val="600"/>
              </a:spcAft>
              <a:buFont typeface="Arial" panose="020B0604020202020204" pitchFamily="34" charset="0"/>
              <a:buChar char="•"/>
            </a:pPr>
            <a:endParaRPr lang="en-US" sz="1200"/>
          </a:p>
          <a:p>
            <a:pPr marL="114300" indent="-228600" defTabSz="914400">
              <a:spcAft>
                <a:spcPts val="600"/>
              </a:spcAft>
              <a:buFont typeface="Arial" panose="020B0604020202020204" pitchFamily="34" charset="0"/>
              <a:buChar char="•"/>
            </a:pPr>
            <a:r>
              <a:rPr lang="en-US" sz="1200"/>
              <a:t>To use latency-based routing, you create latency records for your resources in multiple AWS Regions. When Route 53 receives a DNS query for your domain or subdomain (example.com or acme.example.com), it determines which AWS Regions you've created latency records for, determines which Region gives the user the lowest latency, and then selects a latency record for that Region. Route 53 responds with the value from the selected record, such as the IP address for a web server.</a:t>
            </a:r>
          </a:p>
        </p:txBody>
      </p:sp>
      <p:pic>
        <p:nvPicPr>
          <p:cNvPr id="4" name="Рисунок 3"/>
          <p:cNvPicPr>
            <a:picLocks noChangeAspect="1"/>
          </p:cNvPicPr>
          <p:nvPr/>
        </p:nvPicPr>
        <p:blipFill>
          <a:blip r:embed="rId2"/>
          <a:stretch>
            <a:fillRect/>
          </a:stretch>
        </p:blipFill>
        <p:spPr>
          <a:xfrm>
            <a:off x="5039525" y="1965250"/>
            <a:ext cx="3591379" cy="2163805"/>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2848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Freeform: Shape 717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2100" kern="1200">
                <a:solidFill>
                  <a:schemeClr val="tx1"/>
                </a:solidFill>
                <a:latin typeface="+mj-lt"/>
                <a:ea typeface="+mj-ea"/>
                <a:cs typeface="+mj-cs"/>
              </a:rPr>
              <a:t>Multivalue answer routing</a:t>
            </a:r>
            <a:br>
              <a:rPr lang="en-US" sz="2100" kern="1200">
                <a:solidFill>
                  <a:schemeClr val="tx1"/>
                </a:solidFill>
                <a:latin typeface="+mj-lt"/>
                <a:ea typeface="+mj-ea"/>
                <a:cs typeface="+mj-cs"/>
              </a:rPr>
            </a:br>
            <a:br>
              <a:rPr lang="en-US" sz="2100" b="1" kern="1200">
                <a:solidFill>
                  <a:schemeClr val="tx1"/>
                </a:solidFill>
                <a:latin typeface="+mj-lt"/>
                <a:ea typeface="+mj-ea"/>
                <a:cs typeface="+mj-cs"/>
              </a:rPr>
            </a:br>
            <a:endParaRPr lang="en-US" sz="2100" kern="1200">
              <a:solidFill>
                <a:schemeClr val="tx1"/>
              </a:solidFill>
              <a:latin typeface="+mj-lt"/>
              <a:ea typeface="+mj-ea"/>
              <a:cs typeface="+mj-cs"/>
            </a:endParaRP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800"/>
              <a:t>Multivalue answer routing lets you configure Amazon Route 53 to return multiple values, such as IP addresses for your web servers, in response to DNS queries. You can specify multiple values for almost any record, but multivalue answer routing also lets you check the health of each resource, so Route 53 returns only values for healthy resources. It's not a substitute for a load balancer, but the ability to return multiple health-checkable IP addresses is a way to use DNS to improve availability and load balancing.</a:t>
            </a:r>
          </a:p>
          <a:p>
            <a:pPr indent="-228600" defTabSz="914400">
              <a:spcAft>
                <a:spcPts val="600"/>
              </a:spcAft>
              <a:buFont typeface="Arial" panose="020B0604020202020204" pitchFamily="34" charset="0"/>
              <a:buChar char="•"/>
            </a:pPr>
            <a:endParaRPr lang="en-US" sz="800"/>
          </a:p>
          <a:p>
            <a:pPr marL="114300" indent="-228600" defTabSz="914400">
              <a:spcAft>
                <a:spcPts val="600"/>
              </a:spcAft>
              <a:buFont typeface="Arial" panose="020B0604020202020204" pitchFamily="34" charset="0"/>
              <a:buChar char="•"/>
            </a:pPr>
            <a:r>
              <a:rPr lang="en-US" sz="800"/>
              <a:t>Note the following:</a:t>
            </a:r>
          </a:p>
          <a:p>
            <a:pPr indent="-228600" defTabSz="914400">
              <a:spcAft>
                <a:spcPts val="600"/>
              </a:spcAft>
              <a:buFont typeface="Arial" panose="020B0604020202020204" pitchFamily="34" charset="0"/>
              <a:buChar char="•"/>
            </a:pPr>
            <a:r>
              <a:rPr lang="en-US" sz="800"/>
              <a:t>If you associate a health check with a multivalue answer record, Route 53 responds to DNS queries with the corresponding IP address only when the health check is healthy.</a:t>
            </a:r>
          </a:p>
          <a:p>
            <a:pPr indent="-228600" defTabSz="914400">
              <a:spcAft>
                <a:spcPts val="600"/>
              </a:spcAft>
              <a:buFont typeface="Arial" panose="020B0604020202020204" pitchFamily="34" charset="0"/>
              <a:buChar char="•"/>
            </a:pPr>
            <a:r>
              <a:rPr lang="en-US" sz="800"/>
              <a:t>If you don't associate a health check with a multivalue answer record, Route 53 always considers the record to be healthy.</a:t>
            </a:r>
          </a:p>
          <a:p>
            <a:pPr indent="-228600" defTabSz="914400">
              <a:spcAft>
                <a:spcPts val="600"/>
              </a:spcAft>
              <a:buFont typeface="Arial" panose="020B0604020202020204" pitchFamily="34" charset="0"/>
              <a:buChar char="•"/>
            </a:pPr>
            <a:r>
              <a:rPr lang="en-US" sz="800"/>
              <a:t>If you have eight or fewer healthy records, Route 53 responds to all DNS queries with all the healthy records.</a:t>
            </a:r>
          </a:p>
          <a:p>
            <a:pPr indent="-228600" defTabSz="914400">
              <a:spcAft>
                <a:spcPts val="600"/>
              </a:spcAft>
              <a:buFont typeface="Arial" panose="020B0604020202020204" pitchFamily="34" charset="0"/>
              <a:buChar char="•"/>
            </a:pPr>
            <a:r>
              <a:rPr lang="en-US" sz="800"/>
              <a:t>When all records are unhealthy, Route 53 responds to DNS queries with up to eight unhealthy records.</a:t>
            </a:r>
          </a:p>
          <a:p>
            <a:pPr indent="-228600" defTabSz="914400">
              <a:spcAft>
                <a:spcPts val="600"/>
              </a:spcAft>
              <a:buFont typeface="Arial" panose="020B0604020202020204" pitchFamily="34" charset="0"/>
              <a:buChar char="•"/>
            </a:pPr>
            <a:r>
              <a:rPr lang="en-US" sz="800"/>
              <a:t>You can use multivalue answer routing policy for records in a private hosted zone.</a:t>
            </a:r>
          </a:p>
          <a:p>
            <a:pPr indent="-228600" defTabSz="914400">
              <a:spcAft>
                <a:spcPts val="600"/>
              </a:spcAft>
              <a:buFont typeface="Arial" panose="020B0604020202020204" pitchFamily="34" charset="0"/>
              <a:buChar char="•"/>
            </a:pPr>
            <a:endParaRPr lang="en-US" sz="800"/>
          </a:p>
        </p:txBody>
      </p:sp>
      <p:pic>
        <p:nvPicPr>
          <p:cNvPr id="7170" name="Picture 2" descr="https://miro.medium.com/v2/resize:fit:611/1*L5P5Dknd_WHlkGTkCavPPw.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2028099"/>
            <a:ext cx="3591379" cy="2038107"/>
          </a:xfrm>
          <a:prstGeom prst="rect">
            <a:avLst/>
          </a:prstGeom>
          <a:noFill/>
          <a:extLst>
            <a:ext uri="{909E8E84-426E-40DD-AFC4-6F175D3DCCD1}">
              <a14:hiddenFill xmlns:a14="http://schemas.microsoft.com/office/drawing/2010/main">
                <a:solidFill>
                  <a:srgbClr val="FFFFFF"/>
                </a:solidFill>
              </a14:hiddenFill>
            </a:ext>
          </a:extLst>
        </p:spPr>
      </p:pic>
      <p:sp>
        <p:nvSpPr>
          <p:cNvPr id="7179" name="Freeform: Shape 717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863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51435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532263" y="1171575"/>
            <a:ext cx="2846731" cy="2800350"/>
          </a:xfrm>
        </p:spPr>
        <p:txBody>
          <a:bodyPr vert="horz" lIns="91440" tIns="45720" rIns="91440" bIns="45720" rtlCol="0" anchor="ctr">
            <a:normAutofit/>
          </a:bodyPr>
          <a:lstStyle/>
          <a:p>
            <a:pPr algn="ctr" defTabSz="914400">
              <a:spcBef>
                <a:spcPct val="0"/>
              </a:spcBef>
            </a:pPr>
            <a:r>
              <a:rPr lang="en-US" sz="4400" kern="1200">
                <a:solidFill>
                  <a:schemeClr val="tx1">
                    <a:lumMod val="85000"/>
                    <a:lumOff val="15000"/>
                  </a:schemeClr>
                </a:solidFill>
                <a:latin typeface="+mj-lt"/>
                <a:ea typeface="+mj-ea"/>
                <a:cs typeface="+mj-cs"/>
              </a:rPr>
              <a:t>IP-based routing</a:t>
            </a:r>
            <a:br>
              <a:rPr lang="en-US" sz="4400" kern="1200">
                <a:solidFill>
                  <a:schemeClr val="tx1">
                    <a:lumMod val="85000"/>
                    <a:lumOff val="15000"/>
                  </a:schemeClr>
                </a:solidFill>
                <a:latin typeface="+mj-lt"/>
                <a:ea typeface="+mj-ea"/>
                <a:cs typeface="+mj-cs"/>
              </a:rPr>
            </a:br>
            <a:endParaRPr lang="en-US" sz="4400" kern="1200">
              <a:solidFill>
                <a:schemeClr val="tx1">
                  <a:lumMod val="85000"/>
                  <a:lumOff val="15000"/>
                </a:schemeClr>
              </a:solidFill>
              <a:latin typeface="+mj-lt"/>
              <a:ea typeface="+mj-ea"/>
              <a:cs typeface="+mj-cs"/>
            </a:endParaRPr>
          </a:p>
        </p:txBody>
      </p:sp>
      <p:sp>
        <p:nvSpPr>
          <p:cNvPr id="3" name="Текст 2"/>
          <p:cNvSpPr>
            <a:spLocks noGrp="1"/>
          </p:cNvSpPr>
          <p:nvPr>
            <p:ph type="body" idx="1"/>
          </p:nvPr>
        </p:nvSpPr>
        <p:spPr>
          <a:xfrm>
            <a:off x="4572000" y="550068"/>
            <a:ext cx="3851694" cy="4043363"/>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With IP-based routing in Amazon Route 53, you can fine-tune your DNS routing by using your understanding of your network, applications, and clients to make the best DNS routing decisions for your end users. IP-based routing gives you granular control to optimize performance or reduce network costs by uploading your data to Route 53 in the form of user-IP-to-endpoint mappings.</a:t>
            </a:r>
          </a:p>
          <a:p>
            <a:pPr marL="114300" indent="-228600" defTabSz="914400">
              <a:spcAft>
                <a:spcPts val="600"/>
              </a:spcAft>
              <a:buFont typeface="Arial" panose="020B0604020202020204" pitchFamily="34" charset="0"/>
              <a:buChar char="•"/>
            </a:pPr>
            <a:endParaRPr lang="en-US" sz="1100" dirty="0">
              <a:solidFill>
                <a:schemeClr val="tx1">
                  <a:lumMod val="85000"/>
                  <a:lumOff val="15000"/>
                </a:schemeClr>
              </a:solidFill>
            </a:endParaRP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Geolocation and latency-based routing is based on data that Route 53 collects and keeps up to date. This approach works well for the majority of customers, but IP-based routing offers you the additional ability to optimize routing based on specific knowledge of your customer base. </a:t>
            </a:r>
          </a:p>
          <a:p>
            <a:pPr marL="114300" indent="-228600" defTabSz="914400">
              <a:spcAft>
                <a:spcPts val="600"/>
              </a:spcAft>
              <a:buFont typeface="Arial" panose="020B0604020202020204" pitchFamily="34" charset="0"/>
              <a:buChar char="•"/>
            </a:pPr>
            <a:endParaRPr lang="en-US" sz="1100" dirty="0">
              <a:solidFill>
                <a:schemeClr val="tx1">
                  <a:lumMod val="85000"/>
                  <a:lumOff val="15000"/>
                </a:schemeClr>
              </a:solidFill>
            </a:endParaRP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Common use-cases for IP-based routing are the following:</a:t>
            </a:r>
          </a:p>
          <a:p>
            <a:pPr indent="-228600" defTabSz="914400">
              <a:spcAft>
                <a:spcPts val="600"/>
              </a:spcAft>
              <a:buFont typeface="Arial" panose="020B0604020202020204" pitchFamily="34" charset="0"/>
              <a:buChar char="•"/>
            </a:pPr>
            <a:r>
              <a:rPr lang="en-US" sz="1100" dirty="0">
                <a:solidFill>
                  <a:schemeClr val="tx1">
                    <a:lumMod val="85000"/>
                    <a:lumOff val="15000"/>
                  </a:schemeClr>
                </a:solidFill>
              </a:rPr>
              <a:t>You want to route end users from certain ISPs to specific endpoints so you can optimize network transit costs or performance.</a:t>
            </a:r>
          </a:p>
          <a:p>
            <a:pPr indent="-228600" defTabSz="914400">
              <a:spcAft>
                <a:spcPts val="600"/>
              </a:spcAft>
              <a:buFont typeface="Arial" panose="020B0604020202020204" pitchFamily="34" charset="0"/>
              <a:buChar char="•"/>
            </a:pPr>
            <a:r>
              <a:rPr lang="en-US" sz="1100" dirty="0">
                <a:solidFill>
                  <a:schemeClr val="tx1">
                    <a:lumMod val="85000"/>
                    <a:lumOff val="15000"/>
                  </a:schemeClr>
                </a:solidFill>
              </a:rPr>
              <a:t>You want to add overrides to existing Route 53 routing types, such as geolocation routing, based on your knowledge of your clients' physical locations.</a:t>
            </a:r>
          </a:p>
          <a:p>
            <a:pPr marL="114300" indent="-228600" defTabSz="914400">
              <a:spcAft>
                <a:spcPts val="600"/>
              </a:spcAft>
              <a:buFont typeface="Arial" panose="020B0604020202020204" pitchFamily="34" charset="0"/>
              <a:buChar char="•"/>
            </a:pPr>
            <a:endParaRPr lang="en-US" sz="1100" dirty="0">
              <a:solidFill>
                <a:schemeClr val="tx1">
                  <a:lumMod val="85000"/>
                  <a:lumOff val="15000"/>
                </a:schemeClr>
              </a:solidFill>
            </a:endParaRPr>
          </a:p>
        </p:txBody>
      </p:sp>
    </p:spTree>
    <p:extLst>
      <p:ext uri="{BB962C8B-B14F-4D97-AF65-F5344CB8AC3E}">
        <p14:creationId xmlns:p14="http://schemas.microsoft.com/office/powerpoint/2010/main" val="195804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Shape 6154">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4000" cy="1778350"/>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Заголовок 1"/>
          <p:cNvSpPr>
            <a:spLocks noGrp="1"/>
          </p:cNvSpPr>
          <p:nvPr>
            <p:ph type="title"/>
          </p:nvPr>
        </p:nvSpPr>
        <p:spPr>
          <a:xfrm>
            <a:off x="628650" y="273843"/>
            <a:ext cx="7886700" cy="697707"/>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Weighted routing</a:t>
            </a:r>
          </a:p>
        </p:txBody>
      </p:sp>
      <p:sp>
        <p:nvSpPr>
          <p:cNvPr id="3" name="Текст 2"/>
          <p:cNvSpPr>
            <a:spLocks/>
          </p:cNvSpPr>
          <p:nvPr/>
        </p:nvSpPr>
        <p:spPr>
          <a:xfrm>
            <a:off x="628650" y="1826725"/>
            <a:ext cx="2985863" cy="1624726"/>
          </a:xfrm>
          <a:prstGeom prst="rect">
            <a:avLst/>
          </a:prstGeom>
        </p:spPr>
        <p:txBody>
          <a:bodyPr>
            <a:normAutofit fontScale="92500" lnSpcReduction="10000"/>
          </a:bodyPr>
          <a:lstStyle/>
          <a:p>
            <a:pPr marL="107442" defTabSz="859536">
              <a:lnSpc>
                <a:spcPct val="90000"/>
              </a:lnSpc>
              <a:spcAft>
                <a:spcPts val="600"/>
              </a:spcAft>
            </a:pPr>
            <a:r>
              <a:rPr lang="en-US" sz="900" kern="1200" dirty="0">
                <a:solidFill>
                  <a:schemeClr val="tx1"/>
                </a:solidFill>
                <a:latin typeface="+mn-lt"/>
                <a:ea typeface="+mn-ea"/>
                <a:cs typeface="+mn-cs"/>
              </a:rPr>
              <a:t>Weighted routing lets you associate multiple resources with a single domain name (</a:t>
            </a:r>
            <a:r>
              <a:rPr lang="en-US" sz="900" kern="1200" dirty="0" err="1">
                <a:solidFill>
                  <a:schemeClr val="tx1"/>
                </a:solidFill>
                <a:latin typeface="+mn-lt"/>
                <a:ea typeface="+mn-ea"/>
                <a:cs typeface="+mn-cs"/>
              </a:rPr>
              <a:t>example.com</a:t>
            </a:r>
            <a:r>
              <a:rPr lang="en-US" sz="900" kern="1200" dirty="0">
                <a:solidFill>
                  <a:schemeClr val="tx1"/>
                </a:solidFill>
                <a:latin typeface="+mn-lt"/>
                <a:ea typeface="+mn-ea"/>
                <a:cs typeface="+mn-cs"/>
              </a:rPr>
              <a:t>) or subdomain name (</a:t>
            </a:r>
            <a:r>
              <a:rPr lang="en-US" sz="900" kern="1200" dirty="0" err="1">
                <a:solidFill>
                  <a:schemeClr val="tx1"/>
                </a:solidFill>
                <a:latin typeface="+mn-lt"/>
                <a:ea typeface="+mn-ea"/>
                <a:cs typeface="+mn-cs"/>
              </a:rPr>
              <a:t>acme.example.com</a:t>
            </a:r>
            <a:r>
              <a:rPr lang="en-US" sz="900" kern="1200" dirty="0">
                <a:solidFill>
                  <a:schemeClr val="tx1"/>
                </a:solidFill>
                <a:latin typeface="+mn-lt"/>
                <a:ea typeface="+mn-ea"/>
                <a:cs typeface="+mn-cs"/>
              </a:rPr>
              <a:t>) and choose how much traffic is routed to each resource. This can be useful for a variety of purposes, including load balancing and testing new versions of software.</a:t>
            </a:r>
          </a:p>
          <a:p>
            <a:pPr marL="107442" defTabSz="859536">
              <a:lnSpc>
                <a:spcPct val="90000"/>
              </a:lnSpc>
              <a:spcAft>
                <a:spcPts val="600"/>
              </a:spcAft>
            </a:pPr>
            <a:endParaRPr lang="en-US" sz="900" kern="1200" dirty="0">
              <a:solidFill>
                <a:schemeClr val="tx1"/>
              </a:solidFill>
              <a:latin typeface="+mn-lt"/>
              <a:ea typeface="+mn-ea"/>
              <a:cs typeface="+mn-cs"/>
            </a:endParaRPr>
          </a:p>
          <a:p>
            <a:pPr marL="107442" defTabSz="859536">
              <a:lnSpc>
                <a:spcPct val="90000"/>
              </a:lnSpc>
              <a:spcAft>
                <a:spcPts val="600"/>
              </a:spcAft>
            </a:pPr>
            <a:r>
              <a:rPr lang="en-US" sz="900" kern="1200" dirty="0">
                <a:solidFill>
                  <a:schemeClr val="tx1"/>
                </a:solidFill>
                <a:latin typeface="+mn-lt"/>
                <a:ea typeface="+mn-ea"/>
                <a:cs typeface="+mn-cs"/>
              </a:rPr>
              <a:t>To configure weighted routing, you create records that have the same name and type for each of your resources. You assign each record a relative weight that corresponds with how much traffic you want to send to each resource. Amazon Route 53 sends traffic to a resource based on the weight that you assign to the record as a proportion of the total weight for all records in the group:</a:t>
            </a:r>
          </a:p>
          <a:p>
            <a:pPr>
              <a:lnSpc>
                <a:spcPct val="90000"/>
              </a:lnSpc>
              <a:spcAft>
                <a:spcPts val="600"/>
              </a:spcAft>
            </a:pPr>
            <a:endParaRPr lang="en-US" sz="900" dirty="0"/>
          </a:p>
        </p:txBody>
      </p:sp>
      <p:pic>
        <p:nvPicPr>
          <p:cNvPr id="6146" name="Picture 2" descr="https://miro.medium.com/v2/resize:fit:686/1*nvKnfD9kkDi5DD1m65za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295" y="1826725"/>
            <a:ext cx="4814055" cy="24842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10;     Formula for how much traffic is routed to a given resource: &#10;      weight for a specified record / sum of the weights for all records.&#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024" y="3451451"/>
            <a:ext cx="2056887" cy="37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65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Заголовок 1"/>
          <p:cNvSpPr>
            <a:spLocks noGrp="1"/>
          </p:cNvSpPr>
          <p:nvPr>
            <p:ph type="title"/>
          </p:nvPr>
        </p:nvSpPr>
        <p:spPr>
          <a:xfrm>
            <a:off x="628650" y="534984"/>
            <a:ext cx="3028950" cy="4073532"/>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Health Checks</a:t>
            </a: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3" name="Текст 2"/>
          <p:cNvSpPr>
            <a:spLocks noGrp="1"/>
          </p:cNvSpPr>
          <p:nvPr>
            <p:ph type="body" idx="1"/>
          </p:nvPr>
        </p:nvSpPr>
        <p:spPr>
          <a:xfrm>
            <a:off x="4571999" y="534984"/>
            <a:ext cx="3943351" cy="4073532"/>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500"/>
              <a:t>Amazon Route 53 health checks monitor the health and performance of your web applications, web servers, and other resources. Each health check that you create can monitor one of the following:</a:t>
            </a:r>
          </a:p>
          <a:p>
            <a:pPr indent="-228600" defTabSz="914400">
              <a:spcAft>
                <a:spcPts val="600"/>
              </a:spcAft>
              <a:buFont typeface="Arial" panose="020B0604020202020204" pitchFamily="34" charset="0"/>
              <a:buChar char="•"/>
            </a:pPr>
            <a:r>
              <a:rPr lang="en-US" sz="1500"/>
              <a:t>The health of a specified resource, such as a web server.</a:t>
            </a:r>
          </a:p>
          <a:p>
            <a:pPr indent="-228600" defTabSz="914400">
              <a:spcAft>
                <a:spcPts val="600"/>
              </a:spcAft>
              <a:buFont typeface="Arial" panose="020B0604020202020204" pitchFamily="34" charset="0"/>
              <a:buChar char="•"/>
            </a:pPr>
            <a:r>
              <a:rPr lang="en-US" sz="1500"/>
              <a:t>The status of other health checks.</a:t>
            </a:r>
          </a:p>
          <a:p>
            <a:pPr indent="-228600" defTabSz="914400">
              <a:spcAft>
                <a:spcPts val="600"/>
              </a:spcAft>
              <a:buFont typeface="Arial" panose="020B0604020202020204" pitchFamily="34" charset="0"/>
              <a:buChar char="•"/>
            </a:pPr>
            <a:r>
              <a:rPr lang="en-US" sz="1500"/>
              <a:t>The status of an Amazon CloudWatch alarm.</a:t>
            </a:r>
          </a:p>
          <a:p>
            <a:pPr indent="-228600" defTabSz="914400">
              <a:spcAft>
                <a:spcPts val="600"/>
              </a:spcAft>
              <a:buFont typeface="Arial" panose="020B0604020202020204" pitchFamily="34" charset="0"/>
              <a:buChar char="•"/>
            </a:pPr>
            <a:r>
              <a:rPr lang="en-US" sz="1500"/>
              <a:t>Additionally, with Amazon Route 53 Application Recovery Controller, you can set up routing control health checks with DNS failover records to manage traffic failover for your application.</a:t>
            </a:r>
          </a:p>
          <a:p>
            <a:pPr indent="-228600" defTabSz="914400">
              <a:spcAft>
                <a:spcPts val="600"/>
              </a:spcAft>
              <a:buFont typeface="Arial" panose="020B0604020202020204" pitchFamily="34" charset="0"/>
              <a:buChar char="•"/>
            </a:pPr>
            <a:endParaRPr lang="en-US" sz="1500"/>
          </a:p>
        </p:txBody>
      </p:sp>
    </p:spTree>
    <p:extLst>
      <p:ext uri="{BB962C8B-B14F-4D97-AF65-F5344CB8AC3E}">
        <p14:creationId xmlns:p14="http://schemas.microsoft.com/office/powerpoint/2010/main" val="601839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Health Checks</a:t>
            </a:r>
          </a:p>
        </p:txBody>
      </p:sp>
      <p:pic>
        <p:nvPicPr>
          <p:cNvPr id="4" name="Рисунок 3"/>
          <p:cNvPicPr>
            <a:picLocks noChangeAspect="1"/>
          </p:cNvPicPr>
          <p:nvPr/>
        </p:nvPicPr>
        <p:blipFill>
          <a:blip r:embed="rId2"/>
          <a:stretch>
            <a:fillRect/>
          </a:stretch>
        </p:blipFill>
        <p:spPr>
          <a:xfrm>
            <a:off x="3582987" y="543023"/>
            <a:ext cx="5085525" cy="4055705"/>
          </a:xfrm>
          <a:prstGeom prst="rect">
            <a:avLst/>
          </a:prstGeom>
        </p:spPr>
      </p:pic>
    </p:spTree>
    <p:extLst>
      <p:ext uri="{BB962C8B-B14F-4D97-AF65-F5344CB8AC3E}">
        <p14:creationId xmlns:p14="http://schemas.microsoft.com/office/powerpoint/2010/main" val="11859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spcBef>
                <a:spcPct val="0"/>
              </a:spcBef>
            </a:pPr>
            <a:r>
              <a:rPr lang="en-US" sz="2400" kern="1200">
                <a:solidFill>
                  <a:schemeClr val="bg1"/>
                </a:solidFill>
                <a:latin typeface="+mj-lt"/>
                <a:ea typeface="+mj-ea"/>
                <a:cs typeface="+mj-cs"/>
              </a:rPr>
              <a:t>Health Checks</a:t>
            </a:r>
          </a:p>
        </p:txBody>
      </p:sp>
      <p:pic>
        <p:nvPicPr>
          <p:cNvPr id="4" name="Picture 2" descr="Amazon Route 53: Health Checks and DNS Failover | StormI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8992" y="1256420"/>
            <a:ext cx="3586014"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7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3rd Party Domains &amp; Route 53</a:t>
            </a:r>
            <a:br>
              <a:rPr lang="en-US" sz="2700" kern="1200">
                <a:solidFill>
                  <a:srgbClr val="FFFFFF"/>
                </a:solidFill>
                <a:latin typeface="+mj-lt"/>
                <a:ea typeface="+mj-ea"/>
                <a:cs typeface="+mj-cs"/>
              </a:rPr>
            </a:br>
            <a:endParaRPr lang="en-US" sz="2700" kern="1200">
              <a:solidFill>
                <a:srgbClr val="FFFFFF"/>
              </a:solidFill>
              <a:latin typeface="+mj-lt"/>
              <a:ea typeface="+mj-ea"/>
              <a:cs typeface="+mj-cs"/>
            </a:endParaRPr>
          </a:p>
        </p:txBody>
      </p:sp>
      <p:pic>
        <p:nvPicPr>
          <p:cNvPr id="4" name="Рисунок 3"/>
          <p:cNvPicPr>
            <a:picLocks noChangeAspect="1"/>
          </p:cNvPicPr>
          <p:nvPr/>
        </p:nvPicPr>
        <p:blipFill>
          <a:blip r:embed="rId2"/>
          <a:stretch>
            <a:fillRect/>
          </a:stretch>
        </p:blipFill>
        <p:spPr>
          <a:xfrm>
            <a:off x="3582987" y="1140573"/>
            <a:ext cx="5085525" cy="2860606"/>
          </a:xfrm>
          <a:prstGeom prst="rect">
            <a:avLst/>
          </a:prstGeom>
        </p:spPr>
      </p:pic>
    </p:spTree>
    <p:extLst>
      <p:ext uri="{BB962C8B-B14F-4D97-AF65-F5344CB8AC3E}">
        <p14:creationId xmlns:p14="http://schemas.microsoft.com/office/powerpoint/2010/main" val="172967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86350" cy="1688542"/>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7" y="457200"/>
            <a:ext cx="4436398" cy="997889"/>
          </a:xfrm>
        </p:spPr>
        <p:txBody>
          <a:bodyPr vert="horz" lIns="91440" tIns="45720" rIns="91440" bIns="45720" rtlCol="0" anchor="ctr">
            <a:normAutofit/>
          </a:bodyPr>
          <a:lstStyle/>
          <a:p>
            <a:pPr defTabSz="914400">
              <a:spcBef>
                <a:spcPct val="0"/>
              </a:spcBef>
              <a:buSzPts val="3300"/>
            </a:pPr>
            <a:r>
              <a:rPr lang="en-US" sz="4400" kern="1200">
                <a:solidFill>
                  <a:schemeClr val="tx1"/>
                </a:solidFill>
                <a:latin typeface="+mj-lt"/>
                <a:ea typeface="+mj-ea"/>
                <a:cs typeface="+mj-cs"/>
              </a:rPr>
              <a:t>What is DNS?</a:t>
            </a:r>
          </a:p>
        </p:txBody>
      </p:sp>
      <p:sp>
        <p:nvSpPr>
          <p:cNvPr id="2061" name="Freeform: Shape 2060">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1542" y="4350223"/>
            <a:ext cx="4302458" cy="793277"/>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Текст 2"/>
          <p:cNvSpPr>
            <a:spLocks noGrp="1"/>
          </p:cNvSpPr>
          <p:nvPr>
            <p:ph type="body" idx="1"/>
          </p:nvPr>
        </p:nvSpPr>
        <p:spPr>
          <a:xfrm>
            <a:off x="852777" y="1912288"/>
            <a:ext cx="4310893" cy="2664727"/>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300"/>
              <a:t>The domain name system (DNS) is a naming database in which internet domain names are located and translated into IP-addresses. </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domain name system maps the name people use to locate a website to the IP address that a computer uses to locate that website.</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For example, if someone types "example.com" into a web browser, a server behind the scenes maps that name to the corresponding IP address. An IP address is similar in structure to 203.0.113.72.</a:t>
            </a:r>
          </a:p>
          <a:p>
            <a:pPr marL="0" indent="-228600" defTabSz="914400" fontAlgn="base">
              <a:spcBef>
                <a:spcPct val="0"/>
              </a:spcBef>
              <a:spcAft>
                <a:spcPts val="600"/>
              </a:spcAft>
              <a:buClrTx/>
              <a:buSzTx/>
              <a:buFont typeface="Arial" panose="020B0604020202020204" pitchFamily="34" charset="0"/>
              <a:buChar char="•"/>
            </a:pPr>
            <a:endParaRPr lang="en-US" sz="1300"/>
          </a:p>
        </p:txBody>
      </p:sp>
      <p:sp>
        <p:nvSpPr>
          <p:cNvPr id="2063" name="Freeform: Shape 2062">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688" y="457887"/>
            <a:ext cx="3008207" cy="422772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https://d1.awsstatic.com/Route53/how-route-53-routes-traffic.8d313c7da075c3c7303aaef32e89b5d0b7885e7c.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20819" y="1514043"/>
            <a:ext cx="2763425" cy="211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33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14400"/>
            <a:ext cx="3383128" cy="285341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Заголовок 1"/>
          <p:cNvSpPr>
            <a:spLocks noGrp="1"/>
          </p:cNvSpPr>
          <p:nvPr>
            <p:ph type="title"/>
          </p:nvPr>
        </p:nvSpPr>
        <p:spPr>
          <a:xfrm>
            <a:off x="854283" y="1567585"/>
            <a:ext cx="2537167" cy="1861415"/>
          </a:xfrm>
        </p:spPr>
        <p:txBody>
          <a:bodyPr vert="horz" lIns="91440" tIns="45720" rIns="91440" bIns="45720" rtlCol="0" anchor="ctr">
            <a:normAutofit/>
          </a:bodyPr>
          <a:lstStyle/>
          <a:p>
            <a:pPr algn="ctr" defTabSz="914400">
              <a:spcBef>
                <a:spcPct val="0"/>
              </a:spcBef>
            </a:pPr>
            <a:r>
              <a:rPr lang="en-US" sz="3100" kern="1200">
                <a:solidFill>
                  <a:schemeClr val="tx1"/>
                </a:solidFill>
                <a:latin typeface="+mj-lt"/>
                <a:ea typeface="+mj-ea"/>
                <a:cs typeface="+mj-cs"/>
              </a:rPr>
              <a:t>Import and purchase domains using route53</a:t>
            </a:r>
          </a:p>
        </p:txBody>
      </p:sp>
      <p:sp>
        <p:nvSpPr>
          <p:cNvPr id="3" name="Текст 2"/>
          <p:cNvSpPr>
            <a:spLocks noGrp="1"/>
          </p:cNvSpPr>
          <p:nvPr>
            <p:ph type="body" idx="1"/>
          </p:nvPr>
        </p:nvSpPr>
        <p:spPr>
          <a:xfrm>
            <a:off x="3963760" y="723637"/>
            <a:ext cx="4551590" cy="3696225"/>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300"/>
              <a:t>You can use Amazon Route 53 with domains you register with Route 53, and with domains you have registered with other DNS providers. Depending on your DNS provider, choose one of the following procedures to register and use a new domain with Route 53</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You can transfer domain registration from another registrar to Amazon Route 53, from one AWS account to another, or from Route 53 to another registrar. There is no cost for transferring domains from one AWS account to another.</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default maximum number of domains per AWS account is 20. </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maximum number of name servers per domain in Route 53 is 6.</a:t>
            </a:r>
          </a:p>
          <a:p>
            <a:pPr marL="114300" indent="-228600" defTabSz="914400">
              <a:spcAft>
                <a:spcPts val="600"/>
              </a:spcAft>
              <a:buFont typeface="Arial" panose="020B0604020202020204" pitchFamily="34" charset="0"/>
              <a:buChar char="•"/>
            </a:pPr>
            <a:endParaRPr lang="en-US" sz="1300"/>
          </a:p>
        </p:txBody>
      </p:sp>
      <p:sp>
        <p:nvSpPr>
          <p:cNvPr id="5" name="Rectangle 2"/>
          <p:cNvSpPr>
            <a:spLocks noChangeArrowheads="1"/>
          </p:cNvSpPr>
          <p:nvPr/>
        </p:nvSpPr>
        <p:spPr bwMode="auto">
          <a:xfrm flipV="1">
            <a:off x="0" y="-264343"/>
            <a:ext cx="5015345"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6875" tIns="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81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D5EE1F-A562-83AD-D72D-52B74941CFDF}"/>
              </a:ext>
            </a:extLst>
          </p:cNvPr>
          <p:cNvSpPr>
            <a:spLocks noGrp="1"/>
          </p:cNvSpPr>
          <p:nvPr>
            <p:ph type="title"/>
          </p:nvPr>
        </p:nvSpPr>
        <p:spPr>
          <a:xfrm>
            <a:off x="628650" y="482600"/>
            <a:ext cx="2916395" cy="1350394"/>
          </a:xfrm>
        </p:spPr>
        <p:txBody>
          <a:bodyPr vert="horz" lIns="91440" tIns="45720" rIns="91440" bIns="45720" rtlCol="0" anchor="ctr">
            <a:normAutofit/>
          </a:bodyPr>
          <a:lstStyle/>
          <a:p>
            <a:pPr defTabSz="914400">
              <a:spcBef>
                <a:spcPct val="0"/>
              </a:spcBef>
            </a:pPr>
            <a:r>
              <a:rPr lang="en-US" sz="1800" b="1" i="0" kern="1200">
                <a:solidFill>
                  <a:schemeClr val="tx1"/>
                </a:solidFill>
                <a:effectLst/>
                <a:latin typeface="+mj-lt"/>
                <a:ea typeface="+mj-ea"/>
                <a:cs typeface="+mj-cs"/>
              </a:rPr>
              <a:t>Amazon Route 53 Application Recovery Controller</a:t>
            </a:r>
            <a:br>
              <a:rPr lang="en-US" sz="1800" b="1" i="0" kern="1200">
                <a:solidFill>
                  <a:schemeClr val="tx1"/>
                </a:solidFill>
                <a:effectLst/>
                <a:latin typeface="+mj-lt"/>
                <a:ea typeface="+mj-ea"/>
                <a:cs typeface="+mj-cs"/>
              </a:rPr>
            </a:br>
            <a:br>
              <a:rPr lang="en-US" sz="1800" kern="1200">
                <a:solidFill>
                  <a:schemeClr val="tx1"/>
                </a:solidFill>
                <a:latin typeface="+mj-lt"/>
                <a:ea typeface="+mj-ea"/>
                <a:cs typeface="+mj-cs"/>
              </a:rPr>
            </a:br>
            <a:endParaRPr lang="en-US" sz="18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E222ED3F-8495-93A0-5361-4B59E6EA4FE3}"/>
              </a:ext>
            </a:extLst>
          </p:cNvPr>
          <p:cNvSpPr>
            <a:spLocks noGrp="1"/>
          </p:cNvSpPr>
          <p:nvPr>
            <p:ph type="body" idx="1"/>
          </p:nvPr>
        </p:nvSpPr>
        <p:spPr>
          <a:xfrm>
            <a:off x="628650" y="1967535"/>
            <a:ext cx="2916396" cy="2665186"/>
          </a:xfrm>
        </p:spPr>
        <p:txBody>
          <a:bodyPr vert="horz" lIns="91440" tIns="45720" rIns="91440" bIns="45720" rtlCol="0">
            <a:normAutofit/>
          </a:bodyPr>
          <a:lstStyle/>
          <a:p>
            <a:pPr marL="228600" indent="0" defTabSz="914400">
              <a:spcAft>
                <a:spcPts val="600"/>
              </a:spcAft>
              <a:buNone/>
            </a:pPr>
            <a:r>
              <a:rPr lang="en-US" sz="1500" b="0" i="0" dirty="0">
                <a:effectLst/>
              </a:rPr>
              <a:t>Route 53 Application Recovery Controller (ARC) is a service offered by AWS that helps customers build and execute recovery plans for their applications. </a:t>
            </a:r>
          </a:p>
          <a:p>
            <a:pPr marL="228600" indent="0" defTabSz="914400">
              <a:spcAft>
                <a:spcPts val="600"/>
              </a:spcAft>
              <a:buNone/>
            </a:pPr>
            <a:r>
              <a:rPr lang="en-US" sz="1500" b="0" i="0" dirty="0">
                <a:effectLst/>
              </a:rPr>
              <a:t>ARC is designed to enhance application availability by allowing users to define and automate recovery strategies.</a:t>
            </a:r>
            <a:endParaRPr lang="en-US" sz="1500" dirty="0"/>
          </a:p>
        </p:txBody>
      </p:sp>
      <p:pic>
        <p:nvPicPr>
          <p:cNvPr id="1026" name="Picture 2" descr="Introducing Amazon Route 53 Application Recovery Controller | AWS News Blog">
            <a:extLst>
              <a:ext uri="{FF2B5EF4-FFF2-40B4-BE49-F238E27FC236}">
                <a16:creationId xmlns:a16="http://schemas.microsoft.com/office/drawing/2014/main" id="{6FE69516-34DA-4380-2E1F-1A7017A8FA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72088" y="1206156"/>
            <a:ext cx="4472088" cy="2906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527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339DC-F891-4607-F10E-2305FEF6267A}"/>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Route53 ARC</a:t>
            </a:r>
          </a:p>
        </p:txBody>
      </p:sp>
      <p:pic>
        <p:nvPicPr>
          <p:cNvPr id="1028" name="Picture 4" descr="Example Deployment of app with R53 ARC">
            <a:extLst>
              <a:ext uri="{FF2B5EF4-FFF2-40B4-BE49-F238E27FC236}">
                <a16:creationId xmlns:a16="http://schemas.microsoft.com/office/drawing/2014/main" id="{2049C4C1-153B-C789-9D55-9FDC677B06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1261353"/>
            <a:ext cx="5085525" cy="261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920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ABA60D0-8D15-574E-D19F-57304D12589C}"/>
              </a:ext>
            </a:extLst>
          </p:cNvPr>
          <p:cNvSpPr>
            <a:spLocks noGrp="1"/>
          </p:cNvSpPr>
          <p:nvPr>
            <p:ph type="title"/>
          </p:nvPr>
        </p:nvSpPr>
        <p:spPr>
          <a:xfrm>
            <a:off x="628650" y="534984"/>
            <a:ext cx="3028950" cy="4073532"/>
          </a:xfrm>
        </p:spPr>
        <p:txBody>
          <a:bodyPr vert="horz" lIns="91440" tIns="45720" rIns="91440" bIns="45720" rtlCol="0" anchor="ctr">
            <a:normAutofit/>
          </a:bodyPr>
          <a:lstStyle/>
          <a:p>
            <a:pPr defTabSz="914400">
              <a:spcBef>
                <a:spcPct val="0"/>
              </a:spcBef>
            </a:pPr>
            <a:r>
              <a:rPr lang="en-US" sz="4400" b="1" i="0" kern="1200">
                <a:solidFill>
                  <a:schemeClr val="tx1"/>
                </a:solidFill>
                <a:effectLst/>
                <a:latin typeface="+mj-lt"/>
                <a:ea typeface="+mj-ea"/>
                <a:cs typeface="+mj-cs"/>
              </a:rPr>
              <a:t>Amazon Route 53 ARC Features</a:t>
            </a:r>
            <a:br>
              <a:rPr lang="en-US" sz="4400" b="1" i="0" kern="1200">
                <a:solidFill>
                  <a:schemeClr val="tx1"/>
                </a:solidFill>
                <a:effectLst/>
                <a:latin typeface="+mj-lt"/>
                <a:ea typeface="+mj-ea"/>
                <a:cs typeface="+mj-cs"/>
              </a:rPr>
            </a:b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B4D0700D-832C-A41F-BBE1-38C5E557A137}"/>
              </a:ext>
            </a:extLst>
          </p:cNvPr>
          <p:cNvSpPr>
            <a:spLocks noGrp="1"/>
          </p:cNvSpPr>
          <p:nvPr>
            <p:ph type="body" idx="1"/>
          </p:nvPr>
        </p:nvSpPr>
        <p:spPr>
          <a:xfrm>
            <a:off x="3856107" y="315970"/>
            <a:ext cx="5177781" cy="4461890"/>
          </a:xfrm>
        </p:spPr>
        <p:txBody>
          <a:bodyPr vert="horz" lIns="91440" tIns="45720" rIns="91440" bIns="45720" rtlCol="0" anchor="ctr">
            <a:noAutofit/>
          </a:bodyPr>
          <a:lstStyle/>
          <a:p>
            <a:pPr indent="-228600" defTabSz="914400">
              <a:spcAft>
                <a:spcPts val="400"/>
              </a:spcAft>
              <a:buFont typeface="Arial" panose="020B0604020202020204" pitchFamily="34" charset="0"/>
              <a:buChar char="•"/>
            </a:pPr>
            <a:r>
              <a:rPr lang="en-US" sz="900" b="1" dirty="0">
                <a:highlight>
                  <a:srgbClr val="FFFF00"/>
                </a:highlight>
              </a:rPr>
              <a:t>Recovery Plans</a:t>
            </a:r>
            <a:r>
              <a:rPr lang="en-US" sz="900" dirty="0"/>
              <a:t>:</a:t>
            </a:r>
          </a:p>
          <a:p>
            <a:pPr marL="742950" lvl="1" indent="-228600" defTabSz="914400">
              <a:spcAft>
                <a:spcPts val="400"/>
              </a:spcAft>
              <a:buFont typeface="Arial" panose="020B0604020202020204" pitchFamily="34" charset="0"/>
              <a:buChar char="•"/>
            </a:pPr>
            <a:r>
              <a:rPr lang="en-US" sz="900" dirty="0"/>
              <a:t>ARC enables users to create recovery plans that define the steps and procedures to be executed during application recovery.</a:t>
            </a:r>
          </a:p>
          <a:p>
            <a:pPr marL="742950" lvl="1" indent="-228600" defTabSz="914400">
              <a:spcAft>
                <a:spcPts val="400"/>
              </a:spcAft>
              <a:buFont typeface="Arial" panose="020B0604020202020204" pitchFamily="34" charset="0"/>
              <a:buChar char="•"/>
            </a:pPr>
            <a:r>
              <a:rPr lang="en-US" sz="900" dirty="0"/>
              <a:t>Recovery plans can include actions such as redirecting traffic, adjusting configurations, and launching additional instances.</a:t>
            </a:r>
          </a:p>
          <a:p>
            <a:pPr indent="-228600" defTabSz="914400">
              <a:spcAft>
                <a:spcPts val="400"/>
              </a:spcAft>
              <a:buFont typeface="Arial" panose="020B0604020202020204" pitchFamily="34" charset="0"/>
              <a:buChar char="•"/>
            </a:pPr>
            <a:r>
              <a:rPr lang="en-US" sz="900" b="1" dirty="0">
                <a:highlight>
                  <a:srgbClr val="FFFF00"/>
                </a:highlight>
              </a:rPr>
              <a:t>Real-Time Monitoring</a:t>
            </a:r>
            <a:r>
              <a:rPr lang="en-US" sz="900" dirty="0"/>
              <a:t>:</a:t>
            </a:r>
          </a:p>
          <a:p>
            <a:pPr marL="742950" lvl="1" indent="-228600" defTabSz="914400">
              <a:spcAft>
                <a:spcPts val="400"/>
              </a:spcAft>
              <a:buFont typeface="Arial" panose="020B0604020202020204" pitchFamily="34" charset="0"/>
              <a:buChar char="•"/>
            </a:pPr>
            <a:r>
              <a:rPr lang="en-US" sz="900" dirty="0"/>
              <a:t>ARC continuously monitors the health of applications and their dependencies in real-time.</a:t>
            </a:r>
          </a:p>
          <a:p>
            <a:pPr marL="742950" lvl="1" indent="-228600" defTabSz="914400">
              <a:spcAft>
                <a:spcPts val="400"/>
              </a:spcAft>
              <a:buFont typeface="Arial" panose="020B0604020202020204" pitchFamily="34" charset="0"/>
              <a:buChar char="•"/>
            </a:pPr>
            <a:r>
              <a:rPr lang="en-US" sz="900" dirty="0"/>
              <a:t>It uses health checks and other metrics to assess the status of resources involved in application operation.</a:t>
            </a:r>
          </a:p>
          <a:p>
            <a:pPr indent="-228600" defTabSz="914400">
              <a:spcAft>
                <a:spcPts val="400"/>
              </a:spcAft>
              <a:buFont typeface="Arial" panose="020B0604020202020204" pitchFamily="34" charset="0"/>
              <a:buChar char="•"/>
            </a:pPr>
            <a:r>
              <a:rPr lang="en-US" sz="900" b="1" dirty="0">
                <a:highlight>
                  <a:srgbClr val="FFFF00"/>
                </a:highlight>
              </a:rPr>
              <a:t>Automated Recovery</a:t>
            </a:r>
            <a:r>
              <a:rPr lang="en-US" sz="900" dirty="0"/>
              <a:t>:</a:t>
            </a:r>
          </a:p>
          <a:p>
            <a:pPr marL="742950" lvl="1" indent="-228600" defTabSz="914400">
              <a:spcAft>
                <a:spcPts val="400"/>
              </a:spcAft>
              <a:buFont typeface="Arial" panose="020B0604020202020204" pitchFamily="34" charset="0"/>
              <a:buChar char="•"/>
            </a:pPr>
            <a:r>
              <a:rPr lang="en-US" sz="900" dirty="0"/>
              <a:t>In the event of an application or infrastructure failure, ARC can automatically execute recovery plans to restore the application's functionality.</a:t>
            </a:r>
          </a:p>
          <a:p>
            <a:pPr marL="742950" lvl="1" indent="-228600" defTabSz="914400">
              <a:spcAft>
                <a:spcPts val="400"/>
              </a:spcAft>
              <a:buFont typeface="Arial" panose="020B0604020202020204" pitchFamily="34" charset="0"/>
              <a:buChar char="•"/>
            </a:pPr>
            <a:r>
              <a:rPr lang="en-US" sz="900" dirty="0"/>
              <a:t>This automation helps minimize downtime and accelerate the recovery process.</a:t>
            </a:r>
          </a:p>
          <a:p>
            <a:pPr indent="-228600" defTabSz="914400">
              <a:spcAft>
                <a:spcPts val="400"/>
              </a:spcAft>
              <a:buFont typeface="Arial" panose="020B0604020202020204" pitchFamily="34" charset="0"/>
              <a:buChar char="•"/>
            </a:pPr>
            <a:r>
              <a:rPr lang="en-US" sz="900" b="1" dirty="0">
                <a:highlight>
                  <a:srgbClr val="FFFF00"/>
                </a:highlight>
              </a:rPr>
              <a:t>Integration with AWS Services</a:t>
            </a:r>
            <a:r>
              <a:rPr lang="en-US" sz="900" dirty="0"/>
              <a:t>:</a:t>
            </a:r>
          </a:p>
          <a:p>
            <a:pPr marL="742950" lvl="1" indent="-228600" defTabSz="914400">
              <a:spcAft>
                <a:spcPts val="400"/>
              </a:spcAft>
              <a:buFont typeface="Arial" panose="020B0604020202020204" pitchFamily="34" charset="0"/>
              <a:buChar char="•"/>
            </a:pPr>
            <a:r>
              <a:rPr lang="en-US" sz="900" dirty="0"/>
              <a:t>ARC integrates with other AWS services, such as Amazon Route 53 for DNS management and AWS Elastic Load Balancing for traffic distribution.</a:t>
            </a:r>
          </a:p>
          <a:p>
            <a:pPr marL="742950" lvl="1" indent="-228600" defTabSz="914400">
              <a:spcAft>
                <a:spcPts val="400"/>
              </a:spcAft>
              <a:buFont typeface="Arial" panose="020B0604020202020204" pitchFamily="34" charset="0"/>
              <a:buChar char="•"/>
            </a:pPr>
            <a:r>
              <a:rPr lang="en-US" sz="900" dirty="0"/>
              <a:t>Integration with AWS services enhances the coordination of recovery actions.</a:t>
            </a:r>
          </a:p>
          <a:p>
            <a:pPr indent="-228600" defTabSz="914400">
              <a:spcAft>
                <a:spcPts val="400"/>
              </a:spcAft>
              <a:buFont typeface="Arial" panose="020B0604020202020204" pitchFamily="34" charset="0"/>
              <a:buChar char="•"/>
            </a:pPr>
            <a:r>
              <a:rPr lang="en-US" sz="900" b="1" dirty="0">
                <a:highlight>
                  <a:srgbClr val="FFFF00"/>
                </a:highlight>
              </a:rPr>
              <a:t>Visibility and Reporting</a:t>
            </a:r>
            <a:r>
              <a:rPr lang="en-US" sz="900" dirty="0"/>
              <a:t>:</a:t>
            </a:r>
          </a:p>
          <a:p>
            <a:pPr marL="742950" lvl="1" indent="-228600" defTabSz="914400">
              <a:spcAft>
                <a:spcPts val="400"/>
              </a:spcAft>
              <a:buFont typeface="Arial" panose="020B0604020202020204" pitchFamily="34" charset="0"/>
              <a:buChar char="•"/>
            </a:pPr>
            <a:r>
              <a:rPr lang="en-US" sz="900" dirty="0"/>
              <a:t>ARC provides visibility into the recovery process by offering detailed reports and metrics.</a:t>
            </a:r>
          </a:p>
          <a:p>
            <a:pPr marL="742950" lvl="1" indent="-228600" defTabSz="914400">
              <a:spcAft>
                <a:spcPts val="400"/>
              </a:spcAft>
              <a:buFont typeface="Arial" panose="020B0604020202020204" pitchFamily="34" charset="0"/>
              <a:buChar char="•"/>
            </a:pPr>
            <a:r>
              <a:rPr lang="en-US" sz="900" dirty="0"/>
              <a:t>Users can gain insights into the effectiveness of recovery plans and identify areas for improvement.</a:t>
            </a:r>
          </a:p>
          <a:p>
            <a:pPr indent="-228600" defTabSz="914400">
              <a:spcAft>
                <a:spcPts val="400"/>
              </a:spcAft>
              <a:buFont typeface="Arial" panose="020B0604020202020204" pitchFamily="34" charset="0"/>
              <a:buChar char="•"/>
            </a:pPr>
            <a:r>
              <a:rPr lang="en-US" sz="900" b="1" dirty="0">
                <a:highlight>
                  <a:srgbClr val="FFFF00"/>
                </a:highlight>
              </a:rPr>
              <a:t>Customizable Recovery Strategies</a:t>
            </a:r>
            <a:r>
              <a:rPr lang="en-US" sz="900" dirty="0"/>
              <a:t>:</a:t>
            </a:r>
          </a:p>
          <a:p>
            <a:pPr marL="742950" lvl="1" indent="-228600" defTabSz="914400">
              <a:spcAft>
                <a:spcPts val="400"/>
              </a:spcAft>
              <a:buFont typeface="Arial" panose="020B0604020202020204" pitchFamily="34" charset="0"/>
              <a:buChar char="•"/>
            </a:pPr>
            <a:r>
              <a:rPr lang="en-US" sz="900" dirty="0"/>
              <a:t>Users can define custom recovery strategies based on their application's specific requirements.</a:t>
            </a:r>
          </a:p>
          <a:p>
            <a:pPr marL="742950" lvl="1" indent="-228600" defTabSz="914400">
              <a:spcAft>
                <a:spcPts val="400"/>
              </a:spcAft>
              <a:buFont typeface="Arial" panose="020B0604020202020204" pitchFamily="34" charset="0"/>
              <a:buChar char="•"/>
            </a:pPr>
            <a:r>
              <a:rPr lang="en-US" sz="900" dirty="0"/>
              <a:t>This customization allows for flexibility in designing recovery plans tailored to different use cases.</a:t>
            </a:r>
          </a:p>
        </p:txBody>
      </p:sp>
    </p:spTree>
    <p:extLst>
      <p:ext uri="{BB962C8B-B14F-4D97-AF65-F5344CB8AC3E}">
        <p14:creationId xmlns:p14="http://schemas.microsoft.com/office/powerpoint/2010/main" val="229920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3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2400" kern="1200" dirty="0">
                <a:solidFill>
                  <a:schemeClr val="tx1"/>
                </a:solidFill>
                <a:latin typeface="+mj-lt"/>
                <a:ea typeface="+mj-ea"/>
                <a:cs typeface="+mj-cs"/>
              </a:rPr>
              <a:t>What is Amazon Route 53?</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4" name="Rectangle 1"/>
          <p:cNvSpPr>
            <a:spLocks noGrp="1" noChangeArrowheads="1"/>
          </p:cNvSpPr>
          <p:nvPr>
            <p:ph type="body" idx="1"/>
          </p:nvPr>
        </p:nvSpPr>
        <p:spPr bwMode="auto">
          <a:xfrm>
            <a:off x="129261" y="1455330"/>
            <a:ext cx="4375715" cy="318848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Amazon Route 53 is a highly available and scalable Domain Name System (DNS) web service. You can use Route 53 to perform three main functions in any combination: domain registration, DNS routing, and health checking.</a:t>
            </a: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If you choose to use Route 53 for all three functions, be sure to follow the order below:</a:t>
            </a: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1. Register domain names</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Your website needs a name, such as </a:t>
            </a:r>
            <a:r>
              <a:rPr kumimoji="0" lang="en-US" altLang="en-US" sz="1000" b="0" i="0" u="none" strike="noStrike" cap="none" normalizeH="0" baseline="0" dirty="0" err="1">
                <a:ln>
                  <a:noFill/>
                </a:ln>
                <a:effectLst/>
                <a:latin typeface="+mn-lt"/>
              </a:rPr>
              <a:t>example.com</a:t>
            </a:r>
            <a:r>
              <a:rPr kumimoji="0" lang="en-US" altLang="en-US" sz="1000" b="0" i="0" u="none" strike="noStrike" cap="none" normalizeH="0" baseline="0" dirty="0">
                <a:ln>
                  <a:noFill/>
                </a:ln>
                <a:effectLst/>
                <a:latin typeface="+mn-lt"/>
              </a:rPr>
              <a:t>. Route 53 lets you register a name for your website</a:t>
            </a:r>
            <a:r>
              <a:rPr kumimoji="0" lang="en-US" altLang="en-US" sz="1000" b="0" i="0" u="none" strike="noStrike" cap="none" normalizeH="0" dirty="0">
                <a:ln>
                  <a:noFill/>
                </a:ln>
                <a:effectLst/>
                <a:latin typeface="+mn-lt"/>
              </a:rPr>
              <a:t> </a:t>
            </a:r>
            <a:r>
              <a:rPr kumimoji="0" lang="en-US" altLang="en-US" sz="1000" b="0" i="0" u="none" strike="noStrike" cap="none" normalizeH="0" baseline="0" dirty="0">
                <a:ln>
                  <a:noFill/>
                </a:ln>
                <a:effectLst/>
                <a:latin typeface="+mn-lt"/>
              </a:rPr>
              <a:t>or web application, known as a </a:t>
            </a:r>
            <a:r>
              <a:rPr kumimoji="0" lang="en-US" altLang="en-US" sz="1000" b="0" i="1" u="none" strike="noStrike" cap="none" normalizeH="0" baseline="0" dirty="0">
                <a:ln>
                  <a:noFill/>
                </a:ln>
                <a:effectLst/>
                <a:latin typeface="+mn-lt"/>
              </a:rPr>
              <a:t>domain name</a:t>
            </a:r>
            <a:r>
              <a:rPr kumimoji="0" lang="en-US" altLang="en-US" sz="1000" b="0" i="0" u="none" strike="noStrike" cap="none" normalizeH="0" baseline="0" dirty="0">
                <a:ln>
                  <a:noFill/>
                </a:ln>
                <a:effectLst/>
                <a:latin typeface="+mn-lt"/>
              </a:rPr>
              <a:t>.</a:t>
            </a:r>
            <a:endParaRPr kumimoji="0" lang="en-US" altLang="en-US" sz="1000" b="1" i="0" u="none" strike="noStrike" cap="none" normalizeH="0" baseline="0" dirty="0">
              <a:ln>
                <a:noFill/>
              </a:ln>
              <a:effectLst/>
              <a:latin typeface="+mn-lt"/>
            </a:endParaRP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2. Route internet traffic to the resources for your domain</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lang="en-US" altLang="en-US" sz="1000" dirty="0">
                <a:latin typeface="+mn-lt"/>
              </a:rPr>
              <a:t>When a user opens a web browser and enters your domain name (</a:t>
            </a:r>
            <a:r>
              <a:rPr lang="en-US" altLang="en-US" sz="1000" dirty="0" err="1">
                <a:latin typeface="+mn-lt"/>
              </a:rPr>
              <a:t>example.com</a:t>
            </a:r>
            <a:r>
              <a:rPr lang="en-US" altLang="en-US" sz="1000" dirty="0">
                <a:latin typeface="+mn-lt"/>
              </a:rPr>
              <a:t>) or subdomain name (</a:t>
            </a:r>
            <a:r>
              <a:rPr lang="en-US" altLang="en-US" sz="1000" dirty="0" err="1">
                <a:latin typeface="+mn-lt"/>
              </a:rPr>
              <a:t>acme.example.com</a:t>
            </a:r>
            <a:r>
              <a:rPr lang="en-US" altLang="en-US" sz="1000" dirty="0">
                <a:latin typeface="+mn-lt"/>
              </a:rPr>
              <a:t>) in the address bar, Route 53 helps connect the browser with your website or web application.</a:t>
            </a:r>
            <a:endParaRPr kumimoji="0" lang="en-US" altLang="en-US" sz="1000" b="0" i="0" u="none" strike="noStrike" cap="none" normalizeH="0" baseline="0" dirty="0">
              <a:ln>
                <a:noFill/>
              </a:ln>
              <a:effectLst/>
              <a:latin typeface="+mn-lt"/>
            </a:endParaRP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3. Check the health of your resources</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Route 53 sends automated requests over the internet to a resource, such as a web server, to verify that it's reachable, available, and functional. You also can choose to receive notifications when a resource becomes unavailable and choose to route internet traffic away from unhealthy resources.</a:t>
            </a:r>
          </a:p>
        </p:txBody>
      </p:sp>
      <p:pic>
        <p:nvPicPr>
          <p:cNvPr id="1027" name="Picture 3" descr="What is Route53 in AWS and Why you consider it as your DN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0457" y="1691771"/>
            <a:ext cx="3553238" cy="177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6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What is Amazon Route 53?</a:t>
            </a:r>
          </a:p>
        </p:txBody>
      </p:sp>
      <p:sp>
        <p:nvSpPr>
          <p:cNvPr id="3" name="Текст 2"/>
          <p:cNvSpPr>
            <a:spLocks noGrp="1"/>
          </p:cNvSpPr>
          <p:nvPr>
            <p:ph type="body" idx="1"/>
          </p:nvPr>
        </p:nvSpPr>
        <p:spPr>
          <a:xfrm>
            <a:off x="852775" y="1645576"/>
            <a:ext cx="3328527" cy="2931439"/>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900"/>
              <a:t>Amazon Route 53 is a highly available and scalable Domain Name System (DNS) web service. Route 53 performs four main functions:</a:t>
            </a:r>
          </a:p>
          <a:p>
            <a:pPr marL="114300" indent="-228600" defTabSz="914400">
              <a:spcAft>
                <a:spcPts val="600"/>
              </a:spcAft>
              <a:buFont typeface="Arial" panose="020B0604020202020204" pitchFamily="34" charset="0"/>
              <a:buChar char="•"/>
            </a:pPr>
            <a:endParaRPr lang="en-US" sz="900"/>
          </a:p>
          <a:p>
            <a:pPr indent="-228600" defTabSz="914400">
              <a:spcAft>
                <a:spcPts val="600"/>
              </a:spcAft>
              <a:buFont typeface="Arial" panose="020B0604020202020204" pitchFamily="34" charset="0"/>
              <a:buChar char="•"/>
            </a:pPr>
            <a:r>
              <a:rPr lang="en-US" sz="900" b="1"/>
              <a:t>Domain registration</a:t>
            </a:r>
            <a:r>
              <a:rPr lang="en-US" sz="900"/>
              <a:t> – Route 53 helps lets you register domain names such as example.com.</a:t>
            </a:r>
          </a:p>
          <a:p>
            <a:pPr indent="-228600" defTabSz="914400">
              <a:spcAft>
                <a:spcPts val="600"/>
              </a:spcAft>
              <a:buFont typeface="Arial" panose="020B0604020202020204" pitchFamily="34" charset="0"/>
              <a:buChar char="•"/>
            </a:pPr>
            <a:r>
              <a:rPr lang="en-US" sz="900" b="1"/>
              <a:t>Domain Name System (DNS) service</a:t>
            </a:r>
            <a:r>
              <a:rPr lang="en-US" sz="900"/>
              <a:t> – Route 53 translates friendly domains names like www.example.com into IP addresses like 192.0.2.1. Route 53 responds to DNS queries using a global network of authoritative DNS servers, which reduces latency.</a:t>
            </a:r>
          </a:p>
          <a:p>
            <a:pPr indent="-228600" defTabSz="914400">
              <a:spcAft>
                <a:spcPts val="600"/>
              </a:spcAft>
              <a:buFont typeface="Arial" panose="020B0604020202020204" pitchFamily="34" charset="0"/>
              <a:buChar char="•"/>
            </a:pPr>
            <a:r>
              <a:rPr lang="en-US" sz="900" b="1"/>
              <a:t>Health checking</a:t>
            </a:r>
            <a:r>
              <a:rPr lang="en-US" sz="900"/>
              <a:t> – Route 53 sends automated requests over the internet to your application to verify that it's reachable, available, and functional.</a:t>
            </a:r>
          </a:p>
          <a:p>
            <a:pPr indent="-228600" defTabSz="914400">
              <a:spcAft>
                <a:spcPts val="600"/>
              </a:spcAft>
              <a:buFont typeface="Arial" panose="020B0604020202020204" pitchFamily="34" charset="0"/>
              <a:buChar char="•"/>
            </a:pPr>
            <a:r>
              <a:rPr lang="en-US" sz="900" b="1"/>
              <a:t>Resolver</a:t>
            </a:r>
            <a:r>
              <a:rPr lang="en-US" sz="900"/>
              <a:t> – Route 53 Resolver lets you forward DNS queries from a VPC that you created using Amazon VPC to DNS resolvers in your network, and from your network to resolvers in your VPC.</a:t>
            </a:r>
          </a:p>
          <a:p>
            <a:pPr indent="-228600" defTabSz="914400">
              <a:spcAft>
                <a:spcPts val="600"/>
              </a:spcAft>
              <a:buFont typeface="Arial" panose="020B0604020202020204" pitchFamily="34" charset="0"/>
              <a:buChar char="•"/>
            </a:pPr>
            <a:endParaRPr lang="en-US" sz="900"/>
          </a:p>
        </p:txBody>
      </p:sp>
      <p:pic>
        <p:nvPicPr>
          <p:cNvPr id="5" name="Рисунок 4"/>
          <p:cNvPicPr>
            <a:picLocks noChangeAspect="1"/>
          </p:cNvPicPr>
          <p:nvPr/>
        </p:nvPicPr>
        <p:blipFill>
          <a:blip r:embed="rId2"/>
          <a:stretch>
            <a:fillRect/>
          </a:stretch>
        </p:blipFill>
        <p:spPr>
          <a:xfrm>
            <a:off x="5160457" y="1816135"/>
            <a:ext cx="3553238" cy="1527891"/>
          </a:xfrm>
          <a:prstGeom prst="rect">
            <a:avLst/>
          </a:prstGeom>
        </p:spPr>
      </p:pic>
    </p:spTree>
    <p:extLst>
      <p:ext uri="{BB962C8B-B14F-4D97-AF65-F5344CB8AC3E}">
        <p14:creationId xmlns:p14="http://schemas.microsoft.com/office/powerpoint/2010/main" val="315130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Record type</a:t>
            </a:r>
            <a:br>
              <a:rPr lang="en-US" sz="3100" b="1" kern="1200">
                <a:solidFill>
                  <a:schemeClr val="tx1"/>
                </a:solidFill>
                <a:latin typeface="+mj-lt"/>
                <a:ea typeface="+mj-ea"/>
                <a:cs typeface="+mj-cs"/>
              </a:rPr>
            </a:br>
            <a:endParaRPr lang="en-US" sz="3100" kern="1200">
              <a:solidFill>
                <a:schemeClr val="tx1"/>
              </a:solidFill>
              <a:latin typeface="+mj-lt"/>
              <a:ea typeface="+mj-ea"/>
              <a:cs typeface="+mj-cs"/>
            </a:endParaRPr>
          </a:p>
        </p:txBody>
      </p:sp>
      <p:sp>
        <p:nvSpPr>
          <p:cNvPr id="3" name="Текст 2"/>
          <p:cNvSpPr>
            <a:spLocks noGrp="1"/>
          </p:cNvSpPr>
          <p:nvPr>
            <p:ph type="body" idx="1"/>
          </p:nvPr>
        </p:nvSpPr>
        <p:spPr>
          <a:xfrm>
            <a:off x="852775" y="1645576"/>
            <a:ext cx="3328527" cy="2931439"/>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Route 53 provides an extension to DNS functionality known as alias records. Similar to CNAME records, alias records let you route traffic to selected AWS resources, such as CloudFront distributions and Amazon S3 buckets.</a:t>
            </a:r>
          </a:p>
        </p:txBody>
      </p:sp>
      <p:pic>
        <p:nvPicPr>
          <p:cNvPr id="4" name="Рисунок 3"/>
          <p:cNvPicPr>
            <a:picLocks noChangeAspect="1"/>
          </p:cNvPicPr>
          <p:nvPr/>
        </p:nvPicPr>
        <p:blipFill>
          <a:blip r:embed="rId2"/>
          <a:stretch>
            <a:fillRect/>
          </a:stretch>
        </p:blipFill>
        <p:spPr>
          <a:xfrm>
            <a:off x="5160457" y="1127695"/>
            <a:ext cx="3553238" cy="2904771"/>
          </a:xfrm>
          <a:prstGeom prst="rect">
            <a:avLst/>
          </a:prstGeom>
        </p:spPr>
      </p:pic>
    </p:spTree>
    <p:extLst>
      <p:ext uri="{BB962C8B-B14F-4D97-AF65-F5344CB8AC3E}">
        <p14:creationId xmlns:p14="http://schemas.microsoft.com/office/powerpoint/2010/main" val="148533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998029" y="187036"/>
            <a:ext cx="6462644" cy="4720264"/>
          </a:xfrm>
          <a:prstGeom prst="rect">
            <a:avLst/>
          </a:prstGeom>
        </p:spPr>
      </p:pic>
    </p:spTree>
    <p:extLst>
      <p:ext uri="{BB962C8B-B14F-4D97-AF65-F5344CB8AC3E}">
        <p14:creationId xmlns:p14="http://schemas.microsoft.com/office/powerpoint/2010/main" val="25254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43" y="482600"/>
            <a:ext cx="7805514" cy="1418719"/>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966432" y="731861"/>
            <a:ext cx="7211136" cy="845085"/>
          </a:xfrm>
        </p:spPr>
        <p:txBody>
          <a:bodyPr vert="horz" lIns="91440" tIns="45720" rIns="91440" bIns="45720" rtlCol="0" anchor="ctr">
            <a:normAutofit/>
          </a:bodyPr>
          <a:lstStyle/>
          <a:p>
            <a:pPr algn="ctr" defTabSz="914400">
              <a:spcBef>
                <a:spcPct val="0"/>
              </a:spcBef>
            </a:pPr>
            <a:r>
              <a:rPr lang="en-US" sz="4400" kern="1200">
                <a:solidFill>
                  <a:schemeClr val="tx1"/>
                </a:solidFill>
                <a:latin typeface="+mj-lt"/>
                <a:ea typeface="+mj-ea"/>
                <a:cs typeface="+mj-cs"/>
              </a:rPr>
              <a:t>Routing Policies</a:t>
            </a:r>
          </a:p>
        </p:txBody>
      </p:sp>
      <p:sp>
        <p:nvSpPr>
          <p:cNvPr id="12"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314824"/>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Текст 2"/>
          <p:cNvSpPr>
            <a:spLocks noGrp="1"/>
          </p:cNvSpPr>
          <p:nvPr>
            <p:ph type="body" idx="1"/>
          </p:nvPr>
        </p:nvSpPr>
        <p:spPr>
          <a:xfrm>
            <a:off x="893255" y="2122877"/>
            <a:ext cx="7229287" cy="2771186"/>
          </a:xfrm>
        </p:spPr>
        <p:txBody>
          <a:bodyPr vert="horz" lIns="91440" tIns="45720" rIns="91440" bIns="45720" rtlCol="0" anchor="ctr">
            <a:normAutofit lnSpcReduction="10000"/>
          </a:bodyPr>
          <a:lstStyle/>
          <a:p>
            <a:pPr marL="0" indent="0" defTabSz="914400">
              <a:buNone/>
            </a:pPr>
            <a:r>
              <a:rPr lang="en-US" sz="1000" dirty="0"/>
              <a:t>When you create a record, you choose a routing policy, which determines how Amazon Route 53 responds to queries:</a:t>
            </a:r>
          </a:p>
          <a:p>
            <a:pPr marL="0" indent="0" defTabSz="914400">
              <a:spcBef>
                <a:spcPts val="200"/>
              </a:spcBef>
              <a:spcAft>
                <a:spcPts val="200"/>
              </a:spcAft>
              <a:buNone/>
            </a:pPr>
            <a:endParaRPr lang="en-US" sz="1000" dirty="0"/>
          </a:p>
          <a:p>
            <a:pPr indent="-228600" defTabSz="914400">
              <a:spcBef>
                <a:spcPts val="200"/>
              </a:spcBef>
              <a:spcAft>
                <a:spcPts val="200"/>
              </a:spcAft>
              <a:buFont typeface="Arial" panose="020B0604020202020204" pitchFamily="34" charset="0"/>
              <a:buChar char="•"/>
            </a:pPr>
            <a:r>
              <a:rPr lang="en-US" sz="1000" b="1" dirty="0"/>
              <a:t>Simple routing policy</a:t>
            </a:r>
            <a:r>
              <a:rPr lang="en-US" sz="1000" dirty="0"/>
              <a:t> – Use for a single resource that performs a given function for your domain, for example, a web server that serves content for the </a:t>
            </a:r>
            <a:r>
              <a:rPr lang="en-US" sz="1000" dirty="0" err="1"/>
              <a:t>example.com</a:t>
            </a:r>
            <a:r>
              <a:rPr lang="en-US" sz="1000" dirty="0"/>
              <a:t> website. You can use simple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Failover routing policy</a:t>
            </a:r>
            <a:r>
              <a:rPr lang="en-US" sz="1000" dirty="0"/>
              <a:t> – Use when you want to configure active-passive failover. You can use failover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Geolocation routing policy</a:t>
            </a:r>
            <a:r>
              <a:rPr lang="en-US" sz="1000" dirty="0"/>
              <a:t> – Use when you want to route traffic based on the location of your users. You can use geolocation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err="1"/>
              <a:t>Geoproximity</a:t>
            </a:r>
            <a:r>
              <a:rPr lang="en-US" sz="1000" b="1" dirty="0"/>
              <a:t> routing policy</a:t>
            </a:r>
            <a:r>
              <a:rPr lang="en-US" sz="1000" dirty="0"/>
              <a:t> – Use when you want to route traffic based on the location of your resources and, optionally, shift traffic from resources in one location to resources in another location.</a:t>
            </a:r>
          </a:p>
          <a:p>
            <a:pPr indent="-228600" defTabSz="914400">
              <a:spcBef>
                <a:spcPts val="200"/>
              </a:spcBef>
              <a:spcAft>
                <a:spcPts val="200"/>
              </a:spcAft>
              <a:buFont typeface="Arial" panose="020B0604020202020204" pitchFamily="34" charset="0"/>
              <a:buChar char="•"/>
            </a:pPr>
            <a:r>
              <a:rPr lang="en-US" sz="1000" b="1" dirty="0"/>
              <a:t>Latency routing policy</a:t>
            </a:r>
            <a:r>
              <a:rPr lang="en-US" sz="1000" dirty="0"/>
              <a:t> – Use when you have resources in multiple AWS Regions and you want to route traffic to the Region that provides the best latency. You can use latency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IP-based routing policy</a:t>
            </a:r>
            <a:r>
              <a:rPr lang="en-US" sz="1000" dirty="0"/>
              <a:t> – Use when you want to route traffic based on the location of your users, and have the IP addresses that the traffic originates from.</a:t>
            </a:r>
          </a:p>
          <a:p>
            <a:pPr indent="-228600" defTabSz="914400">
              <a:spcBef>
                <a:spcPts val="200"/>
              </a:spcBef>
              <a:spcAft>
                <a:spcPts val="200"/>
              </a:spcAft>
              <a:buFont typeface="Arial" panose="020B0604020202020204" pitchFamily="34" charset="0"/>
              <a:buChar char="•"/>
            </a:pPr>
            <a:r>
              <a:rPr lang="en-US" sz="1000" b="1" dirty="0" err="1"/>
              <a:t>Multivalue</a:t>
            </a:r>
            <a:r>
              <a:rPr lang="en-US" sz="1000" b="1" dirty="0"/>
              <a:t> answer routing policy</a:t>
            </a:r>
            <a:r>
              <a:rPr lang="en-US" sz="1000" dirty="0"/>
              <a:t> – Use when you want Route 53 to respond to DNS queries with up to eight healthy records selected at random. You can use </a:t>
            </a:r>
            <a:r>
              <a:rPr lang="en-US" sz="1000" dirty="0" err="1"/>
              <a:t>multivalue</a:t>
            </a:r>
            <a:r>
              <a:rPr lang="en-US" sz="1000" dirty="0"/>
              <a:t> answer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Weighted routing policy</a:t>
            </a:r>
            <a:r>
              <a:rPr lang="en-US" sz="1000" dirty="0"/>
              <a:t> – Use to route traffic to multiple resources in proportions that you specify. You can use weighted routing to create records in a private hosted zone.</a:t>
            </a:r>
          </a:p>
          <a:p>
            <a:pPr indent="-228600" defTabSz="914400">
              <a:buFont typeface="Arial" panose="020B0604020202020204" pitchFamily="34" charset="0"/>
              <a:buChar char="•"/>
            </a:pPr>
            <a:endParaRPr lang="en-US" sz="1000" dirty="0"/>
          </a:p>
        </p:txBody>
      </p:sp>
    </p:spTree>
    <p:extLst>
      <p:ext uri="{BB962C8B-B14F-4D97-AF65-F5344CB8AC3E}">
        <p14:creationId xmlns:p14="http://schemas.microsoft.com/office/powerpoint/2010/main" val="306330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Simple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Simple routing lets you configure standard DNS records, with no special Route 53 routing such as weighted or latency. With simple routing, you typically route traffic to a single resource, for example, to a web server for your website.</a:t>
            </a:r>
          </a:p>
          <a:p>
            <a:pPr marL="114300" indent="-228600" defTabSz="914400">
              <a:spcAft>
                <a:spcPts val="600"/>
              </a:spcAft>
              <a:buFont typeface="Arial" panose="020B0604020202020204" pitchFamily="34" charset="0"/>
              <a:buChar char="•"/>
            </a:pPr>
            <a:endParaRPr lang="en-US" sz="1500"/>
          </a:p>
          <a:p>
            <a:pPr marL="114300" indent="-228600" defTabSz="914400">
              <a:spcAft>
                <a:spcPts val="600"/>
              </a:spcAft>
              <a:buFont typeface="Arial" panose="020B0604020202020204" pitchFamily="34" charset="0"/>
              <a:buChar char="•"/>
            </a:pPr>
            <a:r>
              <a:rPr lang="en-US" sz="1500"/>
              <a:t>You can use simple routing policy for records in a private hosted zone.</a:t>
            </a:r>
          </a:p>
          <a:p>
            <a:pPr indent="-228600" defTabSz="914400">
              <a:spcAft>
                <a:spcPts val="600"/>
              </a:spcAft>
              <a:buFont typeface="Arial" panose="020B0604020202020204" pitchFamily="34" charset="0"/>
              <a:buChar char="•"/>
            </a:pPr>
            <a:endParaRPr lang="en-US" sz="1500"/>
          </a:p>
        </p:txBody>
      </p:sp>
      <p:pic>
        <p:nvPicPr>
          <p:cNvPr id="4" name="Рисунок 3"/>
          <p:cNvPicPr>
            <a:picLocks noChangeAspect="1"/>
          </p:cNvPicPr>
          <p:nvPr/>
        </p:nvPicPr>
        <p:blipFill>
          <a:blip r:embed="rId2"/>
          <a:stretch>
            <a:fillRect/>
          </a:stretch>
        </p:blipFill>
        <p:spPr>
          <a:xfrm>
            <a:off x="5039525" y="1682429"/>
            <a:ext cx="3591379" cy="2729447"/>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038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Failover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Failover routing lets you route traffic to a resource when the resource is healthy or to a different resource when the first resource is unhealthy. The primary and secondary records can route traffic to anything from an Amazon S3 bucket that is configured as a website to a complex tree of records</a:t>
            </a:r>
          </a:p>
          <a:p>
            <a:pPr marL="114300" indent="-228600" defTabSz="914400">
              <a:spcAft>
                <a:spcPts val="600"/>
              </a:spcAft>
              <a:buFont typeface="Arial" panose="020B0604020202020204" pitchFamily="34" charset="0"/>
              <a:buChar char="•"/>
            </a:pPr>
            <a:endParaRPr lang="en-US" sz="1500"/>
          </a:p>
          <a:p>
            <a:pPr marL="114300" indent="-228600" defTabSz="914400">
              <a:spcAft>
                <a:spcPts val="600"/>
              </a:spcAft>
              <a:buFont typeface="Arial" panose="020B0604020202020204" pitchFamily="34" charset="0"/>
              <a:buChar char="•"/>
            </a:pPr>
            <a:r>
              <a:rPr lang="en-US" sz="1500"/>
              <a:t>You can use failover routing policy for records in a private hosted zone.</a:t>
            </a:r>
          </a:p>
          <a:p>
            <a:pPr indent="-228600" defTabSz="914400">
              <a:spcAft>
                <a:spcPts val="600"/>
              </a:spcAft>
              <a:buFont typeface="Arial" panose="020B0604020202020204" pitchFamily="34" charset="0"/>
              <a:buChar char="•"/>
            </a:pPr>
            <a:endParaRPr lang="en-US" sz="1500"/>
          </a:p>
        </p:txBody>
      </p:sp>
      <p:pic>
        <p:nvPicPr>
          <p:cNvPr id="5122" name="Picture 2" descr="https://miro.medium.com/v2/resize:fit:618/1*XJwCk1p1eykCQ46SzcVjIA.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1974228"/>
            <a:ext cx="3591379" cy="2145849"/>
          </a:xfrm>
          <a:prstGeom prst="rect">
            <a:avLst/>
          </a:prstGeom>
          <a:noFill/>
          <a:extLst>
            <a:ext uri="{909E8E84-426E-40DD-AFC4-6F175D3DCCD1}">
              <a14:hiddenFill xmlns:a14="http://schemas.microsoft.com/office/drawing/2010/main">
                <a:solidFill>
                  <a:srgbClr val="FFFFFF"/>
                </a:solidFill>
              </a14:hiddenFill>
            </a:ext>
          </a:extLst>
        </p:spPr>
      </p:pic>
      <p:sp>
        <p:nvSpPr>
          <p:cNvPr id="5131" name="Freeform: Shape 51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8017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2421</Words>
  <Application>Microsoft Macintosh PowerPoint</Application>
  <PresentationFormat>On-screen Show (16:9)</PresentationFormat>
  <Paragraphs>120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Route53</vt:lpstr>
      <vt:lpstr>What is DNS?</vt:lpstr>
      <vt:lpstr>What is Amazon Route 53? </vt:lpstr>
      <vt:lpstr>What is Amazon Route 53?</vt:lpstr>
      <vt:lpstr>Record type </vt:lpstr>
      <vt:lpstr>PowerPoint Presentation</vt:lpstr>
      <vt:lpstr>Routing Policies</vt:lpstr>
      <vt:lpstr>Simple routing</vt:lpstr>
      <vt:lpstr>Failover routing</vt:lpstr>
      <vt:lpstr>Geolocation routing</vt:lpstr>
      <vt:lpstr>Geoproximity routing (traffic flow only) </vt:lpstr>
      <vt:lpstr>Latency-based routing</vt:lpstr>
      <vt:lpstr>Multivalue answer routing  </vt:lpstr>
      <vt:lpstr>IP-based routing </vt:lpstr>
      <vt:lpstr>Weighted routing</vt:lpstr>
      <vt:lpstr>Health Checks </vt:lpstr>
      <vt:lpstr>Health Checks</vt:lpstr>
      <vt:lpstr>Health Checks</vt:lpstr>
      <vt:lpstr>3rd Party Domains &amp; Route 53 </vt:lpstr>
      <vt:lpstr>Import and purchase domains using route53</vt:lpstr>
      <vt:lpstr>Amazon Route 53 Application Recovery Controller  </vt:lpstr>
      <vt:lpstr>Route53 ARC</vt:lpstr>
      <vt:lpstr>Amazon Route 53 ARC Features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dc:title>
  <cp:lastModifiedBy>Ilya Chakun</cp:lastModifiedBy>
  <cp:revision>27</cp:revision>
  <dcterms:modified xsi:type="dcterms:W3CDTF">2023-12-03T13:13:34Z</dcterms:modified>
</cp:coreProperties>
</file>