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66" r:id="rId10"/>
    <p:sldId id="267" r:id="rId11"/>
    <p:sldId id="265" r:id="rId12"/>
    <p:sldId id="268" r:id="rId13"/>
    <p:sldId id="270" r:id="rId14"/>
    <p:sldId id="269" r:id="rId15"/>
    <p:sldId id="271" r:id="rId16"/>
    <p:sldId id="273" r:id="rId17"/>
    <p:sldId id="272" r:id="rId18"/>
    <p:sldId id="277" r:id="rId19"/>
    <p:sldId id="275" r:id="rId20"/>
    <p:sldId id="278" r:id="rId21"/>
    <p:sldId id="274" r:id="rId22"/>
    <p:sldId id="282" r:id="rId23"/>
    <p:sldId id="260" r:id="rId2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56A684-E26E-4AB8-8564-380BAEFB6B1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CA9070C-DBCB-40D2-B171-579A68DD366E}">
      <dgm:prSet/>
      <dgm:spPr/>
      <dgm:t>
        <a:bodyPr/>
        <a:lstStyle/>
        <a:p>
          <a:r>
            <a:rPr lang="en-GB" b="0" i="0" dirty="0"/>
            <a:t>Each </a:t>
          </a:r>
          <a:r>
            <a:rPr lang="en-GB" b="0" i="0" dirty="0" err="1"/>
            <a:t>FSx</a:t>
          </a:r>
          <a:r>
            <a:rPr lang="en-GB" b="0" i="0" dirty="0"/>
            <a:t> for Lustre file system </a:t>
          </a:r>
          <a:r>
            <a:rPr lang="en-GB" b="0" i="0" dirty="0">
              <a:highlight>
                <a:srgbClr val="FFFF00"/>
              </a:highlight>
            </a:rPr>
            <a:t>consists of the file servers that the clients communicate with</a:t>
          </a:r>
          <a:r>
            <a:rPr lang="en-GB" b="0" i="0" dirty="0"/>
            <a:t>, and a </a:t>
          </a:r>
          <a:r>
            <a:rPr lang="en-GB" b="0" i="0" dirty="0">
              <a:highlight>
                <a:srgbClr val="FFFF00"/>
              </a:highlight>
            </a:rPr>
            <a:t>set of disks attached to each file server</a:t>
          </a:r>
          <a:r>
            <a:rPr lang="en-GB" b="0" i="0" dirty="0"/>
            <a:t> that store your data. </a:t>
          </a:r>
          <a:endParaRPr lang="en-US" dirty="0"/>
        </a:p>
      </dgm:t>
    </dgm:pt>
    <dgm:pt modelId="{31DA21A2-5C6E-475F-8FFC-277E79E7F225}" type="parTrans" cxnId="{BFD44F67-C3E5-44A3-818B-D30B86C4CB14}">
      <dgm:prSet/>
      <dgm:spPr/>
      <dgm:t>
        <a:bodyPr/>
        <a:lstStyle/>
        <a:p>
          <a:endParaRPr lang="en-US"/>
        </a:p>
      </dgm:t>
    </dgm:pt>
    <dgm:pt modelId="{DF18D918-E5F5-4864-8F8E-559D3919E71B}" type="sibTrans" cxnId="{BFD44F67-C3E5-44A3-818B-D30B86C4CB14}">
      <dgm:prSet/>
      <dgm:spPr/>
      <dgm:t>
        <a:bodyPr/>
        <a:lstStyle/>
        <a:p>
          <a:endParaRPr lang="en-US"/>
        </a:p>
      </dgm:t>
    </dgm:pt>
    <dgm:pt modelId="{D9F714AA-3F60-4DE5-A856-41019A3F04A0}">
      <dgm:prSet/>
      <dgm:spPr/>
      <dgm:t>
        <a:bodyPr/>
        <a:lstStyle/>
        <a:p>
          <a:r>
            <a:rPr lang="en-GB" b="0" i="0"/>
            <a:t>Each file server employs a fast, in-memory cache to enhance performance for the most frequently accessed data. </a:t>
          </a:r>
          <a:endParaRPr lang="en-US"/>
        </a:p>
      </dgm:t>
    </dgm:pt>
    <dgm:pt modelId="{737A6903-A54B-4DFE-91EC-943709427DA9}" type="parTrans" cxnId="{5606F7B1-2BC4-4FDC-B9F1-6D986FA47895}">
      <dgm:prSet/>
      <dgm:spPr/>
      <dgm:t>
        <a:bodyPr/>
        <a:lstStyle/>
        <a:p>
          <a:endParaRPr lang="en-US"/>
        </a:p>
      </dgm:t>
    </dgm:pt>
    <dgm:pt modelId="{86DF4BB7-09BF-4739-A2F7-CBE4EA39F4AA}" type="sibTrans" cxnId="{5606F7B1-2BC4-4FDC-B9F1-6D986FA47895}">
      <dgm:prSet/>
      <dgm:spPr/>
      <dgm:t>
        <a:bodyPr/>
        <a:lstStyle/>
        <a:p>
          <a:endParaRPr lang="en-US"/>
        </a:p>
      </dgm:t>
    </dgm:pt>
    <dgm:pt modelId="{5BB74DC6-F083-4432-99C8-233B174DC2C1}">
      <dgm:prSet/>
      <dgm:spPr/>
      <dgm:t>
        <a:bodyPr/>
        <a:lstStyle/>
        <a:p>
          <a:r>
            <a:rPr lang="en-GB" b="0" i="0"/>
            <a:t>HDD-based file systems can also be provisioned with an SSD-based read cache to further enhance performance for the most frequently accessed data. </a:t>
          </a:r>
          <a:endParaRPr lang="en-US"/>
        </a:p>
      </dgm:t>
    </dgm:pt>
    <dgm:pt modelId="{5C4A1702-1E81-4E15-A224-190AFECC0350}" type="parTrans" cxnId="{02C4EBC3-7701-44A8-A261-2D25C6FBBA10}">
      <dgm:prSet/>
      <dgm:spPr/>
      <dgm:t>
        <a:bodyPr/>
        <a:lstStyle/>
        <a:p>
          <a:endParaRPr lang="en-US"/>
        </a:p>
      </dgm:t>
    </dgm:pt>
    <dgm:pt modelId="{A092EEDE-B3AC-4918-9FFF-64C6AD2476C3}" type="sibTrans" cxnId="{02C4EBC3-7701-44A8-A261-2D25C6FBBA10}">
      <dgm:prSet/>
      <dgm:spPr/>
      <dgm:t>
        <a:bodyPr/>
        <a:lstStyle/>
        <a:p>
          <a:endParaRPr lang="en-US"/>
        </a:p>
      </dgm:t>
    </dgm:pt>
    <dgm:pt modelId="{D0289E3D-E7CA-4AE1-802E-05562CB88C75}">
      <dgm:prSet/>
      <dgm:spPr/>
      <dgm:t>
        <a:bodyPr/>
        <a:lstStyle/>
        <a:p>
          <a:r>
            <a:rPr lang="en-GB" b="0" i="0" dirty="0"/>
            <a:t>When a client accesses data that's stored in the in-memory or SSD cache, the file server doesn't need to read it from disk, which reduces latency and increases the total amount of throughput you can drive. </a:t>
          </a:r>
          <a:endParaRPr lang="en-US" dirty="0"/>
        </a:p>
      </dgm:t>
    </dgm:pt>
    <dgm:pt modelId="{24D567BA-0F99-4C6E-AB72-D09F3BC2D8C0}" type="parTrans" cxnId="{B876A358-5975-4EB8-80B3-412571927D88}">
      <dgm:prSet/>
      <dgm:spPr/>
      <dgm:t>
        <a:bodyPr/>
        <a:lstStyle/>
        <a:p>
          <a:endParaRPr lang="en-US"/>
        </a:p>
      </dgm:t>
    </dgm:pt>
    <dgm:pt modelId="{B9F887E1-1001-46B4-B38D-A3D8D18C3095}" type="sibTrans" cxnId="{B876A358-5975-4EB8-80B3-412571927D88}">
      <dgm:prSet/>
      <dgm:spPr/>
      <dgm:t>
        <a:bodyPr/>
        <a:lstStyle/>
        <a:p>
          <a:endParaRPr lang="en-US"/>
        </a:p>
      </dgm:t>
    </dgm:pt>
    <dgm:pt modelId="{F03E1202-D4D9-483E-81D7-F7EB8D77DB2D}">
      <dgm:prSet/>
      <dgm:spPr/>
      <dgm:t>
        <a:bodyPr/>
        <a:lstStyle/>
        <a:p>
          <a:r>
            <a:rPr lang="en-GB" b="0" i="0" dirty="0"/>
            <a:t>When you provision an HDD Lustre file system with an SSD cache, Amazon </a:t>
          </a:r>
          <a:r>
            <a:rPr lang="en-GB" b="0" i="0" dirty="0" err="1"/>
            <a:t>FSx</a:t>
          </a:r>
          <a:r>
            <a:rPr lang="en-GB" b="0" i="0" dirty="0"/>
            <a:t> creates an SSD cache that is automatically sized to 20 percent of the file system's HDD storage capacity. </a:t>
          </a:r>
        </a:p>
        <a:p>
          <a:r>
            <a:rPr lang="en-GB" b="0" i="0" dirty="0"/>
            <a:t>Doing this provides sub-millisecond latencies and higher IOPS for frequently accessed files.</a:t>
          </a:r>
          <a:endParaRPr lang="en-US" dirty="0"/>
        </a:p>
      </dgm:t>
    </dgm:pt>
    <dgm:pt modelId="{9FC56316-7028-4583-8744-C7D9898B05C5}" type="parTrans" cxnId="{2C5EE63D-DF90-4CA5-8A64-4588CA5959E3}">
      <dgm:prSet/>
      <dgm:spPr/>
      <dgm:t>
        <a:bodyPr/>
        <a:lstStyle/>
        <a:p>
          <a:endParaRPr lang="en-US"/>
        </a:p>
      </dgm:t>
    </dgm:pt>
    <dgm:pt modelId="{F46E7C5D-A661-4425-9A3E-4BC028CFFD8D}" type="sibTrans" cxnId="{2C5EE63D-DF90-4CA5-8A64-4588CA5959E3}">
      <dgm:prSet/>
      <dgm:spPr/>
      <dgm:t>
        <a:bodyPr/>
        <a:lstStyle/>
        <a:p>
          <a:endParaRPr lang="en-US"/>
        </a:p>
      </dgm:t>
    </dgm:pt>
    <dgm:pt modelId="{6A79A48A-4D08-214C-B8C2-DF2F9EF536AA}" type="pres">
      <dgm:prSet presAssocID="{5256A684-E26E-4AB8-8564-380BAEFB6B1C}" presName="vert0" presStyleCnt="0">
        <dgm:presLayoutVars>
          <dgm:dir/>
          <dgm:animOne val="branch"/>
          <dgm:animLvl val="lvl"/>
        </dgm:presLayoutVars>
      </dgm:prSet>
      <dgm:spPr/>
    </dgm:pt>
    <dgm:pt modelId="{8C06933C-DC9B-7F47-BF14-842C66C4FB36}" type="pres">
      <dgm:prSet presAssocID="{1CA9070C-DBCB-40D2-B171-579A68DD366E}" presName="thickLine" presStyleLbl="alignNode1" presStyleIdx="0" presStyleCnt="5"/>
      <dgm:spPr/>
    </dgm:pt>
    <dgm:pt modelId="{DAE0731E-8FF0-E64B-87D0-4653E903846A}" type="pres">
      <dgm:prSet presAssocID="{1CA9070C-DBCB-40D2-B171-579A68DD366E}" presName="horz1" presStyleCnt="0"/>
      <dgm:spPr/>
    </dgm:pt>
    <dgm:pt modelId="{B68DF6D7-6DB5-8F4A-BEA2-4487684F9BAB}" type="pres">
      <dgm:prSet presAssocID="{1CA9070C-DBCB-40D2-B171-579A68DD366E}" presName="tx1" presStyleLbl="revTx" presStyleIdx="0" presStyleCnt="5"/>
      <dgm:spPr/>
    </dgm:pt>
    <dgm:pt modelId="{A71669DB-D8C2-A942-8770-1553773B79C3}" type="pres">
      <dgm:prSet presAssocID="{1CA9070C-DBCB-40D2-B171-579A68DD366E}" presName="vert1" presStyleCnt="0"/>
      <dgm:spPr/>
    </dgm:pt>
    <dgm:pt modelId="{BCE1098F-AA2F-6B4E-9318-71FF6CFA8BF0}" type="pres">
      <dgm:prSet presAssocID="{D9F714AA-3F60-4DE5-A856-41019A3F04A0}" presName="thickLine" presStyleLbl="alignNode1" presStyleIdx="1" presStyleCnt="5"/>
      <dgm:spPr/>
    </dgm:pt>
    <dgm:pt modelId="{E7659872-CAC4-9741-AB9C-E33175A743AE}" type="pres">
      <dgm:prSet presAssocID="{D9F714AA-3F60-4DE5-A856-41019A3F04A0}" presName="horz1" presStyleCnt="0"/>
      <dgm:spPr/>
    </dgm:pt>
    <dgm:pt modelId="{52E473A7-7B53-DE49-A71E-B71960136BB5}" type="pres">
      <dgm:prSet presAssocID="{D9F714AA-3F60-4DE5-A856-41019A3F04A0}" presName="tx1" presStyleLbl="revTx" presStyleIdx="1" presStyleCnt="5"/>
      <dgm:spPr/>
    </dgm:pt>
    <dgm:pt modelId="{BA0FF649-57C6-6C49-A18D-AE977A852EFA}" type="pres">
      <dgm:prSet presAssocID="{D9F714AA-3F60-4DE5-A856-41019A3F04A0}" presName="vert1" presStyleCnt="0"/>
      <dgm:spPr/>
    </dgm:pt>
    <dgm:pt modelId="{048FA203-F9A8-3642-8007-765C91630CBA}" type="pres">
      <dgm:prSet presAssocID="{5BB74DC6-F083-4432-99C8-233B174DC2C1}" presName="thickLine" presStyleLbl="alignNode1" presStyleIdx="2" presStyleCnt="5"/>
      <dgm:spPr/>
    </dgm:pt>
    <dgm:pt modelId="{A2D06952-E1A4-5B4F-9814-9653260D5403}" type="pres">
      <dgm:prSet presAssocID="{5BB74DC6-F083-4432-99C8-233B174DC2C1}" presName="horz1" presStyleCnt="0"/>
      <dgm:spPr/>
    </dgm:pt>
    <dgm:pt modelId="{865A6E53-9B0F-2B4E-8E0D-51E1D773F2DA}" type="pres">
      <dgm:prSet presAssocID="{5BB74DC6-F083-4432-99C8-233B174DC2C1}" presName="tx1" presStyleLbl="revTx" presStyleIdx="2" presStyleCnt="5"/>
      <dgm:spPr/>
    </dgm:pt>
    <dgm:pt modelId="{11FE069D-67BC-0743-AE1E-6CFE5C9FC27A}" type="pres">
      <dgm:prSet presAssocID="{5BB74DC6-F083-4432-99C8-233B174DC2C1}" presName="vert1" presStyleCnt="0"/>
      <dgm:spPr/>
    </dgm:pt>
    <dgm:pt modelId="{F356F536-4C9E-1D42-BDF4-4745AFE02E1C}" type="pres">
      <dgm:prSet presAssocID="{D0289E3D-E7CA-4AE1-802E-05562CB88C75}" presName="thickLine" presStyleLbl="alignNode1" presStyleIdx="3" presStyleCnt="5"/>
      <dgm:spPr/>
    </dgm:pt>
    <dgm:pt modelId="{B0AC1888-86E5-3F40-9965-1F98C538A7A1}" type="pres">
      <dgm:prSet presAssocID="{D0289E3D-E7CA-4AE1-802E-05562CB88C75}" presName="horz1" presStyleCnt="0"/>
      <dgm:spPr/>
    </dgm:pt>
    <dgm:pt modelId="{47E4D2BC-EDCC-904D-8037-879E98CA1E4B}" type="pres">
      <dgm:prSet presAssocID="{D0289E3D-E7CA-4AE1-802E-05562CB88C75}" presName="tx1" presStyleLbl="revTx" presStyleIdx="3" presStyleCnt="5"/>
      <dgm:spPr/>
    </dgm:pt>
    <dgm:pt modelId="{64B1C6A6-A139-814C-B7FB-1CC6FEE68D30}" type="pres">
      <dgm:prSet presAssocID="{D0289E3D-E7CA-4AE1-802E-05562CB88C75}" presName="vert1" presStyleCnt="0"/>
      <dgm:spPr/>
    </dgm:pt>
    <dgm:pt modelId="{C1B720A1-C560-4A40-96E9-EEEEFA3C0313}" type="pres">
      <dgm:prSet presAssocID="{F03E1202-D4D9-483E-81D7-F7EB8D77DB2D}" presName="thickLine" presStyleLbl="alignNode1" presStyleIdx="4" presStyleCnt="5"/>
      <dgm:spPr/>
    </dgm:pt>
    <dgm:pt modelId="{6D1EC589-12F9-A74C-9D4A-79BB671A7780}" type="pres">
      <dgm:prSet presAssocID="{F03E1202-D4D9-483E-81D7-F7EB8D77DB2D}" presName="horz1" presStyleCnt="0"/>
      <dgm:spPr/>
    </dgm:pt>
    <dgm:pt modelId="{6B0652B0-C28E-B54F-96B8-3DEE54C5B156}" type="pres">
      <dgm:prSet presAssocID="{F03E1202-D4D9-483E-81D7-F7EB8D77DB2D}" presName="tx1" presStyleLbl="revTx" presStyleIdx="4" presStyleCnt="5"/>
      <dgm:spPr/>
    </dgm:pt>
    <dgm:pt modelId="{CAE3705F-9FA7-0D45-8678-DC22B5CC24A6}" type="pres">
      <dgm:prSet presAssocID="{F03E1202-D4D9-483E-81D7-F7EB8D77DB2D}" presName="vert1" presStyleCnt="0"/>
      <dgm:spPr/>
    </dgm:pt>
  </dgm:ptLst>
  <dgm:cxnLst>
    <dgm:cxn modelId="{A16C1330-5D0D-9847-A74A-15B6200B82C8}" type="presOf" srcId="{D0289E3D-E7CA-4AE1-802E-05562CB88C75}" destId="{47E4D2BC-EDCC-904D-8037-879E98CA1E4B}" srcOrd="0" destOrd="0" presId="urn:microsoft.com/office/officeart/2008/layout/LinedList"/>
    <dgm:cxn modelId="{2C5EE63D-DF90-4CA5-8A64-4588CA5959E3}" srcId="{5256A684-E26E-4AB8-8564-380BAEFB6B1C}" destId="{F03E1202-D4D9-483E-81D7-F7EB8D77DB2D}" srcOrd="4" destOrd="0" parTransId="{9FC56316-7028-4583-8744-C7D9898B05C5}" sibTransId="{F46E7C5D-A661-4425-9A3E-4BC028CFFD8D}"/>
    <dgm:cxn modelId="{B876A358-5975-4EB8-80B3-412571927D88}" srcId="{5256A684-E26E-4AB8-8564-380BAEFB6B1C}" destId="{D0289E3D-E7CA-4AE1-802E-05562CB88C75}" srcOrd="3" destOrd="0" parTransId="{24D567BA-0F99-4C6E-AB72-D09F3BC2D8C0}" sibTransId="{B9F887E1-1001-46B4-B38D-A3D8D18C3095}"/>
    <dgm:cxn modelId="{6D1D2159-BAAE-B74E-B6CD-019615C91B8D}" type="presOf" srcId="{D9F714AA-3F60-4DE5-A856-41019A3F04A0}" destId="{52E473A7-7B53-DE49-A71E-B71960136BB5}" srcOrd="0" destOrd="0" presId="urn:microsoft.com/office/officeart/2008/layout/LinedList"/>
    <dgm:cxn modelId="{BFD44F67-C3E5-44A3-818B-D30B86C4CB14}" srcId="{5256A684-E26E-4AB8-8564-380BAEFB6B1C}" destId="{1CA9070C-DBCB-40D2-B171-579A68DD366E}" srcOrd="0" destOrd="0" parTransId="{31DA21A2-5C6E-475F-8FFC-277E79E7F225}" sibTransId="{DF18D918-E5F5-4864-8F8E-559D3919E71B}"/>
    <dgm:cxn modelId="{5606F7B1-2BC4-4FDC-B9F1-6D986FA47895}" srcId="{5256A684-E26E-4AB8-8564-380BAEFB6B1C}" destId="{D9F714AA-3F60-4DE5-A856-41019A3F04A0}" srcOrd="1" destOrd="0" parTransId="{737A6903-A54B-4DFE-91EC-943709427DA9}" sibTransId="{86DF4BB7-09BF-4739-A2F7-CBE4EA39F4AA}"/>
    <dgm:cxn modelId="{02C4EBC3-7701-44A8-A261-2D25C6FBBA10}" srcId="{5256A684-E26E-4AB8-8564-380BAEFB6B1C}" destId="{5BB74DC6-F083-4432-99C8-233B174DC2C1}" srcOrd="2" destOrd="0" parTransId="{5C4A1702-1E81-4E15-A224-190AFECC0350}" sibTransId="{A092EEDE-B3AC-4918-9FFF-64C6AD2476C3}"/>
    <dgm:cxn modelId="{A2600DDF-A981-664A-8840-A8604B0CEA08}" type="presOf" srcId="{F03E1202-D4D9-483E-81D7-F7EB8D77DB2D}" destId="{6B0652B0-C28E-B54F-96B8-3DEE54C5B156}" srcOrd="0" destOrd="0" presId="urn:microsoft.com/office/officeart/2008/layout/LinedList"/>
    <dgm:cxn modelId="{81284BE8-7E38-D648-9843-C1796F77F282}" type="presOf" srcId="{5BB74DC6-F083-4432-99C8-233B174DC2C1}" destId="{865A6E53-9B0F-2B4E-8E0D-51E1D773F2DA}" srcOrd="0" destOrd="0" presId="urn:microsoft.com/office/officeart/2008/layout/LinedList"/>
    <dgm:cxn modelId="{69BEA1E9-D7BE-0D42-BDE3-9DCDFFC8E611}" type="presOf" srcId="{1CA9070C-DBCB-40D2-B171-579A68DD366E}" destId="{B68DF6D7-6DB5-8F4A-BEA2-4487684F9BAB}" srcOrd="0" destOrd="0" presId="urn:microsoft.com/office/officeart/2008/layout/LinedList"/>
    <dgm:cxn modelId="{DDDB0CEF-3487-FA45-975A-30C995CC80F9}" type="presOf" srcId="{5256A684-E26E-4AB8-8564-380BAEFB6B1C}" destId="{6A79A48A-4D08-214C-B8C2-DF2F9EF536AA}" srcOrd="0" destOrd="0" presId="urn:microsoft.com/office/officeart/2008/layout/LinedList"/>
    <dgm:cxn modelId="{224375F5-720C-2245-A5C6-73AB5439F802}" type="presParOf" srcId="{6A79A48A-4D08-214C-B8C2-DF2F9EF536AA}" destId="{8C06933C-DC9B-7F47-BF14-842C66C4FB36}" srcOrd="0" destOrd="0" presId="urn:microsoft.com/office/officeart/2008/layout/LinedList"/>
    <dgm:cxn modelId="{0592BBD9-4B0F-694C-8CDC-CFDCC75DC6B9}" type="presParOf" srcId="{6A79A48A-4D08-214C-B8C2-DF2F9EF536AA}" destId="{DAE0731E-8FF0-E64B-87D0-4653E903846A}" srcOrd="1" destOrd="0" presId="urn:microsoft.com/office/officeart/2008/layout/LinedList"/>
    <dgm:cxn modelId="{AC9DD464-2994-414D-AEBF-EF93ADFA5664}" type="presParOf" srcId="{DAE0731E-8FF0-E64B-87D0-4653E903846A}" destId="{B68DF6D7-6DB5-8F4A-BEA2-4487684F9BAB}" srcOrd="0" destOrd="0" presId="urn:microsoft.com/office/officeart/2008/layout/LinedList"/>
    <dgm:cxn modelId="{53D8D48E-F072-0249-9E62-9F17BBC13512}" type="presParOf" srcId="{DAE0731E-8FF0-E64B-87D0-4653E903846A}" destId="{A71669DB-D8C2-A942-8770-1553773B79C3}" srcOrd="1" destOrd="0" presId="urn:microsoft.com/office/officeart/2008/layout/LinedList"/>
    <dgm:cxn modelId="{557BF9B6-9D49-EB46-8A31-E8F62C7745C2}" type="presParOf" srcId="{6A79A48A-4D08-214C-B8C2-DF2F9EF536AA}" destId="{BCE1098F-AA2F-6B4E-9318-71FF6CFA8BF0}" srcOrd="2" destOrd="0" presId="urn:microsoft.com/office/officeart/2008/layout/LinedList"/>
    <dgm:cxn modelId="{571394B8-758D-654A-A089-F2A1411089E4}" type="presParOf" srcId="{6A79A48A-4D08-214C-B8C2-DF2F9EF536AA}" destId="{E7659872-CAC4-9741-AB9C-E33175A743AE}" srcOrd="3" destOrd="0" presId="urn:microsoft.com/office/officeart/2008/layout/LinedList"/>
    <dgm:cxn modelId="{0FE022DB-2E19-B44C-ADA2-ACE58153B26F}" type="presParOf" srcId="{E7659872-CAC4-9741-AB9C-E33175A743AE}" destId="{52E473A7-7B53-DE49-A71E-B71960136BB5}" srcOrd="0" destOrd="0" presId="urn:microsoft.com/office/officeart/2008/layout/LinedList"/>
    <dgm:cxn modelId="{B6F4C72D-BF06-7342-9845-57F277C7EDF1}" type="presParOf" srcId="{E7659872-CAC4-9741-AB9C-E33175A743AE}" destId="{BA0FF649-57C6-6C49-A18D-AE977A852EFA}" srcOrd="1" destOrd="0" presId="urn:microsoft.com/office/officeart/2008/layout/LinedList"/>
    <dgm:cxn modelId="{E807651F-09F8-5448-BAFD-EAC48FCA24C5}" type="presParOf" srcId="{6A79A48A-4D08-214C-B8C2-DF2F9EF536AA}" destId="{048FA203-F9A8-3642-8007-765C91630CBA}" srcOrd="4" destOrd="0" presId="urn:microsoft.com/office/officeart/2008/layout/LinedList"/>
    <dgm:cxn modelId="{9AFB29C4-54EB-1946-A8F9-9DC3F15DA15A}" type="presParOf" srcId="{6A79A48A-4D08-214C-B8C2-DF2F9EF536AA}" destId="{A2D06952-E1A4-5B4F-9814-9653260D5403}" srcOrd="5" destOrd="0" presId="urn:microsoft.com/office/officeart/2008/layout/LinedList"/>
    <dgm:cxn modelId="{F7A9B712-EBAC-524F-A965-719592D42F91}" type="presParOf" srcId="{A2D06952-E1A4-5B4F-9814-9653260D5403}" destId="{865A6E53-9B0F-2B4E-8E0D-51E1D773F2DA}" srcOrd="0" destOrd="0" presId="urn:microsoft.com/office/officeart/2008/layout/LinedList"/>
    <dgm:cxn modelId="{D351700F-9B9C-4743-A738-00CF2785B3F2}" type="presParOf" srcId="{A2D06952-E1A4-5B4F-9814-9653260D5403}" destId="{11FE069D-67BC-0743-AE1E-6CFE5C9FC27A}" srcOrd="1" destOrd="0" presId="urn:microsoft.com/office/officeart/2008/layout/LinedList"/>
    <dgm:cxn modelId="{2439E737-7CA3-0D4D-8E5E-9879C2C4F97B}" type="presParOf" srcId="{6A79A48A-4D08-214C-B8C2-DF2F9EF536AA}" destId="{F356F536-4C9E-1D42-BDF4-4745AFE02E1C}" srcOrd="6" destOrd="0" presId="urn:microsoft.com/office/officeart/2008/layout/LinedList"/>
    <dgm:cxn modelId="{5963E08F-5F98-8048-B0B4-FEF28DB16EF8}" type="presParOf" srcId="{6A79A48A-4D08-214C-B8C2-DF2F9EF536AA}" destId="{B0AC1888-86E5-3F40-9965-1F98C538A7A1}" srcOrd="7" destOrd="0" presId="urn:microsoft.com/office/officeart/2008/layout/LinedList"/>
    <dgm:cxn modelId="{ED59CB23-3CDB-C244-B1CA-B86FDF18DB26}" type="presParOf" srcId="{B0AC1888-86E5-3F40-9965-1F98C538A7A1}" destId="{47E4D2BC-EDCC-904D-8037-879E98CA1E4B}" srcOrd="0" destOrd="0" presId="urn:microsoft.com/office/officeart/2008/layout/LinedList"/>
    <dgm:cxn modelId="{65B4811A-AC12-6147-BB13-DD13EB74C98B}" type="presParOf" srcId="{B0AC1888-86E5-3F40-9965-1F98C538A7A1}" destId="{64B1C6A6-A139-814C-B7FB-1CC6FEE68D30}" srcOrd="1" destOrd="0" presId="urn:microsoft.com/office/officeart/2008/layout/LinedList"/>
    <dgm:cxn modelId="{18C0C6BD-F113-E445-8B16-7A755BF466FD}" type="presParOf" srcId="{6A79A48A-4D08-214C-B8C2-DF2F9EF536AA}" destId="{C1B720A1-C560-4A40-96E9-EEEEFA3C0313}" srcOrd="8" destOrd="0" presId="urn:microsoft.com/office/officeart/2008/layout/LinedList"/>
    <dgm:cxn modelId="{C4242E23-75F9-674F-BC67-A1995B7356D3}" type="presParOf" srcId="{6A79A48A-4D08-214C-B8C2-DF2F9EF536AA}" destId="{6D1EC589-12F9-A74C-9D4A-79BB671A7780}" srcOrd="9" destOrd="0" presId="urn:microsoft.com/office/officeart/2008/layout/LinedList"/>
    <dgm:cxn modelId="{5B1F824D-63A3-2643-ABDA-7ABF0211CFEA}" type="presParOf" srcId="{6D1EC589-12F9-A74C-9D4A-79BB671A7780}" destId="{6B0652B0-C28E-B54F-96B8-3DEE54C5B156}" srcOrd="0" destOrd="0" presId="urn:microsoft.com/office/officeart/2008/layout/LinedList"/>
    <dgm:cxn modelId="{19B7BB87-57F6-C04D-A7DF-4A1C749A1614}" type="presParOf" srcId="{6D1EC589-12F9-A74C-9D4A-79BB671A7780}" destId="{CAE3705F-9FA7-0D45-8678-DC22B5CC24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92206-22F9-495F-B95D-4D6E5423AC0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6CD4BF7-52CD-4F01-BD9C-DC5ED0EE7020}">
      <dgm:prSet/>
      <dgm:spPr/>
      <dgm:t>
        <a:bodyPr/>
        <a:lstStyle/>
        <a:p>
          <a:r>
            <a:rPr lang="en-GB" b="0" i="0"/>
            <a:t>Storage capacity: The price of storage capacity depends on the deployment type (single-AZ or multi-AZ), and the storage type (SSD or HDD) you choose for your file system.</a:t>
          </a:r>
          <a:endParaRPr lang="en-US"/>
        </a:p>
      </dgm:t>
    </dgm:pt>
    <dgm:pt modelId="{0A8A2130-A3A9-4B90-818A-DE050D883965}" type="parTrans" cxnId="{9EF2106B-BEBF-4ABA-93EA-752C19944134}">
      <dgm:prSet/>
      <dgm:spPr/>
      <dgm:t>
        <a:bodyPr/>
        <a:lstStyle/>
        <a:p>
          <a:endParaRPr lang="en-US"/>
        </a:p>
      </dgm:t>
    </dgm:pt>
    <dgm:pt modelId="{2452DBA1-E11C-484B-AAF6-2592DD0DF2A1}" type="sibTrans" cxnId="{9EF2106B-BEBF-4ABA-93EA-752C19944134}">
      <dgm:prSet/>
      <dgm:spPr/>
      <dgm:t>
        <a:bodyPr/>
        <a:lstStyle/>
        <a:p>
          <a:endParaRPr lang="en-US"/>
        </a:p>
      </dgm:t>
    </dgm:pt>
    <dgm:pt modelId="{B475B80D-DEC3-4D09-A968-2C5BEF31ECB2}">
      <dgm:prSet/>
      <dgm:spPr/>
      <dgm:t>
        <a:bodyPr/>
        <a:lstStyle/>
        <a:p>
          <a:r>
            <a:rPr lang="en-GB" b="0" i="0"/>
            <a:t>SSD IOPS: By default, 3 IOPS are included for every GB of SSD storage. </a:t>
          </a:r>
          <a:endParaRPr lang="en-US"/>
        </a:p>
      </dgm:t>
    </dgm:pt>
    <dgm:pt modelId="{5E8CD241-CEC7-4727-B7D0-CCB0EF9731EB}" type="parTrans" cxnId="{5E2DFE5D-B954-4BB9-93B3-5D1BACACCA53}">
      <dgm:prSet/>
      <dgm:spPr/>
      <dgm:t>
        <a:bodyPr/>
        <a:lstStyle/>
        <a:p>
          <a:endParaRPr lang="en-US"/>
        </a:p>
      </dgm:t>
    </dgm:pt>
    <dgm:pt modelId="{EB564779-4A55-4891-B7E9-C00A65491778}" type="sibTrans" cxnId="{5E2DFE5D-B954-4BB9-93B3-5D1BACACCA53}">
      <dgm:prSet/>
      <dgm:spPr/>
      <dgm:t>
        <a:bodyPr/>
        <a:lstStyle/>
        <a:p>
          <a:endParaRPr lang="en-US"/>
        </a:p>
      </dgm:t>
    </dgm:pt>
    <dgm:pt modelId="{D2411743-0DFE-4D1C-9902-B1537B8E312B}">
      <dgm:prSet/>
      <dgm:spPr/>
      <dgm:t>
        <a:bodyPr/>
        <a:lstStyle/>
        <a:p>
          <a:r>
            <a:rPr lang="en-GB" b="0" i="0"/>
            <a:t>Throughput capacity: The price of throughput capacity depends on the deployment type (single-AZ or multi-AZ) you choose for your file system.</a:t>
          </a:r>
          <a:endParaRPr lang="en-US"/>
        </a:p>
      </dgm:t>
    </dgm:pt>
    <dgm:pt modelId="{246B0156-4242-43F6-BE30-B9CE9AAF00A1}" type="parTrans" cxnId="{C862C320-2D07-46BA-8E4E-F22E860DA237}">
      <dgm:prSet/>
      <dgm:spPr/>
      <dgm:t>
        <a:bodyPr/>
        <a:lstStyle/>
        <a:p>
          <a:endParaRPr lang="en-US"/>
        </a:p>
      </dgm:t>
    </dgm:pt>
    <dgm:pt modelId="{2FFFE4F3-AB4B-4F79-ABF3-F2C4EC1D7BEB}" type="sibTrans" cxnId="{C862C320-2D07-46BA-8E4E-F22E860DA237}">
      <dgm:prSet/>
      <dgm:spPr/>
      <dgm:t>
        <a:bodyPr/>
        <a:lstStyle/>
        <a:p>
          <a:endParaRPr lang="en-US"/>
        </a:p>
      </dgm:t>
    </dgm:pt>
    <dgm:pt modelId="{500BFF5B-3D63-4FE0-84F0-5D05BF8EB923}">
      <dgm:prSet/>
      <dgm:spPr/>
      <dgm:t>
        <a:bodyPr/>
        <a:lstStyle/>
        <a:p>
          <a:r>
            <a:rPr lang="en-GB" b="0" i="0"/>
            <a:t>Backups: Backups—both automatic and user-initiated—incur backup storage charges. </a:t>
          </a:r>
          <a:endParaRPr lang="en-US"/>
        </a:p>
      </dgm:t>
    </dgm:pt>
    <dgm:pt modelId="{F34A0009-EDC3-461F-98BA-F2695FF0EBEC}" type="parTrans" cxnId="{BAAA0BB4-4CAA-4059-97DA-FC76BFCF1F13}">
      <dgm:prSet/>
      <dgm:spPr/>
      <dgm:t>
        <a:bodyPr/>
        <a:lstStyle/>
        <a:p>
          <a:endParaRPr lang="en-US"/>
        </a:p>
      </dgm:t>
    </dgm:pt>
    <dgm:pt modelId="{AEF4B937-F11A-464F-A36D-A248ABEF518E}" type="sibTrans" cxnId="{BAAA0BB4-4CAA-4059-97DA-FC76BFCF1F13}">
      <dgm:prSet/>
      <dgm:spPr/>
      <dgm:t>
        <a:bodyPr/>
        <a:lstStyle/>
        <a:p>
          <a:endParaRPr lang="en-US"/>
        </a:p>
      </dgm:t>
    </dgm:pt>
    <dgm:pt modelId="{664977B4-C5F1-40F9-8EBB-371E1D0DC8AB}">
      <dgm:prSet/>
      <dgm:spPr/>
      <dgm:t>
        <a:bodyPr/>
        <a:lstStyle/>
        <a:p>
          <a:r>
            <a:rPr lang="en-GB" b="0" i="0"/>
            <a:t>Data transfer: Data transferred “in” to and “out” from Amazon FSx across AZs or VPC Peering connections in the same Region is charged at the rate for data transfer within the same Region.</a:t>
          </a:r>
          <a:endParaRPr lang="en-US"/>
        </a:p>
      </dgm:t>
    </dgm:pt>
    <dgm:pt modelId="{3BBECF48-4DF0-4DD3-9B2E-9E81703143A7}" type="parTrans" cxnId="{AF857128-A357-45A7-95AF-4F9AC1E2EBAF}">
      <dgm:prSet/>
      <dgm:spPr/>
      <dgm:t>
        <a:bodyPr/>
        <a:lstStyle/>
        <a:p>
          <a:endParaRPr lang="en-US"/>
        </a:p>
      </dgm:t>
    </dgm:pt>
    <dgm:pt modelId="{9B957A53-D496-438B-B488-39F281CA36EE}" type="sibTrans" cxnId="{AF857128-A357-45A7-95AF-4F9AC1E2EBAF}">
      <dgm:prSet/>
      <dgm:spPr/>
      <dgm:t>
        <a:bodyPr/>
        <a:lstStyle/>
        <a:p>
          <a:endParaRPr lang="en-US"/>
        </a:p>
      </dgm:t>
    </dgm:pt>
    <dgm:pt modelId="{BA2B519C-FD34-CC43-BEED-2299CD411081}" type="pres">
      <dgm:prSet presAssocID="{36592206-22F9-495F-B95D-4D6E5423AC09}" presName="vert0" presStyleCnt="0">
        <dgm:presLayoutVars>
          <dgm:dir/>
          <dgm:animOne val="branch"/>
          <dgm:animLvl val="lvl"/>
        </dgm:presLayoutVars>
      </dgm:prSet>
      <dgm:spPr/>
    </dgm:pt>
    <dgm:pt modelId="{5E848B77-B62D-104A-B3DB-F10EAE716F00}" type="pres">
      <dgm:prSet presAssocID="{06CD4BF7-52CD-4F01-BD9C-DC5ED0EE7020}" presName="thickLine" presStyleLbl="alignNode1" presStyleIdx="0" presStyleCnt="5"/>
      <dgm:spPr/>
    </dgm:pt>
    <dgm:pt modelId="{F7EC281B-1A60-5042-A5FD-3D5C9A72EDF3}" type="pres">
      <dgm:prSet presAssocID="{06CD4BF7-52CD-4F01-BD9C-DC5ED0EE7020}" presName="horz1" presStyleCnt="0"/>
      <dgm:spPr/>
    </dgm:pt>
    <dgm:pt modelId="{9BD1C893-F531-7A4D-B57E-64CCF8CA8835}" type="pres">
      <dgm:prSet presAssocID="{06CD4BF7-52CD-4F01-BD9C-DC5ED0EE7020}" presName="tx1" presStyleLbl="revTx" presStyleIdx="0" presStyleCnt="5"/>
      <dgm:spPr/>
    </dgm:pt>
    <dgm:pt modelId="{A60FA87F-6728-3F4A-8B93-26BD80759DDD}" type="pres">
      <dgm:prSet presAssocID="{06CD4BF7-52CD-4F01-BD9C-DC5ED0EE7020}" presName="vert1" presStyleCnt="0"/>
      <dgm:spPr/>
    </dgm:pt>
    <dgm:pt modelId="{2BD8581B-4CC2-4F4F-903F-15E9A2270265}" type="pres">
      <dgm:prSet presAssocID="{B475B80D-DEC3-4D09-A968-2C5BEF31ECB2}" presName="thickLine" presStyleLbl="alignNode1" presStyleIdx="1" presStyleCnt="5"/>
      <dgm:spPr/>
    </dgm:pt>
    <dgm:pt modelId="{49403E7A-F062-214D-894F-C52F9C77AC0E}" type="pres">
      <dgm:prSet presAssocID="{B475B80D-DEC3-4D09-A968-2C5BEF31ECB2}" presName="horz1" presStyleCnt="0"/>
      <dgm:spPr/>
    </dgm:pt>
    <dgm:pt modelId="{99FF24E3-26B9-314E-9505-15C6DE6B81C5}" type="pres">
      <dgm:prSet presAssocID="{B475B80D-DEC3-4D09-A968-2C5BEF31ECB2}" presName="tx1" presStyleLbl="revTx" presStyleIdx="1" presStyleCnt="5"/>
      <dgm:spPr/>
    </dgm:pt>
    <dgm:pt modelId="{218A1688-DBF3-B94C-945F-830743FEDDD3}" type="pres">
      <dgm:prSet presAssocID="{B475B80D-DEC3-4D09-A968-2C5BEF31ECB2}" presName="vert1" presStyleCnt="0"/>
      <dgm:spPr/>
    </dgm:pt>
    <dgm:pt modelId="{134CF329-A258-5442-ACF9-B7FF49D9D4EA}" type="pres">
      <dgm:prSet presAssocID="{D2411743-0DFE-4D1C-9902-B1537B8E312B}" presName="thickLine" presStyleLbl="alignNode1" presStyleIdx="2" presStyleCnt="5"/>
      <dgm:spPr/>
    </dgm:pt>
    <dgm:pt modelId="{229E1608-94A8-074F-827E-1E0F18011178}" type="pres">
      <dgm:prSet presAssocID="{D2411743-0DFE-4D1C-9902-B1537B8E312B}" presName="horz1" presStyleCnt="0"/>
      <dgm:spPr/>
    </dgm:pt>
    <dgm:pt modelId="{F361E02B-92D1-5146-9937-8E9F57C2D9FC}" type="pres">
      <dgm:prSet presAssocID="{D2411743-0DFE-4D1C-9902-B1537B8E312B}" presName="tx1" presStyleLbl="revTx" presStyleIdx="2" presStyleCnt="5"/>
      <dgm:spPr/>
    </dgm:pt>
    <dgm:pt modelId="{41ADA26D-97ED-DB40-A77E-FD536C8A4BCD}" type="pres">
      <dgm:prSet presAssocID="{D2411743-0DFE-4D1C-9902-B1537B8E312B}" presName="vert1" presStyleCnt="0"/>
      <dgm:spPr/>
    </dgm:pt>
    <dgm:pt modelId="{163F5BDD-D080-5541-ABE6-654054FBD0F0}" type="pres">
      <dgm:prSet presAssocID="{500BFF5B-3D63-4FE0-84F0-5D05BF8EB923}" presName="thickLine" presStyleLbl="alignNode1" presStyleIdx="3" presStyleCnt="5"/>
      <dgm:spPr/>
    </dgm:pt>
    <dgm:pt modelId="{0138B0D9-5B9B-5B49-BB33-722802186D3E}" type="pres">
      <dgm:prSet presAssocID="{500BFF5B-3D63-4FE0-84F0-5D05BF8EB923}" presName="horz1" presStyleCnt="0"/>
      <dgm:spPr/>
    </dgm:pt>
    <dgm:pt modelId="{362CDBB7-E5B5-0F48-BB19-B5576E25C606}" type="pres">
      <dgm:prSet presAssocID="{500BFF5B-3D63-4FE0-84F0-5D05BF8EB923}" presName="tx1" presStyleLbl="revTx" presStyleIdx="3" presStyleCnt="5"/>
      <dgm:spPr/>
    </dgm:pt>
    <dgm:pt modelId="{1A180336-07C2-8546-9C5A-4E08A65D6967}" type="pres">
      <dgm:prSet presAssocID="{500BFF5B-3D63-4FE0-84F0-5D05BF8EB923}" presName="vert1" presStyleCnt="0"/>
      <dgm:spPr/>
    </dgm:pt>
    <dgm:pt modelId="{38735D63-C781-D345-AF00-9C9E57E43AF3}" type="pres">
      <dgm:prSet presAssocID="{664977B4-C5F1-40F9-8EBB-371E1D0DC8AB}" presName="thickLine" presStyleLbl="alignNode1" presStyleIdx="4" presStyleCnt="5"/>
      <dgm:spPr/>
    </dgm:pt>
    <dgm:pt modelId="{8430E5C3-9054-B340-92A8-68BB6E4C00D5}" type="pres">
      <dgm:prSet presAssocID="{664977B4-C5F1-40F9-8EBB-371E1D0DC8AB}" presName="horz1" presStyleCnt="0"/>
      <dgm:spPr/>
    </dgm:pt>
    <dgm:pt modelId="{86B47BB2-6AD1-3D49-9A20-EB955563B7D4}" type="pres">
      <dgm:prSet presAssocID="{664977B4-C5F1-40F9-8EBB-371E1D0DC8AB}" presName="tx1" presStyleLbl="revTx" presStyleIdx="4" presStyleCnt="5"/>
      <dgm:spPr/>
    </dgm:pt>
    <dgm:pt modelId="{5E9096F2-4D60-8742-9E09-20777E306C3A}" type="pres">
      <dgm:prSet presAssocID="{664977B4-C5F1-40F9-8EBB-371E1D0DC8AB}" presName="vert1" presStyleCnt="0"/>
      <dgm:spPr/>
    </dgm:pt>
  </dgm:ptLst>
  <dgm:cxnLst>
    <dgm:cxn modelId="{08D0EC15-6B9B-1740-8180-2ADABDF5E44F}" type="presOf" srcId="{06CD4BF7-52CD-4F01-BD9C-DC5ED0EE7020}" destId="{9BD1C893-F531-7A4D-B57E-64CCF8CA8835}" srcOrd="0" destOrd="0" presId="urn:microsoft.com/office/officeart/2008/layout/LinedList"/>
    <dgm:cxn modelId="{C862C320-2D07-46BA-8E4E-F22E860DA237}" srcId="{36592206-22F9-495F-B95D-4D6E5423AC09}" destId="{D2411743-0DFE-4D1C-9902-B1537B8E312B}" srcOrd="2" destOrd="0" parTransId="{246B0156-4242-43F6-BE30-B9CE9AAF00A1}" sibTransId="{2FFFE4F3-AB4B-4F79-ABF3-F2C4EC1D7BEB}"/>
    <dgm:cxn modelId="{AF857128-A357-45A7-95AF-4F9AC1E2EBAF}" srcId="{36592206-22F9-495F-B95D-4D6E5423AC09}" destId="{664977B4-C5F1-40F9-8EBB-371E1D0DC8AB}" srcOrd="4" destOrd="0" parTransId="{3BBECF48-4DF0-4DD3-9B2E-9E81703143A7}" sibTransId="{9B957A53-D496-438B-B488-39F281CA36EE}"/>
    <dgm:cxn modelId="{3D724A3E-7C33-CB47-90CD-F7FEF9BCF170}" type="presOf" srcId="{D2411743-0DFE-4D1C-9902-B1537B8E312B}" destId="{F361E02B-92D1-5146-9937-8E9F57C2D9FC}" srcOrd="0" destOrd="0" presId="urn:microsoft.com/office/officeart/2008/layout/LinedList"/>
    <dgm:cxn modelId="{73FF4546-F25F-2045-BEBE-98DDD55D8883}" type="presOf" srcId="{B475B80D-DEC3-4D09-A968-2C5BEF31ECB2}" destId="{99FF24E3-26B9-314E-9505-15C6DE6B81C5}" srcOrd="0" destOrd="0" presId="urn:microsoft.com/office/officeart/2008/layout/LinedList"/>
    <dgm:cxn modelId="{120B7E46-DFC5-254B-83AB-D0E2167FB8E8}" type="presOf" srcId="{500BFF5B-3D63-4FE0-84F0-5D05BF8EB923}" destId="{362CDBB7-E5B5-0F48-BB19-B5576E25C606}" srcOrd="0" destOrd="0" presId="urn:microsoft.com/office/officeart/2008/layout/LinedList"/>
    <dgm:cxn modelId="{5E2DFE5D-B954-4BB9-93B3-5D1BACACCA53}" srcId="{36592206-22F9-495F-B95D-4D6E5423AC09}" destId="{B475B80D-DEC3-4D09-A968-2C5BEF31ECB2}" srcOrd="1" destOrd="0" parTransId="{5E8CD241-CEC7-4727-B7D0-CCB0EF9731EB}" sibTransId="{EB564779-4A55-4891-B7E9-C00A65491778}"/>
    <dgm:cxn modelId="{9EF2106B-BEBF-4ABA-93EA-752C19944134}" srcId="{36592206-22F9-495F-B95D-4D6E5423AC09}" destId="{06CD4BF7-52CD-4F01-BD9C-DC5ED0EE7020}" srcOrd="0" destOrd="0" parTransId="{0A8A2130-A3A9-4B90-818A-DE050D883965}" sibTransId="{2452DBA1-E11C-484B-AAF6-2592DD0DF2A1}"/>
    <dgm:cxn modelId="{BAAA0BB4-4CAA-4059-97DA-FC76BFCF1F13}" srcId="{36592206-22F9-495F-B95D-4D6E5423AC09}" destId="{500BFF5B-3D63-4FE0-84F0-5D05BF8EB923}" srcOrd="3" destOrd="0" parTransId="{F34A0009-EDC3-461F-98BA-F2695FF0EBEC}" sibTransId="{AEF4B937-F11A-464F-A36D-A248ABEF518E}"/>
    <dgm:cxn modelId="{63859EB4-2E54-3548-8779-78E2691F0A0C}" type="presOf" srcId="{36592206-22F9-495F-B95D-4D6E5423AC09}" destId="{BA2B519C-FD34-CC43-BEED-2299CD411081}" srcOrd="0" destOrd="0" presId="urn:microsoft.com/office/officeart/2008/layout/LinedList"/>
    <dgm:cxn modelId="{F4FBC5EE-67E6-624E-A93C-6D456F666680}" type="presOf" srcId="{664977B4-C5F1-40F9-8EBB-371E1D0DC8AB}" destId="{86B47BB2-6AD1-3D49-9A20-EB955563B7D4}" srcOrd="0" destOrd="0" presId="urn:microsoft.com/office/officeart/2008/layout/LinedList"/>
    <dgm:cxn modelId="{3D7F0C56-B14E-9E42-862D-56C642139C8C}" type="presParOf" srcId="{BA2B519C-FD34-CC43-BEED-2299CD411081}" destId="{5E848B77-B62D-104A-B3DB-F10EAE716F00}" srcOrd="0" destOrd="0" presId="urn:microsoft.com/office/officeart/2008/layout/LinedList"/>
    <dgm:cxn modelId="{56718BCF-65C9-5C4F-A763-1BEB41E061C4}" type="presParOf" srcId="{BA2B519C-FD34-CC43-BEED-2299CD411081}" destId="{F7EC281B-1A60-5042-A5FD-3D5C9A72EDF3}" srcOrd="1" destOrd="0" presId="urn:microsoft.com/office/officeart/2008/layout/LinedList"/>
    <dgm:cxn modelId="{EBFBDDC3-C2D1-B440-A2C0-E7F1C242B119}" type="presParOf" srcId="{F7EC281B-1A60-5042-A5FD-3D5C9A72EDF3}" destId="{9BD1C893-F531-7A4D-B57E-64CCF8CA8835}" srcOrd="0" destOrd="0" presId="urn:microsoft.com/office/officeart/2008/layout/LinedList"/>
    <dgm:cxn modelId="{77BBD8AF-2D0B-9745-AEF3-B73DB0877BFE}" type="presParOf" srcId="{F7EC281B-1A60-5042-A5FD-3D5C9A72EDF3}" destId="{A60FA87F-6728-3F4A-8B93-26BD80759DDD}" srcOrd="1" destOrd="0" presId="urn:microsoft.com/office/officeart/2008/layout/LinedList"/>
    <dgm:cxn modelId="{F921D3E2-05BF-D346-8453-1AF1561CABEC}" type="presParOf" srcId="{BA2B519C-FD34-CC43-BEED-2299CD411081}" destId="{2BD8581B-4CC2-4F4F-903F-15E9A2270265}" srcOrd="2" destOrd="0" presId="urn:microsoft.com/office/officeart/2008/layout/LinedList"/>
    <dgm:cxn modelId="{64039C76-1A43-4F40-9E83-5697A5BDBAD1}" type="presParOf" srcId="{BA2B519C-FD34-CC43-BEED-2299CD411081}" destId="{49403E7A-F062-214D-894F-C52F9C77AC0E}" srcOrd="3" destOrd="0" presId="urn:microsoft.com/office/officeart/2008/layout/LinedList"/>
    <dgm:cxn modelId="{F4456CA7-D87C-7D45-AC62-493316DB611E}" type="presParOf" srcId="{49403E7A-F062-214D-894F-C52F9C77AC0E}" destId="{99FF24E3-26B9-314E-9505-15C6DE6B81C5}" srcOrd="0" destOrd="0" presId="urn:microsoft.com/office/officeart/2008/layout/LinedList"/>
    <dgm:cxn modelId="{4983EA08-0268-3246-8503-3D86C056ACCF}" type="presParOf" srcId="{49403E7A-F062-214D-894F-C52F9C77AC0E}" destId="{218A1688-DBF3-B94C-945F-830743FEDDD3}" srcOrd="1" destOrd="0" presId="urn:microsoft.com/office/officeart/2008/layout/LinedList"/>
    <dgm:cxn modelId="{00C0CFB3-7E0C-014F-9D0A-7CD92730D213}" type="presParOf" srcId="{BA2B519C-FD34-CC43-BEED-2299CD411081}" destId="{134CF329-A258-5442-ACF9-B7FF49D9D4EA}" srcOrd="4" destOrd="0" presId="urn:microsoft.com/office/officeart/2008/layout/LinedList"/>
    <dgm:cxn modelId="{6B656583-0EC8-1E49-8D55-B3424E9E70B6}" type="presParOf" srcId="{BA2B519C-FD34-CC43-BEED-2299CD411081}" destId="{229E1608-94A8-074F-827E-1E0F18011178}" srcOrd="5" destOrd="0" presId="urn:microsoft.com/office/officeart/2008/layout/LinedList"/>
    <dgm:cxn modelId="{1F4EE30D-45B6-8E43-B9C4-FB1474A2BB48}" type="presParOf" srcId="{229E1608-94A8-074F-827E-1E0F18011178}" destId="{F361E02B-92D1-5146-9937-8E9F57C2D9FC}" srcOrd="0" destOrd="0" presId="urn:microsoft.com/office/officeart/2008/layout/LinedList"/>
    <dgm:cxn modelId="{720E40C3-DA50-694E-B4C9-A800B687AB33}" type="presParOf" srcId="{229E1608-94A8-074F-827E-1E0F18011178}" destId="{41ADA26D-97ED-DB40-A77E-FD536C8A4BCD}" srcOrd="1" destOrd="0" presId="urn:microsoft.com/office/officeart/2008/layout/LinedList"/>
    <dgm:cxn modelId="{ADA3E0E5-1F35-BA43-BB75-775F8390C5EF}" type="presParOf" srcId="{BA2B519C-FD34-CC43-BEED-2299CD411081}" destId="{163F5BDD-D080-5541-ABE6-654054FBD0F0}" srcOrd="6" destOrd="0" presId="urn:microsoft.com/office/officeart/2008/layout/LinedList"/>
    <dgm:cxn modelId="{67C949AA-9440-3344-995E-BD508619CDBA}" type="presParOf" srcId="{BA2B519C-FD34-CC43-BEED-2299CD411081}" destId="{0138B0D9-5B9B-5B49-BB33-722802186D3E}" srcOrd="7" destOrd="0" presId="urn:microsoft.com/office/officeart/2008/layout/LinedList"/>
    <dgm:cxn modelId="{B5210440-4306-9C41-86C9-172A6C797D1E}" type="presParOf" srcId="{0138B0D9-5B9B-5B49-BB33-722802186D3E}" destId="{362CDBB7-E5B5-0F48-BB19-B5576E25C606}" srcOrd="0" destOrd="0" presId="urn:microsoft.com/office/officeart/2008/layout/LinedList"/>
    <dgm:cxn modelId="{FD06C256-AC0D-F64F-94E2-29311B20B749}" type="presParOf" srcId="{0138B0D9-5B9B-5B49-BB33-722802186D3E}" destId="{1A180336-07C2-8546-9C5A-4E08A65D6967}" srcOrd="1" destOrd="0" presId="urn:microsoft.com/office/officeart/2008/layout/LinedList"/>
    <dgm:cxn modelId="{299E60EB-0B40-8643-81D9-23C996129547}" type="presParOf" srcId="{BA2B519C-FD34-CC43-BEED-2299CD411081}" destId="{38735D63-C781-D345-AF00-9C9E57E43AF3}" srcOrd="8" destOrd="0" presId="urn:microsoft.com/office/officeart/2008/layout/LinedList"/>
    <dgm:cxn modelId="{E69BC330-B187-0441-BD6B-71BCAD6F1469}" type="presParOf" srcId="{BA2B519C-FD34-CC43-BEED-2299CD411081}" destId="{8430E5C3-9054-B340-92A8-68BB6E4C00D5}" srcOrd="9" destOrd="0" presId="urn:microsoft.com/office/officeart/2008/layout/LinedList"/>
    <dgm:cxn modelId="{2187526D-C2E6-6949-B341-781AF9C0DB88}" type="presParOf" srcId="{8430E5C3-9054-B340-92A8-68BB6E4C00D5}" destId="{86B47BB2-6AD1-3D49-9A20-EB955563B7D4}" srcOrd="0" destOrd="0" presId="urn:microsoft.com/office/officeart/2008/layout/LinedList"/>
    <dgm:cxn modelId="{57E4DE28-10CC-4F46-A19A-9A3AAEEBF0DC}" type="presParOf" srcId="{8430E5C3-9054-B340-92A8-68BB6E4C00D5}" destId="{5E9096F2-4D60-8742-9E09-20777E306C3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6933C-DC9B-7F47-BF14-842C66C4FB36}">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8DF6D7-6DB5-8F4A-BEA2-4487684F9BAB}">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Each </a:t>
          </a:r>
          <a:r>
            <a:rPr lang="en-GB" sz="1500" b="0" i="0" kern="1200" dirty="0" err="1"/>
            <a:t>FSx</a:t>
          </a:r>
          <a:r>
            <a:rPr lang="en-GB" sz="1500" b="0" i="0" kern="1200" dirty="0"/>
            <a:t> for Lustre file system </a:t>
          </a:r>
          <a:r>
            <a:rPr lang="en-GB" sz="1500" b="0" i="0" kern="1200" dirty="0">
              <a:highlight>
                <a:srgbClr val="FFFF00"/>
              </a:highlight>
            </a:rPr>
            <a:t>consists of the file servers that the clients communicate with</a:t>
          </a:r>
          <a:r>
            <a:rPr lang="en-GB" sz="1500" b="0" i="0" kern="1200" dirty="0"/>
            <a:t>, and a </a:t>
          </a:r>
          <a:r>
            <a:rPr lang="en-GB" sz="1500" b="0" i="0" kern="1200" dirty="0">
              <a:highlight>
                <a:srgbClr val="FFFF00"/>
              </a:highlight>
            </a:rPr>
            <a:t>set of disks attached to each file server</a:t>
          </a:r>
          <a:r>
            <a:rPr lang="en-GB" sz="1500" b="0" i="0" kern="1200" dirty="0"/>
            <a:t> that store your data. </a:t>
          </a:r>
          <a:endParaRPr lang="en-US" sz="1500" kern="1200" dirty="0"/>
        </a:p>
      </dsp:txBody>
      <dsp:txXfrm>
        <a:off x="0" y="531"/>
        <a:ext cx="10515600" cy="870055"/>
      </dsp:txXfrm>
    </dsp:sp>
    <dsp:sp modelId="{BCE1098F-AA2F-6B4E-9318-71FF6CFA8BF0}">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473A7-7B53-DE49-A71E-B71960136BB5}">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a:t>Each file server employs a fast, in-memory cache to enhance performance for the most frequently accessed data. </a:t>
          </a:r>
          <a:endParaRPr lang="en-US" sz="1500" kern="1200"/>
        </a:p>
      </dsp:txBody>
      <dsp:txXfrm>
        <a:off x="0" y="870586"/>
        <a:ext cx="10515600" cy="870055"/>
      </dsp:txXfrm>
    </dsp:sp>
    <dsp:sp modelId="{048FA203-F9A8-3642-8007-765C91630CB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A6E53-9B0F-2B4E-8E0D-51E1D773F2DA}">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a:t>HDD-based file systems can also be provisioned with an SSD-based read cache to further enhance performance for the most frequently accessed data. </a:t>
          </a:r>
          <a:endParaRPr lang="en-US" sz="1500" kern="1200"/>
        </a:p>
      </dsp:txBody>
      <dsp:txXfrm>
        <a:off x="0" y="1740641"/>
        <a:ext cx="10515600" cy="870055"/>
      </dsp:txXfrm>
    </dsp:sp>
    <dsp:sp modelId="{F356F536-4C9E-1D42-BDF4-4745AFE02E1C}">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E4D2BC-EDCC-904D-8037-879E98CA1E4B}">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When a client accesses data that's stored in the in-memory or SSD cache, the file server doesn't need to read it from disk, which reduces latency and increases the total amount of throughput you can drive. </a:t>
          </a:r>
          <a:endParaRPr lang="en-US" sz="1500" kern="1200" dirty="0"/>
        </a:p>
      </dsp:txBody>
      <dsp:txXfrm>
        <a:off x="0" y="2610696"/>
        <a:ext cx="10515600" cy="870055"/>
      </dsp:txXfrm>
    </dsp:sp>
    <dsp:sp modelId="{C1B720A1-C560-4A40-96E9-EEEEFA3C0313}">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0652B0-C28E-B54F-96B8-3DEE54C5B156}">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b="0" i="0" kern="1200" dirty="0"/>
            <a:t>When you provision an HDD Lustre file system with an SSD cache, Amazon </a:t>
          </a:r>
          <a:r>
            <a:rPr lang="en-GB" sz="1500" b="0" i="0" kern="1200" dirty="0" err="1"/>
            <a:t>FSx</a:t>
          </a:r>
          <a:r>
            <a:rPr lang="en-GB" sz="1500" b="0" i="0" kern="1200" dirty="0"/>
            <a:t> creates an SSD cache that is automatically sized to 20 percent of the file system's HDD storage capacity. </a:t>
          </a:r>
        </a:p>
        <a:p>
          <a:pPr marL="0" lvl="0" indent="0" algn="l" defTabSz="666750">
            <a:lnSpc>
              <a:spcPct val="90000"/>
            </a:lnSpc>
            <a:spcBef>
              <a:spcPct val="0"/>
            </a:spcBef>
            <a:spcAft>
              <a:spcPct val="35000"/>
            </a:spcAft>
            <a:buNone/>
          </a:pPr>
          <a:r>
            <a:rPr lang="en-GB" sz="1500" b="0" i="0" kern="1200" dirty="0"/>
            <a:t>Doing this provides sub-millisecond latencies and higher IOPS for frequently accessed files.</a:t>
          </a:r>
          <a:endParaRPr lang="en-US" sz="1500" kern="1200" dirty="0"/>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48B77-B62D-104A-B3DB-F10EAE716F00}">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1C893-F531-7A4D-B57E-64CCF8CA8835}">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Storage capacity: The price of storage capacity depends on the deployment type (single-AZ or multi-AZ), and the storage type (SSD or HDD) you choose for your file system.</a:t>
          </a:r>
          <a:endParaRPr lang="en-US" sz="2100" kern="1200"/>
        </a:p>
      </dsp:txBody>
      <dsp:txXfrm>
        <a:off x="0" y="531"/>
        <a:ext cx="10515600" cy="870055"/>
      </dsp:txXfrm>
    </dsp:sp>
    <dsp:sp modelId="{2BD8581B-4CC2-4F4F-903F-15E9A2270265}">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F24E3-26B9-314E-9505-15C6DE6B81C5}">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SSD IOPS: By default, 3 IOPS are included for every GB of SSD storage. </a:t>
          </a:r>
          <a:endParaRPr lang="en-US" sz="2100" kern="1200"/>
        </a:p>
      </dsp:txBody>
      <dsp:txXfrm>
        <a:off x="0" y="870586"/>
        <a:ext cx="10515600" cy="870055"/>
      </dsp:txXfrm>
    </dsp:sp>
    <dsp:sp modelId="{134CF329-A258-5442-ACF9-B7FF49D9D4EA}">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61E02B-92D1-5146-9937-8E9F57C2D9FC}">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Throughput capacity: The price of throughput capacity depends on the deployment type (single-AZ or multi-AZ) you choose for your file system.</a:t>
          </a:r>
          <a:endParaRPr lang="en-US" sz="2100" kern="1200"/>
        </a:p>
      </dsp:txBody>
      <dsp:txXfrm>
        <a:off x="0" y="1740641"/>
        <a:ext cx="10515600" cy="870055"/>
      </dsp:txXfrm>
    </dsp:sp>
    <dsp:sp modelId="{163F5BDD-D080-5541-ABE6-654054FBD0F0}">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CDBB7-E5B5-0F48-BB19-B5576E25C606}">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Backups: Backups—both automatic and user-initiated—incur backup storage charges. </a:t>
          </a:r>
          <a:endParaRPr lang="en-US" sz="2100" kern="1200"/>
        </a:p>
      </dsp:txBody>
      <dsp:txXfrm>
        <a:off x="0" y="2610696"/>
        <a:ext cx="10515600" cy="870055"/>
      </dsp:txXfrm>
    </dsp:sp>
    <dsp:sp modelId="{38735D63-C781-D345-AF00-9C9E57E43AF3}">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47BB2-6AD1-3D49-9A20-EB955563B7D4}">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0" i="0" kern="1200"/>
            <a:t>Data transfer: Data transferred “in” to and “out” from Amazon FSx across AZs or VPC Peering connections in the same Region is charged at the rate for data transfer within the same Region.</a:t>
          </a:r>
          <a:endParaRPr lang="en-US" sz="2100" kern="1200"/>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31D0F-3600-8B42-9A77-E87725E13DA0}" type="datetimeFigureOut">
              <a:rPr lang="en-CH" smtClean="0"/>
              <a:t>08.09.23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C3B1-A27F-E444-B6C9-727F6F25F938}" type="slidenum">
              <a:rPr lang="en-CH" smtClean="0"/>
              <a:t>‹#›</a:t>
            </a:fld>
            <a:endParaRPr lang="en-CH"/>
          </a:p>
        </p:txBody>
      </p:sp>
    </p:spTree>
    <p:extLst>
      <p:ext uri="{BB962C8B-B14F-4D97-AF65-F5344CB8AC3E}">
        <p14:creationId xmlns:p14="http://schemas.microsoft.com/office/powerpoint/2010/main" val="405854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8E5C3B1-A27F-E444-B6C9-727F6F25F938}" type="slidenum">
              <a:rPr lang="en-CH" smtClean="0"/>
              <a:t>16</a:t>
            </a:fld>
            <a:endParaRPr lang="en-CH"/>
          </a:p>
        </p:txBody>
      </p:sp>
    </p:spTree>
    <p:extLst>
      <p:ext uri="{BB962C8B-B14F-4D97-AF65-F5344CB8AC3E}">
        <p14:creationId xmlns:p14="http://schemas.microsoft.com/office/powerpoint/2010/main" val="287981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08.09.23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08.09.23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CFA1A-9041-A056-0AAE-CAD5C0861051}"/>
              </a:ext>
            </a:extLst>
          </p:cNvPr>
          <p:cNvSpPr>
            <a:spLocks noGrp="1"/>
          </p:cNvSpPr>
          <p:nvPr>
            <p:ph type="ctrTitle"/>
          </p:nvPr>
        </p:nvSpPr>
        <p:spPr>
          <a:xfrm>
            <a:off x="1524003" y="1999615"/>
            <a:ext cx="9144000" cy="2764028"/>
          </a:xfrm>
        </p:spPr>
        <p:txBody>
          <a:bodyPr anchor="ctr">
            <a:normAutofit/>
          </a:bodyPr>
          <a:lstStyle/>
          <a:p>
            <a:r>
              <a:rPr lang="en-GB" sz="7200" b="0" i="0">
                <a:effectLst/>
                <a:latin typeface="AmazonEmberBold"/>
              </a:rPr>
              <a:t>Amazon FSx</a:t>
            </a:r>
            <a:endParaRPr lang="en-CH" sz="7200"/>
          </a:p>
        </p:txBody>
      </p:sp>
      <p:sp>
        <p:nvSpPr>
          <p:cNvPr id="3" name="Subtitle 2">
            <a:extLst>
              <a:ext uri="{FF2B5EF4-FFF2-40B4-BE49-F238E27FC236}">
                <a16:creationId xmlns:a16="http://schemas.microsoft.com/office/drawing/2014/main" id="{6488B666-C8D3-6858-A0B0-8C343F77250E}"/>
              </a:ext>
            </a:extLst>
          </p:cNvPr>
          <p:cNvSpPr>
            <a:spLocks noGrp="1"/>
          </p:cNvSpPr>
          <p:nvPr>
            <p:ph type="subTitle" idx="1"/>
          </p:nvPr>
        </p:nvSpPr>
        <p:spPr>
          <a:xfrm>
            <a:off x="1966912" y="5645150"/>
            <a:ext cx="8258176" cy="631825"/>
          </a:xfrm>
        </p:spPr>
        <p:txBody>
          <a:bodyPr anchor="ctr">
            <a:normAutofit/>
          </a:bodyPr>
          <a:lstStyle/>
          <a:p>
            <a:r>
              <a:rPr lang="en-GB" sz="1800" b="0" i="0">
                <a:effectLst/>
                <a:latin typeface="AmazonEmberLight"/>
              </a:rPr>
              <a:t>Launch, run, and scale feature-rich and highly-performant file systems with just a few clicks</a:t>
            </a:r>
            <a:endParaRPr lang="en-GB" sz="1800" b="0" i="0">
              <a:effectLst/>
              <a:latin typeface="AmazonEmber"/>
            </a:endParaRPr>
          </a:p>
          <a:p>
            <a:endParaRPr lang="en-CH" sz="1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37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0EF92-02EF-74D0-E0AA-F991ED1F4645}"/>
              </a:ext>
            </a:extLst>
          </p:cNvPr>
          <p:cNvSpPr>
            <a:spLocks noGrp="1"/>
          </p:cNvSpPr>
          <p:nvPr>
            <p:ph type="title"/>
          </p:nvPr>
        </p:nvSpPr>
        <p:spPr>
          <a:xfrm>
            <a:off x="838200" y="365125"/>
            <a:ext cx="10515600" cy="1325563"/>
          </a:xfrm>
        </p:spPr>
        <p:txBody>
          <a:bodyPr>
            <a:normAutofit/>
          </a:bodyPr>
          <a:lstStyle/>
          <a:p>
            <a:r>
              <a:rPr lang="en-GB" sz="5400" b="0" i="0" dirty="0">
                <a:effectLst/>
                <a:latin typeface="Poppins" panose="020B0604020202020204" pitchFamily="34" charset="0"/>
              </a:rPr>
              <a:t>What is Lustre Storage?</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CE9F80-1B76-031F-21E8-6F267120DC63}"/>
              </a:ext>
            </a:extLst>
          </p:cNvPr>
          <p:cNvSpPr>
            <a:spLocks noGrp="1"/>
          </p:cNvSpPr>
          <p:nvPr>
            <p:ph idx="1"/>
          </p:nvPr>
        </p:nvSpPr>
        <p:spPr>
          <a:xfrm>
            <a:off x="838200" y="1929384"/>
            <a:ext cx="10515600" cy="4251960"/>
          </a:xfrm>
        </p:spPr>
        <p:txBody>
          <a:bodyPr>
            <a:normAutofit/>
          </a:bodyPr>
          <a:lstStyle/>
          <a:p>
            <a:r>
              <a:rPr lang="en-GB" sz="2200" b="0" i="0" dirty="0">
                <a:effectLst/>
              </a:rPr>
              <a:t>Lustre® is an open-source file system that was developed in 1999 and released to general production in December 2003. </a:t>
            </a:r>
          </a:p>
          <a:p>
            <a:r>
              <a:rPr lang="en-GB" sz="2200" b="0" i="0" dirty="0">
                <a:effectLst/>
              </a:rPr>
              <a:t>Lustre is a parallel file system</a:t>
            </a:r>
          </a:p>
          <a:p>
            <a:r>
              <a:rPr lang="en-GB" sz="2200" b="0" i="0" dirty="0">
                <a:effectLst/>
              </a:rPr>
              <a:t>The open-source Lustre file system is for the use of Linux-based applications that demand large scale and fast storage—when you need your storage to keep pace with your compute. </a:t>
            </a:r>
          </a:p>
          <a:p>
            <a:r>
              <a:rPr lang="en-GB" sz="2200" b="0" i="0" dirty="0">
                <a:effectLst/>
              </a:rPr>
              <a:t>Lustre was designed to deal with the issue of speedily and cheaply processing large data sets. </a:t>
            </a:r>
          </a:p>
          <a:p>
            <a:r>
              <a:rPr lang="en-GB" sz="2200" b="0" i="0" dirty="0">
                <a:effectLst/>
              </a:rPr>
              <a:t>It is widely used in super computing and HPC projects</a:t>
            </a:r>
            <a:endParaRPr lang="en-CH" sz="2200" dirty="0"/>
          </a:p>
        </p:txBody>
      </p:sp>
    </p:spTree>
    <p:extLst>
      <p:ext uri="{BB962C8B-B14F-4D97-AF65-F5344CB8AC3E}">
        <p14:creationId xmlns:p14="http://schemas.microsoft.com/office/powerpoint/2010/main" val="14186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CBCE5-5F29-80CD-B163-21766762E25B}"/>
              </a:ext>
            </a:extLst>
          </p:cNvPr>
          <p:cNvSpPr>
            <a:spLocks noGrp="1"/>
          </p:cNvSpPr>
          <p:nvPr>
            <p:ph type="title"/>
          </p:nvPr>
        </p:nvSpPr>
        <p:spPr>
          <a:xfrm>
            <a:off x="838200" y="365125"/>
            <a:ext cx="10515600" cy="1325563"/>
          </a:xfrm>
        </p:spPr>
        <p:txBody>
          <a:bodyPr>
            <a:normAutofit/>
          </a:bodyPr>
          <a:lstStyle/>
          <a:p>
            <a:r>
              <a:rPr lang="en-GB" sz="5400" b="0" i="0" dirty="0">
                <a:effectLst/>
                <a:latin typeface="AmazonEmberBold"/>
              </a:rPr>
              <a:t>Amazon </a:t>
            </a:r>
            <a:r>
              <a:rPr lang="en-GB" sz="5400" b="0" i="0" dirty="0" err="1">
                <a:effectLst/>
                <a:latin typeface="AmazonEmberBold"/>
              </a:rPr>
              <a:t>FSx</a:t>
            </a:r>
            <a:r>
              <a:rPr lang="en-GB" sz="5400" b="0" i="0" dirty="0">
                <a:effectLst/>
                <a:latin typeface="AmazonEmberBold"/>
              </a:rPr>
              <a:t> for Lustre</a:t>
            </a:r>
            <a:endParaRPr lang="en-CH"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80FEE7-2F77-859D-9E96-361FFC2C7651}"/>
              </a:ext>
            </a:extLst>
          </p:cNvPr>
          <p:cNvSpPr>
            <a:spLocks noGrp="1"/>
          </p:cNvSpPr>
          <p:nvPr>
            <p:ph idx="1"/>
          </p:nvPr>
        </p:nvSpPr>
        <p:spPr>
          <a:xfrm>
            <a:off x="838200" y="1929384"/>
            <a:ext cx="10515600" cy="4251960"/>
          </a:xfrm>
        </p:spPr>
        <p:txBody>
          <a:bodyPr>
            <a:normAutofit/>
          </a:bodyPr>
          <a:lstStyle/>
          <a:p>
            <a:pPr fontAlgn="base"/>
            <a:r>
              <a:rPr lang="en-GB" sz="2000" b="0" i="0" u="none" strike="noStrike" dirty="0" err="1">
                <a:effectLst/>
                <a:latin typeface="proxima-nova"/>
              </a:rPr>
              <a:t>Fsx</a:t>
            </a:r>
            <a:r>
              <a:rPr lang="en-GB" sz="2000" b="0" i="0" u="none" strike="noStrike" dirty="0">
                <a:effectLst/>
                <a:latin typeface="proxima-nova"/>
              </a:rPr>
              <a:t> for for Lustre is a fully managed service that makes Lustre easily accessible. </a:t>
            </a:r>
          </a:p>
          <a:p>
            <a:pPr fontAlgn="base"/>
            <a:r>
              <a:rPr lang="en-GB" sz="2000" b="0" i="0" u="none" strike="noStrike" dirty="0">
                <a:effectLst/>
                <a:highlight>
                  <a:srgbClr val="FFFF00"/>
                </a:highlight>
                <a:latin typeface="proxima-nova"/>
              </a:rPr>
              <a:t>It lets organizations use Lustre for workloads on the AWS cloud, where storage speed is important.</a:t>
            </a:r>
          </a:p>
          <a:p>
            <a:pPr fontAlgn="base"/>
            <a:r>
              <a:rPr lang="en-GB" sz="2000" b="0" i="0" u="none" strike="noStrike" dirty="0">
                <a:effectLst/>
                <a:latin typeface="proxima-nova"/>
              </a:rPr>
              <a:t>Amazon </a:t>
            </a:r>
            <a:r>
              <a:rPr lang="en-GB" sz="2000" b="0" i="0" u="none" strike="noStrike" dirty="0" err="1">
                <a:effectLst/>
                <a:latin typeface="proxima-nova"/>
              </a:rPr>
              <a:t>FSx</a:t>
            </a:r>
            <a:r>
              <a:rPr lang="en-GB" sz="2000" b="0" i="0" u="none" strike="noStrike" dirty="0">
                <a:effectLst/>
                <a:latin typeface="proxima-nova"/>
              </a:rPr>
              <a:t> for Lustre avoids the traditional complexity of managing and setting up high-performance Lustre file systems. </a:t>
            </a:r>
          </a:p>
          <a:p>
            <a:pPr fontAlgn="base"/>
            <a:r>
              <a:rPr lang="en-GB" sz="2000" b="0" i="0" u="none" strike="noStrike" dirty="0">
                <a:effectLst/>
                <a:latin typeface="proxima-nova"/>
              </a:rPr>
              <a:t>It lets you spin up, scale, and run a reliable high-performance file system in minutes. </a:t>
            </a:r>
          </a:p>
          <a:p>
            <a:pPr fontAlgn="base"/>
            <a:r>
              <a:rPr lang="en-GB" sz="2000" b="0" i="0" u="none" strike="noStrike" dirty="0">
                <a:effectLst/>
                <a:latin typeface="proxima-nova"/>
              </a:rPr>
              <a:t>You can also use its multiple deployment features to optimize costs for your organization’s requirements.  </a:t>
            </a:r>
          </a:p>
          <a:p>
            <a:pPr fontAlgn="base"/>
            <a:r>
              <a:rPr lang="en-GB" sz="2000" b="0" i="0" u="none" strike="noStrike" dirty="0">
                <a:effectLst/>
                <a:latin typeface="proxima-nova"/>
              </a:rPr>
              <a:t>Amazon </a:t>
            </a:r>
            <a:r>
              <a:rPr lang="en-GB" sz="2000" b="0" i="0" u="none" strike="noStrike" dirty="0" err="1">
                <a:effectLst/>
                <a:latin typeface="proxima-nova"/>
              </a:rPr>
              <a:t>FSx</a:t>
            </a:r>
            <a:r>
              <a:rPr lang="en-GB" sz="2000" b="0" i="0" u="none" strike="noStrike" dirty="0">
                <a:effectLst/>
                <a:latin typeface="proxima-nova"/>
              </a:rPr>
              <a:t> for Lustre integrates with Amazon S3, so you can process cloud data sets with the Lustre high-performance file system. </a:t>
            </a:r>
          </a:p>
          <a:p>
            <a:pPr fontAlgn="base"/>
            <a:r>
              <a:rPr lang="en-GB" sz="2000" b="0" i="0" u="none" strike="noStrike" dirty="0">
                <a:effectLst/>
                <a:latin typeface="proxima-nova"/>
              </a:rPr>
              <a:t>When connected to an S3 bucket, an </a:t>
            </a:r>
            <a:r>
              <a:rPr lang="en-GB" sz="2000" b="0" i="0" u="none" strike="noStrike" dirty="0" err="1">
                <a:effectLst/>
                <a:latin typeface="proxima-nova"/>
              </a:rPr>
              <a:t>FSx</a:t>
            </a:r>
            <a:r>
              <a:rPr lang="en-GB" sz="2000" b="0" i="0" u="none" strike="noStrike" dirty="0">
                <a:effectLst/>
                <a:latin typeface="proxima-nova"/>
              </a:rPr>
              <a:t> for Lustre file system transparently shows S3 objects as files and lets you write data modified by Lustre back to S3.</a:t>
            </a:r>
          </a:p>
          <a:p>
            <a:endParaRPr lang="en-CH" sz="2000" dirty="0"/>
          </a:p>
        </p:txBody>
      </p:sp>
    </p:spTree>
    <p:extLst>
      <p:ext uri="{BB962C8B-B14F-4D97-AF65-F5344CB8AC3E}">
        <p14:creationId xmlns:p14="http://schemas.microsoft.com/office/powerpoint/2010/main" val="396495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262-4EFF-DE56-3983-09209789375A}"/>
              </a:ext>
            </a:extLst>
          </p:cNvPr>
          <p:cNvSpPr>
            <a:spLocks noGrp="1"/>
          </p:cNvSpPr>
          <p:nvPr>
            <p:ph type="title"/>
          </p:nvPr>
        </p:nvSpPr>
        <p:spPr>
          <a:xfrm>
            <a:off x="838200" y="107284"/>
            <a:ext cx="10515600" cy="828138"/>
          </a:xfrm>
        </p:spPr>
        <p:txBody>
          <a:bodyPr/>
          <a:lstStyle/>
          <a:p>
            <a:r>
              <a:rPr lang="en-GB" sz="4400" b="0" i="0" dirty="0">
                <a:effectLst/>
                <a:latin typeface="AmazonEmberBold"/>
              </a:rPr>
              <a:t>Amazon </a:t>
            </a:r>
            <a:r>
              <a:rPr lang="en-GB" sz="4400" b="0" i="0" dirty="0" err="1">
                <a:effectLst/>
                <a:latin typeface="AmazonEmberBold"/>
              </a:rPr>
              <a:t>FSx</a:t>
            </a:r>
            <a:r>
              <a:rPr lang="en-GB" sz="4400" b="0" i="0" dirty="0">
                <a:effectLst/>
                <a:latin typeface="AmazonEmberBold"/>
              </a:rPr>
              <a:t> for Lustre When should be used?</a:t>
            </a:r>
            <a:endParaRPr lang="en-CH" dirty="0"/>
          </a:p>
        </p:txBody>
      </p:sp>
      <p:sp>
        <p:nvSpPr>
          <p:cNvPr id="5" name="TextBox 4">
            <a:extLst>
              <a:ext uri="{FF2B5EF4-FFF2-40B4-BE49-F238E27FC236}">
                <a16:creationId xmlns:a16="http://schemas.microsoft.com/office/drawing/2014/main" id="{5EFAA4B1-432C-8585-2305-C754B10A9767}"/>
              </a:ext>
            </a:extLst>
          </p:cNvPr>
          <p:cNvSpPr txBox="1"/>
          <p:nvPr/>
        </p:nvSpPr>
        <p:spPr>
          <a:xfrm>
            <a:off x="746234" y="1414562"/>
            <a:ext cx="3394842" cy="5078313"/>
          </a:xfrm>
          <a:prstGeom prst="rect">
            <a:avLst/>
          </a:prstGeom>
          <a:noFill/>
        </p:spPr>
        <p:txBody>
          <a:bodyPr wrap="square">
            <a:spAutoFit/>
          </a:bodyPr>
          <a:lstStyle/>
          <a:p>
            <a:pPr algn="l" fontAlgn="base"/>
            <a:r>
              <a:rPr lang="en-GB" b="1" i="0" u="none" strike="noStrike" dirty="0">
                <a:solidFill>
                  <a:srgbClr val="252525"/>
                </a:solidFill>
                <a:effectLst/>
                <a:latin typeface="proxima-nova"/>
              </a:rPr>
              <a:t>Machine Learning</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Machine learning workloads rely on massive volumes of training data.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These workloads tend to use shared file storage, because multiple compute instances must process training datasets simultaneously.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Therefore,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suitable for machine learning workloads, providing shared file storage with consistent, low latency, and high throughput. </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integrated with Amazon </a:t>
            </a:r>
            <a:r>
              <a:rPr lang="en-GB" b="0" i="0" u="none" strike="noStrike" dirty="0" err="1">
                <a:solidFill>
                  <a:srgbClr val="101820"/>
                </a:solidFill>
                <a:effectLst/>
                <a:latin typeface="proxima-nova"/>
              </a:rPr>
              <a:t>SageMaker</a:t>
            </a:r>
            <a:r>
              <a:rPr lang="en-GB" b="0" i="0" u="none" strike="noStrike" dirty="0">
                <a:solidFill>
                  <a:srgbClr val="101820"/>
                </a:solidFill>
                <a:effectLst/>
                <a:latin typeface="proxima-nova"/>
              </a:rPr>
              <a:t>, letting you speed up your training tasks.</a:t>
            </a:r>
          </a:p>
        </p:txBody>
      </p:sp>
      <p:sp>
        <p:nvSpPr>
          <p:cNvPr id="7" name="TextBox 6">
            <a:extLst>
              <a:ext uri="{FF2B5EF4-FFF2-40B4-BE49-F238E27FC236}">
                <a16:creationId xmlns:a16="http://schemas.microsoft.com/office/drawing/2014/main" id="{C7EEF68F-375E-6639-507A-A512F78A585C}"/>
              </a:ext>
            </a:extLst>
          </p:cNvPr>
          <p:cNvSpPr txBox="1"/>
          <p:nvPr/>
        </p:nvSpPr>
        <p:spPr>
          <a:xfrm>
            <a:off x="4330262" y="1395404"/>
            <a:ext cx="4141076" cy="5632311"/>
          </a:xfrm>
          <a:prstGeom prst="rect">
            <a:avLst/>
          </a:prstGeom>
          <a:noFill/>
        </p:spPr>
        <p:txBody>
          <a:bodyPr wrap="square">
            <a:spAutoFit/>
          </a:bodyPr>
          <a:lstStyle/>
          <a:p>
            <a:pPr algn="l" fontAlgn="base"/>
            <a:r>
              <a:rPr lang="en-GB" b="1" i="0" u="none" strike="noStrike" dirty="0">
                <a:solidFill>
                  <a:srgbClr val="252525"/>
                </a:solidFill>
                <a:effectLst/>
                <a:latin typeface="proxima-nova"/>
              </a:rPr>
              <a:t>High Performance Computing</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High Performance Computing (HPC) lets engineers and scientists solve compute-intensive, intricate problems.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HPC workloads like genome analysis and oil and gas discovery process huge volumes of data, requiring very fast access by multiple compute instances.</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is suitable for scientific computing workloads and HPC.</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It is a file system optimized to reduce cost and improve performance for high-performance workloads, which can be accessed by thousands of EC2 instances. </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Lustre integrates with AWS Batch and AWS </a:t>
            </a:r>
            <a:r>
              <a:rPr lang="en-GB" b="0" i="0" u="none" strike="noStrike" dirty="0" err="1">
                <a:solidFill>
                  <a:srgbClr val="101820"/>
                </a:solidFill>
                <a:effectLst/>
                <a:latin typeface="proxima-nova"/>
              </a:rPr>
              <a:t>ParallelCluster</a:t>
            </a:r>
            <a:r>
              <a:rPr lang="en-GB" b="0" i="0" u="none" strike="noStrike" dirty="0">
                <a:solidFill>
                  <a:srgbClr val="101820"/>
                </a:solidFill>
                <a:effectLst/>
                <a:latin typeface="proxima-nova"/>
              </a:rPr>
              <a:t>, which makes it simpler to employ with HPC workloads.</a:t>
            </a:r>
            <a:br>
              <a:rPr lang="en-GB" dirty="0"/>
            </a:br>
            <a:endParaRPr lang="en-CH" dirty="0"/>
          </a:p>
        </p:txBody>
      </p:sp>
      <p:sp>
        <p:nvSpPr>
          <p:cNvPr id="9" name="TextBox 8">
            <a:extLst>
              <a:ext uri="{FF2B5EF4-FFF2-40B4-BE49-F238E27FC236}">
                <a16:creationId xmlns:a16="http://schemas.microsoft.com/office/drawing/2014/main" id="{C14CEFC5-0713-D1D6-61A6-99CC1BD0EE68}"/>
              </a:ext>
            </a:extLst>
          </p:cNvPr>
          <p:cNvSpPr txBox="1"/>
          <p:nvPr/>
        </p:nvSpPr>
        <p:spPr>
          <a:xfrm>
            <a:off x="8471338" y="2773801"/>
            <a:ext cx="3888828" cy="1477328"/>
          </a:xfrm>
          <a:prstGeom prst="rect">
            <a:avLst/>
          </a:prstGeom>
          <a:noFill/>
        </p:spPr>
        <p:txBody>
          <a:bodyPr wrap="square">
            <a:spAutoFit/>
          </a:bodyPr>
          <a:lstStyle/>
          <a:p>
            <a:pPr marL="285750" indent="-285750" algn="l" fontAlgn="base">
              <a:buFont typeface="Arial" panose="020B0604020202020204" pitchFamily="34" charset="0"/>
              <a:buChar char="•"/>
            </a:pPr>
            <a:r>
              <a:rPr lang="en-GB" b="1" i="0" u="none" strike="noStrike" dirty="0">
                <a:solidFill>
                  <a:srgbClr val="252525"/>
                </a:solidFill>
                <a:effectLst/>
                <a:latin typeface="proxima-nova"/>
              </a:rPr>
              <a:t>Media Processing and Transcoding</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Autonomous Vehicles</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Big Data and Financial Analytics</a:t>
            </a:r>
          </a:p>
          <a:p>
            <a:pPr marL="285750" indent="-285750" fontAlgn="base">
              <a:buFont typeface="Arial" panose="020B0604020202020204" pitchFamily="34" charset="0"/>
              <a:buChar char="•"/>
            </a:pPr>
            <a:r>
              <a:rPr lang="en-GB" b="1" i="0" u="none" strike="noStrike" dirty="0">
                <a:solidFill>
                  <a:srgbClr val="252525"/>
                </a:solidFill>
                <a:effectLst/>
                <a:latin typeface="proxima-nova"/>
              </a:rPr>
              <a:t>Electronic Design Automation</a:t>
            </a:r>
          </a:p>
          <a:p>
            <a:pPr marL="285750" indent="-285750" algn="l" fontAlgn="base">
              <a:buFont typeface="Arial" panose="020B0604020202020204" pitchFamily="34" charset="0"/>
              <a:buChar char="•"/>
            </a:pPr>
            <a:endParaRPr lang="en-GB" b="1" i="0" u="none" strike="noStrike" dirty="0">
              <a:solidFill>
                <a:srgbClr val="252525"/>
              </a:solidFill>
              <a:effectLst/>
              <a:latin typeface="proxima-nova"/>
            </a:endParaRPr>
          </a:p>
        </p:txBody>
      </p:sp>
    </p:spTree>
    <p:extLst>
      <p:ext uri="{BB962C8B-B14F-4D97-AF65-F5344CB8AC3E}">
        <p14:creationId xmlns:p14="http://schemas.microsoft.com/office/powerpoint/2010/main" val="368441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9338-2ED9-1DBA-EE4D-E3D8F6C85E8D}"/>
              </a:ext>
            </a:extLst>
          </p:cNvPr>
          <p:cNvSpPr>
            <a:spLocks noGrp="1"/>
          </p:cNvSpPr>
          <p:nvPr>
            <p:ph type="title"/>
          </p:nvPr>
        </p:nvSpPr>
        <p:spPr/>
        <p:txBody>
          <a:bodyPr/>
          <a:lstStyle/>
          <a:p>
            <a:r>
              <a:rPr lang="en-GB" sz="4400" b="0" i="0">
                <a:effectLst/>
                <a:latin typeface="AmazonEmberBold"/>
              </a:rPr>
              <a:t>Amazon FSx for Lustre</a:t>
            </a:r>
            <a:endParaRPr lang="en-CH" dirty="0"/>
          </a:p>
        </p:txBody>
      </p:sp>
      <p:graphicFrame>
        <p:nvGraphicFramePr>
          <p:cNvPr id="5" name="Content Placeholder 2">
            <a:extLst>
              <a:ext uri="{FF2B5EF4-FFF2-40B4-BE49-F238E27FC236}">
                <a16:creationId xmlns:a16="http://schemas.microsoft.com/office/drawing/2014/main" id="{92F2DE84-56E4-C189-9284-D0B8EB24CA84}"/>
              </a:ext>
            </a:extLst>
          </p:cNvPr>
          <p:cNvGraphicFramePr>
            <a:graphicFrameLocks noGrp="1"/>
          </p:cNvGraphicFramePr>
          <p:nvPr>
            <p:ph idx="1"/>
            <p:extLst>
              <p:ext uri="{D42A27DB-BD31-4B8C-83A1-F6EECF244321}">
                <p14:modId xmlns:p14="http://schemas.microsoft.com/office/powerpoint/2010/main" val="25817732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82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0F910-41A1-72E3-56D0-704B682CAD2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Amazon FSx for Lustre Under the Hood</a:t>
            </a:r>
          </a:p>
        </p:txBody>
      </p:sp>
      <p:pic>
        <p:nvPicPr>
          <p:cNvPr id="4098" name="Picture 2" descr="&#10;        FSx for Lustre performance architecture.&#10;      ">
            <a:extLst>
              <a:ext uri="{FF2B5EF4-FFF2-40B4-BE49-F238E27FC236}">
                <a16:creationId xmlns:a16="http://schemas.microsoft.com/office/drawing/2014/main" id="{6FF89FB4-AE7F-4C97-5CE9-4AB21A0B69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8648" y="1845426"/>
            <a:ext cx="7911650"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7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39"/>
            <a:ext cx="11018520" cy="1434415"/>
          </a:xfrm>
        </p:spPr>
        <p:txBody>
          <a:bodyPr anchor="b">
            <a:normAutofit/>
          </a:bodyPr>
          <a:lstStyle/>
          <a:p>
            <a:pPr fontAlgn="base"/>
            <a:r>
              <a:rPr lang="en-GB" sz="4600" b="1" i="0" u="none" strike="noStrike">
                <a:effectLst/>
                <a:latin typeface="proxima-nova"/>
              </a:rPr>
              <a:t>Amazon FSx for Lustre </a:t>
            </a:r>
            <a:r>
              <a:rPr lang="en-GB" sz="4600" b="1" i="0">
                <a:effectLst/>
                <a:latin typeface="Amazon Ember"/>
              </a:rPr>
              <a:t>Scratch file systems</a:t>
            </a:r>
            <a:endParaRPr lang="en-CH" sz="4600"/>
          </a:p>
        </p:txBody>
      </p:sp>
      <p:sp>
        <p:nvSpPr>
          <p:cNvPr id="51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572494" y="2093976"/>
            <a:ext cx="4388390" cy="4180700"/>
          </a:xfrm>
        </p:spPr>
        <p:txBody>
          <a:bodyPr anchor="t">
            <a:normAutofit/>
          </a:bodyPr>
          <a:lstStyle/>
          <a:p>
            <a:r>
              <a:rPr lang="en-GB" sz="1800" b="1" i="1" dirty="0">
                <a:effectLst/>
                <a:highlight>
                  <a:srgbClr val="FFFF00"/>
                </a:highlight>
              </a:rPr>
              <a:t>Scratch file systems</a:t>
            </a:r>
            <a:r>
              <a:rPr lang="en-GB" sz="1800" b="1" i="0" dirty="0">
                <a:effectLst/>
                <a:highlight>
                  <a:srgbClr val="FFFF00"/>
                </a:highlight>
              </a:rPr>
              <a:t> </a:t>
            </a:r>
            <a:r>
              <a:rPr lang="en-GB" sz="1800" b="0" i="0" dirty="0">
                <a:effectLst/>
                <a:highlight>
                  <a:srgbClr val="FFFF00"/>
                </a:highlight>
              </a:rPr>
              <a:t>are designed for temporary storage and </a:t>
            </a:r>
            <a:r>
              <a:rPr lang="en-GB" sz="1800" b="1" i="0" dirty="0">
                <a:effectLst/>
                <a:highlight>
                  <a:srgbClr val="FFFF00"/>
                </a:highlight>
              </a:rPr>
              <a:t>shorter-term processing of data. </a:t>
            </a:r>
          </a:p>
          <a:p>
            <a:r>
              <a:rPr lang="en-GB" sz="1800" b="1" i="0" dirty="0">
                <a:effectLst/>
              </a:rPr>
              <a:t>Data isn't replicated and doesn't persist if a file server fails. </a:t>
            </a:r>
          </a:p>
          <a:p>
            <a:r>
              <a:rPr lang="en-GB" sz="1800" b="0" i="0" dirty="0">
                <a:effectLst/>
              </a:rPr>
              <a:t>Scratch file systems provide high burst throughput of up to six times the baseline throughput of 200 </a:t>
            </a:r>
            <a:r>
              <a:rPr lang="en-GB" sz="1800" b="0" i="0" dirty="0" err="1">
                <a:effectLst/>
              </a:rPr>
              <a:t>MBps</a:t>
            </a:r>
            <a:r>
              <a:rPr lang="en-GB" sz="1800" b="0" i="0" dirty="0">
                <a:effectLst/>
              </a:rPr>
              <a:t> per TiB of storage capacity</a:t>
            </a:r>
          </a:p>
          <a:p>
            <a:pPr algn="l"/>
            <a:r>
              <a:rPr lang="en-GB" sz="1800" b="0" i="0" dirty="0">
                <a:solidFill>
                  <a:srgbClr val="16191F"/>
                </a:solidFill>
                <a:effectLst/>
              </a:rPr>
              <a:t>Use scratch file systems when you need cost-optimized storage for short-term, processing-heavy workloads.</a:t>
            </a:r>
          </a:p>
        </p:txBody>
      </p:sp>
      <p:pic>
        <p:nvPicPr>
          <p:cNvPr id="5126" name="Picture 6" descr="&#10;     FSx for Lustre scratch file system architecture&#10;    ">
            <a:extLst>
              <a:ext uri="{FF2B5EF4-FFF2-40B4-BE49-F238E27FC236}">
                <a16:creationId xmlns:a16="http://schemas.microsoft.com/office/drawing/2014/main" id="{151C53FB-6C86-7115-E8D5-D622EB723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3338" y="1906048"/>
            <a:ext cx="6566033" cy="474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1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39"/>
            <a:ext cx="11018520" cy="1434415"/>
          </a:xfrm>
        </p:spPr>
        <p:txBody>
          <a:bodyPr anchor="b">
            <a:normAutofit/>
          </a:bodyPr>
          <a:lstStyle/>
          <a:p>
            <a:pPr fontAlgn="base"/>
            <a:r>
              <a:rPr lang="en-GB" b="1" i="0" u="none" strike="noStrike" dirty="0">
                <a:effectLst/>
                <a:latin typeface="proxima-nova"/>
              </a:rPr>
              <a:t>Amazon </a:t>
            </a:r>
            <a:r>
              <a:rPr lang="en-GB" b="1" i="0" u="none" strike="noStrike" dirty="0" err="1">
                <a:effectLst/>
                <a:latin typeface="proxima-nova"/>
              </a:rPr>
              <a:t>FSx</a:t>
            </a:r>
            <a:r>
              <a:rPr lang="en-GB" b="1" i="0" u="none" strike="noStrike" dirty="0">
                <a:effectLst/>
                <a:latin typeface="proxima-nova"/>
              </a:rPr>
              <a:t> for Lustre </a:t>
            </a:r>
            <a:r>
              <a:rPr lang="en-GB" b="1" i="0" dirty="0">
                <a:solidFill>
                  <a:srgbClr val="16191F"/>
                </a:solidFill>
                <a:effectLst/>
                <a:latin typeface="Amazon Ember"/>
              </a:rPr>
              <a:t>Persistent file systems</a:t>
            </a:r>
            <a:endParaRPr lang="en-CH" dirty="0"/>
          </a:p>
        </p:txBody>
      </p:sp>
      <p:sp>
        <p:nvSpPr>
          <p:cNvPr id="513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325821" y="1911493"/>
            <a:ext cx="5244662" cy="4611453"/>
          </a:xfrm>
        </p:spPr>
        <p:txBody>
          <a:bodyPr anchor="t">
            <a:noAutofit/>
          </a:bodyPr>
          <a:lstStyle/>
          <a:p>
            <a:r>
              <a:rPr lang="en-GB" sz="1600" b="1" i="1" dirty="0">
                <a:solidFill>
                  <a:srgbClr val="16191F"/>
                </a:solidFill>
                <a:effectLst/>
                <a:highlight>
                  <a:srgbClr val="FFFF00"/>
                </a:highlight>
                <a:latin typeface="Amazon Ember"/>
              </a:rPr>
              <a:t>Persistent file systems</a:t>
            </a:r>
            <a:r>
              <a:rPr lang="en-GB" sz="1600" b="1" i="0" dirty="0">
                <a:solidFill>
                  <a:srgbClr val="16191F"/>
                </a:solidFill>
                <a:effectLst/>
                <a:highlight>
                  <a:srgbClr val="FFFF00"/>
                </a:highlight>
                <a:latin typeface="Amazon Ember"/>
              </a:rPr>
              <a:t> are designed for longer-term storage and workloads.</a:t>
            </a:r>
          </a:p>
          <a:p>
            <a:r>
              <a:rPr lang="en-GB" sz="1600" b="0" i="0" dirty="0">
                <a:solidFill>
                  <a:srgbClr val="16191F"/>
                </a:solidFill>
                <a:effectLst/>
                <a:latin typeface="Amazon Ember"/>
              </a:rPr>
              <a:t>The file servers are highly available, and data is automatically replicated within the same Availability Zone in which the file system is located. </a:t>
            </a:r>
          </a:p>
          <a:p>
            <a:r>
              <a:rPr lang="en-GB" sz="1600" b="0" i="0" dirty="0">
                <a:solidFill>
                  <a:srgbClr val="16191F"/>
                </a:solidFill>
                <a:effectLst/>
                <a:latin typeface="Amazon Ember"/>
              </a:rPr>
              <a:t>The data volumes attached to the file servers are replicated independently from the file servers to which they are attached.</a:t>
            </a:r>
          </a:p>
          <a:p>
            <a:r>
              <a:rPr lang="en-GB" sz="1600" b="0" i="0" dirty="0">
                <a:solidFill>
                  <a:srgbClr val="16191F"/>
                </a:solidFill>
                <a:effectLst/>
                <a:latin typeface="Amazon Ember"/>
              </a:rPr>
              <a:t>Amazon </a:t>
            </a:r>
            <a:r>
              <a:rPr lang="en-GB" sz="1600" b="0" i="0" dirty="0" err="1">
                <a:solidFill>
                  <a:srgbClr val="16191F"/>
                </a:solidFill>
                <a:effectLst/>
                <a:latin typeface="Amazon Ember"/>
              </a:rPr>
              <a:t>FSx</a:t>
            </a:r>
            <a:r>
              <a:rPr lang="en-GB" sz="1600" b="0" i="0" dirty="0">
                <a:solidFill>
                  <a:srgbClr val="16191F"/>
                </a:solidFill>
                <a:effectLst/>
                <a:latin typeface="Amazon Ember"/>
              </a:rPr>
              <a:t> continuously monitors persistent file systems for hardware failures, and automatically replaces infrastructure components in the event of a failure. </a:t>
            </a:r>
          </a:p>
          <a:p>
            <a:r>
              <a:rPr lang="en-GB" sz="1600" b="0" i="0" dirty="0">
                <a:solidFill>
                  <a:srgbClr val="16191F"/>
                </a:solidFill>
                <a:effectLst/>
                <a:latin typeface="Amazon Ember"/>
              </a:rPr>
              <a:t>On a persistent file system, if a file server becomes unavailable, it's replaced automatically within minutes of failure.</a:t>
            </a:r>
          </a:p>
          <a:p>
            <a:r>
              <a:rPr lang="en-GB" sz="1600" b="0" i="0" dirty="0">
                <a:solidFill>
                  <a:srgbClr val="16191F"/>
                </a:solidFill>
                <a:effectLst/>
                <a:latin typeface="Amazon Ember"/>
              </a:rPr>
              <a:t>Use persistent file systems for longer-term storage and for throughput-focused workloads that run for extended periods or indefinitely, and that might be sensitive to disruptions in availability.</a:t>
            </a:r>
            <a:endParaRPr lang="en-GB" sz="1600" b="0" i="0" dirty="0">
              <a:solidFill>
                <a:srgbClr val="16191F"/>
              </a:solidFill>
              <a:effectLst/>
            </a:endParaRPr>
          </a:p>
        </p:txBody>
      </p:sp>
      <p:pic>
        <p:nvPicPr>
          <p:cNvPr id="7170" name="Picture 2" descr="&#10;     FSx for Lustre persistent file system architecture.&#10;    ">
            <a:extLst>
              <a:ext uri="{FF2B5EF4-FFF2-40B4-BE49-F238E27FC236}">
                <a16:creationId xmlns:a16="http://schemas.microsoft.com/office/drawing/2014/main" id="{C6E54E9E-121F-8D04-D1A2-C747B0D63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622" y="1785799"/>
            <a:ext cx="6636216" cy="4833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43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D0DA6-873E-4B68-DB62-07CCF68A1F8B}"/>
              </a:ext>
            </a:extLst>
          </p:cNvPr>
          <p:cNvSpPr>
            <a:spLocks noGrp="1"/>
          </p:cNvSpPr>
          <p:nvPr>
            <p:ph type="title"/>
          </p:nvPr>
        </p:nvSpPr>
        <p:spPr>
          <a:xfrm>
            <a:off x="686834" y="1153572"/>
            <a:ext cx="3200400" cy="4461163"/>
          </a:xfrm>
        </p:spPr>
        <p:txBody>
          <a:bodyPr>
            <a:normAutofit/>
          </a:bodyPr>
          <a:lstStyle/>
          <a:p>
            <a:r>
              <a:rPr lang="en-GB" b="0" i="0" dirty="0">
                <a:solidFill>
                  <a:srgbClr val="FFFFFF"/>
                </a:solidFill>
                <a:effectLst/>
                <a:latin typeface="AmazonEmberBold"/>
              </a:rPr>
              <a:t>Amazon </a:t>
            </a:r>
            <a:r>
              <a:rPr lang="en-GB" b="0" i="0" dirty="0" err="1">
                <a:solidFill>
                  <a:srgbClr val="FFFFFF"/>
                </a:solidFill>
                <a:effectLst/>
                <a:latin typeface="AmazonEmberBold"/>
              </a:rPr>
              <a:t>FSx</a:t>
            </a:r>
            <a:r>
              <a:rPr lang="en-GB" b="0" i="0" dirty="0">
                <a:solidFill>
                  <a:srgbClr val="FFFFFF"/>
                </a:solidFill>
                <a:effectLst/>
                <a:latin typeface="AmazonEmberBold"/>
              </a:rPr>
              <a:t> for NetApp ONTAP</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3E268A9-19FB-1BDE-3B05-2053EF8D0BFE}"/>
              </a:ext>
            </a:extLst>
          </p:cNvPr>
          <p:cNvSpPr>
            <a:spLocks noGrp="1"/>
          </p:cNvSpPr>
          <p:nvPr>
            <p:ph idx="1"/>
          </p:nvPr>
        </p:nvSpPr>
        <p:spPr>
          <a:xfrm>
            <a:off x="4447308" y="591344"/>
            <a:ext cx="6906491" cy="5585619"/>
          </a:xfrm>
        </p:spPr>
        <p:txBody>
          <a:bodyPr anchor="ctr">
            <a:normAutofit/>
          </a:bodyPr>
          <a:lstStyle/>
          <a:p>
            <a:pPr algn="l"/>
            <a:r>
              <a:rPr lang="en-GB" b="0" i="0" dirty="0">
                <a:effectLst/>
                <a:latin typeface="AmazonEmber"/>
              </a:rPr>
              <a:t>Fully managed shared storage built on NetApp’s popular ONTAP file system</a:t>
            </a:r>
          </a:p>
          <a:p>
            <a:pPr algn="l"/>
            <a:r>
              <a:rPr lang="en-GB" b="0" i="0" dirty="0">
                <a:effectLst/>
                <a:latin typeface="Amazon Ember"/>
              </a:rPr>
              <a:t>With </a:t>
            </a:r>
            <a:r>
              <a:rPr lang="en-GB" b="0" i="0" dirty="0" err="1">
                <a:effectLst/>
                <a:latin typeface="Amazon Ember"/>
              </a:rPr>
              <a:t>FSx</a:t>
            </a:r>
            <a:r>
              <a:rPr lang="en-GB" b="0" i="0" dirty="0">
                <a:effectLst/>
                <a:latin typeface="Amazon Ember"/>
              </a:rPr>
              <a:t> for ONTAP, you can achieve SSD levels of performance for your workload while paying for SSD storage for only a small fraction of your data.</a:t>
            </a:r>
          </a:p>
          <a:p>
            <a:r>
              <a:rPr lang="en-GB" dirty="0"/>
              <a:t>NFS, SMB, iSCSI</a:t>
            </a:r>
          </a:p>
          <a:p>
            <a:r>
              <a:rPr lang="en-GB" dirty="0"/>
              <a:t>Works with:</a:t>
            </a:r>
          </a:p>
          <a:p>
            <a:pPr lvl="1"/>
            <a:r>
              <a:rPr lang="en-GB" dirty="0"/>
              <a:t>Linux, Windows, MacOS, VMware</a:t>
            </a:r>
          </a:p>
          <a:p>
            <a:pPr lvl="1"/>
            <a:r>
              <a:rPr lang="en-GB" dirty="0"/>
              <a:t> Ec2,ECS, EKS, on prime, etc</a:t>
            </a:r>
            <a:br>
              <a:rPr lang="en-GB" dirty="0"/>
            </a:br>
            <a:endParaRPr lang="en-CH" dirty="0"/>
          </a:p>
        </p:txBody>
      </p:sp>
    </p:spTree>
    <p:extLst>
      <p:ext uri="{BB962C8B-B14F-4D97-AF65-F5344CB8AC3E}">
        <p14:creationId xmlns:p14="http://schemas.microsoft.com/office/powerpoint/2010/main" val="84881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40"/>
            <a:ext cx="11018520" cy="938620"/>
          </a:xfrm>
        </p:spPr>
        <p:txBody>
          <a:bodyPr anchor="b">
            <a:normAutofit/>
          </a:bodyPr>
          <a:lstStyle/>
          <a:p>
            <a:pPr fontAlgn="base"/>
            <a:r>
              <a:rPr lang="en-GB" sz="4800" b="0" i="0" dirty="0">
                <a:effectLst/>
                <a:latin typeface="AmazonEmberBold"/>
              </a:rPr>
              <a:t>Amazon </a:t>
            </a:r>
            <a:r>
              <a:rPr lang="en-GB" sz="4800" b="0" i="0" dirty="0" err="1">
                <a:effectLst/>
                <a:latin typeface="AmazonEmberBold"/>
              </a:rPr>
              <a:t>FSx</a:t>
            </a:r>
            <a:r>
              <a:rPr lang="en-GB" sz="4800" b="0" i="0" dirty="0">
                <a:effectLst/>
                <a:latin typeface="AmazonEmberBold"/>
              </a:rPr>
              <a:t> for NetApp ONTAP</a:t>
            </a:r>
            <a:endParaRPr lang="en-CH" sz="4600" dirty="0"/>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279780" y="1705093"/>
            <a:ext cx="3978485" cy="4180700"/>
          </a:xfrm>
        </p:spPr>
        <p:txBody>
          <a:bodyPr anchor="t">
            <a:normAutofit/>
          </a:bodyPr>
          <a:lstStyle/>
          <a:p>
            <a:pPr algn="l"/>
            <a:r>
              <a:rPr lang="en-GB" sz="1600" b="0" i="0" dirty="0">
                <a:solidFill>
                  <a:srgbClr val="16191F"/>
                </a:solidFill>
                <a:effectLst/>
                <a:latin typeface="Amazon Ember"/>
              </a:rPr>
              <a:t>Your client compute instances, whether they exist in AWS or on-premises, access your file system through one or ENI.</a:t>
            </a:r>
          </a:p>
          <a:p>
            <a:pPr algn="l"/>
            <a:r>
              <a:rPr lang="en-GB" sz="1600" b="0" i="0" dirty="0">
                <a:solidFill>
                  <a:srgbClr val="16191F"/>
                </a:solidFill>
                <a:effectLst/>
                <a:latin typeface="Amazon Ember"/>
              </a:rPr>
              <a:t>Behind each file system ENI is an NetApp ONTAP file server that is serving data over the network to the clients accessing the file system.</a:t>
            </a:r>
          </a:p>
          <a:p>
            <a:pPr algn="l"/>
            <a:r>
              <a:rPr lang="en-GB" sz="1600" b="0" i="0" dirty="0">
                <a:solidFill>
                  <a:srgbClr val="16191F"/>
                </a:solidFill>
                <a:effectLst/>
                <a:latin typeface="Amazon Ember"/>
              </a:rPr>
              <a:t>Amazon </a:t>
            </a:r>
            <a:r>
              <a:rPr lang="en-GB" sz="1600" b="0" i="0" dirty="0" err="1">
                <a:solidFill>
                  <a:srgbClr val="16191F"/>
                </a:solidFill>
                <a:effectLst/>
                <a:latin typeface="Amazon Ember"/>
              </a:rPr>
              <a:t>FSx</a:t>
            </a:r>
            <a:r>
              <a:rPr lang="en-GB" sz="1600" b="0" i="0" dirty="0">
                <a:solidFill>
                  <a:srgbClr val="16191F"/>
                </a:solidFill>
                <a:effectLst/>
                <a:latin typeface="Amazon Ember"/>
              </a:rPr>
              <a:t> provides a fast in-memory cache and </a:t>
            </a:r>
            <a:r>
              <a:rPr lang="en-GB" sz="1600" b="0" i="0" dirty="0" err="1">
                <a:solidFill>
                  <a:srgbClr val="16191F"/>
                </a:solidFill>
                <a:effectLst/>
                <a:latin typeface="Amazon Ember"/>
              </a:rPr>
              <a:t>NVMe</a:t>
            </a:r>
            <a:r>
              <a:rPr lang="en-GB" sz="1600" b="0" i="0" dirty="0">
                <a:solidFill>
                  <a:srgbClr val="16191F"/>
                </a:solidFill>
                <a:effectLst/>
                <a:latin typeface="Amazon Ember"/>
              </a:rPr>
              <a:t> cache on each file server to enhance performance for the most frequently accessed data.</a:t>
            </a:r>
          </a:p>
          <a:p>
            <a:pPr algn="l"/>
            <a:r>
              <a:rPr lang="en-GB" sz="1600" b="0" i="0" dirty="0">
                <a:solidFill>
                  <a:srgbClr val="16191F"/>
                </a:solidFill>
                <a:effectLst/>
                <a:latin typeface="Amazon Ember"/>
              </a:rPr>
              <a:t>Attached to each file server are the SSD disks hosting your file system data.</a:t>
            </a:r>
            <a:br>
              <a:rPr lang="en-GB" sz="1600" dirty="0"/>
            </a:br>
            <a:endParaRPr lang="en-GB" sz="1600" b="0" i="0" dirty="0">
              <a:solidFill>
                <a:srgbClr val="16191F"/>
              </a:solidFill>
              <a:effectLst/>
            </a:endParaRPr>
          </a:p>
        </p:txBody>
      </p:sp>
      <p:pic>
        <p:nvPicPr>
          <p:cNvPr id="1026" name="Picture 2" descr="&#10;      FSx for ONTAP architecture.&#10;    ">
            <a:extLst>
              <a:ext uri="{FF2B5EF4-FFF2-40B4-BE49-F238E27FC236}">
                <a16:creationId xmlns:a16="http://schemas.microsoft.com/office/drawing/2014/main" id="{6D696373-3F16-225B-0A81-3263B0C0F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265" y="1414917"/>
            <a:ext cx="7933735" cy="447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56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C77DB-4279-90EC-4760-0443D82670BC}"/>
              </a:ext>
            </a:extLst>
          </p:cNvPr>
          <p:cNvSpPr>
            <a:spLocks noGrp="1"/>
          </p:cNvSpPr>
          <p:nvPr>
            <p:ph type="title"/>
          </p:nvPr>
        </p:nvSpPr>
        <p:spPr>
          <a:xfrm>
            <a:off x="686834" y="1153572"/>
            <a:ext cx="3200400" cy="4461163"/>
          </a:xfrm>
        </p:spPr>
        <p:txBody>
          <a:bodyPr>
            <a:normAutofit/>
          </a:bodyPr>
          <a:lstStyle/>
          <a:p>
            <a:r>
              <a:rPr lang="en-GB" b="0" i="0" dirty="0">
                <a:solidFill>
                  <a:srgbClr val="FFFFFF"/>
                </a:solidFill>
                <a:effectLst/>
                <a:latin typeface="AmazonEmberBold"/>
              </a:rPr>
              <a:t>Amazon </a:t>
            </a:r>
            <a:r>
              <a:rPr lang="en-GB" b="0" i="0" dirty="0" err="1">
                <a:solidFill>
                  <a:srgbClr val="FFFFFF"/>
                </a:solidFill>
                <a:effectLst/>
                <a:latin typeface="AmazonEmberBold"/>
              </a:rPr>
              <a:t>FSx</a:t>
            </a:r>
            <a:r>
              <a:rPr lang="en-GB" b="0" i="0" dirty="0">
                <a:solidFill>
                  <a:srgbClr val="FFFFFF"/>
                </a:solidFill>
                <a:effectLst/>
                <a:latin typeface="AmazonEmberBold"/>
              </a:rPr>
              <a:t> for </a:t>
            </a:r>
            <a:r>
              <a:rPr lang="en-GB" b="0" i="0" dirty="0" err="1">
                <a:solidFill>
                  <a:srgbClr val="FFFFFF"/>
                </a:solidFill>
                <a:effectLst/>
                <a:latin typeface="AmazonEmberBold"/>
              </a:rPr>
              <a:t>OpenZFS</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3EFEDA-700E-F1C1-F7FD-434844742DC3}"/>
              </a:ext>
            </a:extLst>
          </p:cNvPr>
          <p:cNvSpPr>
            <a:spLocks noGrp="1"/>
          </p:cNvSpPr>
          <p:nvPr>
            <p:ph idx="1"/>
          </p:nvPr>
        </p:nvSpPr>
        <p:spPr>
          <a:xfrm>
            <a:off x="4447308" y="591344"/>
            <a:ext cx="6906491" cy="5585619"/>
          </a:xfrm>
        </p:spPr>
        <p:txBody>
          <a:bodyPr anchor="ctr">
            <a:normAutofit/>
          </a:bodyPr>
          <a:lstStyle/>
          <a:p>
            <a:r>
              <a:rPr lang="en-GB" sz="2400" b="0" i="0" dirty="0">
                <a:effectLst/>
                <a:latin typeface="AmazonEmber"/>
              </a:rPr>
              <a:t>Fully managed shared storage built on the popular </a:t>
            </a:r>
            <a:r>
              <a:rPr lang="en-GB" sz="2400" b="0" i="0" dirty="0" err="1">
                <a:effectLst/>
                <a:latin typeface="AmazonEmber"/>
              </a:rPr>
              <a:t>OpenZFS</a:t>
            </a:r>
            <a:r>
              <a:rPr lang="en-GB" sz="2400" b="0" i="0" dirty="0">
                <a:effectLst/>
                <a:latin typeface="AmazonEmber"/>
              </a:rPr>
              <a:t> file system</a:t>
            </a:r>
          </a:p>
          <a:p>
            <a:r>
              <a:rPr lang="en-GB" sz="2400" b="0" i="0" dirty="0">
                <a:effectLst/>
                <a:latin typeface="AmazonEmber"/>
              </a:rPr>
              <a:t>Move workloads running on ZFS or other Linux-based file servers to AWS without modifying application code or how you manage data.</a:t>
            </a:r>
          </a:p>
          <a:p>
            <a:r>
              <a:rPr lang="en-GB" sz="2400" b="0" i="0" dirty="0">
                <a:effectLst/>
                <a:latin typeface="AmazonEmber"/>
              </a:rPr>
              <a:t>Power machine learning (ML), financial analytics, and other data-intensive applications with high-IOPS storage.</a:t>
            </a:r>
            <a:endParaRPr lang="en-GB" sz="2400" dirty="0">
              <a:latin typeface="AmazonEmber"/>
            </a:endParaRPr>
          </a:p>
          <a:p>
            <a:r>
              <a:rPr lang="en-GB" sz="2400" b="0" i="0" dirty="0">
                <a:effectLst/>
                <a:latin typeface="AmazonEmber"/>
              </a:rPr>
              <a:t>NFS (v3,v4,v4.1,v4.2</a:t>
            </a:r>
          </a:p>
          <a:p>
            <a:r>
              <a:rPr lang="en-GB" sz="2400" dirty="0">
                <a:latin typeface="AmazonEmber"/>
              </a:rPr>
              <a:t>PITR cloning</a:t>
            </a:r>
          </a:p>
          <a:p>
            <a:r>
              <a:rPr lang="en-GB" sz="2400" b="0" i="0" dirty="0">
                <a:effectLst/>
                <a:latin typeface="AmazonEmber"/>
              </a:rPr>
              <a:t>Test changes efficiently by cloning application data in seconds, and reduce build times with fast storage for repositories and DevOps solutions, such as Git, Bitbucket, and Jenkins.</a:t>
            </a:r>
          </a:p>
        </p:txBody>
      </p:sp>
    </p:spTree>
    <p:extLst>
      <p:ext uri="{BB962C8B-B14F-4D97-AF65-F5344CB8AC3E}">
        <p14:creationId xmlns:p14="http://schemas.microsoft.com/office/powerpoint/2010/main" val="9585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F1377-7057-C071-0537-6E1A6693A136}"/>
              </a:ext>
            </a:extLst>
          </p:cNvPr>
          <p:cNvSpPr>
            <a:spLocks noGrp="1"/>
          </p:cNvSpPr>
          <p:nvPr>
            <p:ph type="title"/>
          </p:nvPr>
        </p:nvSpPr>
        <p:spPr>
          <a:xfrm>
            <a:off x="572493" y="238539"/>
            <a:ext cx="11018520" cy="1434415"/>
          </a:xfrm>
        </p:spPr>
        <p:txBody>
          <a:bodyPr anchor="b">
            <a:normAutofit/>
          </a:bodyPr>
          <a:lstStyle/>
          <a:p>
            <a:r>
              <a:rPr lang="en-GB" sz="5400" b="0" i="0">
                <a:effectLst/>
                <a:latin typeface="AmazonEmberBold"/>
              </a:rPr>
              <a:t>Amazon FS</a:t>
            </a:r>
            <a:r>
              <a:rPr lang="en-GB" sz="5400">
                <a:latin typeface="AmazonEmber"/>
              </a:rPr>
              <a:t>x</a:t>
            </a:r>
            <a:endParaRPr lang="en-CH" sz="5400"/>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51791F-9D38-7C75-F424-299B1CC216F9}"/>
              </a:ext>
            </a:extLst>
          </p:cNvPr>
          <p:cNvSpPr>
            <a:spLocks noGrp="1"/>
          </p:cNvSpPr>
          <p:nvPr>
            <p:ph idx="1"/>
          </p:nvPr>
        </p:nvSpPr>
        <p:spPr>
          <a:xfrm>
            <a:off x="572493" y="2071316"/>
            <a:ext cx="6713552" cy="4119172"/>
          </a:xfrm>
        </p:spPr>
        <p:txBody>
          <a:bodyPr anchor="t">
            <a:normAutofit lnSpcReduction="10000"/>
          </a:bodyPr>
          <a:lstStyle/>
          <a:p>
            <a:r>
              <a:rPr lang="en-GB" sz="1900" b="1" i="0" dirty="0">
                <a:effectLst/>
                <a:highlight>
                  <a:srgbClr val="FFFF00"/>
                </a:highlight>
                <a:latin typeface="AmazonEmber"/>
              </a:rPr>
              <a:t>Amazon </a:t>
            </a:r>
            <a:r>
              <a:rPr lang="en-GB" sz="1900" b="1" i="0" dirty="0" err="1">
                <a:effectLst/>
                <a:highlight>
                  <a:srgbClr val="FFFF00"/>
                </a:highlight>
                <a:latin typeface="AmazonEmber"/>
              </a:rPr>
              <a:t>FSx</a:t>
            </a:r>
            <a:r>
              <a:rPr lang="en-GB" sz="1900" b="1" i="0" dirty="0">
                <a:effectLst/>
                <a:highlight>
                  <a:srgbClr val="FFFF00"/>
                </a:highlight>
                <a:latin typeface="AmazonEmber"/>
              </a:rPr>
              <a:t> makes it easy and cost effective to launch, run, and scale feature-rich, high-performance file systems </a:t>
            </a:r>
            <a:r>
              <a:rPr lang="en-GB" sz="1900" b="0" i="0" dirty="0">
                <a:effectLst/>
                <a:latin typeface="AmazonEmber"/>
              </a:rPr>
              <a:t>in the cloud. </a:t>
            </a:r>
          </a:p>
          <a:p>
            <a:r>
              <a:rPr lang="en-GB" sz="1900" b="0" i="0" dirty="0">
                <a:effectLst/>
                <a:latin typeface="AmazonEmber"/>
              </a:rPr>
              <a:t>Amazon </a:t>
            </a:r>
            <a:r>
              <a:rPr lang="en-GB" sz="1900" b="0" i="0" dirty="0" err="1">
                <a:effectLst/>
                <a:latin typeface="AmazonEmber"/>
              </a:rPr>
              <a:t>FSx</a:t>
            </a:r>
            <a:r>
              <a:rPr lang="en-GB" sz="1900" b="0" i="0" dirty="0">
                <a:effectLst/>
                <a:latin typeface="AmazonEmber"/>
              </a:rPr>
              <a:t> is built on the latest AWS compute, networking, and disk technologies to provide high performance and lower TCO.</a:t>
            </a:r>
          </a:p>
          <a:p>
            <a:r>
              <a:rPr lang="en-GB" sz="1900" b="0" i="0" dirty="0">
                <a:effectLst/>
                <a:latin typeface="AmazonEmber"/>
              </a:rPr>
              <a:t>And as a fully managed service, it handles hardware provisioning, patching, and backups -- freeing you up to focus on your applications, your end users, and your business.</a:t>
            </a:r>
          </a:p>
          <a:p>
            <a:r>
              <a:rPr lang="en-GB" sz="1900" b="0" i="0" dirty="0">
                <a:effectLst/>
                <a:latin typeface="AmazonEmber"/>
              </a:rPr>
              <a:t>You can choose between four widely-used file systems: </a:t>
            </a:r>
          </a:p>
          <a:p>
            <a:pPr lvl="1"/>
            <a:r>
              <a:rPr lang="en-GB" sz="1800" b="1" i="0" dirty="0">
                <a:effectLst/>
                <a:highlight>
                  <a:srgbClr val="FFFF00"/>
                </a:highlight>
                <a:latin typeface="AmazonEmber"/>
              </a:rPr>
              <a:t>NetApp ONTAP</a:t>
            </a:r>
          </a:p>
          <a:p>
            <a:pPr lvl="1"/>
            <a:r>
              <a:rPr lang="en-GB" sz="1800" b="1" i="0" dirty="0" err="1">
                <a:effectLst/>
                <a:highlight>
                  <a:srgbClr val="FFFF00"/>
                </a:highlight>
                <a:latin typeface="AmazonEmber"/>
              </a:rPr>
              <a:t>OpenZFS</a:t>
            </a:r>
            <a:endParaRPr lang="en-GB" sz="1800" b="1" dirty="0">
              <a:highlight>
                <a:srgbClr val="FFFF00"/>
              </a:highlight>
              <a:latin typeface="AmazonEmber"/>
            </a:endParaRPr>
          </a:p>
          <a:p>
            <a:pPr lvl="1"/>
            <a:r>
              <a:rPr lang="en-GB" sz="1800" b="1" i="0" dirty="0">
                <a:effectLst/>
                <a:highlight>
                  <a:srgbClr val="FFFF00"/>
                </a:highlight>
                <a:latin typeface="AmazonEmber"/>
              </a:rPr>
              <a:t>Windows File Server</a:t>
            </a:r>
            <a:endParaRPr lang="en-GB" sz="1800" b="1" dirty="0">
              <a:highlight>
                <a:srgbClr val="FFFF00"/>
              </a:highlight>
              <a:latin typeface="AmazonEmber"/>
            </a:endParaRPr>
          </a:p>
          <a:p>
            <a:pPr lvl="1"/>
            <a:r>
              <a:rPr lang="en-GB" sz="1800" b="1" i="0" dirty="0">
                <a:effectLst/>
                <a:highlight>
                  <a:srgbClr val="FFFF00"/>
                </a:highlight>
                <a:latin typeface="AmazonEmber"/>
              </a:rPr>
              <a:t>Lustre.</a:t>
            </a:r>
          </a:p>
          <a:p>
            <a:pPr marL="0" indent="0">
              <a:buNone/>
            </a:pPr>
            <a:endParaRPr lang="en-GB" sz="1900" b="0" i="0" dirty="0">
              <a:effectLst/>
              <a:latin typeface="AmazonEmber"/>
            </a:endParaRPr>
          </a:p>
        </p:txBody>
      </p:sp>
      <p:pic>
        <p:nvPicPr>
          <p:cNvPr id="1026" name="Picture 2" descr="Simplify your file storage with Amazon FSx for Windows File Server">
            <a:extLst>
              <a:ext uri="{FF2B5EF4-FFF2-40B4-BE49-F238E27FC236}">
                <a16:creationId xmlns:a16="http://schemas.microsoft.com/office/drawing/2014/main" id="{D0687557-23CC-8CA4-8295-75ABFE9021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5"/>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6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E70A-2D4C-9F03-FF99-90A6FA94C42D}"/>
              </a:ext>
            </a:extLst>
          </p:cNvPr>
          <p:cNvSpPr>
            <a:spLocks noGrp="1"/>
          </p:cNvSpPr>
          <p:nvPr>
            <p:ph type="title"/>
          </p:nvPr>
        </p:nvSpPr>
        <p:spPr>
          <a:xfrm>
            <a:off x="572493" y="238540"/>
            <a:ext cx="11018520" cy="938620"/>
          </a:xfrm>
        </p:spPr>
        <p:txBody>
          <a:bodyPr anchor="b">
            <a:normAutofit/>
          </a:bodyPr>
          <a:lstStyle/>
          <a:p>
            <a:pPr fontAlgn="base"/>
            <a:r>
              <a:rPr lang="en-GB" sz="4800" b="0" i="0" dirty="0">
                <a:effectLst/>
                <a:latin typeface="AmazonEmberBold"/>
              </a:rPr>
              <a:t>Amazon </a:t>
            </a:r>
            <a:r>
              <a:rPr lang="en-GB" sz="4800" b="0" i="0" dirty="0" err="1">
                <a:effectLst/>
                <a:latin typeface="AmazonEmberBold"/>
              </a:rPr>
              <a:t>FSx</a:t>
            </a:r>
            <a:r>
              <a:rPr lang="en-GB" sz="4800" b="0" i="0" dirty="0">
                <a:effectLst/>
                <a:latin typeface="AmazonEmberBold"/>
              </a:rPr>
              <a:t> for </a:t>
            </a:r>
            <a:r>
              <a:rPr lang="en-GB" sz="4800" b="0" i="0" dirty="0" err="1">
                <a:effectLst/>
                <a:latin typeface="AmazonEmberBold"/>
              </a:rPr>
              <a:t>OpenZFS</a:t>
            </a:r>
            <a:endParaRPr lang="en-CH" sz="4600" dirty="0"/>
          </a:p>
        </p:txBody>
      </p:sp>
      <p:sp>
        <p:nvSpPr>
          <p:cNvPr id="3" name="Content Placeholder 2">
            <a:extLst>
              <a:ext uri="{FF2B5EF4-FFF2-40B4-BE49-F238E27FC236}">
                <a16:creationId xmlns:a16="http://schemas.microsoft.com/office/drawing/2014/main" id="{E92F974D-419E-A7F8-B2F2-3FAF94C6CCCA}"/>
              </a:ext>
            </a:extLst>
          </p:cNvPr>
          <p:cNvSpPr>
            <a:spLocks noGrp="1"/>
          </p:cNvSpPr>
          <p:nvPr>
            <p:ph idx="1"/>
          </p:nvPr>
        </p:nvSpPr>
        <p:spPr>
          <a:xfrm>
            <a:off x="279780" y="1705092"/>
            <a:ext cx="3978485" cy="4453969"/>
          </a:xfrm>
        </p:spPr>
        <p:txBody>
          <a:bodyPr anchor="t">
            <a:normAutofit/>
          </a:bodyPr>
          <a:lstStyle/>
          <a:p>
            <a:pPr algn="l"/>
            <a:r>
              <a:rPr lang="en-GB" sz="1600" b="0" i="0" dirty="0">
                <a:solidFill>
                  <a:srgbClr val="16191F"/>
                </a:solidFill>
                <a:effectLst/>
                <a:latin typeface="Amazon Ember"/>
              </a:rPr>
              <a:t>File-based workloads are typically spiky, characterized by short, intense periods of high I/O with plenty of idle time between bursts.</a:t>
            </a:r>
          </a:p>
          <a:p>
            <a:pPr algn="l"/>
            <a:r>
              <a:rPr lang="en-GB" sz="1600" b="0" i="0" dirty="0">
                <a:solidFill>
                  <a:srgbClr val="16191F"/>
                </a:solidFill>
                <a:effectLst/>
                <a:latin typeface="Amazon Ember"/>
              </a:rPr>
              <a:t>To support spiky workloads, in addition to the </a:t>
            </a:r>
            <a:r>
              <a:rPr lang="en-GB" sz="1600" b="0" i="1" dirty="0">
                <a:solidFill>
                  <a:srgbClr val="16191F"/>
                </a:solidFill>
                <a:effectLst/>
                <a:latin typeface="Amazon Ember"/>
              </a:rPr>
              <a:t>baseline</a:t>
            </a:r>
            <a:r>
              <a:rPr lang="en-GB" sz="1600" b="0" i="0" dirty="0">
                <a:solidFill>
                  <a:srgbClr val="16191F"/>
                </a:solidFill>
                <a:effectLst/>
                <a:latin typeface="Amazon Ember"/>
              </a:rPr>
              <a:t> speeds that a file system can sustain 24/7, Amazon </a:t>
            </a:r>
            <a:r>
              <a:rPr lang="en-GB" sz="1600" b="0" i="0" dirty="0" err="1">
                <a:solidFill>
                  <a:srgbClr val="16191F"/>
                </a:solidFill>
                <a:effectLst/>
                <a:latin typeface="Amazon Ember"/>
              </a:rPr>
              <a:t>FSx</a:t>
            </a:r>
            <a:r>
              <a:rPr lang="en-GB" sz="1600" b="0" i="0" dirty="0">
                <a:solidFill>
                  <a:srgbClr val="16191F"/>
                </a:solidFill>
                <a:effectLst/>
                <a:latin typeface="Amazon Ember"/>
              </a:rPr>
              <a:t> provides the capability to </a:t>
            </a:r>
            <a:r>
              <a:rPr lang="en-GB" sz="1600" b="0" i="1" dirty="0">
                <a:solidFill>
                  <a:srgbClr val="16191F"/>
                </a:solidFill>
                <a:effectLst/>
                <a:latin typeface="Amazon Ember"/>
              </a:rPr>
              <a:t>burst</a:t>
            </a:r>
            <a:r>
              <a:rPr lang="en-GB" sz="1600" b="0" i="0" dirty="0">
                <a:solidFill>
                  <a:srgbClr val="16191F"/>
                </a:solidFill>
                <a:effectLst/>
                <a:latin typeface="Amazon Ember"/>
              </a:rPr>
              <a:t> to higher speeds for periods of time for both network I/O and disk I/O operations</a:t>
            </a:r>
          </a:p>
          <a:p>
            <a:pPr algn="l"/>
            <a:r>
              <a:rPr lang="en-GB" sz="1600" b="0" i="0" dirty="0">
                <a:solidFill>
                  <a:srgbClr val="16191F"/>
                </a:solidFill>
                <a:effectLst/>
                <a:latin typeface="Amazon Ember"/>
              </a:rPr>
              <a:t>Amazon </a:t>
            </a:r>
            <a:r>
              <a:rPr lang="en-GB" sz="1600" b="0" i="0" dirty="0" err="1">
                <a:solidFill>
                  <a:srgbClr val="16191F"/>
                </a:solidFill>
                <a:effectLst/>
                <a:latin typeface="Amazon Ember"/>
              </a:rPr>
              <a:t>FSx</a:t>
            </a:r>
            <a:r>
              <a:rPr lang="en-GB" sz="1600" b="0" i="0" dirty="0">
                <a:solidFill>
                  <a:srgbClr val="16191F"/>
                </a:solidFill>
                <a:effectLst/>
                <a:latin typeface="Amazon Ember"/>
              </a:rPr>
              <a:t> uses a network I/O credit mechanism to allocate throughput and IOPS based on average utilization — file systems accrue credits when their throughput and IOPS usage is below their baseline limits, and can use these credits when they perform I/O operations.</a:t>
            </a:r>
            <a:endParaRPr lang="en-GB" sz="1600" b="0" i="0" dirty="0">
              <a:solidFill>
                <a:srgbClr val="16191F"/>
              </a:solidFill>
              <a:effectLst/>
            </a:endParaRPr>
          </a:p>
        </p:txBody>
      </p:sp>
      <p:pic>
        <p:nvPicPr>
          <p:cNvPr id="2050" name="Picture 2" descr="&#10;        Diagram showing how data is accessed in an FSx for OpenZFS&#10;          file system.&#10;      ">
            <a:extLst>
              <a:ext uri="{FF2B5EF4-FFF2-40B4-BE49-F238E27FC236}">
                <a16:creationId xmlns:a16="http://schemas.microsoft.com/office/drawing/2014/main" id="{F6B1B5BC-D85D-615F-C567-61BBCDF74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230" y="1597572"/>
            <a:ext cx="7733770" cy="433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6D72-0C2B-ED9B-19B9-A3DFA4FA9F37}"/>
              </a:ext>
            </a:extLst>
          </p:cNvPr>
          <p:cNvSpPr>
            <a:spLocks noGrp="1"/>
          </p:cNvSpPr>
          <p:nvPr>
            <p:ph type="title"/>
          </p:nvPr>
        </p:nvSpPr>
        <p:spPr/>
        <p:txBody>
          <a:bodyPr/>
          <a:lstStyle/>
          <a:p>
            <a:r>
              <a:rPr lang="en-GB" b="0" i="0" dirty="0">
                <a:effectLst/>
                <a:latin typeface="AmazonEmberBold"/>
              </a:rPr>
              <a:t>Amazon </a:t>
            </a:r>
            <a:r>
              <a:rPr lang="en-GB" b="0" i="0" dirty="0" err="1">
                <a:effectLst/>
                <a:latin typeface="AmazonEmberBold"/>
              </a:rPr>
              <a:t>FSx</a:t>
            </a:r>
            <a:r>
              <a:rPr lang="en-GB" b="0" i="0" dirty="0">
                <a:effectLst/>
                <a:latin typeface="AmazonEmberBold"/>
              </a:rPr>
              <a:t> Pricing</a:t>
            </a:r>
            <a:endParaRPr lang="en-CH" dirty="0"/>
          </a:p>
        </p:txBody>
      </p:sp>
      <p:graphicFrame>
        <p:nvGraphicFramePr>
          <p:cNvPr id="5" name="Content Placeholder 2">
            <a:extLst>
              <a:ext uri="{FF2B5EF4-FFF2-40B4-BE49-F238E27FC236}">
                <a16:creationId xmlns:a16="http://schemas.microsoft.com/office/drawing/2014/main" id="{8FDA063D-AF0D-351C-8C30-635CFFE5531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29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335DC-1E03-FAA6-5269-D24EA0637A09}"/>
              </a:ext>
            </a:extLst>
          </p:cNvPr>
          <p:cNvSpPr>
            <a:spLocks noGrp="1"/>
          </p:cNvSpPr>
          <p:nvPr>
            <p:ph type="title"/>
          </p:nvPr>
        </p:nvSpPr>
        <p:spPr>
          <a:xfrm>
            <a:off x="686834" y="591344"/>
            <a:ext cx="3200400" cy="5585619"/>
          </a:xfrm>
        </p:spPr>
        <p:txBody>
          <a:bodyPr>
            <a:normAutofit/>
          </a:bodyPr>
          <a:lstStyle/>
          <a:p>
            <a:pPr algn="ctr"/>
            <a:r>
              <a:rPr lang="en-US" b="1" i="0" u="none" strike="noStrike" kern="1200" dirty="0">
                <a:solidFill>
                  <a:srgbClr val="FFFFFF"/>
                </a:solidFill>
                <a:effectLst/>
                <a:latin typeface="+mj-lt"/>
                <a:ea typeface="+mj-ea"/>
                <a:cs typeface="+mj-cs"/>
              </a:rPr>
              <a:t>AWS </a:t>
            </a:r>
            <a:r>
              <a:rPr lang="en-US" b="1" i="0" u="none" strike="noStrike" kern="1200" dirty="0" err="1">
                <a:solidFill>
                  <a:srgbClr val="FFFFFF"/>
                </a:solidFill>
                <a:effectLst/>
                <a:latin typeface="+mj-lt"/>
                <a:ea typeface="+mj-ea"/>
                <a:cs typeface="+mj-cs"/>
              </a:rPr>
              <a:t>FSx</a:t>
            </a:r>
            <a:r>
              <a:rPr lang="en-US" b="1" i="0" u="none" strike="noStrike" kern="1200" dirty="0">
                <a:solidFill>
                  <a:srgbClr val="FFFFFF"/>
                </a:solidFill>
                <a:effectLst/>
                <a:latin typeface="+mj-lt"/>
                <a:ea typeface="+mj-ea"/>
                <a:cs typeface="+mj-cs"/>
              </a:rPr>
              <a:t> vs EFS: </a:t>
            </a:r>
            <a:br>
              <a:rPr lang="ru-RU" b="1" i="0" u="none" strike="noStrike" kern="1200" dirty="0">
                <a:solidFill>
                  <a:srgbClr val="FFFFFF"/>
                </a:solidFill>
                <a:effectLst/>
                <a:latin typeface="+mj-lt"/>
                <a:ea typeface="+mj-ea"/>
                <a:cs typeface="+mj-cs"/>
              </a:rPr>
            </a:br>
            <a:r>
              <a:rPr lang="en-US" b="1" i="0" u="none" strike="noStrike" kern="1200" dirty="0">
                <a:solidFill>
                  <a:srgbClr val="FFFFFF"/>
                </a:solidFill>
                <a:effectLst/>
                <a:latin typeface="+mj-lt"/>
                <a:ea typeface="+mj-ea"/>
                <a:cs typeface="+mj-cs"/>
              </a:rPr>
              <a:t>What is the Difference?</a:t>
            </a:r>
            <a:endParaRPr lang="en-C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B5DC2F-377D-1A30-8354-96C04D50E0CB}"/>
              </a:ext>
            </a:extLst>
          </p:cNvPr>
          <p:cNvSpPr>
            <a:spLocks noGrp="1"/>
          </p:cNvSpPr>
          <p:nvPr>
            <p:ph idx="1"/>
          </p:nvPr>
        </p:nvSpPr>
        <p:spPr>
          <a:xfrm>
            <a:off x="4447308" y="591344"/>
            <a:ext cx="6906491" cy="5585619"/>
          </a:xfrm>
        </p:spPr>
        <p:txBody>
          <a:bodyPr anchor="ctr">
            <a:normAutofit/>
          </a:bodyPr>
          <a:lstStyle/>
          <a:p>
            <a:r>
              <a:rPr lang="en-GB" sz="2200" b="0" i="0" dirty="0">
                <a:effectLst/>
                <a:latin typeface="Söhne"/>
              </a:rPr>
              <a:t>AWS EFS is primarily utilized for Linux-based applications and supports NFS protocols, offering easy-to-use solutions with automatic scaling to accommodate growing file systems. </a:t>
            </a:r>
          </a:p>
          <a:p>
            <a:r>
              <a:rPr lang="en-GB" sz="2200" b="0" i="0" dirty="0">
                <a:effectLst/>
                <a:latin typeface="Söhne"/>
              </a:rPr>
              <a:t>AWS </a:t>
            </a:r>
            <a:r>
              <a:rPr lang="en-GB" sz="2200" b="0" i="0" dirty="0" err="1">
                <a:effectLst/>
                <a:latin typeface="Söhne"/>
              </a:rPr>
              <a:t>FSx</a:t>
            </a:r>
            <a:r>
              <a:rPr lang="en-GB" sz="2200" b="0" i="0" dirty="0">
                <a:effectLst/>
                <a:latin typeface="Söhne"/>
              </a:rPr>
              <a:t> serves Windows-based environments optimally with </a:t>
            </a:r>
            <a:r>
              <a:rPr lang="en-GB" sz="2200" b="0" i="0" dirty="0" err="1">
                <a:effectLst/>
                <a:latin typeface="Söhne"/>
              </a:rPr>
              <a:t>FSx</a:t>
            </a:r>
            <a:r>
              <a:rPr lang="en-GB" sz="2200" b="0" i="0" dirty="0">
                <a:effectLst/>
                <a:latin typeface="Söhne"/>
              </a:rPr>
              <a:t> for Windows File Server, and high-performance computing workloads with </a:t>
            </a:r>
            <a:r>
              <a:rPr lang="en-GB" sz="2200" b="0" i="0" dirty="0" err="1">
                <a:effectLst/>
                <a:latin typeface="Söhne"/>
              </a:rPr>
              <a:t>FSx</a:t>
            </a:r>
            <a:r>
              <a:rPr lang="en-GB" sz="2200" b="0" i="0" dirty="0">
                <a:effectLst/>
                <a:latin typeface="Söhne"/>
              </a:rPr>
              <a:t> for Lustre, in addition to providing newer options supporting </a:t>
            </a:r>
            <a:r>
              <a:rPr lang="en-GB" sz="2200" b="0" i="0" dirty="0" err="1">
                <a:effectLst/>
                <a:latin typeface="Söhne"/>
              </a:rPr>
              <a:t>OpenZFS</a:t>
            </a:r>
            <a:r>
              <a:rPr lang="en-GB" sz="2200" b="0" i="0" dirty="0">
                <a:effectLst/>
                <a:latin typeface="Söhne"/>
              </a:rPr>
              <a:t> and ONTAP for enhanced data management and mixed OS environments. </a:t>
            </a:r>
          </a:p>
          <a:p>
            <a:r>
              <a:rPr lang="en-GB" sz="2200" b="0" i="0" dirty="0">
                <a:effectLst/>
                <a:latin typeface="Söhne"/>
              </a:rPr>
              <a:t>The main difference between the two services comes down to the specific use case: EFS for scalable file storage solution in Linux environments and </a:t>
            </a:r>
            <a:r>
              <a:rPr lang="en-GB" sz="2200" b="0" i="0" dirty="0" err="1">
                <a:effectLst/>
                <a:latin typeface="Söhne"/>
              </a:rPr>
              <a:t>FSx</a:t>
            </a:r>
            <a:r>
              <a:rPr lang="en-GB" sz="2200" b="0" i="0" dirty="0">
                <a:effectLst/>
                <a:latin typeface="Söhne"/>
              </a:rPr>
              <a:t> offering specialized solutions, including file storage for Windows environments and high-performance workloads, along with robust data management features with </a:t>
            </a:r>
            <a:r>
              <a:rPr lang="en-GB" sz="2200" b="0" i="0" dirty="0" err="1">
                <a:effectLst/>
                <a:latin typeface="Söhne"/>
              </a:rPr>
              <a:t>OpenZFS</a:t>
            </a:r>
            <a:r>
              <a:rPr lang="en-GB" sz="2200" b="0" i="0" dirty="0">
                <a:effectLst/>
                <a:latin typeface="Söhne"/>
              </a:rPr>
              <a:t> and ONTAP integrations.</a:t>
            </a:r>
            <a:endParaRPr lang="en-CH" sz="2200" dirty="0"/>
          </a:p>
        </p:txBody>
      </p:sp>
    </p:spTree>
    <p:extLst>
      <p:ext uri="{BB962C8B-B14F-4D97-AF65-F5344CB8AC3E}">
        <p14:creationId xmlns:p14="http://schemas.microsoft.com/office/powerpoint/2010/main" val="261221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EA94D-9B83-5E83-5F06-E4908AB55B1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fontAlgn="base"/>
            <a:r>
              <a:rPr lang="en-US" sz="3200" b="1" i="0" u="none" strike="noStrike" kern="1200" dirty="0">
                <a:solidFill>
                  <a:schemeClr val="bg1"/>
                </a:solidFill>
                <a:effectLst/>
                <a:latin typeface="+mj-lt"/>
                <a:ea typeface="+mj-ea"/>
                <a:cs typeface="+mj-cs"/>
              </a:rPr>
              <a:t>AWS </a:t>
            </a:r>
            <a:r>
              <a:rPr lang="en-US" sz="3200" b="1" i="0" u="none" strike="noStrike" kern="1200" dirty="0" err="1">
                <a:solidFill>
                  <a:schemeClr val="bg1"/>
                </a:solidFill>
                <a:effectLst/>
                <a:latin typeface="+mj-lt"/>
                <a:ea typeface="+mj-ea"/>
                <a:cs typeface="+mj-cs"/>
              </a:rPr>
              <a:t>FSx</a:t>
            </a:r>
            <a:r>
              <a:rPr lang="en-US" sz="3200" b="1" i="0" u="none" strike="noStrike" kern="1200" dirty="0">
                <a:solidFill>
                  <a:schemeClr val="bg1"/>
                </a:solidFill>
                <a:effectLst/>
                <a:latin typeface="+mj-lt"/>
                <a:ea typeface="+mj-ea"/>
                <a:cs typeface="+mj-cs"/>
              </a:rPr>
              <a:t> vs EFS: What is the Difference?</a:t>
            </a:r>
            <a:endParaRPr lang="en-US" sz="3200" kern="1200" dirty="0">
              <a:solidFill>
                <a:schemeClr val="bg1"/>
              </a:solidFill>
              <a:latin typeface="+mj-lt"/>
              <a:ea typeface="+mj-ea"/>
              <a:cs typeface="+mj-cs"/>
            </a:endParaRPr>
          </a:p>
        </p:txBody>
      </p:sp>
      <p:pic>
        <p:nvPicPr>
          <p:cNvPr id="3074" name="Picture 2">
            <a:extLst>
              <a:ext uri="{FF2B5EF4-FFF2-40B4-BE49-F238E27FC236}">
                <a16:creationId xmlns:a16="http://schemas.microsoft.com/office/drawing/2014/main" id="{49D0C196-26E1-AA70-BB1B-5340B05D97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9892" y="1532238"/>
            <a:ext cx="10032216" cy="506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35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DB758-8F3F-8C45-AD05-4834F01C7CD3}"/>
              </a:ext>
            </a:extLst>
          </p:cNvPr>
          <p:cNvSpPr>
            <a:spLocks noGrp="1"/>
          </p:cNvSpPr>
          <p:nvPr>
            <p:ph type="title"/>
          </p:nvPr>
        </p:nvSpPr>
        <p:spPr>
          <a:xfrm>
            <a:off x="686834" y="1153572"/>
            <a:ext cx="3200400" cy="4461163"/>
          </a:xfrm>
        </p:spPr>
        <p:txBody>
          <a:bodyPr>
            <a:normAutofit/>
          </a:bodyPr>
          <a:lstStyle/>
          <a:p>
            <a:r>
              <a:rPr lang="en-GB" b="0" i="0">
                <a:solidFill>
                  <a:srgbClr val="FFFFFF"/>
                </a:solidFill>
                <a:effectLst/>
                <a:latin typeface="proxima-nova"/>
              </a:rPr>
              <a:t>Amazon FSx offers three types of file systems</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361772-21FD-B79A-411F-6A957CD06674}"/>
              </a:ext>
            </a:extLst>
          </p:cNvPr>
          <p:cNvSpPr>
            <a:spLocks noGrp="1"/>
          </p:cNvSpPr>
          <p:nvPr>
            <p:ph idx="1"/>
          </p:nvPr>
        </p:nvSpPr>
        <p:spPr>
          <a:xfrm>
            <a:off x="4447308" y="591344"/>
            <a:ext cx="6906491" cy="5585619"/>
          </a:xfrm>
        </p:spPr>
        <p:txBody>
          <a:bodyPr anchor="ctr">
            <a:normAutofit/>
          </a:bodyPr>
          <a:lstStyle/>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Windows File Server</a:t>
            </a:r>
            <a:r>
              <a:rPr lang="en-GB" b="0" i="0" u="none" strike="noStrike">
                <a:effectLst/>
                <a:latin typeface="proxima-nova"/>
              </a:rPr>
              <a:t>—designed for business applications.</a:t>
            </a:r>
          </a:p>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Lustre</a:t>
            </a:r>
            <a:r>
              <a:rPr lang="en-GB" b="0" i="0" u="none" strike="noStrike">
                <a:effectLst/>
                <a:latin typeface="proxima-nova"/>
              </a:rPr>
              <a:t>—designed for compute-intensive workloads.</a:t>
            </a:r>
          </a:p>
          <a:p>
            <a:pPr fontAlgn="base">
              <a:buFont typeface="Arial" panose="020B0604020202020204" pitchFamily="34" charset="0"/>
              <a:buChar char="•"/>
            </a:pPr>
            <a:r>
              <a:rPr lang="en-GB" b="1" i="0" u="none" strike="noStrike">
                <a:effectLst/>
                <a:latin typeface="proxima-nova"/>
              </a:rPr>
              <a:t>Amazon </a:t>
            </a:r>
            <a:r>
              <a:rPr lang="en-GB" b="1" i="0" u="none" strike="noStrike" err="1">
                <a:effectLst/>
                <a:latin typeface="proxima-nova"/>
              </a:rPr>
              <a:t>FSx</a:t>
            </a:r>
            <a:r>
              <a:rPr lang="en-GB" b="1" i="0" u="none" strike="noStrike">
                <a:effectLst/>
                <a:latin typeface="proxima-nova"/>
              </a:rPr>
              <a:t> for ONTAP</a:t>
            </a:r>
            <a:r>
              <a:rPr lang="en-GB" b="0" i="0" u="none" strike="noStrike">
                <a:effectLst/>
                <a:latin typeface="proxima-nova"/>
              </a:rPr>
              <a:t>—multiprotocol file and block storage access, with NetApp’s advanced data management system features and benefits.</a:t>
            </a:r>
          </a:p>
          <a:p>
            <a:pPr fontAlgn="base">
              <a:buFont typeface="Arial" panose="020B0604020202020204" pitchFamily="34" charset="0"/>
              <a:buChar char="•"/>
            </a:pPr>
            <a:r>
              <a:rPr lang="en-GB" b="1">
                <a:latin typeface="proxima-nova"/>
              </a:rPr>
              <a:t>Amazon </a:t>
            </a:r>
            <a:r>
              <a:rPr lang="en-GB" b="1" err="1">
                <a:latin typeface="proxima-nova"/>
              </a:rPr>
              <a:t>FSx</a:t>
            </a:r>
            <a:r>
              <a:rPr lang="en-GB" b="1">
                <a:latin typeface="proxima-nova"/>
              </a:rPr>
              <a:t> for </a:t>
            </a:r>
            <a:r>
              <a:rPr lang="en-GB" b="1" err="1">
                <a:latin typeface="proxima-nova"/>
              </a:rPr>
              <a:t>OpenZFS</a:t>
            </a:r>
            <a:r>
              <a:rPr lang="en-GB" b="1">
                <a:latin typeface="proxima-nova"/>
              </a:rPr>
              <a:t> </a:t>
            </a:r>
            <a:r>
              <a:rPr lang="en-GB">
                <a:latin typeface="proxima-nova"/>
              </a:rPr>
              <a:t>- </a:t>
            </a:r>
            <a:endParaRPr lang="en-GB" b="0" i="0" u="none" strike="noStrike">
              <a:effectLst/>
              <a:latin typeface="proxima-nova"/>
            </a:endParaRPr>
          </a:p>
        </p:txBody>
      </p:sp>
    </p:spTree>
    <p:extLst>
      <p:ext uri="{BB962C8B-B14F-4D97-AF65-F5344CB8AC3E}">
        <p14:creationId xmlns:p14="http://schemas.microsoft.com/office/powerpoint/2010/main" val="335823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5C282-35D8-C443-9303-08E281D90A82}"/>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fontAlgn="base"/>
            <a:r>
              <a:rPr lang="en-US" sz="5200" b="1" i="0" u="none" strike="noStrike" kern="1200" dirty="0">
                <a:solidFill>
                  <a:schemeClr val="tx1"/>
                </a:solidFill>
                <a:effectLst/>
                <a:latin typeface="+mj-lt"/>
                <a:ea typeface="+mj-ea"/>
                <a:cs typeface="+mj-cs"/>
              </a:rPr>
              <a:t>Amazon </a:t>
            </a:r>
            <a:r>
              <a:rPr lang="en-US" sz="5200" b="1" i="0" u="none" strike="noStrike" kern="1200" dirty="0" err="1">
                <a:solidFill>
                  <a:schemeClr val="tx1"/>
                </a:solidFill>
                <a:effectLst/>
                <a:latin typeface="+mj-lt"/>
                <a:ea typeface="+mj-ea"/>
                <a:cs typeface="+mj-cs"/>
              </a:rPr>
              <a:t>FSx</a:t>
            </a:r>
            <a:r>
              <a:rPr lang="en-US" sz="5200" b="1" i="0" u="none" strike="noStrike" kern="1200" dirty="0">
                <a:solidFill>
                  <a:schemeClr val="tx1"/>
                </a:solidFill>
                <a:effectLst/>
                <a:latin typeface="+mj-lt"/>
                <a:ea typeface="+mj-ea"/>
                <a:cs typeface="+mj-cs"/>
              </a:rPr>
              <a:t> for Windows</a:t>
            </a:r>
            <a:endParaRPr lang="en-US" sz="5200" kern="1200" dirty="0">
              <a:solidFill>
                <a:schemeClr val="tx1"/>
              </a:solidFill>
              <a:latin typeface="+mj-lt"/>
              <a:ea typeface="+mj-ea"/>
              <a:cs typeface="+mj-cs"/>
            </a:endParaRPr>
          </a:p>
        </p:txBody>
      </p:sp>
      <p:pic>
        <p:nvPicPr>
          <p:cNvPr id="2050" name="Picture 2" descr="Diagram that shows how to set up shared storage with Amazon FSx for Windows File Server. Described at the link &quot;Enlarge and read image description.&quot;">
            <a:extLst>
              <a:ext uri="{FF2B5EF4-FFF2-40B4-BE49-F238E27FC236}">
                <a16:creationId xmlns:a16="http://schemas.microsoft.com/office/drawing/2014/main" id="{DCB1DF04-9164-BE55-BFDB-BF85DA4B1B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994349"/>
            <a:ext cx="10512547" cy="415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3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43E6-727E-8153-3121-B5F4982B5F28}"/>
              </a:ext>
            </a:extLst>
          </p:cNvPr>
          <p:cNvSpPr>
            <a:spLocks noGrp="1"/>
          </p:cNvSpPr>
          <p:nvPr>
            <p:ph type="title"/>
          </p:nvPr>
        </p:nvSpPr>
        <p:spPr>
          <a:xfrm>
            <a:off x="686834" y="1153572"/>
            <a:ext cx="3200400" cy="4461163"/>
          </a:xfrm>
        </p:spPr>
        <p:txBody>
          <a:bodyPr>
            <a:normAutofit/>
          </a:bodyPr>
          <a:lstStyle/>
          <a:p>
            <a:r>
              <a:rPr lang="en-US" b="1" i="0" u="none" strike="noStrike" kern="1200">
                <a:solidFill>
                  <a:srgbClr val="FFFFFF"/>
                </a:solidFill>
                <a:effectLst/>
                <a:latin typeface="+mj-lt"/>
                <a:ea typeface="+mj-ea"/>
                <a:cs typeface="+mj-cs"/>
              </a:rPr>
              <a:t>Amazon FSx for Windows</a:t>
            </a:r>
            <a:endParaRPr lang="en-C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CE34CE9-03F0-1373-4434-B2526BC1DAAE}"/>
              </a:ext>
            </a:extLst>
          </p:cNvPr>
          <p:cNvSpPr>
            <a:spLocks noGrp="1"/>
          </p:cNvSpPr>
          <p:nvPr>
            <p:ph idx="1"/>
          </p:nvPr>
        </p:nvSpPr>
        <p:spPr>
          <a:xfrm>
            <a:off x="4447308" y="591344"/>
            <a:ext cx="6906491" cy="5585619"/>
          </a:xfrm>
        </p:spPr>
        <p:txBody>
          <a:bodyPr anchor="ctr">
            <a:normAutofit lnSpcReduction="10000"/>
          </a:bodyPr>
          <a:lstStyle/>
          <a:p>
            <a:pPr fontAlgn="base"/>
            <a:r>
              <a:rPr lang="en-GB" sz="2400" b="0" i="0" u="none" strike="noStrike" dirty="0">
                <a:effectLst/>
                <a:latin typeface="proxima-nova"/>
              </a:rPr>
              <a:t>Amazon </a:t>
            </a:r>
            <a:r>
              <a:rPr lang="en-GB" sz="2400" b="0" i="0" u="none" strike="noStrike" dirty="0" err="1">
                <a:effectLst/>
                <a:latin typeface="proxima-nova"/>
              </a:rPr>
              <a:t>FSx</a:t>
            </a:r>
            <a:r>
              <a:rPr lang="en-GB" sz="2400" b="0" i="0" u="none" strike="noStrike" dirty="0">
                <a:effectLst/>
                <a:latin typeface="proxima-nova"/>
              </a:rPr>
              <a:t> for Windows File Server is a managed file storage solution. </a:t>
            </a:r>
          </a:p>
          <a:p>
            <a:pPr fontAlgn="base"/>
            <a:r>
              <a:rPr lang="en-GB" sz="2400" b="0" i="0" u="none" strike="noStrike" dirty="0">
                <a:effectLst/>
                <a:latin typeface="proxima-nova"/>
              </a:rPr>
              <a:t>It provides complete Windows file servers running a native Windows file system - this means organizations do not need to undertake the effort of setting up a file server. </a:t>
            </a:r>
          </a:p>
          <a:p>
            <a:pPr fontAlgn="base"/>
            <a:r>
              <a:rPr lang="en-GB" sz="2400" b="0" i="0" u="none" strike="noStrike" dirty="0">
                <a:effectLst/>
                <a:latin typeface="proxima-nova"/>
              </a:rPr>
              <a:t>The service also keeps Windows software up-to-date, can detect and address hardware failures, and can back up data and workloads.</a:t>
            </a:r>
          </a:p>
          <a:p>
            <a:pPr fontAlgn="base"/>
            <a:r>
              <a:rPr lang="en-GB" sz="2400" b="0" i="0" u="none" strike="noStrike" dirty="0">
                <a:effectLst/>
                <a:latin typeface="proxima-nova"/>
              </a:rPr>
              <a:t>A common use case is to move Windows applications as-is to the AWS cloud in a lift-and-shift model. </a:t>
            </a:r>
          </a:p>
          <a:p>
            <a:pPr fontAlgn="base"/>
            <a:r>
              <a:rPr lang="en-GB" sz="2400" b="0" i="0" u="none" strike="noStrike" dirty="0" err="1">
                <a:effectLst/>
                <a:latin typeface="proxima-nova"/>
              </a:rPr>
              <a:t>FSx</a:t>
            </a:r>
            <a:r>
              <a:rPr lang="en-GB" sz="2400" b="0" i="0" u="none" strike="noStrike" dirty="0">
                <a:effectLst/>
                <a:latin typeface="proxima-nova"/>
              </a:rPr>
              <a:t> for Windows can be used for mission critical business applications, web serving, home directories, content management, continuous integration (CI) workflows and data analytics.</a:t>
            </a:r>
          </a:p>
          <a:p>
            <a:endParaRPr lang="en-CH" sz="2400" dirty="0"/>
          </a:p>
        </p:txBody>
      </p:sp>
    </p:spTree>
    <p:extLst>
      <p:ext uri="{BB962C8B-B14F-4D97-AF65-F5344CB8AC3E}">
        <p14:creationId xmlns:p14="http://schemas.microsoft.com/office/powerpoint/2010/main" val="133968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3ADC-E5A8-3533-F8F8-ECFDBB8539C5}"/>
              </a:ext>
            </a:extLst>
          </p:cNvPr>
          <p:cNvSpPr>
            <a:spLocks noGrp="1"/>
          </p:cNvSpPr>
          <p:nvPr>
            <p:ph type="title"/>
          </p:nvPr>
        </p:nvSpPr>
        <p:spPr/>
        <p:txBody>
          <a:bodyPr>
            <a:normAutofit/>
          </a:bodyPr>
          <a:lstStyle/>
          <a:p>
            <a:pPr algn="l" fontAlgn="base"/>
            <a:r>
              <a:rPr lang="en-US" sz="4400" b="1" i="0" u="none" strike="noStrike" kern="1200" dirty="0">
                <a:solidFill>
                  <a:schemeClr val="tx1"/>
                </a:solidFill>
                <a:effectLst/>
                <a:latin typeface="+mj-lt"/>
                <a:ea typeface="+mj-ea"/>
                <a:cs typeface="+mj-cs"/>
              </a:rPr>
              <a:t>Amazon </a:t>
            </a:r>
            <a:r>
              <a:rPr lang="en-US" sz="4400" b="1" i="0" u="none" strike="noStrike" kern="1200" dirty="0" err="1">
                <a:solidFill>
                  <a:schemeClr val="tx1"/>
                </a:solidFill>
                <a:effectLst/>
                <a:latin typeface="+mj-lt"/>
                <a:ea typeface="+mj-ea"/>
                <a:cs typeface="+mj-cs"/>
              </a:rPr>
              <a:t>FSx</a:t>
            </a:r>
            <a:r>
              <a:rPr lang="en-US" sz="4400" b="1" i="0" u="none" strike="noStrike" kern="1200" dirty="0">
                <a:solidFill>
                  <a:schemeClr val="tx1"/>
                </a:solidFill>
                <a:effectLst/>
                <a:latin typeface="+mj-lt"/>
                <a:ea typeface="+mj-ea"/>
                <a:cs typeface="+mj-cs"/>
              </a:rPr>
              <a:t> for Windows </a:t>
            </a:r>
            <a:r>
              <a:rPr lang="en-GB" b="1" i="0" u="none" strike="noStrike" dirty="0">
                <a:solidFill>
                  <a:srgbClr val="252525"/>
                </a:solidFill>
                <a:effectLst/>
                <a:latin typeface="proxima-nova"/>
              </a:rPr>
              <a:t>Benefits</a:t>
            </a:r>
            <a:endParaRPr lang="en-CH" dirty="0"/>
          </a:p>
        </p:txBody>
      </p:sp>
      <p:sp>
        <p:nvSpPr>
          <p:cNvPr id="5" name="TextBox 4">
            <a:extLst>
              <a:ext uri="{FF2B5EF4-FFF2-40B4-BE49-F238E27FC236}">
                <a16:creationId xmlns:a16="http://schemas.microsoft.com/office/drawing/2014/main" id="{BF8EFEAB-7EE6-9CDD-9924-A518F9210AC1}"/>
              </a:ext>
            </a:extLst>
          </p:cNvPr>
          <p:cNvSpPr txBox="1"/>
          <p:nvPr/>
        </p:nvSpPr>
        <p:spPr>
          <a:xfrm>
            <a:off x="733097" y="1690688"/>
            <a:ext cx="3355427" cy="4247317"/>
          </a:xfrm>
          <a:prstGeom prst="rect">
            <a:avLst/>
          </a:prstGeom>
          <a:noFill/>
        </p:spPr>
        <p:txBody>
          <a:bodyPr wrap="square">
            <a:spAutoFit/>
          </a:bodyPr>
          <a:lstStyle/>
          <a:p>
            <a:pPr algn="l" fontAlgn="base"/>
            <a:r>
              <a:rPr lang="en-GB" b="1" i="0" u="none" strike="noStrike" dirty="0">
                <a:solidFill>
                  <a:srgbClr val="252525"/>
                </a:solidFill>
                <a:effectLst/>
                <a:latin typeface="proxima-nova"/>
              </a:rPr>
              <a:t>Built on Windows Server</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offers user quotas, access control lists (ACLs) and end-user file restore.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 service integrates with on-premises AWS Microsoft Managed AD and Microsoft Active Directory (AD).</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The service employs the SMB protocol to natively provide Windows-based applications with access to fully-compatible shared file storage. </a:t>
            </a:r>
            <a:br>
              <a:rPr lang="en-GB" dirty="0"/>
            </a:br>
            <a:endParaRPr lang="en-CH" dirty="0"/>
          </a:p>
        </p:txBody>
      </p:sp>
      <p:sp>
        <p:nvSpPr>
          <p:cNvPr id="7" name="TextBox 6">
            <a:extLst>
              <a:ext uri="{FF2B5EF4-FFF2-40B4-BE49-F238E27FC236}">
                <a16:creationId xmlns:a16="http://schemas.microsoft.com/office/drawing/2014/main" id="{D814B344-9EAA-4CAF-2560-6BAD61EE9B09}"/>
              </a:ext>
            </a:extLst>
          </p:cNvPr>
          <p:cNvSpPr txBox="1"/>
          <p:nvPr/>
        </p:nvSpPr>
        <p:spPr>
          <a:xfrm>
            <a:off x="4361793" y="1690687"/>
            <a:ext cx="3741685" cy="4247317"/>
          </a:xfrm>
          <a:prstGeom prst="rect">
            <a:avLst/>
          </a:prstGeom>
          <a:noFill/>
        </p:spPr>
        <p:txBody>
          <a:bodyPr wrap="square">
            <a:spAutoFit/>
          </a:bodyPr>
          <a:lstStyle/>
          <a:p>
            <a:pPr algn="l" fontAlgn="base"/>
            <a:r>
              <a:rPr lang="en-GB" b="1" i="0" u="none" strike="noStrike" dirty="0">
                <a:solidFill>
                  <a:srgbClr val="252525"/>
                </a:solidFill>
                <a:effectLst/>
                <a:latin typeface="proxima-nova"/>
              </a:rPr>
              <a:t>Lowest-Cost SMB File Storage in the Cloud</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offers durable and highly available file storage from as little as $0.013 per GB-month.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You can use data deduplication features to remove redundant data and further optimize costs.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You can also scale throughput capacity and increase your file system storage. </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Additionally, the service does not have any licensing fees or upfront costs.</a:t>
            </a:r>
          </a:p>
        </p:txBody>
      </p:sp>
      <p:sp>
        <p:nvSpPr>
          <p:cNvPr id="9" name="TextBox 8">
            <a:extLst>
              <a:ext uri="{FF2B5EF4-FFF2-40B4-BE49-F238E27FC236}">
                <a16:creationId xmlns:a16="http://schemas.microsoft.com/office/drawing/2014/main" id="{2EEAAE6B-C30E-1598-11CB-52785DD834CC}"/>
              </a:ext>
            </a:extLst>
          </p:cNvPr>
          <p:cNvSpPr txBox="1"/>
          <p:nvPr/>
        </p:nvSpPr>
        <p:spPr>
          <a:xfrm>
            <a:off x="8240111" y="1690687"/>
            <a:ext cx="3878317" cy="4801314"/>
          </a:xfrm>
          <a:prstGeom prst="rect">
            <a:avLst/>
          </a:prstGeom>
          <a:noFill/>
        </p:spPr>
        <p:txBody>
          <a:bodyPr wrap="square">
            <a:spAutoFit/>
          </a:bodyPr>
          <a:lstStyle/>
          <a:p>
            <a:pPr algn="l" fontAlgn="base"/>
            <a:r>
              <a:rPr lang="en-GB" b="1" i="0" u="none" strike="noStrike" dirty="0">
                <a:solidFill>
                  <a:srgbClr val="252525"/>
                </a:solidFill>
                <a:effectLst/>
                <a:latin typeface="proxima-nova"/>
              </a:rPr>
              <a:t>Broadly Accessible</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Amazon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employs the SMB protocol, letting you integrate with Amazon </a:t>
            </a:r>
            <a:r>
              <a:rPr lang="en-GB" b="0" i="0" u="none" strike="noStrike" dirty="0" err="1">
                <a:solidFill>
                  <a:srgbClr val="101820"/>
                </a:solidFill>
                <a:effectLst/>
                <a:latin typeface="proxima-nova"/>
              </a:rPr>
              <a:t>AppStream</a:t>
            </a:r>
            <a:r>
              <a:rPr lang="en-GB" b="0" i="0" u="none" strike="noStrike" dirty="0">
                <a:solidFill>
                  <a:srgbClr val="101820"/>
                </a:solidFill>
                <a:effectLst/>
                <a:latin typeface="proxima-nova"/>
              </a:rPr>
              <a:t>, Amazon EC2, Amazon </a:t>
            </a:r>
            <a:r>
              <a:rPr lang="en-GB" b="0" i="0" u="none" strike="noStrike" dirty="0" err="1">
                <a:solidFill>
                  <a:srgbClr val="101820"/>
                </a:solidFill>
                <a:effectLst/>
                <a:latin typeface="proxima-nova"/>
              </a:rPr>
              <a:t>WorkSpaces</a:t>
            </a:r>
            <a:r>
              <a:rPr lang="en-GB" b="0" i="0" u="none" strike="noStrike" dirty="0">
                <a:solidFill>
                  <a:srgbClr val="101820"/>
                </a:solidFill>
                <a:effectLst/>
                <a:latin typeface="proxima-nova"/>
              </a:rPr>
              <a:t>, VMware Cloud on AWS, Amazon ECS, and etc.</a:t>
            </a:r>
          </a:p>
          <a:p>
            <a:pPr marL="285750" indent="-285750" algn="l" fontAlgn="base">
              <a:buFont typeface="Arial" panose="020B0604020202020204" pitchFamily="34" charset="0"/>
              <a:buChar char="•"/>
            </a:pP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supports all versions of Windows (from Windows 7 and Windows Server 2008).</a:t>
            </a:r>
          </a:p>
          <a:p>
            <a:pPr marL="285750" indent="-285750" algn="l" fontAlgn="base">
              <a:buFont typeface="Arial" panose="020B0604020202020204" pitchFamily="34" charset="0"/>
              <a:buChar char="•"/>
            </a:pPr>
            <a:r>
              <a:rPr lang="en-GB" b="0" i="0" u="none" strike="noStrike" dirty="0">
                <a:solidFill>
                  <a:srgbClr val="101820"/>
                </a:solidFill>
                <a:effectLst/>
                <a:latin typeface="proxima-nova"/>
              </a:rPr>
              <a:t>It enables access to </a:t>
            </a:r>
            <a:r>
              <a:rPr lang="en-GB" b="0" i="0" u="none" strike="noStrike" dirty="0" err="1">
                <a:solidFill>
                  <a:srgbClr val="101820"/>
                </a:solidFill>
                <a:effectLst/>
                <a:latin typeface="proxima-nova"/>
              </a:rPr>
              <a:t>FSx</a:t>
            </a:r>
            <a:r>
              <a:rPr lang="en-GB" b="0" i="0" u="none" strike="noStrike" dirty="0">
                <a:solidFill>
                  <a:srgbClr val="101820"/>
                </a:solidFill>
                <a:effectLst/>
                <a:latin typeface="proxima-nova"/>
              </a:rPr>
              <a:t> for Windows file systems from local data </a:t>
            </a:r>
            <a:r>
              <a:rPr lang="en-GB" b="0" i="0" u="none" strike="noStrike" dirty="0" err="1">
                <a:solidFill>
                  <a:srgbClr val="101820"/>
                </a:solidFill>
                <a:effectLst/>
                <a:latin typeface="proxima-nova"/>
              </a:rPr>
              <a:t>centers</a:t>
            </a:r>
            <a:r>
              <a:rPr lang="en-GB" b="0" i="0" u="none" strike="noStrike" dirty="0">
                <a:solidFill>
                  <a:srgbClr val="101820"/>
                </a:solidFill>
                <a:effectLst/>
                <a:latin typeface="proxima-nova"/>
              </a:rPr>
              <a:t> via AWS VPN or Direct Connect, and fast access from multiple Amazon regions, accounts, or VPCs using AWS Transit Gateway.</a:t>
            </a:r>
          </a:p>
        </p:txBody>
      </p:sp>
    </p:spTree>
    <p:extLst>
      <p:ext uri="{BB962C8B-B14F-4D97-AF65-F5344CB8AC3E}">
        <p14:creationId xmlns:p14="http://schemas.microsoft.com/office/powerpoint/2010/main" val="31616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9E4F-85CE-ECC4-1022-2504362D2698}"/>
              </a:ext>
            </a:extLst>
          </p:cNvPr>
          <p:cNvSpPr>
            <a:spLocks noGrp="1"/>
          </p:cNvSpPr>
          <p:nvPr>
            <p:ph type="title"/>
          </p:nvPr>
        </p:nvSpPr>
        <p:spPr/>
        <p:txBody>
          <a:bodyPr/>
          <a:lstStyle/>
          <a:p>
            <a:r>
              <a:rPr lang="en-US" sz="4400" b="1" i="0" u="none" strike="noStrike" kern="1200" dirty="0">
                <a:solidFill>
                  <a:schemeClr val="tx1"/>
                </a:solidFill>
                <a:effectLst/>
                <a:latin typeface="+mj-lt"/>
                <a:ea typeface="+mj-ea"/>
                <a:cs typeface="+mj-cs"/>
              </a:rPr>
              <a:t>Amazon </a:t>
            </a:r>
            <a:r>
              <a:rPr lang="en-US" sz="4400" b="1" i="0" u="none" strike="noStrike" kern="1200" dirty="0" err="1">
                <a:solidFill>
                  <a:schemeClr val="tx1"/>
                </a:solidFill>
                <a:effectLst/>
                <a:latin typeface="+mj-lt"/>
                <a:ea typeface="+mj-ea"/>
                <a:cs typeface="+mj-cs"/>
              </a:rPr>
              <a:t>FSx</a:t>
            </a:r>
            <a:r>
              <a:rPr lang="en-US" sz="4400" b="1" i="0" u="none" strike="noStrike" kern="1200" dirty="0">
                <a:solidFill>
                  <a:schemeClr val="tx1"/>
                </a:solidFill>
                <a:effectLst/>
                <a:latin typeface="+mj-lt"/>
                <a:ea typeface="+mj-ea"/>
                <a:cs typeface="+mj-cs"/>
              </a:rPr>
              <a:t> for Windows </a:t>
            </a:r>
            <a:r>
              <a:rPr lang="en-GB" b="1" i="0" u="none" strike="noStrike" dirty="0" err="1">
                <a:solidFill>
                  <a:srgbClr val="252525"/>
                </a:solidFill>
                <a:effectLst/>
                <a:latin typeface="proxima-nova"/>
              </a:rPr>
              <a:t>Perfomance</a:t>
            </a:r>
            <a:endParaRPr lang="en-CH" dirty="0"/>
          </a:p>
        </p:txBody>
      </p:sp>
      <p:sp>
        <p:nvSpPr>
          <p:cNvPr id="3" name="Content Placeholder 2">
            <a:extLst>
              <a:ext uri="{FF2B5EF4-FFF2-40B4-BE49-F238E27FC236}">
                <a16:creationId xmlns:a16="http://schemas.microsoft.com/office/drawing/2014/main" id="{F54B03D3-4833-8FC7-86E8-73D6DB1D43E5}"/>
              </a:ext>
            </a:extLst>
          </p:cNvPr>
          <p:cNvSpPr>
            <a:spLocks noGrp="1"/>
          </p:cNvSpPr>
          <p:nvPr>
            <p:ph idx="1"/>
          </p:nvPr>
        </p:nvSpPr>
        <p:spPr/>
        <p:txBody>
          <a:bodyPr>
            <a:normAutofit fontScale="92500" lnSpcReduction="20000"/>
          </a:bodyPr>
          <a:lstStyle/>
          <a:p>
            <a:r>
              <a:rPr lang="en-GB" b="0" i="0" dirty="0">
                <a:solidFill>
                  <a:srgbClr val="16191F"/>
                </a:solidFill>
                <a:effectLst/>
                <a:highlight>
                  <a:srgbClr val="FFFF00"/>
                </a:highlight>
                <a:latin typeface="Amazon Ember"/>
              </a:rPr>
              <a:t>Your client compute instances, whether they exist in AWS or on-premises, access your file system through an elastic network interface </a:t>
            </a:r>
            <a:r>
              <a:rPr lang="en-GB" b="0" i="0" dirty="0">
                <a:solidFill>
                  <a:srgbClr val="16191F"/>
                </a:solidFill>
                <a:effectLst/>
                <a:latin typeface="Amazon Ember"/>
              </a:rPr>
              <a:t>(ENI). </a:t>
            </a:r>
          </a:p>
          <a:p>
            <a:r>
              <a:rPr lang="en-GB" b="0" i="0" dirty="0">
                <a:solidFill>
                  <a:srgbClr val="16191F"/>
                </a:solidFill>
                <a:effectLst/>
                <a:latin typeface="Amazon Ember"/>
              </a:rPr>
              <a:t>This network interface resides in the Amazon VPC that you associate with your file system. </a:t>
            </a:r>
          </a:p>
          <a:p>
            <a:r>
              <a:rPr lang="en-GB" b="0" i="0" dirty="0">
                <a:solidFill>
                  <a:srgbClr val="16191F"/>
                </a:solidFill>
                <a:effectLst/>
                <a:latin typeface="Amazon Ember"/>
              </a:rPr>
              <a:t>Behind the file system ENI is the Windows file server that is serving data over the network to the clients accessing the file system. </a:t>
            </a:r>
          </a:p>
          <a:p>
            <a:r>
              <a:rPr lang="en-GB" b="0" i="0" dirty="0">
                <a:solidFill>
                  <a:srgbClr val="16191F"/>
                </a:solidFill>
                <a:effectLst/>
                <a:highlight>
                  <a:srgbClr val="FFFF00"/>
                </a:highlight>
                <a:latin typeface="Amazon Ember"/>
              </a:rPr>
              <a:t>Amazon </a:t>
            </a:r>
            <a:r>
              <a:rPr lang="en-GB" b="0" i="0" dirty="0" err="1">
                <a:solidFill>
                  <a:srgbClr val="16191F"/>
                </a:solidFill>
                <a:effectLst/>
                <a:highlight>
                  <a:srgbClr val="FFFF00"/>
                </a:highlight>
                <a:latin typeface="Amazon Ember"/>
              </a:rPr>
              <a:t>FSx</a:t>
            </a:r>
            <a:r>
              <a:rPr lang="en-GB" b="0" i="0" dirty="0">
                <a:solidFill>
                  <a:srgbClr val="16191F"/>
                </a:solidFill>
                <a:effectLst/>
                <a:highlight>
                  <a:srgbClr val="FFFF00"/>
                </a:highlight>
                <a:latin typeface="Amazon Ember"/>
              </a:rPr>
              <a:t> provides a fast in-memory cache </a:t>
            </a:r>
            <a:r>
              <a:rPr lang="en-GB" b="0" i="0" dirty="0">
                <a:solidFill>
                  <a:srgbClr val="16191F"/>
                </a:solidFill>
                <a:effectLst/>
                <a:latin typeface="Amazon Ember"/>
              </a:rPr>
              <a:t>on the file server to enhance performance for the most frequently accessed data. </a:t>
            </a:r>
          </a:p>
          <a:p>
            <a:r>
              <a:rPr lang="en-GB" b="0" i="0" dirty="0">
                <a:solidFill>
                  <a:srgbClr val="16191F"/>
                </a:solidFill>
                <a:effectLst/>
                <a:latin typeface="Amazon Ember"/>
              </a:rPr>
              <a:t>Behind the file server are the storage volumes, or disks, hosting your file system data. </a:t>
            </a:r>
            <a:endParaRPr lang="en-GB" dirty="0">
              <a:solidFill>
                <a:srgbClr val="16191F"/>
              </a:solidFill>
              <a:latin typeface="Amazon Ember"/>
            </a:endParaRPr>
          </a:p>
          <a:p>
            <a:r>
              <a:rPr lang="en-GB" b="0" i="0" dirty="0">
                <a:solidFill>
                  <a:srgbClr val="16191F"/>
                </a:solidFill>
                <a:effectLst/>
                <a:latin typeface="Amazon Ember"/>
              </a:rPr>
              <a:t>Storage volumes can be hard disk drives (HDD) or solid state devices (SSD).</a:t>
            </a:r>
          </a:p>
          <a:p>
            <a:r>
              <a:rPr lang="en-GB" dirty="0">
                <a:solidFill>
                  <a:srgbClr val="16191F"/>
                </a:solidFill>
                <a:latin typeface="Amazon Ember"/>
              </a:rPr>
              <a:t>Can be mounted on Linux EC2.</a:t>
            </a:r>
            <a:endParaRPr lang="en-CH" dirty="0"/>
          </a:p>
        </p:txBody>
      </p:sp>
    </p:spTree>
    <p:extLst>
      <p:ext uri="{BB962C8B-B14F-4D97-AF65-F5344CB8AC3E}">
        <p14:creationId xmlns:p14="http://schemas.microsoft.com/office/powerpoint/2010/main" val="34831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047D4-1864-93EB-A9B0-0D22A9B3125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Amazon FSx under the hood</a:t>
            </a:r>
          </a:p>
        </p:txBody>
      </p:sp>
      <p:sp>
        <p:nvSpPr>
          <p:cNvPr id="308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0;      FSx for Windows File Server architecture, showing the relationship of file server and storage volumes performance metrics and their impact on file system performance.&#10;    ">
            <a:extLst>
              <a:ext uri="{FF2B5EF4-FFF2-40B4-BE49-F238E27FC236}">
                <a16:creationId xmlns:a16="http://schemas.microsoft.com/office/drawing/2014/main" id="{90490A52-6972-78DA-BBD0-D22506D28B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801" y="2633472"/>
            <a:ext cx="11207350"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9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1B3EC0-C865-4E52-A0F6-CB02B29A4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21A4D-039D-583F-20B7-C6F58AEB9ABE}"/>
              </a:ext>
            </a:extLst>
          </p:cNvPr>
          <p:cNvSpPr>
            <a:spLocks noGrp="1"/>
          </p:cNvSpPr>
          <p:nvPr>
            <p:ph type="title"/>
          </p:nvPr>
        </p:nvSpPr>
        <p:spPr>
          <a:xfrm>
            <a:off x="841248" y="941832"/>
            <a:ext cx="10506456" cy="1901952"/>
          </a:xfrm>
        </p:spPr>
        <p:txBody>
          <a:bodyPr anchor="b">
            <a:normAutofit/>
          </a:bodyPr>
          <a:lstStyle/>
          <a:p>
            <a:r>
              <a:rPr lang="en-US" sz="5400" b="1" i="0" u="none" strike="noStrike" kern="1200">
                <a:effectLst/>
                <a:latin typeface="+mj-lt"/>
                <a:ea typeface="+mj-ea"/>
                <a:cs typeface="+mj-cs"/>
              </a:rPr>
              <a:t>Amazon FSx for Windows </a:t>
            </a:r>
            <a:br>
              <a:rPr lang="en-US" sz="5400" b="1" i="0" u="none" strike="noStrike" kern="1200">
                <a:effectLst/>
                <a:latin typeface="+mj-lt"/>
                <a:ea typeface="+mj-ea"/>
                <a:cs typeface="+mj-cs"/>
              </a:rPr>
            </a:br>
            <a:r>
              <a:rPr lang="en-US" sz="5400" i="0" u="none" strike="noStrike" kern="1200">
                <a:effectLst/>
                <a:latin typeface="+mj-lt"/>
                <a:ea typeface="+mj-ea"/>
                <a:cs typeface="+mj-cs"/>
              </a:rPr>
              <a:t>Improve</a:t>
            </a:r>
            <a:r>
              <a:rPr lang="en-US" sz="5400" b="1" i="0" u="none" strike="noStrike" kern="1200">
                <a:effectLst/>
                <a:latin typeface="+mj-lt"/>
                <a:ea typeface="+mj-ea"/>
                <a:cs typeface="+mj-cs"/>
              </a:rPr>
              <a:t> </a:t>
            </a:r>
            <a:r>
              <a:rPr lang="en-GB" sz="5400" b="1" i="0" u="none" strike="noStrike">
                <a:effectLst/>
                <a:latin typeface="proxima-nova"/>
              </a:rPr>
              <a:t>Perfomance</a:t>
            </a:r>
            <a:endParaRPr lang="en-CH" sz="5400"/>
          </a:p>
        </p:txBody>
      </p:sp>
      <p:sp>
        <p:nvSpPr>
          <p:cNvPr id="10" name="Rectangle 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02F330-48E3-E2CC-BB1A-6A9C2D071A4D}"/>
              </a:ext>
            </a:extLst>
          </p:cNvPr>
          <p:cNvSpPr>
            <a:spLocks noGrp="1"/>
          </p:cNvSpPr>
          <p:nvPr>
            <p:ph idx="1"/>
          </p:nvPr>
        </p:nvSpPr>
        <p:spPr>
          <a:xfrm>
            <a:off x="841248" y="3668690"/>
            <a:ext cx="10509504" cy="2503510"/>
          </a:xfrm>
        </p:spPr>
        <p:txBody>
          <a:bodyPr>
            <a:normAutofit/>
          </a:bodyPr>
          <a:lstStyle/>
          <a:p>
            <a:pPr fontAlgn="base">
              <a:buFont typeface="Arial" panose="020B0604020202020204" pitchFamily="34" charset="0"/>
              <a:buChar char="•"/>
            </a:pPr>
            <a:r>
              <a:rPr lang="en-GB" sz="2000" b="1" i="0" u="none" strike="noStrike" dirty="0">
                <a:effectLst/>
                <a:latin typeface="proxima-nova"/>
              </a:rPr>
              <a:t>Improving network performance</a:t>
            </a:r>
            <a:r>
              <a:rPr lang="en-GB" sz="2000" b="0" i="0" u="none" strike="noStrike" dirty="0">
                <a:effectLst/>
                <a:latin typeface="proxima-nova"/>
              </a:rPr>
              <a:t> between </a:t>
            </a:r>
            <a:r>
              <a:rPr lang="en-GB" sz="2000" b="0" i="0" u="none" strike="noStrike" dirty="0" err="1">
                <a:effectLst/>
                <a:latin typeface="proxima-nova"/>
              </a:rPr>
              <a:t>FSx</a:t>
            </a:r>
            <a:r>
              <a:rPr lang="en-GB" sz="2000" b="0" i="0" u="none" strike="noStrike" dirty="0">
                <a:effectLst/>
                <a:latin typeface="proxima-nova"/>
              </a:rPr>
              <a:t> for Windows clients and the file server, for example by setting up a dedicated network connection between on-premises clients and AWS.</a:t>
            </a:r>
          </a:p>
          <a:p>
            <a:pPr fontAlgn="base">
              <a:buFont typeface="Arial" panose="020B0604020202020204" pitchFamily="34" charset="0"/>
              <a:buChar char="•"/>
            </a:pPr>
            <a:r>
              <a:rPr lang="en-GB" sz="2000" b="1" i="0" u="none" strike="noStrike" dirty="0">
                <a:effectLst/>
                <a:latin typeface="proxima-nova"/>
              </a:rPr>
              <a:t>Adapting working sets to cache size</a:t>
            </a:r>
            <a:r>
              <a:rPr lang="en-GB" sz="2000" b="0" i="0" u="none" strike="noStrike" dirty="0">
                <a:effectLst/>
                <a:latin typeface="proxima-nova"/>
              </a:rPr>
              <a:t>, either by ensuring that the number of files transferred at any given time is smaller than the size of the available in-memory cache or increasing the size of the cache.</a:t>
            </a:r>
          </a:p>
          <a:p>
            <a:pPr fontAlgn="base">
              <a:buFont typeface="Arial" panose="020B0604020202020204" pitchFamily="34" charset="0"/>
              <a:buChar char="•"/>
            </a:pPr>
            <a:r>
              <a:rPr lang="en-GB" sz="2000" b="1" i="0" u="none" strike="noStrike" dirty="0">
                <a:effectLst/>
                <a:latin typeface="proxima-nova"/>
              </a:rPr>
              <a:t>Improving disk performance</a:t>
            </a:r>
            <a:r>
              <a:rPr lang="en-GB" sz="2000" b="0" i="0" u="none" strike="noStrike" dirty="0">
                <a:effectLst/>
                <a:latin typeface="proxima-nova"/>
              </a:rPr>
              <a:t> by using faster storage and enabling higher throughput between the file server and storage volumes.</a:t>
            </a:r>
          </a:p>
          <a:p>
            <a:endParaRPr lang="en-CH" sz="2000" dirty="0"/>
          </a:p>
        </p:txBody>
      </p:sp>
    </p:spTree>
    <p:extLst>
      <p:ext uri="{BB962C8B-B14F-4D97-AF65-F5344CB8AC3E}">
        <p14:creationId xmlns:p14="http://schemas.microsoft.com/office/powerpoint/2010/main" val="299620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2224</Words>
  <Application>Microsoft Macintosh PowerPoint</Application>
  <PresentationFormat>Widescreen</PresentationFormat>
  <Paragraphs>135</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Amazon Ember</vt:lpstr>
      <vt:lpstr>AmazonEmber</vt:lpstr>
      <vt:lpstr>AmazonEmberBold</vt:lpstr>
      <vt:lpstr>AmazonEmberLight</vt:lpstr>
      <vt:lpstr>Arial</vt:lpstr>
      <vt:lpstr>Calibri</vt:lpstr>
      <vt:lpstr>Calibri Light</vt:lpstr>
      <vt:lpstr>Poppins</vt:lpstr>
      <vt:lpstr>proxima-nova</vt:lpstr>
      <vt:lpstr>Söhne</vt:lpstr>
      <vt:lpstr>Office Theme</vt:lpstr>
      <vt:lpstr>Amazon FSx</vt:lpstr>
      <vt:lpstr>Amazon FSx</vt:lpstr>
      <vt:lpstr>Amazon FSx offers three types of file systems</vt:lpstr>
      <vt:lpstr>Amazon FSx for Windows</vt:lpstr>
      <vt:lpstr>Amazon FSx for Windows</vt:lpstr>
      <vt:lpstr>Amazon FSx for Windows Benefits</vt:lpstr>
      <vt:lpstr>Amazon FSx for Windows Perfomance</vt:lpstr>
      <vt:lpstr>Amazon FSx under the hood</vt:lpstr>
      <vt:lpstr>Amazon FSx for Windows  Improve Perfomance</vt:lpstr>
      <vt:lpstr>What is Lustre Storage?</vt:lpstr>
      <vt:lpstr>Amazon FSx for Lustre</vt:lpstr>
      <vt:lpstr>Amazon FSx for Lustre When should be used?</vt:lpstr>
      <vt:lpstr>Amazon FSx for Lustre</vt:lpstr>
      <vt:lpstr>Amazon FSx for Lustre Under the Hood</vt:lpstr>
      <vt:lpstr>Amazon FSx for Lustre Scratch file systems</vt:lpstr>
      <vt:lpstr>Amazon FSx for Lustre Persistent file systems</vt:lpstr>
      <vt:lpstr>Amazon FSx for NetApp ONTAP</vt:lpstr>
      <vt:lpstr>Amazon FSx for NetApp ONTAP</vt:lpstr>
      <vt:lpstr>Amazon FSx for OpenZFS</vt:lpstr>
      <vt:lpstr>Amazon FSx for OpenZFS</vt:lpstr>
      <vt:lpstr>Amazon FSx Pricing</vt:lpstr>
      <vt:lpstr>AWS FSx vs EFS:  What is the Difference?</vt:lpstr>
      <vt:lpstr>AWS FSx vs EFS: What is the 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6</cp:revision>
  <dcterms:created xsi:type="dcterms:W3CDTF">2023-08-06T12:53:09Z</dcterms:created>
  <dcterms:modified xsi:type="dcterms:W3CDTF">2023-09-08T15:53:25Z</dcterms:modified>
</cp:coreProperties>
</file>