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1" r:id="rId6"/>
    <p:sldId id="263" r:id="rId7"/>
    <p:sldId id="264" r:id="rId8"/>
    <p:sldId id="262" r:id="rId9"/>
    <p:sldId id="260" r:id="rId10"/>
    <p:sldId id="268" r:id="rId11"/>
    <p:sldId id="265" r:id="rId12"/>
    <p:sldId id="266" r:id="rId13"/>
    <p:sldId id="267" r:id="rId14"/>
    <p:sldId id="269" r:id="rId15"/>
    <p:sldId id="270" r:id="rId16"/>
    <p:sldId id="272" r:id="rId17"/>
    <p:sldId id="273" r:id="rId18"/>
    <p:sldId id="274" r:id="rId19"/>
    <p:sldId id="275" r:id="rId20"/>
    <p:sldId id="271" r:id="rId21"/>
    <p:sldId id="276" r:id="rId22"/>
    <p:sldId id="279" r:id="rId23"/>
    <p:sldId id="280" r:id="rId24"/>
    <p:sldId id="281" r:id="rId25"/>
    <p:sldId id="278" r:id="rId26"/>
    <p:sldId id="277" r:id="rId27"/>
    <p:sldId id="282" r:id="rId28"/>
    <p:sldId id="283" r:id="rId29"/>
    <p:sldId id="284" r:id="rId3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0"/>
    <p:restoredTop sz="94743"/>
  </p:normalViewPr>
  <p:slideViewPr>
    <p:cSldViewPr snapToGrid="0">
      <p:cViewPr>
        <p:scale>
          <a:sx n="126" d="100"/>
          <a:sy n="126" d="100"/>
        </p:scale>
        <p:origin x="752"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13D7A5-6703-494C-A6C6-6B8EB1E3202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C9344F5-3245-479F-82EB-0590DC88ECDD}">
      <dgm:prSet/>
      <dgm:spPr/>
      <dgm:t>
        <a:bodyPr/>
        <a:lstStyle/>
        <a:p>
          <a:r>
            <a:rPr lang="en-GB" b="1" i="0"/>
            <a:t>Long-Term Data Archival</a:t>
          </a:r>
          <a:r>
            <a:rPr lang="en-GB" b="0" i="0"/>
            <a:t>: Companies in regulated industries can use Tape Gateway to comply with legal requirements for long-term data retention, utilizing it to replace physical tapes with a durable and cost-effective virtual tape infrastructure hosted in AWS.</a:t>
          </a:r>
          <a:endParaRPr lang="en-US"/>
        </a:p>
      </dgm:t>
    </dgm:pt>
    <dgm:pt modelId="{121A613E-CA56-4257-BE1A-F02AE6AE5771}" type="parTrans" cxnId="{3EA78667-0A28-480D-A742-A36CE969FC33}">
      <dgm:prSet/>
      <dgm:spPr/>
      <dgm:t>
        <a:bodyPr/>
        <a:lstStyle/>
        <a:p>
          <a:endParaRPr lang="en-US"/>
        </a:p>
      </dgm:t>
    </dgm:pt>
    <dgm:pt modelId="{9A23B609-F346-4F61-9850-AB84CBD8736E}" type="sibTrans" cxnId="{3EA78667-0A28-480D-A742-A36CE969FC33}">
      <dgm:prSet/>
      <dgm:spPr/>
      <dgm:t>
        <a:bodyPr/>
        <a:lstStyle/>
        <a:p>
          <a:endParaRPr lang="en-US"/>
        </a:p>
      </dgm:t>
    </dgm:pt>
    <dgm:pt modelId="{BE83E92A-EC66-42DE-B1EC-758B42EDABFE}">
      <dgm:prSet/>
      <dgm:spPr/>
      <dgm:t>
        <a:bodyPr/>
        <a:lstStyle/>
        <a:p>
          <a:r>
            <a:rPr lang="en-GB" b="1" i="0"/>
            <a:t>Digital Media Asset Preservation</a:t>
          </a:r>
          <a:r>
            <a:rPr lang="en-GB" b="0" i="0"/>
            <a:t>: Media libraries can leverage Tape Gateway to preserve digital assets effectively, allowing for the archiving of digital media assets into virtual tapes, which ensures a secure and scalable solution to store invaluable media contents for the long term.</a:t>
          </a:r>
          <a:endParaRPr lang="en-US"/>
        </a:p>
      </dgm:t>
    </dgm:pt>
    <dgm:pt modelId="{8FBD9BF4-CC18-41F5-82BF-99A10B094AED}" type="parTrans" cxnId="{C8624E2B-A3EA-48F3-B52A-05D8318E9A4E}">
      <dgm:prSet/>
      <dgm:spPr/>
      <dgm:t>
        <a:bodyPr/>
        <a:lstStyle/>
        <a:p>
          <a:endParaRPr lang="en-US"/>
        </a:p>
      </dgm:t>
    </dgm:pt>
    <dgm:pt modelId="{A3307B16-679A-4F55-8556-1C52416699A5}" type="sibTrans" cxnId="{C8624E2B-A3EA-48F3-B52A-05D8318E9A4E}">
      <dgm:prSet/>
      <dgm:spPr/>
      <dgm:t>
        <a:bodyPr/>
        <a:lstStyle/>
        <a:p>
          <a:endParaRPr lang="en-US"/>
        </a:p>
      </dgm:t>
    </dgm:pt>
    <dgm:pt modelId="{BFD8CE5D-080B-4EF2-B3FB-7FDC6AE9036A}">
      <dgm:prSet/>
      <dgm:spPr/>
      <dgm:t>
        <a:bodyPr/>
        <a:lstStyle/>
        <a:p>
          <a:r>
            <a:rPr lang="en-GB" b="1" i="0"/>
            <a:t>Healthcare Data Backup</a:t>
          </a:r>
          <a:r>
            <a:rPr lang="en-GB" b="0" i="0"/>
            <a:t>: Healthcare organizations can utilize Tape Gateway to back up patient records and other sensitive data, creating a virtual tape library in AWS that offers a secure, scalable, and compliant storage solution, safeguarding critical data while facilitating easy retrieval for analysis and reporting.</a:t>
          </a:r>
          <a:endParaRPr lang="en-US"/>
        </a:p>
      </dgm:t>
    </dgm:pt>
    <dgm:pt modelId="{715D7713-438D-479A-8DEC-7A1D5F76A885}" type="parTrans" cxnId="{531C8E89-0E84-440A-9C79-BF9ABFAE99C2}">
      <dgm:prSet/>
      <dgm:spPr/>
      <dgm:t>
        <a:bodyPr/>
        <a:lstStyle/>
        <a:p>
          <a:endParaRPr lang="en-US"/>
        </a:p>
      </dgm:t>
    </dgm:pt>
    <dgm:pt modelId="{AA4A27F8-27CB-4178-A8B8-89502B66F0C0}" type="sibTrans" cxnId="{531C8E89-0E84-440A-9C79-BF9ABFAE99C2}">
      <dgm:prSet/>
      <dgm:spPr/>
      <dgm:t>
        <a:bodyPr/>
        <a:lstStyle/>
        <a:p>
          <a:endParaRPr lang="en-US"/>
        </a:p>
      </dgm:t>
    </dgm:pt>
    <dgm:pt modelId="{B14B7C71-F82F-44D1-AF61-3CD6A5B0A3DC}">
      <dgm:prSet/>
      <dgm:spPr/>
      <dgm:t>
        <a:bodyPr/>
        <a:lstStyle/>
        <a:p>
          <a:r>
            <a:rPr lang="en-GB" b="1" i="0"/>
            <a:t>Scientific Research Data Archival</a:t>
          </a:r>
          <a:r>
            <a:rPr lang="en-GB" b="0" i="0"/>
            <a:t>: Research institutions can use Tape Gateway for the archival of large datasets generated through scientific research, offering a cost-effective and scalable solution to maintain access to historical data without the burden of managing a physical tape library.</a:t>
          </a:r>
          <a:endParaRPr lang="en-US"/>
        </a:p>
      </dgm:t>
    </dgm:pt>
    <dgm:pt modelId="{0DF7AEF0-2CAA-49FC-91B7-E548BA26DA58}" type="parTrans" cxnId="{5787810F-BB03-41BF-8B9D-B51E34C6403E}">
      <dgm:prSet/>
      <dgm:spPr/>
      <dgm:t>
        <a:bodyPr/>
        <a:lstStyle/>
        <a:p>
          <a:endParaRPr lang="en-US"/>
        </a:p>
      </dgm:t>
    </dgm:pt>
    <dgm:pt modelId="{BC615437-8063-4A59-9869-8B31982A7B9A}" type="sibTrans" cxnId="{5787810F-BB03-41BF-8B9D-B51E34C6403E}">
      <dgm:prSet/>
      <dgm:spPr/>
      <dgm:t>
        <a:bodyPr/>
        <a:lstStyle/>
        <a:p>
          <a:endParaRPr lang="en-US"/>
        </a:p>
      </dgm:t>
    </dgm:pt>
    <dgm:pt modelId="{DB4B2DC9-872D-4432-BAFC-D12A0E285AA0}">
      <dgm:prSet/>
      <dgm:spPr/>
      <dgm:t>
        <a:bodyPr/>
        <a:lstStyle/>
        <a:p>
          <a:r>
            <a:rPr lang="en-GB" b="1" i="0"/>
            <a:t>Government Records Preservation</a:t>
          </a:r>
          <a:r>
            <a:rPr lang="en-GB" b="0" i="0"/>
            <a:t>: Government agencies can employ Tape Gateway to preserve essential governmental records securely, creating a virtual tape library that meets regulatory requirements for data retention and ensures the long-term preservation of vital records with the ability for quick retrieval in compliance audits or legislative processes</a:t>
          </a:r>
          <a:endParaRPr lang="en-US"/>
        </a:p>
      </dgm:t>
    </dgm:pt>
    <dgm:pt modelId="{6FFA52D6-9959-4DFF-A6EC-3F6E73657F0C}" type="parTrans" cxnId="{DB7F6D04-EB25-42B8-9EE6-720A1FC12ECB}">
      <dgm:prSet/>
      <dgm:spPr/>
      <dgm:t>
        <a:bodyPr/>
        <a:lstStyle/>
        <a:p>
          <a:endParaRPr lang="en-US"/>
        </a:p>
      </dgm:t>
    </dgm:pt>
    <dgm:pt modelId="{DF1F392E-86E8-453A-BB7E-1B2BD35CB22A}" type="sibTrans" cxnId="{DB7F6D04-EB25-42B8-9EE6-720A1FC12ECB}">
      <dgm:prSet/>
      <dgm:spPr/>
      <dgm:t>
        <a:bodyPr/>
        <a:lstStyle/>
        <a:p>
          <a:endParaRPr lang="en-US"/>
        </a:p>
      </dgm:t>
    </dgm:pt>
    <dgm:pt modelId="{B4ACE623-907A-9140-825A-097880B0F3F5}" type="pres">
      <dgm:prSet presAssocID="{9313D7A5-6703-494C-A6C6-6B8EB1E32027}" presName="vert0" presStyleCnt="0">
        <dgm:presLayoutVars>
          <dgm:dir/>
          <dgm:animOne val="branch"/>
          <dgm:animLvl val="lvl"/>
        </dgm:presLayoutVars>
      </dgm:prSet>
      <dgm:spPr/>
    </dgm:pt>
    <dgm:pt modelId="{C863E645-6411-2842-A36F-C27EB8F3FD22}" type="pres">
      <dgm:prSet presAssocID="{0C9344F5-3245-479F-82EB-0590DC88ECDD}" presName="thickLine" presStyleLbl="alignNode1" presStyleIdx="0" presStyleCnt="5"/>
      <dgm:spPr/>
    </dgm:pt>
    <dgm:pt modelId="{8FC40F00-E858-0D40-BC16-C964ED84B155}" type="pres">
      <dgm:prSet presAssocID="{0C9344F5-3245-479F-82EB-0590DC88ECDD}" presName="horz1" presStyleCnt="0"/>
      <dgm:spPr/>
    </dgm:pt>
    <dgm:pt modelId="{50E3A1F0-2146-F44B-A6CC-3FC1DB6EDF2B}" type="pres">
      <dgm:prSet presAssocID="{0C9344F5-3245-479F-82EB-0590DC88ECDD}" presName="tx1" presStyleLbl="revTx" presStyleIdx="0" presStyleCnt="5"/>
      <dgm:spPr/>
    </dgm:pt>
    <dgm:pt modelId="{7E84BDCC-15DE-CB43-95E4-73D10A20E64A}" type="pres">
      <dgm:prSet presAssocID="{0C9344F5-3245-479F-82EB-0590DC88ECDD}" presName="vert1" presStyleCnt="0"/>
      <dgm:spPr/>
    </dgm:pt>
    <dgm:pt modelId="{0687E8F3-9DF7-484A-9BEE-1CF6BC0E2AD1}" type="pres">
      <dgm:prSet presAssocID="{BE83E92A-EC66-42DE-B1EC-758B42EDABFE}" presName="thickLine" presStyleLbl="alignNode1" presStyleIdx="1" presStyleCnt="5"/>
      <dgm:spPr/>
    </dgm:pt>
    <dgm:pt modelId="{03923D4B-F73A-5D45-94EC-2C255F1BB326}" type="pres">
      <dgm:prSet presAssocID="{BE83E92A-EC66-42DE-B1EC-758B42EDABFE}" presName="horz1" presStyleCnt="0"/>
      <dgm:spPr/>
    </dgm:pt>
    <dgm:pt modelId="{BA516A37-17C2-E349-9694-442912B6B52F}" type="pres">
      <dgm:prSet presAssocID="{BE83E92A-EC66-42DE-B1EC-758B42EDABFE}" presName="tx1" presStyleLbl="revTx" presStyleIdx="1" presStyleCnt="5"/>
      <dgm:spPr/>
    </dgm:pt>
    <dgm:pt modelId="{AFE86D03-57E1-E04E-A9F9-60B68E78A181}" type="pres">
      <dgm:prSet presAssocID="{BE83E92A-EC66-42DE-B1EC-758B42EDABFE}" presName="vert1" presStyleCnt="0"/>
      <dgm:spPr/>
    </dgm:pt>
    <dgm:pt modelId="{889E7CAC-7F34-C74D-818F-39EF756EA290}" type="pres">
      <dgm:prSet presAssocID="{BFD8CE5D-080B-4EF2-B3FB-7FDC6AE9036A}" presName="thickLine" presStyleLbl="alignNode1" presStyleIdx="2" presStyleCnt="5"/>
      <dgm:spPr/>
    </dgm:pt>
    <dgm:pt modelId="{7F6B34A8-D291-7541-9275-103EFF3067EE}" type="pres">
      <dgm:prSet presAssocID="{BFD8CE5D-080B-4EF2-B3FB-7FDC6AE9036A}" presName="horz1" presStyleCnt="0"/>
      <dgm:spPr/>
    </dgm:pt>
    <dgm:pt modelId="{0796E3DD-1D68-114B-B035-42603C77B2D7}" type="pres">
      <dgm:prSet presAssocID="{BFD8CE5D-080B-4EF2-B3FB-7FDC6AE9036A}" presName="tx1" presStyleLbl="revTx" presStyleIdx="2" presStyleCnt="5"/>
      <dgm:spPr/>
    </dgm:pt>
    <dgm:pt modelId="{F3FDF330-E6AE-5B47-95FA-7BC36E1CF3AC}" type="pres">
      <dgm:prSet presAssocID="{BFD8CE5D-080B-4EF2-B3FB-7FDC6AE9036A}" presName="vert1" presStyleCnt="0"/>
      <dgm:spPr/>
    </dgm:pt>
    <dgm:pt modelId="{5DE28442-DE73-8947-B136-9767C7427F64}" type="pres">
      <dgm:prSet presAssocID="{B14B7C71-F82F-44D1-AF61-3CD6A5B0A3DC}" presName="thickLine" presStyleLbl="alignNode1" presStyleIdx="3" presStyleCnt="5"/>
      <dgm:spPr/>
    </dgm:pt>
    <dgm:pt modelId="{4FF454C7-D6C3-534D-8E87-CB98F7C0475A}" type="pres">
      <dgm:prSet presAssocID="{B14B7C71-F82F-44D1-AF61-3CD6A5B0A3DC}" presName="horz1" presStyleCnt="0"/>
      <dgm:spPr/>
    </dgm:pt>
    <dgm:pt modelId="{6FD5964B-A220-3444-9450-5FEFB0C7218E}" type="pres">
      <dgm:prSet presAssocID="{B14B7C71-F82F-44D1-AF61-3CD6A5B0A3DC}" presName="tx1" presStyleLbl="revTx" presStyleIdx="3" presStyleCnt="5"/>
      <dgm:spPr/>
    </dgm:pt>
    <dgm:pt modelId="{6EBCD7A5-838B-9040-BDD3-E2C0CB787842}" type="pres">
      <dgm:prSet presAssocID="{B14B7C71-F82F-44D1-AF61-3CD6A5B0A3DC}" presName="vert1" presStyleCnt="0"/>
      <dgm:spPr/>
    </dgm:pt>
    <dgm:pt modelId="{E1A3C131-EF2E-BB4F-ADC8-F7306966E8F1}" type="pres">
      <dgm:prSet presAssocID="{DB4B2DC9-872D-4432-BAFC-D12A0E285AA0}" presName="thickLine" presStyleLbl="alignNode1" presStyleIdx="4" presStyleCnt="5"/>
      <dgm:spPr/>
    </dgm:pt>
    <dgm:pt modelId="{AA01634E-7096-4649-A64D-C58C1786937E}" type="pres">
      <dgm:prSet presAssocID="{DB4B2DC9-872D-4432-BAFC-D12A0E285AA0}" presName="horz1" presStyleCnt="0"/>
      <dgm:spPr/>
    </dgm:pt>
    <dgm:pt modelId="{5C5016C0-5925-324C-8642-2084A45054B5}" type="pres">
      <dgm:prSet presAssocID="{DB4B2DC9-872D-4432-BAFC-D12A0E285AA0}" presName="tx1" presStyleLbl="revTx" presStyleIdx="4" presStyleCnt="5"/>
      <dgm:spPr/>
    </dgm:pt>
    <dgm:pt modelId="{CD507039-3D96-6A41-A064-F4C087BA8576}" type="pres">
      <dgm:prSet presAssocID="{DB4B2DC9-872D-4432-BAFC-D12A0E285AA0}" presName="vert1" presStyleCnt="0"/>
      <dgm:spPr/>
    </dgm:pt>
  </dgm:ptLst>
  <dgm:cxnLst>
    <dgm:cxn modelId="{DB7F6D04-EB25-42B8-9EE6-720A1FC12ECB}" srcId="{9313D7A5-6703-494C-A6C6-6B8EB1E32027}" destId="{DB4B2DC9-872D-4432-BAFC-D12A0E285AA0}" srcOrd="4" destOrd="0" parTransId="{6FFA52D6-9959-4DFF-A6EC-3F6E73657F0C}" sibTransId="{DF1F392E-86E8-453A-BB7E-1B2BD35CB22A}"/>
    <dgm:cxn modelId="{5787810F-BB03-41BF-8B9D-B51E34C6403E}" srcId="{9313D7A5-6703-494C-A6C6-6B8EB1E32027}" destId="{B14B7C71-F82F-44D1-AF61-3CD6A5B0A3DC}" srcOrd="3" destOrd="0" parTransId="{0DF7AEF0-2CAA-49FC-91B7-E548BA26DA58}" sibTransId="{BC615437-8063-4A59-9869-8B31982A7B9A}"/>
    <dgm:cxn modelId="{BF4E3314-1AA4-074E-A3E2-A8D76652AF60}" type="presOf" srcId="{9313D7A5-6703-494C-A6C6-6B8EB1E32027}" destId="{B4ACE623-907A-9140-825A-097880B0F3F5}" srcOrd="0" destOrd="0" presId="urn:microsoft.com/office/officeart/2008/layout/LinedList"/>
    <dgm:cxn modelId="{885F8417-758B-4744-AC03-7DE67442E04C}" type="presOf" srcId="{DB4B2DC9-872D-4432-BAFC-D12A0E285AA0}" destId="{5C5016C0-5925-324C-8642-2084A45054B5}" srcOrd="0" destOrd="0" presId="urn:microsoft.com/office/officeart/2008/layout/LinedList"/>
    <dgm:cxn modelId="{C8624E2B-A3EA-48F3-B52A-05D8318E9A4E}" srcId="{9313D7A5-6703-494C-A6C6-6B8EB1E32027}" destId="{BE83E92A-EC66-42DE-B1EC-758B42EDABFE}" srcOrd="1" destOrd="0" parTransId="{8FBD9BF4-CC18-41F5-82BF-99A10B094AED}" sibTransId="{A3307B16-679A-4F55-8556-1C52416699A5}"/>
    <dgm:cxn modelId="{47C47845-A9A4-7046-98CF-F2F557FF7582}" type="presOf" srcId="{B14B7C71-F82F-44D1-AF61-3CD6A5B0A3DC}" destId="{6FD5964B-A220-3444-9450-5FEFB0C7218E}" srcOrd="0" destOrd="0" presId="urn:microsoft.com/office/officeart/2008/layout/LinedList"/>
    <dgm:cxn modelId="{3EA78667-0A28-480D-A742-A36CE969FC33}" srcId="{9313D7A5-6703-494C-A6C6-6B8EB1E32027}" destId="{0C9344F5-3245-479F-82EB-0590DC88ECDD}" srcOrd="0" destOrd="0" parTransId="{121A613E-CA56-4257-BE1A-F02AE6AE5771}" sibTransId="{9A23B609-F346-4F61-9850-AB84CBD8736E}"/>
    <dgm:cxn modelId="{531C8E89-0E84-440A-9C79-BF9ABFAE99C2}" srcId="{9313D7A5-6703-494C-A6C6-6B8EB1E32027}" destId="{BFD8CE5D-080B-4EF2-B3FB-7FDC6AE9036A}" srcOrd="2" destOrd="0" parTransId="{715D7713-438D-479A-8DEC-7A1D5F76A885}" sibTransId="{AA4A27F8-27CB-4178-A8B8-89502B66F0C0}"/>
    <dgm:cxn modelId="{59D9D3BA-0D23-8F47-B121-F5C472A3DD19}" type="presOf" srcId="{BE83E92A-EC66-42DE-B1EC-758B42EDABFE}" destId="{BA516A37-17C2-E349-9694-442912B6B52F}" srcOrd="0" destOrd="0" presId="urn:microsoft.com/office/officeart/2008/layout/LinedList"/>
    <dgm:cxn modelId="{A374C2E0-6EA6-6A47-BF77-2630F15F89CD}" type="presOf" srcId="{BFD8CE5D-080B-4EF2-B3FB-7FDC6AE9036A}" destId="{0796E3DD-1D68-114B-B035-42603C77B2D7}" srcOrd="0" destOrd="0" presId="urn:microsoft.com/office/officeart/2008/layout/LinedList"/>
    <dgm:cxn modelId="{2CC282F3-4F32-6644-8633-874C96CADE69}" type="presOf" srcId="{0C9344F5-3245-479F-82EB-0590DC88ECDD}" destId="{50E3A1F0-2146-F44B-A6CC-3FC1DB6EDF2B}" srcOrd="0" destOrd="0" presId="urn:microsoft.com/office/officeart/2008/layout/LinedList"/>
    <dgm:cxn modelId="{DF9A2C27-4A7A-8E48-AD24-D6723D65C712}" type="presParOf" srcId="{B4ACE623-907A-9140-825A-097880B0F3F5}" destId="{C863E645-6411-2842-A36F-C27EB8F3FD22}" srcOrd="0" destOrd="0" presId="urn:microsoft.com/office/officeart/2008/layout/LinedList"/>
    <dgm:cxn modelId="{846D006E-024D-1D4A-96AC-415E562CCA59}" type="presParOf" srcId="{B4ACE623-907A-9140-825A-097880B0F3F5}" destId="{8FC40F00-E858-0D40-BC16-C964ED84B155}" srcOrd="1" destOrd="0" presId="urn:microsoft.com/office/officeart/2008/layout/LinedList"/>
    <dgm:cxn modelId="{463849BA-C1A3-F04B-91CC-1EB1920518A2}" type="presParOf" srcId="{8FC40F00-E858-0D40-BC16-C964ED84B155}" destId="{50E3A1F0-2146-F44B-A6CC-3FC1DB6EDF2B}" srcOrd="0" destOrd="0" presId="urn:microsoft.com/office/officeart/2008/layout/LinedList"/>
    <dgm:cxn modelId="{579C618D-DD19-2841-8ACE-FD97921F68CA}" type="presParOf" srcId="{8FC40F00-E858-0D40-BC16-C964ED84B155}" destId="{7E84BDCC-15DE-CB43-95E4-73D10A20E64A}" srcOrd="1" destOrd="0" presId="urn:microsoft.com/office/officeart/2008/layout/LinedList"/>
    <dgm:cxn modelId="{ACA51D91-D7E0-DC49-81FE-8CAC15D26DEB}" type="presParOf" srcId="{B4ACE623-907A-9140-825A-097880B0F3F5}" destId="{0687E8F3-9DF7-484A-9BEE-1CF6BC0E2AD1}" srcOrd="2" destOrd="0" presId="urn:microsoft.com/office/officeart/2008/layout/LinedList"/>
    <dgm:cxn modelId="{1E4B69B4-1338-174A-91C2-FB85174E2071}" type="presParOf" srcId="{B4ACE623-907A-9140-825A-097880B0F3F5}" destId="{03923D4B-F73A-5D45-94EC-2C255F1BB326}" srcOrd="3" destOrd="0" presId="urn:microsoft.com/office/officeart/2008/layout/LinedList"/>
    <dgm:cxn modelId="{A40B2E8C-D896-4C4C-8278-30BDB9189706}" type="presParOf" srcId="{03923D4B-F73A-5D45-94EC-2C255F1BB326}" destId="{BA516A37-17C2-E349-9694-442912B6B52F}" srcOrd="0" destOrd="0" presId="urn:microsoft.com/office/officeart/2008/layout/LinedList"/>
    <dgm:cxn modelId="{4B1F17E4-24FE-9A4E-BAB8-88F7CD122E4C}" type="presParOf" srcId="{03923D4B-F73A-5D45-94EC-2C255F1BB326}" destId="{AFE86D03-57E1-E04E-A9F9-60B68E78A181}" srcOrd="1" destOrd="0" presId="urn:microsoft.com/office/officeart/2008/layout/LinedList"/>
    <dgm:cxn modelId="{DF66EB04-B2B4-0D49-B088-5F6F1DA5A9D4}" type="presParOf" srcId="{B4ACE623-907A-9140-825A-097880B0F3F5}" destId="{889E7CAC-7F34-C74D-818F-39EF756EA290}" srcOrd="4" destOrd="0" presId="urn:microsoft.com/office/officeart/2008/layout/LinedList"/>
    <dgm:cxn modelId="{D788E78B-0086-BE4B-9DCB-C1C1CF5E1950}" type="presParOf" srcId="{B4ACE623-907A-9140-825A-097880B0F3F5}" destId="{7F6B34A8-D291-7541-9275-103EFF3067EE}" srcOrd="5" destOrd="0" presId="urn:microsoft.com/office/officeart/2008/layout/LinedList"/>
    <dgm:cxn modelId="{570596FD-9229-2041-BCD2-C1C05B44AAC8}" type="presParOf" srcId="{7F6B34A8-D291-7541-9275-103EFF3067EE}" destId="{0796E3DD-1D68-114B-B035-42603C77B2D7}" srcOrd="0" destOrd="0" presId="urn:microsoft.com/office/officeart/2008/layout/LinedList"/>
    <dgm:cxn modelId="{6325BE7E-98ED-8141-AED6-EEBB11C7F262}" type="presParOf" srcId="{7F6B34A8-D291-7541-9275-103EFF3067EE}" destId="{F3FDF330-E6AE-5B47-95FA-7BC36E1CF3AC}" srcOrd="1" destOrd="0" presId="urn:microsoft.com/office/officeart/2008/layout/LinedList"/>
    <dgm:cxn modelId="{C924765A-64A5-8A40-8AF5-A9B99A1A1816}" type="presParOf" srcId="{B4ACE623-907A-9140-825A-097880B0F3F5}" destId="{5DE28442-DE73-8947-B136-9767C7427F64}" srcOrd="6" destOrd="0" presId="urn:microsoft.com/office/officeart/2008/layout/LinedList"/>
    <dgm:cxn modelId="{0A02625A-3327-3645-8127-622D4DEF2AF4}" type="presParOf" srcId="{B4ACE623-907A-9140-825A-097880B0F3F5}" destId="{4FF454C7-D6C3-534D-8E87-CB98F7C0475A}" srcOrd="7" destOrd="0" presId="urn:microsoft.com/office/officeart/2008/layout/LinedList"/>
    <dgm:cxn modelId="{68F11D8E-2655-B34B-A06E-A9EBB63533A7}" type="presParOf" srcId="{4FF454C7-D6C3-534D-8E87-CB98F7C0475A}" destId="{6FD5964B-A220-3444-9450-5FEFB0C7218E}" srcOrd="0" destOrd="0" presId="urn:microsoft.com/office/officeart/2008/layout/LinedList"/>
    <dgm:cxn modelId="{A5820E54-88C1-044C-BDDB-F5E060A1C15F}" type="presParOf" srcId="{4FF454C7-D6C3-534D-8E87-CB98F7C0475A}" destId="{6EBCD7A5-838B-9040-BDD3-E2C0CB787842}" srcOrd="1" destOrd="0" presId="urn:microsoft.com/office/officeart/2008/layout/LinedList"/>
    <dgm:cxn modelId="{74782103-17BF-F340-AF21-D7501AE5BC2A}" type="presParOf" srcId="{B4ACE623-907A-9140-825A-097880B0F3F5}" destId="{E1A3C131-EF2E-BB4F-ADC8-F7306966E8F1}" srcOrd="8" destOrd="0" presId="urn:microsoft.com/office/officeart/2008/layout/LinedList"/>
    <dgm:cxn modelId="{993C6EB2-2A5F-F148-B6B0-0E8868256484}" type="presParOf" srcId="{B4ACE623-907A-9140-825A-097880B0F3F5}" destId="{AA01634E-7096-4649-A64D-C58C1786937E}" srcOrd="9" destOrd="0" presId="urn:microsoft.com/office/officeart/2008/layout/LinedList"/>
    <dgm:cxn modelId="{975C1096-F562-D247-8181-610FBA3BD061}" type="presParOf" srcId="{AA01634E-7096-4649-A64D-C58C1786937E}" destId="{5C5016C0-5925-324C-8642-2084A45054B5}" srcOrd="0" destOrd="0" presId="urn:microsoft.com/office/officeart/2008/layout/LinedList"/>
    <dgm:cxn modelId="{BE3FDF26-BA9E-7A4E-8487-740BC12BF7F7}" type="presParOf" srcId="{AA01634E-7096-4649-A64D-C58C1786937E}" destId="{CD507039-3D96-6A41-A064-F4C087BA85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3E645-6411-2842-A36F-C27EB8F3FD22}">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3A1F0-2146-F44B-A6CC-3FC1DB6EDF2B}">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1" i="0" kern="1200"/>
            <a:t>Long-Term Data Archival</a:t>
          </a:r>
          <a:r>
            <a:rPr lang="en-GB" sz="1400" b="0" i="0" kern="1200"/>
            <a:t>: Companies in regulated industries can use Tape Gateway to comply with legal requirements for long-term data retention, utilizing it to replace physical tapes with a durable and cost-effective virtual tape infrastructure hosted in AWS.</a:t>
          </a:r>
          <a:endParaRPr lang="en-US" sz="1400" kern="1200"/>
        </a:p>
      </dsp:txBody>
      <dsp:txXfrm>
        <a:off x="0" y="675"/>
        <a:ext cx="6900512" cy="1106957"/>
      </dsp:txXfrm>
    </dsp:sp>
    <dsp:sp modelId="{0687E8F3-9DF7-484A-9BEE-1CF6BC0E2AD1}">
      <dsp:nvSpPr>
        <dsp:cNvPr id="0" name=""/>
        <dsp:cNvSpPr/>
      </dsp:nvSpPr>
      <dsp:spPr>
        <a:xfrm>
          <a:off x="0" y="1107633"/>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16A37-17C2-E349-9694-442912B6B52F}">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1" i="0" kern="1200"/>
            <a:t>Digital Media Asset Preservation</a:t>
          </a:r>
          <a:r>
            <a:rPr lang="en-GB" sz="1400" b="0" i="0" kern="1200"/>
            <a:t>: Media libraries can leverage Tape Gateway to preserve digital assets effectively, allowing for the archiving of digital media assets into virtual tapes, which ensures a secure and scalable solution to store invaluable media contents for the long term.</a:t>
          </a:r>
          <a:endParaRPr lang="en-US" sz="1400" kern="1200"/>
        </a:p>
      </dsp:txBody>
      <dsp:txXfrm>
        <a:off x="0" y="1107633"/>
        <a:ext cx="6900512" cy="1106957"/>
      </dsp:txXfrm>
    </dsp:sp>
    <dsp:sp modelId="{889E7CAC-7F34-C74D-818F-39EF756EA290}">
      <dsp:nvSpPr>
        <dsp:cNvPr id="0" name=""/>
        <dsp:cNvSpPr/>
      </dsp:nvSpPr>
      <dsp:spPr>
        <a:xfrm>
          <a:off x="0" y="221459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6E3DD-1D68-114B-B035-42603C77B2D7}">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1" i="0" kern="1200"/>
            <a:t>Healthcare Data Backup</a:t>
          </a:r>
          <a:r>
            <a:rPr lang="en-GB" sz="1400" b="0" i="0" kern="1200"/>
            <a:t>: Healthcare organizations can utilize Tape Gateway to back up patient records and other sensitive data, creating a virtual tape library in AWS that offers a secure, scalable, and compliant storage solution, safeguarding critical data while facilitating easy retrieval for analysis and reporting.</a:t>
          </a:r>
          <a:endParaRPr lang="en-US" sz="1400" kern="1200"/>
        </a:p>
      </dsp:txBody>
      <dsp:txXfrm>
        <a:off x="0" y="2214591"/>
        <a:ext cx="6900512" cy="1106957"/>
      </dsp:txXfrm>
    </dsp:sp>
    <dsp:sp modelId="{5DE28442-DE73-8947-B136-9767C7427F64}">
      <dsp:nvSpPr>
        <dsp:cNvPr id="0" name=""/>
        <dsp:cNvSpPr/>
      </dsp:nvSpPr>
      <dsp:spPr>
        <a:xfrm>
          <a:off x="0" y="3321549"/>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D5964B-A220-3444-9450-5FEFB0C7218E}">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1" i="0" kern="1200"/>
            <a:t>Scientific Research Data Archival</a:t>
          </a:r>
          <a:r>
            <a:rPr lang="en-GB" sz="1400" b="0" i="0" kern="1200"/>
            <a:t>: Research institutions can use Tape Gateway for the archival of large datasets generated through scientific research, offering a cost-effective and scalable solution to maintain access to historical data without the burden of managing a physical tape library.</a:t>
          </a:r>
          <a:endParaRPr lang="en-US" sz="1400" kern="1200"/>
        </a:p>
      </dsp:txBody>
      <dsp:txXfrm>
        <a:off x="0" y="3321549"/>
        <a:ext cx="6900512" cy="1106957"/>
      </dsp:txXfrm>
    </dsp:sp>
    <dsp:sp modelId="{E1A3C131-EF2E-BB4F-ADC8-F7306966E8F1}">
      <dsp:nvSpPr>
        <dsp:cNvPr id="0" name=""/>
        <dsp:cNvSpPr/>
      </dsp:nvSpPr>
      <dsp:spPr>
        <a:xfrm>
          <a:off x="0" y="4428507"/>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5016C0-5925-324C-8642-2084A45054B5}">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1" i="0" kern="1200"/>
            <a:t>Government Records Preservation</a:t>
          </a:r>
          <a:r>
            <a:rPr lang="en-GB" sz="1400" b="0" i="0" kern="1200"/>
            <a:t>: Government agencies can employ Tape Gateway to preserve essential governmental records securely, creating a virtual tape library that meets regulatory requirements for data retention and ensures the long-term preservation of vital records with the ability for quick retrieval in compliance audits or legislative processes</a:t>
          </a:r>
          <a:endParaRPr lang="en-US" sz="1400" kern="1200"/>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022B7-FC0E-8A4C-B36E-6668D71D874D}" type="datetimeFigureOut">
              <a:rPr lang="en-CH" smtClean="0"/>
              <a:t>08.09.23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A8962-29C2-2640-9320-AD2CEEF9DDB2}" type="slidenum">
              <a:rPr lang="en-CH" smtClean="0"/>
              <a:t>‹#›</a:t>
            </a:fld>
            <a:endParaRPr lang="en-CH"/>
          </a:p>
        </p:txBody>
      </p:sp>
    </p:spTree>
    <p:extLst>
      <p:ext uri="{BB962C8B-B14F-4D97-AF65-F5344CB8AC3E}">
        <p14:creationId xmlns:p14="http://schemas.microsoft.com/office/powerpoint/2010/main" val="120034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AC8A8962-29C2-2640-9320-AD2CEEF9DDB2}" type="slidenum">
              <a:rPr lang="en-CH" smtClean="0"/>
              <a:t>13</a:t>
            </a:fld>
            <a:endParaRPr lang="en-CH"/>
          </a:p>
        </p:txBody>
      </p:sp>
    </p:spTree>
    <p:extLst>
      <p:ext uri="{BB962C8B-B14F-4D97-AF65-F5344CB8AC3E}">
        <p14:creationId xmlns:p14="http://schemas.microsoft.com/office/powerpoint/2010/main" val="424926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08.09.23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aws.amazon.com/amazonglacier/latest/dev/introduction.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50487-94F4-DCED-32F1-BE4E2F16886F}"/>
              </a:ext>
            </a:extLst>
          </p:cNvPr>
          <p:cNvSpPr>
            <a:spLocks noGrp="1"/>
          </p:cNvSpPr>
          <p:nvPr>
            <p:ph type="ctrTitle"/>
          </p:nvPr>
        </p:nvSpPr>
        <p:spPr>
          <a:xfrm>
            <a:off x="578651" y="1122363"/>
            <a:ext cx="11034695" cy="3174690"/>
          </a:xfrm>
        </p:spPr>
        <p:txBody>
          <a:bodyPr>
            <a:normAutofit/>
          </a:bodyPr>
          <a:lstStyle/>
          <a:p>
            <a:pPr algn="l"/>
            <a:r>
              <a:rPr lang="en-GB" sz="8000" b="0" i="0">
                <a:effectLst/>
                <a:latin typeface="AmazonEmberBold"/>
              </a:rPr>
              <a:t>AWS Storage Gateway</a:t>
            </a:r>
            <a:br>
              <a:rPr lang="en-GB" sz="8000" b="0" i="0">
                <a:effectLst/>
                <a:latin typeface="AmazonEmberBold"/>
              </a:rPr>
            </a:br>
            <a:endParaRPr lang="en-CH" sz="8000"/>
          </a:p>
        </p:txBody>
      </p:sp>
      <p:sp>
        <p:nvSpPr>
          <p:cNvPr id="3" name="Subtitle 2">
            <a:extLst>
              <a:ext uri="{FF2B5EF4-FFF2-40B4-BE49-F238E27FC236}">
                <a16:creationId xmlns:a16="http://schemas.microsoft.com/office/drawing/2014/main" id="{899F32DD-9BFC-A3A6-B7E0-3EBF60FFCCDB}"/>
              </a:ext>
            </a:extLst>
          </p:cNvPr>
          <p:cNvSpPr>
            <a:spLocks noGrp="1"/>
          </p:cNvSpPr>
          <p:nvPr>
            <p:ph type="subTitle" idx="1"/>
          </p:nvPr>
        </p:nvSpPr>
        <p:spPr>
          <a:xfrm>
            <a:off x="578651" y="4723637"/>
            <a:ext cx="11034695" cy="1481396"/>
          </a:xfrm>
        </p:spPr>
        <p:txBody>
          <a:bodyPr>
            <a:normAutofit/>
          </a:bodyPr>
          <a:lstStyle/>
          <a:p>
            <a:r>
              <a:rPr lang="en-GB" sz="2800" b="0" i="0">
                <a:effectLst/>
                <a:latin typeface="AmazonEmber"/>
              </a:rPr>
              <a:t>Provide on-premises applications with access to virtually unlimited cloud storage</a:t>
            </a:r>
            <a:endParaRPr lang="en-CH" sz="2800"/>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38625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D8969E-2C63-D7B2-F3DD-BA1121AD2F9E}"/>
              </a:ext>
            </a:extLst>
          </p:cNvPr>
          <p:cNvSpPr>
            <a:spLocks noGrp="1"/>
          </p:cNvSpPr>
          <p:nvPr>
            <p:ph type="title"/>
          </p:nvPr>
        </p:nvSpPr>
        <p:spPr>
          <a:xfrm>
            <a:off x="838200" y="365125"/>
            <a:ext cx="10515600" cy="1325563"/>
          </a:xfrm>
        </p:spPr>
        <p:txBody>
          <a:bodyPr>
            <a:normAutofit/>
          </a:bodyPr>
          <a:lstStyle/>
          <a:p>
            <a:r>
              <a:rPr lang="en-US" kern="1200">
                <a:latin typeface="+mj-lt"/>
                <a:ea typeface="+mj-ea"/>
                <a:cs typeface="+mj-cs"/>
              </a:rPr>
              <a:t>File Gateway: S3 File Gateway. Use Cases</a:t>
            </a:r>
            <a:endParaRPr lang="en-CH"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209DF5-B791-2639-2DFA-B07A0EDD5729}"/>
              </a:ext>
            </a:extLst>
          </p:cNvPr>
          <p:cNvSpPr>
            <a:spLocks noGrp="1"/>
          </p:cNvSpPr>
          <p:nvPr>
            <p:ph idx="1"/>
          </p:nvPr>
        </p:nvSpPr>
        <p:spPr>
          <a:xfrm>
            <a:off x="838200" y="1825625"/>
            <a:ext cx="10515600" cy="4351338"/>
          </a:xfrm>
        </p:spPr>
        <p:txBody>
          <a:bodyPr>
            <a:normAutofit/>
          </a:bodyPr>
          <a:lstStyle/>
          <a:p>
            <a:pPr>
              <a:buFont typeface="+mj-lt"/>
              <a:buAutoNum type="arabicPeriod"/>
            </a:pPr>
            <a:r>
              <a:rPr lang="en-GB" sz="1500" b="1" i="0">
                <a:effectLst/>
                <a:latin typeface="Söhne"/>
              </a:rPr>
              <a:t>Remote Learning Resource Management</a:t>
            </a:r>
            <a:r>
              <a:rPr lang="en-GB" sz="1500" b="0" i="0">
                <a:effectLst/>
                <a:latin typeface="Söhne"/>
              </a:rPr>
              <a:t>: Educational institutions can utilize File Gateway to efficiently manage a vast repository of e-learning resources, allowing students and faculty remote access to educational materials through a simplified, secure, and scalable storage solution.</a:t>
            </a:r>
          </a:p>
          <a:p>
            <a:pPr>
              <a:buFont typeface="+mj-lt"/>
              <a:buAutoNum type="arabicPeriod"/>
            </a:pPr>
            <a:r>
              <a:rPr lang="en-GB" sz="1500" b="1" i="0">
                <a:effectLst/>
                <a:latin typeface="Söhne"/>
              </a:rPr>
              <a:t>Digital Asset Management for Media Companies</a:t>
            </a:r>
            <a:r>
              <a:rPr lang="en-GB" sz="1500" b="0" i="0">
                <a:effectLst/>
                <a:latin typeface="Söhne"/>
              </a:rPr>
              <a:t>: Media enterprises can deploy File Gateway for storing and managing a plethora of digital assets centrally, ensuring streamlined access and collaboration on digital resources while reducing storage costs and complexity.</a:t>
            </a:r>
          </a:p>
          <a:p>
            <a:pPr>
              <a:buFont typeface="+mj-lt"/>
              <a:buAutoNum type="arabicPeriod"/>
            </a:pPr>
            <a:r>
              <a:rPr lang="en-GB" sz="1500" b="1" i="0">
                <a:effectLst/>
                <a:latin typeface="Söhne"/>
              </a:rPr>
              <a:t>Regulatory Compliance in Financial Sector</a:t>
            </a:r>
            <a:r>
              <a:rPr lang="en-GB" sz="1500" b="0" i="0">
                <a:effectLst/>
                <a:latin typeface="Söhne"/>
              </a:rPr>
              <a:t>: Financial institutions can employ File Gateway to meet regulatory compliance requirements by archiving transaction data securely on AWS, facilitating secure, scalable, and cost-effective storage with easy retrieval options for audit purposes.</a:t>
            </a:r>
          </a:p>
          <a:p>
            <a:pPr>
              <a:buFont typeface="+mj-lt"/>
              <a:buAutoNum type="arabicPeriod"/>
            </a:pPr>
            <a:r>
              <a:rPr lang="en-GB" sz="1500" b="1" i="0">
                <a:effectLst/>
                <a:latin typeface="Söhne"/>
              </a:rPr>
              <a:t>Healthcare Records Management</a:t>
            </a:r>
            <a:r>
              <a:rPr lang="en-GB" sz="1500" b="0" i="0">
                <a:effectLst/>
                <a:latin typeface="Söhne"/>
              </a:rPr>
              <a:t>: Healthcare organizations can use File Gateway to store and manage patients' electronic health records (EHRs) efficiently, providing a secure and compliant storage solution that ensures high availability and durability of critical health data.</a:t>
            </a:r>
          </a:p>
          <a:p>
            <a:pPr>
              <a:buFont typeface="+mj-lt"/>
              <a:buAutoNum type="arabicPeriod"/>
            </a:pPr>
            <a:r>
              <a:rPr lang="en-GB" sz="1500" b="1" i="0">
                <a:effectLst/>
                <a:latin typeface="Söhne"/>
              </a:rPr>
              <a:t>Research Data Archiving in Life Sciences</a:t>
            </a:r>
            <a:r>
              <a:rPr lang="en-GB" sz="1500" b="0" i="0">
                <a:effectLst/>
                <a:latin typeface="Söhne"/>
              </a:rPr>
              <a:t>: Research institutions in the field of life sciences can leverage File Gateway to archive substantial volumes of research data, promoting a collaborative research environment by facilitating easy sharing and access to data while maintaining the integrity and security of sensitive information.</a:t>
            </a:r>
          </a:p>
          <a:p>
            <a:endParaRPr lang="en-CH" sz="1500"/>
          </a:p>
        </p:txBody>
      </p:sp>
    </p:spTree>
    <p:extLst>
      <p:ext uri="{BB962C8B-B14F-4D97-AF65-F5344CB8AC3E}">
        <p14:creationId xmlns:p14="http://schemas.microsoft.com/office/powerpoint/2010/main" val="386483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B364-EA6A-89CE-E777-54C6CE2EEDD9}"/>
              </a:ext>
            </a:extLst>
          </p:cNvPr>
          <p:cNvSpPr>
            <a:spLocks noGrp="1"/>
          </p:cNvSpPr>
          <p:nvPr>
            <p:ph type="title"/>
          </p:nvPr>
        </p:nvSpPr>
        <p:spPr>
          <a:xfrm>
            <a:off x="841248" y="548640"/>
            <a:ext cx="3600860" cy="5431536"/>
          </a:xfrm>
        </p:spPr>
        <p:txBody>
          <a:bodyPr>
            <a:normAutofit/>
          </a:bodyPr>
          <a:lstStyle/>
          <a:p>
            <a:pPr algn="ctr"/>
            <a:r>
              <a:rPr lang="en-US" sz="5400" kern="1200" dirty="0">
                <a:latin typeface="+mj-lt"/>
                <a:ea typeface="+mj-ea"/>
                <a:cs typeface="+mj-cs"/>
              </a:rPr>
              <a:t>File Gateway: </a:t>
            </a:r>
            <a:r>
              <a:rPr lang="en-US" sz="5400" kern="1200" dirty="0" err="1">
                <a:latin typeface="+mj-lt"/>
                <a:ea typeface="+mj-ea"/>
                <a:cs typeface="+mj-cs"/>
              </a:rPr>
              <a:t>FSx</a:t>
            </a:r>
            <a:r>
              <a:rPr lang="en-US" sz="5400" kern="1200" dirty="0">
                <a:latin typeface="+mj-lt"/>
                <a:ea typeface="+mj-ea"/>
                <a:cs typeface="+mj-cs"/>
              </a:rPr>
              <a:t> File Gateway</a:t>
            </a:r>
            <a:endParaRPr lang="en-CH" sz="5400" dirty="0"/>
          </a:p>
        </p:txBody>
      </p:sp>
      <p:sp>
        <p:nvSpPr>
          <p:cNvPr id="3" name="Content Placeholder 2">
            <a:extLst>
              <a:ext uri="{FF2B5EF4-FFF2-40B4-BE49-F238E27FC236}">
                <a16:creationId xmlns:a16="http://schemas.microsoft.com/office/drawing/2014/main" id="{7F51EF2E-D0DA-9692-1EDE-FE329231C652}"/>
              </a:ext>
            </a:extLst>
          </p:cNvPr>
          <p:cNvSpPr>
            <a:spLocks noGrp="1"/>
          </p:cNvSpPr>
          <p:nvPr>
            <p:ph idx="1"/>
          </p:nvPr>
        </p:nvSpPr>
        <p:spPr>
          <a:xfrm>
            <a:off x="5238177" y="195426"/>
            <a:ext cx="6224335" cy="6467147"/>
          </a:xfrm>
        </p:spPr>
        <p:txBody>
          <a:bodyPr anchor="ctr">
            <a:noAutofit/>
          </a:bodyPr>
          <a:lstStyle/>
          <a:p>
            <a:r>
              <a:rPr lang="en-GB" sz="1600" b="0" i="0" dirty="0">
                <a:solidFill>
                  <a:srgbClr val="16191F"/>
                </a:solidFill>
                <a:effectLst/>
              </a:rPr>
              <a:t>Amazon </a:t>
            </a:r>
            <a:r>
              <a:rPr lang="en-GB" sz="1600" b="0" i="0" dirty="0" err="1">
                <a:solidFill>
                  <a:srgbClr val="16191F"/>
                </a:solidFill>
                <a:effectLst/>
              </a:rPr>
              <a:t>FSx</a:t>
            </a:r>
            <a:r>
              <a:rPr lang="en-GB" sz="1600" b="0" i="0" dirty="0">
                <a:solidFill>
                  <a:srgbClr val="16191F"/>
                </a:solidFill>
                <a:effectLst/>
              </a:rPr>
              <a:t> File Gateway (</a:t>
            </a:r>
            <a:r>
              <a:rPr lang="en-GB" sz="1600" b="0" i="0" dirty="0" err="1">
                <a:solidFill>
                  <a:srgbClr val="16191F"/>
                </a:solidFill>
                <a:effectLst/>
              </a:rPr>
              <a:t>FSx</a:t>
            </a:r>
            <a:r>
              <a:rPr lang="en-GB" sz="1600" b="0" i="0" dirty="0">
                <a:solidFill>
                  <a:srgbClr val="16191F"/>
                </a:solidFill>
                <a:effectLst/>
              </a:rPr>
              <a:t> File Gateway) is a new File Gateway type that provides low latency and efficient access to in-cloud </a:t>
            </a:r>
            <a:r>
              <a:rPr lang="en-GB" sz="1600" b="0" i="0" dirty="0" err="1">
                <a:solidFill>
                  <a:srgbClr val="16191F"/>
                </a:solidFill>
                <a:effectLst/>
              </a:rPr>
              <a:t>FSx</a:t>
            </a:r>
            <a:r>
              <a:rPr lang="en-GB" sz="1600" b="0" i="0" dirty="0">
                <a:solidFill>
                  <a:srgbClr val="16191F"/>
                </a:solidFill>
                <a:effectLst/>
              </a:rPr>
              <a:t> for Windows File Server file shares from your on-premises facility. </a:t>
            </a:r>
          </a:p>
          <a:p>
            <a:r>
              <a:rPr lang="en-GB" sz="1600" b="0" i="0" dirty="0">
                <a:solidFill>
                  <a:srgbClr val="16191F"/>
                </a:solidFill>
                <a:effectLst/>
              </a:rPr>
              <a:t>If you maintain on-premises file storage because of latency or bandwidth requirements, you can instead use </a:t>
            </a:r>
            <a:r>
              <a:rPr lang="en-GB" sz="1600" b="0" i="0" dirty="0" err="1">
                <a:solidFill>
                  <a:srgbClr val="16191F"/>
                </a:solidFill>
                <a:effectLst/>
              </a:rPr>
              <a:t>FSx</a:t>
            </a:r>
            <a:r>
              <a:rPr lang="en-GB" sz="1600" b="0" i="0" dirty="0">
                <a:solidFill>
                  <a:srgbClr val="16191F"/>
                </a:solidFill>
                <a:effectLst/>
              </a:rPr>
              <a:t> File Gateway for seamless access to fully managed, highly reliable, and virtually unlimited Windows file shares provided in the AWS Cloud by </a:t>
            </a:r>
            <a:r>
              <a:rPr lang="en-GB" sz="1600" b="0" i="0" dirty="0" err="1">
                <a:solidFill>
                  <a:srgbClr val="16191F"/>
                </a:solidFill>
                <a:effectLst/>
              </a:rPr>
              <a:t>FSx</a:t>
            </a:r>
            <a:r>
              <a:rPr lang="en-GB" sz="1600" b="0" i="0" dirty="0">
                <a:solidFill>
                  <a:srgbClr val="16191F"/>
                </a:solidFill>
                <a:effectLst/>
              </a:rPr>
              <a:t> for Windows File Server.</a:t>
            </a:r>
          </a:p>
          <a:p>
            <a:r>
              <a:rPr lang="en-GB" sz="1600" b="0" i="0" dirty="0">
                <a:solidFill>
                  <a:srgbClr val="16191F"/>
                </a:solidFill>
                <a:effectLst/>
              </a:rPr>
              <a:t>After the Amazon </a:t>
            </a:r>
            <a:r>
              <a:rPr lang="en-GB" sz="1600" b="0" i="0" dirty="0" err="1">
                <a:solidFill>
                  <a:srgbClr val="16191F"/>
                </a:solidFill>
                <a:effectLst/>
              </a:rPr>
              <a:t>FSx</a:t>
            </a:r>
            <a:r>
              <a:rPr lang="en-GB" sz="1600" b="0" i="0" dirty="0">
                <a:solidFill>
                  <a:srgbClr val="16191F"/>
                </a:solidFill>
                <a:effectLst/>
              </a:rPr>
              <a:t> File Gateway is activated and can access </a:t>
            </a:r>
            <a:r>
              <a:rPr lang="en-GB" sz="1600" b="0" i="0" dirty="0" err="1">
                <a:solidFill>
                  <a:srgbClr val="16191F"/>
                </a:solidFill>
                <a:effectLst/>
              </a:rPr>
              <a:t>FSx</a:t>
            </a:r>
            <a:r>
              <a:rPr lang="en-GB" sz="1600" b="0" i="0" dirty="0">
                <a:solidFill>
                  <a:srgbClr val="16191F"/>
                </a:solidFill>
                <a:effectLst/>
              </a:rPr>
              <a:t> for Windows File Server, use the Storage Gateway console to join it to your Microsoft Active Directory domain. After the gateway successfully joins a domain, you use the Storage Gateway console to attach the gateway to an existing </a:t>
            </a:r>
            <a:r>
              <a:rPr lang="en-GB" sz="1600" b="0" i="0" dirty="0" err="1">
                <a:solidFill>
                  <a:srgbClr val="16191F"/>
                </a:solidFill>
                <a:effectLst/>
              </a:rPr>
              <a:t>FSx</a:t>
            </a:r>
            <a:r>
              <a:rPr lang="en-GB" sz="1600" b="0" i="0" dirty="0">
                <a:solidFill>
                  <a:srgbClr val="16191F"/>
                </a:solidFill>
                <a:effectLst/>
              </a:rPr>
              <a:t> for Windows File Server. </a:t>
            </a:r>
            <a:r>
              <a:rPr lang="en-GB" sz="1600" b="0" i="0" dirty="0" err="1">
                <a:solidFill>
                  <a:srgbClr val="16191F"/>
                </a:solidFill>
                <a:effectLst/>
              </a:rPr>
              <a:t>FSx</a:t>
            </a:r>
            <a:r>
              <a:rPr lang="en-GB" sz="1600" b="0" i="0" dirty="0">
                <a:solidFill>
                  <a:srgbClr val="16191F"/>
                </a:solidFill>
                <a:effectLst/>
              </a:rPr>
              <a:t> for Windows File Server makes all the shares on the server available as shares on your Amazon </a:t>
            </a:r>
            <a:r>
              <a:rPr lang="en-GB" sz="1600" b="0" i="0" dirty="0" err="1">
                <a:solidFill>
                  <a:srgbClr val="16191F"/>
                </a:solidFill>
                <a:effectLst/>
              </a:rPr>
              <a:t>FSx</a:t>
            </a:r>
            <a:r>
              <a:rPr lang="en-GB" sz="1600" b="0" i="0" dirty="0">
                <a:solidFill>
                  <a:srgbClr val="16191F"/>
                </a:solidFill>
                <a:effectLst/>
              </a:rPr>
              <a:t> File Gateway</a:t>
            </a:r>
          </a:p>
          <a:p>
            <a:pPr algn="l"/>
            <a:r>
              <a:rPr lang="en-GB" sz="1600" b="0" i="0" dirty="0" err="1">
                <a:solidFill>
                  <a:srgbClr val="16191F"/>
                </a:solidFill>
                <a:effectLst/>
              </a:rPr>
              <a:t>FSx</a:t>
            </a:r>
            <a:r>
              <a:rPr lang="en-GB" sz="1600" b="0" i="0" dirty="0">
                <a:solidFill>
                  <a:srgbClr val="16191F"/>
                </a:solidFill>
                <a:effectLst/>
              </a:rPr>
              <a:t> File Gateway provides the following benefits:</a:t>
            </a:r>
          </a:p>
          <a:p>
            <a:pPr lvl="1"/>
            <a:r>
              <a:rPr lang="en-GB" sz="1600" b="0" i="0" dirty="0">
                <a:solidFill>
                  <a:srgbClr val="16191F"/>
                </a:solidFill>
                <a:effectLst/>
              </a:rPr>
              <a:t>Helps eliminate on-premises file servers and consolidates all their data in AWS to take advantage of the scale and economics of cloud storage.</a:t>
            </a:r>
          </a:p>
          <a:p>
            <a:pPr lvl="1"/>
            <a:r>
              <a:rPr lang="en-GB" sz="1600" b="0" i="0" dirty="0">
                <a:solidFill>
                  <a:srgbClr val="16191F"/>
                </a:solidFill>
                <a:effectLst/>
              </a:rPr>
              <a:t>Provides options that you can use for all your file workloads, including those that require on-premises access to cloud data.</a:t>
            </a:r>
          </a:p>
          <a:p>
            <a:pPr lvl="1"/>
            <a:r>
              <a:rPr lang="en-GB" sz="1600" b="0" i="0" dirty="0">
                <a:solidFill>
                  <a:srgbClr val="16191F"/>
                </a:solidFill>
                <a:effectLst/>
              </a:rPr>
              <a:t>Applications that need to stay on premises can now experience the same low latency and high performance that they have in AWS, without taxing your networks or impacting the latencies experienced by your most demanding applications.</a:t>
            </a:r>
          </a:p>
        </p:txBody>
      </p:sp>
    </p:spTree>
    <p:extLst>
      <p:ext uri="{BB962C8B-B14F-4D97-AF65-F5344CB8AC3E}">
        <p14:creationId xmlns:p14="http://schemas.microsoft.com/office/powerpoint/2010/main" val="155251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0EC8-8EC6-1D76-4403-E8723232296C}"/>
              </a:ext>
            </a:extLst>
          </p:cNvPr>
          <p:cNvSpPr>
            <a:spLocks noGrp="1"/>
          </p:cNvSpPr>
          <p:nvPr>
            <p:ph type="title"/>
          </p:nvPr>
        </p:nvSpPr>
        <p:spPr>
          <a:xfrm>
            <a:off x="2019300" y="538956"/>
            <a:ext cx="8985250" cy="1118394"/>
          </a:xfrm>
        </p:spPr>
        <p:txBody>
          <a:bodyPr anchor="t">
            <a:normAutofit/>
          </a:bodyPr>
          <a:lstStyle/>
          <a:p>
            <a:r>
              <a:rPr lang="en-US" sz="4000" kern="1200" dirty="0">
                <a:latin typeface="+mj-lt"/>
                <a:ea typeface="+mj-ea"/>
                <a:cs typeface="+mj-cs"/>
              </a:rPr>
              <a:t>File Gateway: </a:t>
            </a:r>
            <a:r>
              <a:rPr lang="en-US" sz="4000" kern="1200" dirty="0" err="1">
                <a:latin typeface="+mj-lt"/>
                <a:ea typeface="+mj-ea"/>
                <a:cs typeface="+mj-cs"/>
              </a:rPr>
              <a:t>FSx</a:t>
            </a:r>
            <a:r>
              <a:rPr lang="en-US" sz="4000" kern="1200" dirty="0">
                <a:latin typeface="+mj-lt"/>
                <a:ea typeface="+mj-ea"/>
                <a:cs typeface="+mj-cs"/>
              </a:rPr>
              <a:t> File Gateway</a:t>
            </a:r>
            <a:endParaRPr lang="en-CH" sz="3700" dirty="0"/>
          </a:p>
        </p:txBody>
      </p:sp>
      <p:pic>
        <p:nvPicPr>
          <p:cNvPr id="7" name="Graphic 6" descr="Laptop Secure">
            <a:extLst>
              <a:ext uri="{FF2B5EF4-FFF2-40B4-BE49-F238E27FC236}">
                <a16:creationId xmlns:a16="http://schemas.microsoft.com/office/drawing/2014/main" id="{7ACA2F9E-EAB1-1368-2D47-DCF291608F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7FA9E185-2E7E-6991-2077-B4C23A687B5E}"/>
              </a:ext>
            </a:extLst>
          </p:cNvPr>
          <p:cNvSpPr>
            <a:spLocks noGrp="1"/>
          </p:cNvSpPr>
          <p:nvPr>
            <p:ph idx="1"/>
          </p:nvPr>
        </p:nvSpPr>
        <p:spPr>
          <a:xfrm>
            <a:off x="1009650" y="1847849"/>
            <a:ext cx="9994900" cy="4254501"/>
          </a:xfrm>
        </p:spPr>
        <p:txBody>
          <a:bodyPr>
            <a:normAutofit/>
          </a:bodyPr>
          <a:lstStyle/>
          <a:p>
            <a:r>
              <a:rPr lang="en-GB" sz="1600" b="1" i="0" dirty="0">
                <a:solidFill>
                  <a:srgbClr val="16191F"/>
                </a:solidFill>
                <a:effectLst/>
                <a:highlight>
                  <a:srgbClr val="FFFF00"/>
                </a:highlight>
                <a:latin typeface="Amazon Ember"/>
              </a:rPr>
              <a:t>To use Amazon </a:t>
            </a:r>
            <a:r>
              <a:rPr lang="en-GB" sz="1600" b="1" i="0" dirty="0" err="1">
                <a:solidFill>
                  <a:srgbClr val="16191F"/>
                </a:solidFill>
                <a:effectLst/>
                <a:highlight>
                  <a:srgbClr val="FFFF00"/>
                </a:highlight>
                <a:latin typeface="Amazon Ember"/>
              </a:rPr>
              <a:t>FSx</a:t>
            </a:r>
            <a:r>
              <a:rPr lang="en-GB" sz="1600" b="1" i="0" dirty="0">
                <a:solidFill>
                  <a:srgbClr val="16191F"/>
                </a:solidFill>
                <a:effectLst/>
                <a:highlight>
                  <a:srgbClr val="FFFF00"/>
                </a:highlight>
                <a:latin typeface="Amazon Ember"/>
              </a:rPr>
              <a:t> File Gateway (</a:t>
            </a:r>
            <a:r>
              <a:rPr lang="en-GB" sz="1600" b="1" i="0" dirty="0" err="1">
                <a:solidFill>
                  <a:srgbClr val="16191F"/>
                </a:solidFill>
                <a:effectLst/>
                <a:highlight>
                  <a:srgbClr val="FFFF00"/>
                </a:highlight>
                <a:latin typeface="Amazon Ember"/>
              </a:rPr>
              <a:t>FSx</a:t>
            </a:r>
            <a:r>
              <a:rPr lang="en-GB" sz="1600" b="1" i="0" dirty="0">
                <a:solidFill>
                  <a:srgbClr val="16191F"/>
                </a:solidFill>
                <a:effectLst/>
                <a:highlight>
                  <a:srgbClr val="FFFF00"/>
                </a:highlight>
                <a:latin typeface="Amazon Ember"/>
              </a:rPr>
              <a:t> File Gateway), you must have at least one Amazon </a:t>
            </a:r>
            <a:r>
              <a:rPr lang="en-GB" sz="1600" b="1" i="0" dirty="0" err="1">
                <a:solidFill>
                  <a:srgbClr val="16191F"/>
                </a:solidFill>
                <a:effectLst/>
                <a:highlight>
                  <a:srgbClr val="FFFF00"/>
                </a:highlight>
                <a:latin typeface="Amazon Ember"/>
              </a:rPr>
              <a:t>FSx</a:t>
            </a:r>
            <a:r>
              <a:rPr lang="en-GB" sz="1600" b="1" i="0" dirty="0">
                <a:solidFill>
                  <a:srgbClr val="16191F"/>
                </a:solidFill>
                <a:effectLst/>
                <a:highlight>
                  <a:srgbClr val="FFFF00"/>
                </a:highlight>
                <a:latin typeface="Amazon Ember"/>
              </a:rPr>
              <a:t> for Windows File Server file system.</a:t>
            </a:r>
          </a:p>
          <a:p>
            <a:r>
              <a:rPr lang="en-GB" sz="1600" b="1" i="0" dirty="0">
                <a:solidFill>
                  <a:srgbClr val="16191F"/>
                </a:solidFill>
                <a:effectLst/>
                <a:highlight>
                  <a:srgbClr val="FFFF00"/>
                </a:highlight>
                <a:latin typeface="Amazon Ember"/>
              </a:rPr>
              <a:t>You must also have on-premises access to </a:t>
            </a:r>
            <a:r>
              <a:rPr lang="en-GB" sz="1600" b="1" i="0" dirty="0" err="1">
                <a:solidFill>
                  <a:srgbClr val="16191F"/>
                </a:solidFill>
                <a:effectLst/>
                <a:highlight>
                  <a:srgbClr val="FFFF00"/>
                </a:highlight>
                <a:latin typeface="Amazon Ember"/>
              </a:rPr>
              <a:t>FSx</a:t>
            </a:r>
            <a:r>
              <a:rPr lang="en-GB" sz="1600" b="1" i="0" dirty="0">
                <a:solidFill>
                  <a:srgbClr val="16191F"/>
                </a:solidFill>
                <a:effectLst/>
                <a:highlight>
                  <a:srgbClr val="FFFF00"/>
                </a:highlight>
                <a:latin typeface="Amazon Ember"/>
              </a:rPr>
              <a:t> for Windows File Server, either through a VPN or through an AWS Direct Connect connection</a:t>
            </a:r>
          </a:p>
          <a:p>
            <a:r>
              <a:rPr lang="en-GB" sz="1600" b="0" i="0" dirty="0">
                <a:solidFill>
                  <a:srgbClr val="16191F"/>
                </a:solidFill>
                <a:effectLst/>
                <a:latin typeface="Amazon Ember"/>
              </a:rPr>
              <a:t>You deploy the gateway into your on-premises environment as a virtual machine (VM) running on VMware </a:t>
            </a:r>
            <a:r>
              <a:rPr lang="en-GB" sz="1600" b="0" i="0" dirty="0" err="1">
                <a:solidFill>
                  <a:srgbClr val="16191F"/>
                </a:solidFill>
                <a:effectLst/>
                <a:latin typeface="Amazon Ember"/>
              </a:rPr>
              <a:t>ESXi</a:t>
            </a:r>
            <a:r>
              <a:rPr lang="en-GB" sz="1600" b="0" i="0" dirty="0">
                <a:solidFill>
                  <a:srgbClr val="16191F"/>
                </a:solidFill>
                <a:effectLst/>
                <a:latin typeface="Amazon Ember"/>
              </a:rPr>
              <a:t>, Microsoft Hyper-V, or Linux Kernel-based Virtual Machine (KVM), or as a hardware appliance that you order from your preferred reseller. You can also deploy the Storage Gateway VM in VMware Cloud on AWS, or as an AMI in Amazon EC2. After deploying your appliance, you activate the </a:t>
            </a:r>
            <a:r>
              <a:rPr lang="en-GB" sz="1600" b="0" i="0" dirty="0" err="1">
                <a:solidFill>
                  <a:srgbClr val="16191F"/>
                </a:solidFill>
                <a:effectLst/>
                <a:latin typeface="Amazon Ember"/>
              </a:rPr>
              <a:t>FSx</a:t>
            </a:r>
            <a:r>
              <a:rPr lang="en-GB" sz="1600" b="0" i="0" dirty="0">
                <a:solidFill>
                  <a:srgbClr val="16191F"/>
                </a:solidFill>
                <a:effectLst/>
                <a:latin typeface="Amazon Ember"/>
              </a:rPr>
              <a:t> File Gateway from the Storage Gateway console or through the Storage Gateway API.</a:t>
            </a:r>
          </a:p>
          <a:p>
            <a:endParaRPr lang="en-CH" sz="1600" dirty="0"/>
          </a:p>
        </p:txBody>
      </p:sp>
    </p:spTree>
    <p:extLst>
      <p:ext uri="{BB962C8B-B14F-4D97-AF65-F5344CB8AC3E}">
        <p14:creationId xmlns:p14="http://schemas.microsoft.com/office/powerpoint/2010/main" val="3193378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7" name="Rectangle 615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54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50EC8-8EC6-1D76-4403-E8723232296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File Gateway: </a:t>
            </a:r>
            <a:br>
              <a:rPr lang="en-US" sz="2600" kern="1200" dirty="0">
                <a:solidFill>
                  <a:srgbClr val="FFFFFF"/>
                </a:solidFill>
                <a:latin typeface="+mj-lt"/>
                <a:ea typeface="+mj-ea"/>
                <a:cs typeface="+mj-cs"/>
              </a:rPr>
            </a:br>
            <a:r>
              <a:rPr lang="en-US" sz="2600" kern="1200" dirty="0" err="1">
                <a:solidFill>
                  <a:srgbClr val="FFFFFF"/>
                </a:solidFill>
                <a:latin typeface="+mj-lt"/>
                <a:ea typeface="+mj-ea"/>
                <a:cs typeface="+mj-cs"/>
              </a:rPr>
              <a:t>FSx</a:t>
            </a:r>
            <a:r>
              <a:rPr lang="en-US" sz="2600" kern="1200" dirty="0">
                <a:solidFill>
                  <a:srgbClr val="FFFFFF"/>
                </a:solidFill>
                <a:latin typeface="+mj-lt"/>
                <a:ea typeface="+mj-ea"/>
                <a:cs typeface="+mj-cs"/>
              </a:rPr>
              <a:t> File Gateway</a:t>
            </a:r>
          </a:p>
        </p:txBody>
      </p:sp>
      <p:pic>
        <p:nvPicPr>
          <p:cNvPr id="6146" name="Picture 2" descr="&#10;                Storage Gateway connecting SMB clients through Active Directory to Amazon FSx cloud&#10;                    storage.&#10;            ">
            <a:extLst>
              <a:ext uri="{FF2B5EF4-FFF2-40B4-BE49-F238E27FC236}">
                <a16:creationId xmlns:a16="http://schemas.microsoft.com/office/drawing/2014/main" id="{C44599FE-1111-0430-FDBF-D7D6B958DF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2514" y="40696"/>
            <a:ext cx="6645646" cy="665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905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D8969E-2C63-D7B2-F3DD-BA1121AD2F9E}"/>
              </a:ext>
            </a:extLst>
          </p:cNvPr>
          <p:cNvSpPr>
            <a:spLocks noGrp="1"/>
          </p:cNvSpPr>
          <p:nvPr>
            <p:ph type="title"/>
          </p:nvPr>
        </p:nvSpPr>
        <p:spPr>
          <a:xfrm>
            <a:off x="838200" y="365125"/>
            <a:ext cx="10515600" cy="1325563"/>
          </a:xfrm>
        </p:spPr>
        <p:txBody>
          <a:bodyPr>
            <a:normAutofit/>
          </a:bodyPr>
          <a:lstStyle/>
          <a:p>
            <a:r>
              <a:rPr lang="en-US" kern="1200">
                <a:latin typeface="+mj-lt"/>
                <a:ea typeface="+mj-ea"/>
                <a:cs typeface="+mj-cs"/>
              </a:rPr>
              <a:t>File Gateway: </a:t>
            </a:r>
            <a:r>
              <a:rPr lang="en-US" kern="1200" err="1">
                <a:latin typeface="+mj-lt"/>
                <a:ea typeface="+mj-ea"/>
                <a:cs typeface="+mj-cs"/>
              </a:rPr>
              <a:t>FSx</a:t>
            </a:r>
            <a:r>
              <a:rPr lang="en-US" kern="1200">
                <a:latin typeface="+mj-lt"/>
                <a:ea typeface="+mj-ea"/>
                <a:cs typeface="+mj-cs"/>
              </a:rPr>
              <a:t> File Gateway. Use Cases</a:t>
            </a:r>
            <a:endParaRPr lang="en-CH"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209DF5-B791-2639-2DFA-B07A0EDD5729}"/>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GB" sz="1300" b="1" i="0">
                <a:effectLst/>
                <a:latin typeface="Söhne"/>
              </a:rPr>
              <a:t>Geospatial Data Analysis</a:t>
            </a:r>
            <a:r>
              <a:rPr lang="en-GB" sz="1300" b="0" i="0">
                <a:effectLst/>
                <a:latin typeface="Söhne"/>
              </a:rPr>
              <a:t>: Environmental agencies can deploy Amazon </a:t>
            </a:r>
            <a:r>
              <a:rPr lang="en-GB" sz="1300" b="0" i="0" err="1">
                <a:effectLst/>
                <a:latin typeface="Söhne"/>
              </a:rPr>
              <a:t>FSx</a:t>
            </a:r>
            <a:r>
              <a:rPr lang="en-GB" sz="1300" b="0" i="0">
                <a:effectLst/>
                <a:latin typeface="Söhne"/>
              </a:rPr>
              <a:t> File Gateway to store and </a:t>
            </a:r>
            <a:r>
              <a:rPr lang="en-GB" sz="1300" b="0" i="0" err="1">
                <a:effectLst/>
                <a:latin typeface="Söhne"/>
              </a:rPr>
              <a:t>analyze</a:t>
            </a:r>
            <a:r>
              <a:rPr lang="en-GB" sz="1300" b="0" i="0">
                <a:effectLst/>
                <a:latin typeface="Söhne"/>
              </a:rPr>
              <a:t> massive datasets for geospatial analysis, leveraging the seamless integration with AWS tools to run complex analyses and visualize geospatial data more efficiently and at a large scale.</a:t>
            </a:r>
          </a:p>
          <a:p>
            <a:pPr marL="514350" indent="-514350">
              <a:buFont typeface="+mj-lt"/>
              <a:buAutoNum type="arabicPeriod"/>
            </a:pPr>
            <a:r>
              <a:rPr lang="en-GB" sz="1300" b="1" i="0">
                <a:effectLst/>
                <a:latin typeface="Söhne"/>
              </a:rPr>
              <a:t>Media Production Archive Storage</a:t>
            </a:r>
            <a:r>
              <a:rPr lang="en-GB" sz="1300" b="0" i="0">
                <a:effectLst/>
                <a:latin typeface="Söhne"/>
              </a:rPr>
              <a:t>: Media houses can utilize </a:t>
            </a:r>
            <a:r>
              <a:rPr lang="en-GB" sz="1300" b="0" i="0" err="1">
                <a:effectLst/>
                <a:latin typeface="Söhne"/>
              </a:rPr>
              <a:t>FSx</a:t>
            </a:r>
            <a:r>
              <a:rPr lang="en-GB" sz="1300" b="0" i="0">
                <a:effectLst/>
                <a:latin typeface="Söhne"/>
              </a:rPr>
              <a:t> File Gateway to create a centralized storage solution for archiving digital assets, providing teams with a high-performance file system that facilitates quick retrieval of assets while maintaining data integrity and security.</a:t>
            </a:r>
          </a:p>
          <a:p>
            <a:pPr marL="514350" indent="-514350">
              <a:buFont typeface="+mj-lt"/>
              <a:buAutoNum type="arabicPeriod"/>
            </a:pPr>
            <a:r>
              <a:rPr lang="en-GB" sz="1300" b="1" i="0">
                <a:effectLst/>
                <a:latin typeface="Söhne"/>
              </a:rPr>
              <a:t>Hybrid Cloud Solution for Financial Institutions</a:t>
            </a:r>
            <a:r>
              <a:rPr lang="en-GB" sz="1300" b="0" i="0">
                <a:effectLst/>
                <a:latin typeface="Söhne"/>
              </a:rPr>
              <a:t>: Financial organizations can deploy </a:t>
            </a:r>
            <a:r>
              <a:rPr lang="en-GB" sz="1300" b="0" i="0" err="1">
                <a:effectLst/>
                <a:latin typeface="Söhne"/>
              </a:rPr>
              <a:t>FSx</a:t>
            </a:r>
            <a:r>
              <a:rPr lang="en-GB" sz="1300" b="0" i="0">
                <a:effectLst/>
                <a:latin typeface="Söhne"/>
              </a:rPr>
              <a:t> File Gateway as part of a hybrid cloud solution, allowing for a secure and efficient storage system that integrates seamlessly with existing on-premises infrastructure, enabling regulatory compliance and safeguarding sensitive data.</a:t>
            </a:r>
          </a:p>
          <a:p>
            <a:pPr marL="514350" indent="-514350">
              <a:buFont typeface="+mj-lt"/>
              <a:buAutoNum type="arabicPeriod"/>
            </a:pPr>
            <a:r>
              <a:rPr lang="en-GB" sz="1300" b="1" i="0">
                <a:effectLst/>
                <a:latin typeface="Söhne"/>
              </a:rPr>
              <a:t>Real-Time Analytics in Retail</a:t>
            </a:r>
            <a:r>
              <a:rPr lang="en-GB" sz="1300" b="0" i="0">
                <a:effectLst/>
                <a:latin typeface="Söhne"/>
              </a:rPr>
              <a:t>: Retail chains can integrate </a:t>
            </a:r>
            <a:r>
              <a:rPr lang="en-GB" sz="1300" b="0" i="0" err="1">
                <a:effectLst/>
                <a:latin typeface="Söhne"/>
              </a:rPr>
              <a:t>FSx</a:t>
            </a:r>
            <a:r>
              <a:rPr lang="en-GB" sz="1300" b="0" i="0">
                <a:effectLst/>
                <a:latin typeface="Söhne"/>
              </a:rPr>
              <a:t> File Gateway to store and </a:t>
            </a:r>
            <a:r>
              <a:rPr lang="en-GB" sz="1300" b="0" i="0" err="1">
                <a:effectLst/>
                <a:latin typeface="Söhne"/>
              </a:rPr>
              <a:t>analyze</a:t>
            </a:r>
            <a:r>
              <a:rPr lang="en-GB" sz="1300" b="0" i="0">
                <a:effectLst/>
                <a:latin typeface="Söhne"/>
              </a:rPr>
              <a:t> customer data in real-time, benefiting from the high-performance file storage to quickly process and </a:t>
            </a:r>
            <a:r>
              <a:rPr lang="en-GB" sz="1300" b="0" i="0" err="1">
                <a:effectLst/>
                <a:latin typeface="Söhne"/>
              </a:rPr>
              <a:t>analyze</a:t>
            </a:r>
            <a:r>
              <a:rPr lang="en-GB" sz="1300" b="0" i="0">
                <a:effectLst/>
                <a:latin typeface="Söhne"/>
              </a:rPr>
              <a:t> large datasets, thereby enabling data-driven decision-making and enhancing customer experiences.</a:t>
            </a:r>
          </a:p>
          <a:p>
            <a:pPr marL="514350" indent="-514350">
              <a:buFont typeface="+mj-lt"/>
              <a:buAutoNum type="arabicPeriod"/>
            </a:pPr>
            <a:r>
              <a:rPr lang="en-GB" sz="1300" b="1" i="0">
                <a:effectLst/>
                <a:latin typeface="Söhne"/>
              </a:rPr>
              <a:t>Automotive Design and Simulation</a:t>
            </a:r>
            <a:r>
              <a:rPr lang="en-GB" sz="1300" b="0" i="0">
                <a:effectLst/>
                <a:latin typeface="Söhne"/>
              </a:rPr>
              <a:t>: Automotive companies can leverage </a:t>
            </a:r>
            <a:r>
              <a:rPr lang="en-GB" sz="1300" b="0" i="0" err="1">
                <a:effectLst/>
                <a:latin typeface="Söhne"/>
              </a:rPr>
              <a:t>FSx</a:t>
            </a:r>
            <a:r>
              <a:rPr lang="en-GB" sz="1300" b="0" i="0">
                <a:effectLst/>
                <a:latin typeface="Söhne"/>
              </a:rPr>
              <a:t> File Gateway to store and manage large datasets related to vehicle design and simulations, facilitating seamless collaboration among designers and engineers while ensuring data consistency and high-performance access to crucial design files.</a:t>
            </a:r>
          </a:p>
          <a:p>
            <a:pPr marL="514350" indent="-514350">
              <a:buFont typeface="+mj-lt"/>
              <a:buAutoNum type="arabicPeriod"/>
            </a:pPr>
            <a:r>
              <a:rPr lang="en-GB" sz="1300" b="1" i="0">
                <a:effectLst/>
                <a:latin typeface="Söhne"/>
              </a:rPr>
              <a:t>Smart City Infrastructure Management</a:t>
            </a:r>
            <a:r>
              <a:rPr lang="en-GB" sz="1300" b="0" i="0">
                <a:effectLst/>
                <a:latin typeface="Söhne"/>
              </a:rPr>
              <a:t>: Governments can utilize </a:t>
            </a:r>
            <a:r>
              <a:rPr lang="en-GB" sz="1300" b="0" i="0" err="1">
                <a:effectLst/>
                <a:latin typeface="Söhne"/>
              </a:rPr>
              <a:t>FSx</a:t>
            </a:r>
            <a:r>
              <a:rPr lang="en-GB" sz="1300" b="0" i="0">
                <a:effectLst/>
                <a:latin typeface="Söhne"/>
              </a:rPr>
              <a:t> File Gateway in smart city initiatives to manage a wide array of data from different sensors and IoT devices deployed across urban areas, facilitating a centralized, high-performance data storage solution that aids in real-time analytics and informed decision-making for urban development and management.</a:t>
            </a:r>
          </a:p>
        </p:txBody>
      </p:sp>
    </p:spTree>
    <p:extLst>
      <p:ext uri="{BB962C8B-B14F-4D97-AF65-F5344CB8AC3E}">
        <p14:creationId xmlns:p14="http://schemas.microsoft.com/office/powerpoint/2010/main" val="70611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14A6A-ADC5-4D36-41E8-B3D4C83EEA7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kern="1200">
                <a:solidFill>
                  <a:schemeClr val="bg1"/>
                </a:solidFill>
                <a:effectLst/>
                <a:latin typeface="+mj-lt"/>
                <a:ea typeface="+mj-ea"/>
                <a:cs typeface="+mj-cs"/>
              </a:rPr>
              <a:t>Volume Gateway</a:t>
            </a:r>
            <a:endParaRPr lang="en-US" sz="3200" kern="1200">
              <a:solidFill>
                <a:schemeClr val="bg1"/>
              </a:solidFill>
              <a:latin typeface="+mj-lt"/>
              <a:ea typeface="+mj-ea"/>
              <a:cs typeface="+mj-cs"/>
            </a:endParaRPr>
          </a:p>
        </p:txBody>
      </p:sp>
      <p:pic>
        <p:nvPicPr>
          <p:cNvPr id="7170" name="Picture 2" descr="How Volume Gateway works">
            <a:extLst>
              <a:ext uri="{FF2B5EF4-FFF2-40B4-BE49-F238E27FC236}">
                <a16:creationId xmlns:a16="http://schemas.microsoft.com/office/drawing/2014/main" id="{EC50366D-8C9A-388C-2AF9-534FCBFF5B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6164" y="4707585"/>
            <a:ext cx="10905066" cy="17993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A89FED8-3D06-C812-8155-4CA351EBC1EE}"/>
              </a:ext>
            </a:extLst>
          </p:cNvPr>
          <p:cNvSpPr txBox="1"/>
          <p:nvPr/>
        </p:nvSpPr>
        <p:spPr>
          <a:xfrm>
            <a:off x="766164" y="1564640"/>
            <a:ext cx="10791659" cy="2554545"/>
          </a:xfrm>
          <a:prstGeom prst="rect">
            <a:avLst/>
          </a:prstGeom>
          <a:noFill/>
        </p:spPr>
        <p:txBody>
          <a:bodyPr wrap="square">
            <a:spAutoFit/>
          </a:bodyPr>
          <a:lstStyle/>
          <a:p>
            <a:pPr marL="285750" indent="-285750">
              <a:buFont typeface="Arial" panose="020B0604020202020204" pitchFamily="34" charset="0"/>
              <a:buChar char="•"/>
            </a:pPr>
            <a:r>
              <a:rPr lang="en-GB" sz="1600" b="0" i="0" dirty="0">
                <a:solidFill>
                  <a:srgbClr val="16191F"/>
                </a:solidFill>
                <a:effectLst/>
                <a:latin typeface="Amazon Ember"/>
              </a:rPr>
              <a:t>Block storage based on Internet Small Computer System Interface (iSCSI)</a:t>
            </a:r>
          </a:p>
          <a:p>
            <a:pPr marL="285750" indent="-285750">
              <a:buFont typeface="Arial" panose="020B0604020202020204" pitchFamily="34" charset="0"/>
              <a:buChar char="•"/>
            </a:pPr>
            <a:r>
              <a:rPr lang="en-GB" sz="1600" b="0" i="0" dirty="0">
                <a:solidFill>
                  <a:srgbClr val="16191F"/>
                </a:solidFill>
                <a:effectLst/>
                <a:latin typeface="Amazon Ember"/>
              </a:rPr>
              <a:t>The gateway supports the following volume configurations:</a:t>
            </a:r>
          </a:p>
          <a:p>
            <a:pPr marL="742950" lvl="1" indent="-285750">
              <a:buFont typeface="Arial" panose="020B0604020202020204" pitchFamily="34" charset="0"/>
              <a:buChar char="•"/>
            </a:pPr>
            <a:r>
              <a:rPr lang="en-GB" sz="1600" b="1" i="0" dirty="0">
                <a:solidFill>
                  <a:srgbClr val="16191F"/>
                </a:solidFill>
                <a:effectLst/>
                <a:latin typeface="Amazon Ember"/>
              </a:rPr>
              <a:t>Cached volumes</a:t>
            </a:r>
            <a:r>
              <a:rPr lang="en-GB" sz="1600" b="0" i="0" dirty="0">
                <a:solidFill>
                  <a:srgbClr val="16191F"/>
                </a:solidFill>
                <a:effectLst/>
                <a:latin typeface="Amazon Ember"/>
              </a:rPr>
              <a:t> – You store your data in Amazon Simple Storage Service (Amazon S3) and retain a copy of frequently accessed data subsets locally. Cached volumes offer a substantial cost savings on primary storage and minimize the need to scale your storage on-premises. You also retain low-latency access to your frequently accessed data.</a:t>
            </a:r>
          </a:p>
          <a:p>
            <a:pPr marL="742950" lvl="1" indent="-285750">
              <a:buFont typeface="Arial" panose="020B0604020202020204" pitchFamily="34" charset="0"/>
              <a:buChar char="•"/>
            </a:pPr>
            <a:r>
              <a:rPr lang="en-GB" sz="1600" b="1" i="0" dirty="0">
                <a:solidFill>
                  <a:srgbClr val="16191F"/>
                </a:solidFill>
                <a:effectLst/>
                <a:latin typeface="Amazon Ember"/>
              </a:rPr>
              <a:t>Stored volumes</a:t>
            </a:r>
            <a:r>
              <a:rPr lang="en-GB" sz="1600" b="0" i="0" dirty="0">
                <a:solidFill>
                  <a:srgbClr val="16191F"/>
                </a:solidFill>
                <a:effectLst/>
                <a:latin typeface="Amazon Ember"/>
              </a:rPr>
              <a:t> – If you need low-latency access to your entire dataset, first configure your on-premises gateway to store all your data locally. Then asynchronously back up point-in-time snapshots of this data to Amazon S3. This configuration provides durable and inexpensive offsite backups that you can recover to your local data </a:t>
            </a:r>
            <a:r>
              <a:rPr lang="en-GB" sz="1600" b="0" i="0" dirty="0" err="1">
                <a:solidFill>
                  <a:srgbClr val="16191F"/>
                </a:solidFill>
                <a:effectLst/>
                <a:latin typeface="Amazon Ember"/>
              </a:rPr>
              <a:t>center</a:t>
            </a:r>
            <a:r>
              <a:rPr lang="en-GB" sz="1600" b="0" i="0" dirty="0">
                <a:solidFill>
                  <a:srgbClr val="16191F"/>
                </a:solidFill>
                <a:effectLst/>
                <a:latin typeface="Amazon Ember"/>
              </a:rPr>
              <a:t> or Amazon Elastic Compute Cloud (Amazon EC2). For example, if you need replacement capacity for disaster recovery, you can recover the backups to Amazon EC2.</a:t>
            </a:r>
          </a:p>
        </p:txBody>
      </p:sp>
    </p:spTree>
    <p:extLst>
      <p:ext uri="{BB962C8B-B14F-4D97-AF65-F5344CB8AC3E}">
        <p14:creationId xmlns:p14="http://schemas.microsoft.com/office/powerpoint/2010/main" val="3659148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B928-BA89-7D44-1F88-E0639ED53A0D}"/>
              </a:ext>
            </a:extLst>
          </p:cNvPr>
          <p:cNvSpPr>
            <a:spLocks noGrp="1"/>
          </p:cNvSpPr>
          <p:nvPr>
            <p:ph type="title"/>
          </p:nvPr>
        </p:nvSpPr>
        <p:spPr>
          <a:xfrm>
            <a:off x="838200" y="365125"/>
            <a:ext cx="11109960" cy="1325563"/>
          </a:xfrm>
        </p:spPr>
        <p:txBody>
          <a:bodyPr/>
          <a:lstStyle/>
          <a:p>
            <a:r>
              <a:rPr lang="en-GB" b="0" i="0" dirty="0">
                <a:solidFill>
                  <a:srgbClr val="16191F"/>
                </a:solidFill>
                <a:effectLst/>
                <a:latin typeface="Amazon Ember"/>
              </a:rPr>
              <a:t>How Volume Gateway works: Cached Volumes</a:t>
            </a:r>
            <a:endParaRPr lang="en-CH" dirty="0"/>
          </a:p>
        </p:txBody>
      </p:sp>
      <p:pic>
        <p:nvPicPr>
          <p:cNvPr id="8194" name="Picture 2" descr="&#10;&#9;&#9;&#9;&#9;&#9;&#9;application server connected to volumes and snapshots in the AWS&#10;&#9;&#9;&#9;&#9;&#9;&#9;&#9;cloud through Storage Gateway.&#10;&#9;&#9;&#9;&#9;&#9;">
            <a:extLst>
              <a:ext uri="{FF2B5EF4-FFF2-40B4-BE49-F238E27FC236}">
                <a16:creationId xmlns:a16="http://schemas.microsoft.com/office/drawing/2014/main" id="{66353282-E34D-4B4C-EBAB-4C1A03071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016" y="1690688"/>
            <a:ext cx="8871968" cy="486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09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F9E22-529E-8C79-CE3C-9D39AC60F782}"/>
              </a:ext>
            </a:extLst>
          </p:cNvPr>
          <p:cNvSpPr>
            <a:spLocks noGrp="1"/>
          </p:cNvSpPr>
          <p:nvPr>
            <p:ph type="title"/>
          </p:nvPr>
        </p:nvSpPr>
        <p:spPr>
          <a:xfrm>
            <a:off x="841248" y="1683169"/>
            <a:ext cx="4068849" cy="4148586"/>
          </a:xfrm>
        </p:spPr>
        <p:txBody>
          <a:bodyPr anchor="t">
            <a:normAutofit/>
          </a:bodyPr>
          <a:lstStyle/>
          <a:p>
            <a:r>
              <a:rPr lang="en-GB" b="0" i="0">
                <a:effectLst/>
                <a:latin typeface="Amazon Ember"/>
              </a:rPr>
              <a:t>How Volume Gateway works: Cached Volumes</a:t>
            </a:r>
            <a:endParaRPr lang="en-CH" dirty="0"/>
          </a:p>
        </p:txBody>
      </p:sp>
      <p:sp>
        <p:nvSpPr>
          <p:cNvPr id="3" name="Content Placeholder 2">
            <a:extLst>
              <a:ext uri="{FF2B5EF4-FFF2-40B4-BE49-F238E27FC236}">
                <a16:creationId xmlns:a16="http://schemas.microsoft.com/office/drawing/2014/main" id="{91366CD4-65E5-BEAC-C46A-627AFEF8837B}"/>
              </a:ext>
            </a:extLst>
          </p:cNvPr>
          <p:cNvSpPr>
            <a:spLocks noGrp="1"/>
          </p:cNvSpPr>
          <p:nvPr>
            <p:ph idx="1"/>
          </p:nvPr>
        </p:nvSpPr>
        <p:spPr>
          <a:xfrm>
            <a:off x="5532504" y="1683170"/>
            <a:ext cx="5818248" cy="4148585"/>
          </a:xfrm>
        </p:spPr>
        <p:txBody>
          <a:bodyPr>
            <a:normAutofit/>
          </a:bodyPr>
          <a:lstStyle/>
          <a:p>
            <a:r>
              <a:rPr lang="en-GB" sz="1400" b="0" i="0" dirty="0">
                <a:effectLst/>
                <a:latin typeface="Amazon Ember"/>
              </a:rPr>
              <a:t>By using cached volumes, you can use Amazon S3 as your primary data storage, while retaining frequently accessed data locally in your Storage Gateway. </a:t>
            </a:r>
          </a:p>
          <a:p>
            <a:r>
              <a:rPr lang="en-GB" sz="1400" b="0" i="0" dirty="0">
                <a:effectLst/>
                <a:latin typeface="Amazon Ember"/>
              </a:rPr>
              <a:t>Cached volumes minimize the need to scale your on-premises storage infrastructure, while still providing your applications with low-latency access to their frequently accessed data. </a:t>
            </a:r>
          </a:p>
          <a:p>
            <a:r>
              <a:rPr lang="en-GB" sz="1400" b="0" i="0" dirty="0">
                <a:effectLst/>
                <a:latin typeface="Amazon Ember"/>
              </a:rPr>
              <a:t>You can create storage volumes up to 32 TiB in size and attach to them as iSCSI devices from your on-premises application servers. </a:t>
            </a:r>
          </a:p>
          <a:p>
            <a:r>
              <a:rPr lang="en-GB" sz="1400" b="0" i="0" dirty="0">
                <a:effectLst/>
                <a:latin typeface="Amazon Ember"/>
              </a:rPr>
              <a:t>Your gateway stores data that you write to these volumes in Amazon S3 and retains recently read data in your on-premises Storage Gateway's cache and upload buffer storage.</a:t>
            </a:r>
          </a:p>
          <a:p>
            <a:r>
              <a:rPr lang="en-GB" sz="1400" b="0" i="0" dirty="0">
                <a:effectLst/>
                <a:latin typeface="Amazon Ember"/>
              </a:rPr>
              <a:t>Cached volumes can range from 1 GiB to 32 TiB in size and must be rounded to the nearest </a:t>
            </a:r>
            <a:r>
              <a:rPr lang="en-GB" sz="1400" b="0" i="0" dirty="0" err="1">
                <a:effectLst/>
                <a:latin typeface="Amazon Ember"/>
              </a:rPr>
              <a:t>GiB.</a:t>
            </a:r>
            <a:r>
              <a:rPr lang="en-GB" sz="1400" b="0" i="0" dirty="0">
                <a:effectLst/>
                <a:latin typeface="Amazon Ember"/>
              </a:rPr>
              <a:t> Each gateway configured for cached volumes can support up to 32 volumes for a total maximum storage volume of 1,024 TiB (1 PiB).</a:t>
            </a:r>
          </a:p>
          <a:p>
            <a:r>
              <a:rPr lang="en-GB" sz="1400" b="0" i="0" dirty="0">
                <a:effectLst/>
                <a:latin typeface="Amazon Ember"/>
              </a:rPr>
              <a:t>In the cached volumes solution, Storage Gateway stores all your on-premises application data in a storage volume in Amazon S3.</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717480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9B928-BA89-7D44-1F88-E0639ED53A0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kern="1200">
                <a:solidFill>
                  <a:schemeClr val="bg1"/>
                </a:solidFill>
                <a:effectLst/>
                <a:latin typeface="+mj-lt"/>
                <a:ea typeface="+mj-ea"/>
                <a:cs typeface="+mj-cs"/>
              </a:rPr>
              <a:t>How Volume Gateway works: </a:t>
            </a:r>
            <a:r>
              <a:rPr lang="en-US" sz="3200" b="1" i="0" kern="1200">
                <a:solidFill>
                  <a:schemeClr val="bg1"/>
                </a:solidFill>
                <a:effectLst/>
                <a:latin typeface="+mj-lt"/>
                <a:ea typeface="+mj-ea"/>
                <a:cs typeface="+mj-cs"/>
              </a:rPr>
              <a:t>Stored volumes</a:t>
            </a:r>
            <a:endParaRPr lang="en-US" sz="3200" kern="1200">
              <a:solidFill>
                <a:schemeClr val="bg1"/>
              </a:solidFill>
              <a:latin typeface="+mj-lt"/>
              <a:ea typeface="+mj-ea"/>
              <a:cs typeface="+mj-cs"/>
            </a:endParaRPr>
          </a:p>
        </p:txBody>
      </p:sp>
      <p:pic>
        <p:nvPicPr>
          <p:cNvPr id="10242" name="Picture 2" descr="&#10;      application server and NAS connected to snapshots in the AWS cloud&#10;       through Storage Gateway.&#10;     ">
            <a:extLst>
              <a:ext uri="{FF2B5EF4-FFF2-40B4-BE49-F238E27FC236}">
                <a16:creationId xmlns:a16="http://schemas.microsoft.com/office/drawing/2014/main" id="{360F038D-C5C5-F227-A441-E7E8BFCE63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9271" y="1675227"/>
            <a:ext cx="8577129" cy="458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6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F9E22-529E-8C79-CE3C-9D39AC60F782}"/>
              </a:ext>
            </a:extLst>
          </p:cNvPr>
          <p:cNvSpPr>
            <a:spLocks noGrp="1"/>
          </p:cNvSpPr>
          <p:nvPr>
            <p:ph type="title"/>
          </p:nvPr>
        </p:nvSpPr>
        <p:spPr>
          <a:xfrm>
            <a:off x="841248" y="1683169"/>
            <a:ext cx="4068849" cy="4148586"/>
          </a:xfrm>
        </p:spPr>
        <p:txBody>
          <a:bodyPr anchor="t">
            <a:normAutofit/>
          </a:bodyPr>
          <a:lstStyle/>
          <a:p>
            <a:r>
              <a:rPr lang="en-GB" b="0" i="0" dirty="0">
                <a:effectLst/>
                <a:latin typeface="Amazon Ember"/>
              </a:rPr>
              <a:t>How Volume Gateway works: </a:t>
            </a:r>
            <a:r>
              <a:rPr lang="en-GB" b="1" i="0" dirty="0">
                <a:solidFill>
                  <a:srgbClr val="16191F"/>
                </a:solidFill>
                <a:effectLst/>
                <a:latin typeface="Amazon Ember"/>
              </a:rPr>
              <a:t>Stored volumes</a:t>
            </a:r>
            <a:endParaRPr lang="en-CH" dirty="0"/>
          </a:p>
        </p:txBody>
      </p:sp>
      <p:sp>
        <p:nvSpPr>
          <p:cNvPr id="3" name="Content Placeholder 2">
            <a:extLst>
              <a:ext uri="{FF2B5EF4-FFF2-40B4-BE49-F238E27FC236}">
                <a16:creationId xmlns:a16="http://schemas.microsoft.com/office/drawing/2014/main" id="{91366CD4-65E5-BEAC-C46A-627AFEF8837B}"/>
              </a:ext>
            </a:extLst>
          </p:cNvPr>
          <p:cNvSpPr>
            <a:spLocks noGrp="1"/>
          </p:cNvSpPr>
          <p:nvPr>
            <p:ph idx="1"/>
          </p:nvPr>
        </p:nvSpPr>
        <p:spPr>
          <a:xfrm>
            <a:off x="5532504" y="170688"/>
            <a:ext cx="5818248" cy="6047232"/>
          </a:xfrm>
        </p:spPr>
        <p:txBody>
          <a:bodyPr>
            <a:noAutofit/>
          </a:bodyPr>
          <a:lstStyle/>
          <a:p>
            <a:pPr algn="l"/>
            <a:r>
              <a:rPr lang="en-GB" sz="1400" b="0" i="0" dirty="0">
                <a:solidFill>
                  <a:srgbClr val="16191F"/>
                </a:solidFill>
                <a:effectLst/>
              </a:rPr>
              <a:t>By using stored volumes, you can store your primary data locally, while asynchronously backing up that data to AWS. </a:t>
            </a:r>
          </a:p>
          <a:p>
            <a:pPr algn="l"/>
            <a:r>
              <a:rPr lang="en-GB" sz="1400" b="0" i="0" dirty="0">
                <a:solidFill>
                  <a:srgbClr val="16191F"/>
                </a:solidFill>
                <a:effectLst/>
              </a:rPr>
              <a:t>Stored volumes provide your on-premises applications with low-latency access to their entire datasets. </a:t>
            </a:r>
          </a:p>
          <a:p>
            <a:pPr algn="l"/>
            <a:r>
              <a:rPr lang="en-GB" sz="1400" b="0" i="0" dirty="0">
                <a:solidFill>
                  <a:srgbClr val="16191F"/>
                </a:solidFill>
                <a:effectLst/>
              </a:rPr>
              <a:t>At the same time, they provide durable, offsite backups. </a:t>
            </a:r>
          </a:p>
          <a:p>
            <a:pPr algn="l"/>
            <a:r>
              <a:rPr lang="en-GB" sz="1400" b="0" i="0" dirty="0">
                <a:solidFill>
                  <a:srgbClr val="16191F"/>
                </a:solidFill>
                <a:effectLst/>
              </a:rPr>
              <a:t>You can create storage volumes and mount them as iSCSI devices from your on-premises application servers. </a:t>
            </a:r>
          </a:p>
          <a:p>
            <a:pPr algn="l"/>
            <a:r>
              <a:rPr lang="en-GB" sz="1400" b="0" i="0" dirty="0">
                <a:solidFill>
                  <a:srgbClr val="16191F"/>
                </a:solidFill>
                <a:effectLst/>
              </a:rPr>
              <a:t>Data written to your stored volumes is stored on your on-premises storage hardware. </a:t>
            </a:r>
          </a:p>
          <a:p>
            <a:pPr algn="l"/>
            <a:r>
              <a:rPr lang="en-GB" sz="1400" b="0" i="0" dirty="0">
                <a:solidFill>
                  <a:srgbClr val="16191F"/>
                </a:solidFill>
                <a:effectLst/>
              </a:rPr>
              <a:t>This data is asynchronously backed up to Amazon S3 as Amazon Elastic Block Store (Amazon EBS) snapshots.</a:t>
            </a:r>
          </a:p>
          <a:p>
            <a:pPr algn="l"/>
            <a:r>
              <a:rPr lang="en-GB" sz="1400" b="0" i="0" dirty="0">
                <a:solidFill>
                  <a:srgbClr val="16191F"/>
                </a:solidFill>
                <a:effectLst/>
              </a:rPr>
              <a:t>Stored volumes can range from 1 GiB to 16 TiB in size and must be rounded to the nearest </a:t>
            </a:r>
            <a:r>
              <a:rPr lang="en-GB" sz="1400" b="0" i="0" dirty="0" err="1">
                <a:solidFill>
                  <a:srgbClr val="16191F"/>
                </a:solidFill>
                <a:effectLst/>
              </a:rPr>
              <a:t>GiB.</a:t>
            </a:r>
            <a:r>
              <a:rPr lang="en-GB" sz="1400" b="0" i="0" dirty="0">
                <a:solidFill>
                  <a:srgbClr val="16191F"/>
                </a:solidFill>
                <a:effectLst/>
              </a:rPr>
              <a:t> Each gateway configured for stored volumes can support up to 32 volumes and a total volume storage of 512 TiB (0.5 PiB).</a:t>
            </a:r>
          </a:p>
          <a:p>
            <a:pPr algn="l"/>
            <a:r>
              <a:rPr lang="en-GB" sz="1400" b="1" i="0" dirty="0">
                <a:solidFill>
                  <a:srgbClr val="16191F"/>
                </a:solidFill>
                <a:effectLst/>
                <a:highlight>
                  <a:srgbClr val="FFFF00"/>
                </a:highlight>
              </a:rPr>
              <a:t>With stored volumes, you maintain your volume storage on-premises in your data </a:t>
            </a:r>
            <a:r>
              <a:rPr lang="en-GB" sz="1400" b="1" i="0" dirty="0" err="1">
                <a:solidFill>
                  <a:srgbClr val="16191F"/>
                </a:solidFill>
                <a:effectLst/>
                <a:highlight>
                  <a:srgbClr val="FFFF00"/>
                </a:highlight>
              </a:rPr>
              <a:t>center</a:t>
            </a:r>
            <a:r>
              <a:rPr lang="en-GB" sz="1400" b="1" i="0" dirty="0">
                <a:solidFill>
                  <a:srgbClr val="16191F"/>
                </a:solidFill>
                <a:effectLst/>
                <a:highlight>
                  <a:srgbClr val="FFFF00"/>
                </a:highlight>
              </a:rPr>
              <a:t>. </a:t>
            </a:r>
          </a:p>
          <a:p>
            <a:pPr algn="l"/>
            <a:r>
              <a:rPr lang="en-GB" sz="1400" b="0" i="0" dirty="0">
                <a:solidFill>
                  <a:srgbClr val="16191F"/>
                </a:solidFill>
                <a:effectLst/>
              </a:rPr>
              <a:t>That is, you store all your application data on your on-premises storage hardware. Then, using features that help maintain data security, the gateway uploads data to the Cloud for cost-effective backup and rapid disaster recovery. </a:t>
            </a:r>
          </a:p>
          <a:p>
            <a:pPr algn="l"/>
            <a:r>
              <a:rPr lang="en-GB" sz="1400" b="0" i="0" dirty="0">
                <a:solidFill>
                  <a:srgbClr val="16191F"/>
                </a:solidFill>
                <a:effectLst/>
              </a:rPr>
              <a:t>This solution is ideal if you want to keep data locally on-premises, because you need to have low-latency access to all your data, and also to maintain backups in AWS.</a:t>
            </a:r>
          </a:p>
          <a:p>
            <a:endParaRPr lang="en-GB" sz="1400" b="0" i="0" dirty="0">
              <a:effectLst/>
            </a:endParaRP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80294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8FECB3-C358-6631-F959-C631EA398B33}"/>
              </a:ext>
            </a:extLst>
          </p:cNvPr>
          <p:cNvSpPr>
            <a:spLocks noGrp="1"/>
          </p:cNvSpPr>
          <p:nvPr>
            <p:ph type="title"/>
          </p:nvPr>
        </p:nvSpPr>
        <p:spPr>
          <a:xfrm>
            <a:off x="2019300" y="538956"/>
            <a:ext cx="8985250" cy="1118394"/>
          </a:xfrm>
        </p:spPr>
        <p:txBody>
          <a:bodyPr anchor="t">
            <a:normAutofit/>
          </a:bodyPr>
          <a:lstStyle/>
          <a:p>
            <a:r>
              <a:rPr lang="en-GB" sz="4000" b="0" i="0">
                <a:effectLst/>
                <a:latin typeface="AmazonEmberBold"/>
              </a:rPr>
              <a:t>AWS Storage Gateway Use cases</a:t>
            </a:r>
            <a:endParaRPr lang="en-CH" sz="4000"/>
          </a:p>
        </p:txBody>
      </p:sp>
      <p:pic>
        <p:nvPicPr>
          <p:cNvPr id="7" name="Graphic 6" descr="Cloud Computing">
            <a:extLst>
              <a:ext uri="{FF2B5EF4-FFF2-40B4-BE49-F238E27FC236}">
                <a16:creationId xmlns:a16="http://schemas.microsoft.com/office/drawing/2014/main" id="{A8D6CD37-0A39-0D00-7A14-08FD71241E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A574D017-8922-17BD-2269-98DFA1C83AEC}"/>
              </a:ext>
            </a:extLst>
          </p:cNvPr>
          <p:cNvSpPr>
            <a:spLocks noGrp="1"/>
          </p:cNvSpPr>
          <p:nvPr>
            <p:ph idx="1"/>
          </p:nvPr>
        </p:nvSpPr>
        <p:spPr>
          <a:xfrm>
            <a:off x="1009650" y="1847849"/>
            <a:ext cx="9994900" cy="4254501"/>
          </a:xfrm>
        </p:spPr>
        <p:txBody>
          <a:bodyPr>
            <a:normAutofit/>
          </a:bodyPr>
          <a:lstStyle/>
          <a:p>
            <a:pPr>
              <a:buFont typeface="+mj-lt"/>
              <a:buAutoNum type="arabicPeriod"/>
            </a:pPr>
            <a:r>
              <a:rPr lang="en-GB" sz="2000" b="1" i="0" dirty="0">
                <a:effectLst/>
                <a:latin typeface="Söhne"/>
              </a:rPr>
              <a:t>Disaster Recovery</a:t>
            </a:r>
            <a:r>
              <a:rPr lang="en-GB" sz="2000" b="0" i="0" dirty="0">
                <a:effectLst/>
                <a:latin typeface="Söhne"/>
              </a:rPr>
              <a:t>: Corporations can employ AWS Storage Gateway to back up critical data and applications seamlessly, ensuring quick recovery in disaster scenarios, thereby enhancing business continuity with a cost-effective, hybrid cloud storage solution.</a:t>
            </a:r>
          </a:p>
          <a:p>
            <a:pPr>
              <a:buFont typeface="+mj-lt"/>
              <a:buAutoNum type="arabicPeriod"/>
            </a:pPr>
            <a:r>
              <a:rPr lang="en-GB" sz="2000" b="1" i="0" dirty="0">
                <a:effectLst/>
                <a:latin typeface="Söhne"/>
              </a:rPr>
              <a:t>Data Migration</a:t>
            </a:r>
            <a:r>
              <a:rPr lang="en-GB" sz="2000" b="0" i="0" dirty="0">
                <a:effectLst/>
                <a:latin typeface="Söhne"/>
              </a:rPr>
              <a:t>: Companies looking to migrate substantial amounts of data to the cloud can use the service to streamline the migration process, ensuring a smooth transition by gradually moving data while maintaining local access.</a:t>
            </a:r>
          </a:p>
          <a:p>
            <a:pPr>
              <a:buFont typeface="+mj-lt"/>
              <a:buAutoNum type="arabicPeriod"/>
            </a:pPr>
            <a:r>
              <a:rPr lang="en-GB" sz="2000" b="1" i="0" dirty="0">
                <a:effectLst/>
                <a:latin typeface="Söhne"/>
              </a:rPr>
              <a:t>Hybrid Cloud Deployments</a:t>
            </a:r>
            <a:r>
              <a:rPr lang="en-GB" sz="2000" b="0" i="0" dirty="0">
                <a:effectLst/>
                <a:latin typeface="Söhne"/>
              </a:rPr>
              <a:t>: Organizations can facilitate hybrid cloud environments, using AWS Storage Gateway to integrate on-premises IT environments with cloud resources, optimizing costs, and leveraging cloud scalability while retaining local data access.</a:t>
            </a:r>
          </a:p>
          <a:p>
            <a:pPr>
              <a:buFont typeface="+mj-lt"/>
              <a:buAutoNum type="arabicPeriod"/>
            </a:pPr>
            <a:r>
              <a:rPr lang="en-GB" sz="2000" b="1" i="0" dirty="0">
                <a:effectLst/>
                <a:latin typeface="Söhne"/>
              </a:rPr>
              <a:t>Content Distribution</a:t>
            </a:r>
            <a:r>
              <a:rPr lang="en-GB" sz="2000" b="0" i="0" dirty="0">
                <a:effectLst/>
                <a:latin typeface="Söhne"/>
              </a:rPr>
              <a:t>: Media houses can use it to distribute content effectively by maintaining a local cache of frequently accessed data, enabling low-latency access to large datasets and simplifying the distribution workflows with centralized control.</a:t>
            </a:r>
            <a:endParaRPr lang="en-CH" sz="2000" b="0" i="0" dirty="0">
              <a:effectLst/>
              <a:latin typeface="Söhne"/>
            </a:endParaRPr>
          </a:p>
          <a:p>
            <a:pPr>
              <a:buFont typeface="+mj-lt"/>
              <a:buAutoNum type="arabicPeriod"/>
            </a:pPr>
            <a:r>
              <a:rPr lang="en-CH" sz="2000" b="1" dirty="0">
                <a:highlight>
                  <a:srgbClr val="FFFF00"/>
                </a:highlight>
                <a:latin typeface="Söhne"/>
              </a:rPr>
              <a:t>Hybrid Cloud </a:t>
            </a:r>
            <a:endParaRPr lang="en-GB" sz="2000" b="1" i="0" dirty="0">
              <a:effectLst/>
              <a:highlight>
                <a:srgbClr val="FFFF00"/>
              </a:highlight>
              <a:latin typeface="Söhne"/>
            </a:endParaRPr>
          </a:p>
        </p:txBody>
      </p:sp>
    </p:spTree>
    <p:extLst>
      <p:ext uri="{BB962C8B-B14F-4D97-AF65-F5344CB8AC3E}">
        <p14:creationId xmlns:p14="http://schemas.microsoft.com/office/powerpoint/2010/main" val="451243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D0B30-1814-5AF6-443E-96207EDC6AE0}"/>
              </a:ext>
            </a:extLst>
          </p:cNvPr>
          <p:cNvSpPr>
            <a:spLocks noGrp="1"/>
          </p:cNvSpPr>
          <p:nvPr>
            <p:ph type="title"/>
          </p:nvPr>
        </p:nvSpPr>
        <p:spPr>
          <a:xfrm>
            <a:off x="841248" y="548640"/>
            <a:ext cx="3600860" cy="5431536"/>
          </a:xfrm>
        </p:spPr>
        <p:txBody>
          <a:bodyPr>
            <a:normAutofit/>
          </a:bodyPr>
          <a:lstStyle/>
          <a:p>
            <a:r>
              <a:rPr lang="en-CH" sz="5400"/>
              <a:t>Volume Gateway Use Cases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25F83B-1CDF-F1DA-1CBC-CF17ECB1AA5F}"/>
              </a:ext>
            </a:extLst>
          </p:cNvPr>
          <p:cNvSpPr>
            <a:spLocks noGrp="1"/>
          </p:cNvSpPr>
          <p:nvPr>
            <p:ph idx="1"/>
          </p:nvPr>
        </p:nvSpPr>
        <p:spPr>
          <a:xfrm>
            <a:off x="5126418" y="552091"/>
            <a:ext cx="6224335" cy="5431536"/>
          </a:xfrm>
        </p:spPr>
        <p:txBody>
          <a:bodyPr anchor="ctr">
            <a:normAutofit/>
          </a:bodyPr>
          <a:lstStyle/>
          <a:p>
            <a:pPr>
              <a:buFont typeface="+mj-lt"/>
              <a:buAutoNum type="arabicPeriod"/>
            </a:pPr>
            <a:r>
              <a:rPr lang="en-GB" sz="1400" b="1" dirty="0">
                <a:effectLst/>
              </a:rPr>
              <a:t>Backup and Archival Solutions</a:t>
            </a:r>
            <a:r>
              <a:rPr lang="en-GB" sz="1400" dirty="0">
                <a:effectLst/>
              </a:rPr>
              <a:t>: Businesses can use the Storage Gateway Volume Gateway to routinely backup critical data, where it acts as a secure and reliable solution to archive important business information, facilitating compliance with data retention policies and safeguarding against data loss.</a:t>
            </a:r>
          </a:p>
          <a:p>
            <a:pPr>
              <a:buFont typeface="+mj-lt"/>
              <a:buAutoNum type="arabicPeriod"/>
            </a:pPr>
            <a:r>
              <a:rPr lang="en-GB" sz="1400" b="1" dirty="0">
                <a:effectLst/>
              </a:rPr>
              <a:t>Disaster Recovery</a:t>
            </a:r>
            <a:r>
              <a:rPr lang="en-GB" sz="1400" dirty="0">
                <a:effectLst/>
              </a:rPr>
              <a:t>: Companies can deploy Volume Gateway as a central part of their disaster recovery strategy, utilizing it to maintain updated copies of critical systems and data in AWS, ensuring a quick restoration of services in case of on-premises infrastructure failures.</a:t>
            </a:r>
          </a:p>
          <a:p>
            <a:pPr>
              <a:buFont typeface="+mj-lt"/>
              <a:buAutoNum type="arabicPeriod"/>
            </a:pPr>
            <a:r>
              <a:rPr lang="en-GB" sz="1400" b="1" dirty="0">
                <a:effectLst/>
              </a:rPr>
              <a:t>Data Mirroring for Analytical Processing</a:t>
            </a:r>
            <a:r>
              <a:rPr lang="en-GB" sz="1400" dirty="0">
                <a:effectLst/>
              </a:rPr>
              <a:t>: Organizations involved in big data analytics can use Volume Gateway to mirror their on-premises data stores in AWS, providing a scalable environment to run complex analytical queries without impacting their primary data stores.</a:t>
            </a:r>
          </a:p>
          <a:p>
            <a:pPr>
              <a:buFont typeface="+mj-lt"/>
              <a:buAutoNum type="arabicPeriod"/>
            </a:pPr>
            <a:r>
              <a:rPr lang="en-GB" sz="1400" b="1" dirty="0">
                <a:effectLst/>
              </a:rPr>
              <a:t>Content Delivery Networks (CDN) Optimization</a:t>
            </a:r>
            <a:r>
              <a:rPr lang="en-GB" sz="1400" dirty="0">
                <a:effectLst/>
              </a:rPr>
              <a:t>: Media companies can employ Volume Gateway to optimize their content delivery networks, leveraging AWS’s infrastructure to globally distribute multimedia content, ensuring lower latency and a higher throughput for their end users.</a:t>
            </a:r>
          </a:p>
          <a:p>
            <a:pPr>
              <a:buFont typeface="+mj-lt"/>
              <a:buAutoNum type="arabicPeriod"/>
            </a:pPr>
            <a:r>
              <a:rPr lang="en-GB" sz="1400" b="1" dirty="0">
                <a:effectLst/>
              </a:rPr>
              <a:t>Hybrid Cloud Deployments for Healthcare Records</a:t>
            </a:r>
            <a:r>
              <a:rPr lang="en-GB" sz="1400" dirty="0">
                <a:effectLst/>
              </a:rPr>
              <a:t>: Healthcare institutions can make use of Volume Gateway in hybrid cloud setups to manage large repositories of patient data, thereby facilitating secure and compliant storage solutions that ensure the high availability and durability of sensitive health data, while still allowing for rapid access and retrieval when necessary.</a:t>
            </a:r>
            <a:endParaRPr lang="en-GB" sz="1400" b="0" i="0" dirty="0">
              <a:effectLst/>
              <a:latin typeface="Söhne"/>
            </a:endParaRPr>
          </a:p>
        </p:txBody>
      </p:sp>
    </p:spTree>
    <p:extLst>
      <p:ext uri="{BB962C8B-B14F-4D97-AF65-F5344CB8AC3E}">
        <p14:creationId xmlns:p14="http://schemas.microsoft.com/office/powerpoint/2010/main" val="357135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112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7CEB-36B0-1433-AAD0-120C17B58C4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kern="1200">
                <a:solidFill>
                  <a:schemeClr val="bg1"/>
                </a:solidFill>
                <a:effectLst/>
                <a:latin typeface="+mj-lt"/>
                <a:ea typeface="+mj-ea"/>
                <a:cs typeface="+mj-cs"/>
              </a:rPr>
              <a:t>Tape Gateway</a:t>
            </a:r>
            <a:endParaRPr lang="en-US" sz="3200" kern="1200">
              <a:solidFill>
                <a:schemeClr val="bg1"/>
              </a:solidFill>
              <a:latin typeface="+mj-lt"/>
              <a:ea typeface="+mj-ea"/>
              <a:cs typeface="+mj-cs"/>
            </a:endParaRPr>
          </a:p>
        </p:txBody>
      </p:sp>
      <p:pic>
        <p:nvPicPr>
          <p:cNvPr id="11266" name="Picture 2" descr="How Tape Gateway works">
            <a:extLst>
              <a:ext uri="{FF2B5EF4-FFF2-40B4-BE49-F238E27FC236}">
                <a16:creationId xmlns:a16="http://schemas.microsoft.com/office/drawing/2014/main" id="{97F68E33-0FFB-ADE9-78AD-E381421AC6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3346039"/>
            <a:ext cx="10905066" cy="33533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4F2D85-BCD2-CC8D-6E85-3E3CA05A3EE2}"/>
              </a:ext>
            </a:extLst>
          </p:cNvPr>
          <p:cNvSpPr txBox="1"/>
          <p:nvPr/>
        </p:nvSpPr>
        <p:spPr>
          <a:xfrm>
            <a:off x="396239" y="1582341"/>
            <a:ext cx="11371217" cy="1569660"/>
          </a:xfrm>
          <a:prstGeom prst="rect">
            <a:avLst/>
          </a:prstGeom>
          <a:noFill/>
        </p:spPr>
        <p:txBody>
          <a:bodyPr wrap="square">
            <a:spAutoFit/>
          </a:bodyPr>
          <a:lstStyle/>
          <a:p>
            <a:pPr marL="285750" indent="-285750" algn="l">
              <a:buFont typeface="Arial" panose="020B0604020202020204" pitchFamily="34" charset="0"/>
              <a:buChar char="•"/>
            </a:pPr>
            <a:r>
              <a:rPr lang="en-GB" sz="1600" b="0" i="0" dirty="0">
                <a:solidFill>
                  <a:srgbClr val="333333"/>
                </a:solidFill>
                <a:effectLst/>
                <a:latin typeface="AmazonEmber"/>
              </a:rPr>
              <a:t>Use Tape Gateway to replace physical tapes on premises with virtual tapes on AWS—reducing your data storage costs without changing your tape-based backup workflows. </a:t>
            </a:r>
          </a:p>
          <a:p>
            <a:pPr marL="285750" indent="-285750" algn="l">
              <a:buFont typeface="Arial" panose="020B0604020202020204" pitchFamily="34" charset="0"/>
              <a:buChar char="•"/>
            </a:pPr>
            <a:r>
              <a:rPr lang="en-GB" sz="1600" b="0" i="0" dirty="0">
                <a:solidFill>
                  <a:srgbClr val="333333"/>
                </a:solidFill>
                <a:effectLst/>
                <a:latin typeface="AmazonEmber"/>
              </a:rPr>
              <a:t>Tape Gateway supports all leading backup applications and caches virtual tapes on premises for low-latency data access.</a:t>
            </a:r>
          </a:p>
          <a:p>
            <a:pPr marL="285750" indent="-285750" algn="l">
              <a:buFont typeface="Arial" panose="020B0604020202020204" pitchFamily="34" charset="0"/>
              <a:buChar char="•"/>
            </a:pPr>
            <a:r>
              <a:rPr lang="en-GB" sz="1600" b="0" i="0" dirty="0">
                <a:solidFill>
                  <a:srgbClr val="333333"/>
                </a:solidFill>
                <a:effectLst/>
                <a:latin typeface="AmazonEmber"/>
              </a:rPr>
              <a:t>It compresses your tape data, encrypts it, and stores it in a virtual tape library in Amazon Simple Storage Service (Amazon S3). </a:t>
            </a:r>
          </a:p>
          <a:p>
            <a:pPr marL="285750" indent="-285750" algn="l">
              <a:buFont typeface="Arial" panose="020B0604020202020204" pitchFamily="34" charset="0"/>
              <a:buChar char="•"/>
            </a:pPr>
            <a:r>
              <a:rPr lang="en-GB" sz="1600" b="0" i="0" dirty="0">
                <a:solidFill>
                  <a:srgbClr val="333333"/>
                </a:solidFill>
                <a:effectLst/>
                <a:latin typeface="AmazonEmber"/>
              </a:rPr>
              <a:t>From there, you can transfer it to either Amazon S3 Glacier Flexible Retrieval or Amazon S3 Glacier Deep Archive to help minimize your long-term storage costs.</a:t>
            </a:r>
          </a:p>
        </p:txBody>
      </p:sp>
    </p:spTree>
    <p:extLst>
      <p:ext uri="{BB962C8B-B14F-4D97-AF65-F5344CB8AC3E}">
        <p14:creationId xmlns:p14="http://schemas.microsoft.com/office/powerpoint/2010/main" val="598488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Rectangle 1229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1073A-2637-D097-06AE-F1AF4DC6D82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i="0" kern="1200" dirty="0">
                <a:solidFill>
                  <a:schemeClr val="bg1"/>
                </a:solidFill>
                <a:effectLst/>
                <a:latin typeface="+mj-lt"/>
                <a:ea typeface="+mj-ea"/>
                <a:cs typeface="+mj-cs"/>
              </a:rPr>
              <a:t>Tape Gateways Architecture</a:t>
            </a:r>
            <a:endParaRPr lang="en-US" sz="3200" kern="1200" dirty="0">
              <a:solidFill>
                <a:schemeClr val="bg1"/>
              </a:solidFill>
              <a:latin typeface="+mj-lt"/>
              <a:ea typeface="+mj-ea"/>
              <a:cs typeface="+mj-cs"/>
            </a:endParaRPr>
          </a:p>
        </p:txBody>
      </p:sp>
      <p:pic>
        <p:nvPicPr>
          <p:cNvPr id="12290" name="Picture 2" descr="&#10;     Storage Gateway connecting tape backup applications to Amazon S3 and Glacier cloud&#10;      storage.&#10;    ">
            <a:extLst>
              <a:ext uri="{FF2B5EF4-FFF2-40B4-BE49-F238E27FC236}">
                <a16:creationId xmlns:a16="http://schemas.microsoft.com/office/drawing/2014/main" id="{F68AD13B-86CD-B274-3497-7C948DBFCA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67717" y="1705707"/>
            <a:ext cx="7656566" cy="476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508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A6F3-B21F-9FC4-877A-3488B57EFA27}"/>
              </a:ext>
            </a:extLst>
          </p:cNvPr>
          <p:cNvSpPr>
            <a:spLocks noGrp="1"/>
          </p:cNvSpPr>
          <p:nvPr>
            <p:ph type="title"/>
          </p:nvPr>
        </p:nvSpPr>
        <p:spPr/>
        <p:txBody>
          <a:bodyPr/>
          <a:lstStyle/>
          <a:p>
            <a:r>
              <a:rPr lang="en-US" sz="4400" b="1" i="0" kern="1200" dirty="0">
                <a:effectLst/>
                <a:latin typeface="+mj-lt"/>
                <a:ea typeface="+mj-ea"/>
                <a:cs typeface="+mj-cs"/>
              </a:rPr>
              <a:t>Tape Gateways Architecture</a:t>
            </a:r>
            <a:endParaRPr lang="en-CH" dirty="0"/>
          </a:p>
        </p:txBody>
      </p:sp>
      <p:sp>
        <p:nvSpPr>
          <p:cNvPr id="3" name="Content Placeholder 2">
            <a:extLst>
              <a:ext uri="{FF2B5EF4-FFF2-40B4-BE49-F238E27FC236}">
                <a16:creationId xmlns:a16="http://schemas.microsoft.com/office/drawing/2014/main" id="{7458E317-70CF-F486-95CE-06E9C54FFC53}"/>
              </a:ext>
            </a:extLst>
          </p:cNvPr>
          <p:cNvSpPr>
            <a:spLocks noGrp="1"/>
          </p:cNvSpPr>
          <p:nvPr>
            <p:ph idx="1"/>
          </p:nvPr>
        </p:nvSpPr>
        <p:spPr/>
        <p:txBody>
          <a:bodyPr>
            <a:normAutofit fontScale="92500"/>
          </a:bodyPr>
          <a:lstStyle/>
          <a:p>
            <a:pPr algn="l"/>
            <a:r>
              <a:rPr lang="en-GB" b="0" i="0" dirty="0">
                <a:solidFill>
                  <a:srgbClr val="16191F"/>
                </a:solidFill>
                <a:effectLst/>
                <a:latin typeface="Amazon Ember"/>
              </a:rPr>
              <a:t>Tape Gateway offers a durable, cost-effective solution to archive your data in the Amazon Web Services Cloud. </a:t>
            </a:r>
          </a:p>
          <a:p>
            <a:pPr algn="l"/>
            <a:r>
              <a:rPr lang="en-GB" b="0" i="0" dirty="0">
                <a:solidFill>
                  <a:srgbClr val="16191F"/>
                </a:solidFill>
                <a:effectLst/>
                <a:latin typeface="Amazon Ember"/>
              </a:rPr>
              <a:t>With its virtual tape library (VTL) interface, you use your existing tape-based backup infrastructure to store data on virtual tape cartridges that you create on your Tape Gateway. </a:t>
            </a:r>
          </a:p>
          <a:p>
            <a:pPr algn="l"/>
            <a:r>
              <a:rPr lang="en-GB" b="0" i="0" dirty="0">
                <a:solidFill>
                  <a:srgbClr val="16191F"/>
                </a:solidFill>
                <a:effectLst/>
                <a:latin typeface="Amazon Ember"/>
              </a:rPr>
              <a:t>Each Tape Gateway is preconfigured with a media changer and tape drives. </a:t>
            </a:r>
          </a:p>
          <a:p>
            <a:pPr algn="l"/>
            <a:r>
              <a:rPr lang="en-GB" b="0" i="0" dirty="0">
                <a:solidFill>
                  <a:srgbClr val="16191F"/>
                </a:solidFill>
                <a:effectLst/>
                <a:latin typeface="Amazon Ember"/>
              </a:rPr>
              <a:t>These are available to your existing client backup applications as iSCSI devices. </a:t>
            </a:r>
          </a:p>
          <a:p>
            <a:pPr algn="l"/>
            <a:r>
              <a:rPr lang="en-GB" b="0" i="0" dirty="0">
                <a:solidFill>
                  <a:srgbClr val="16191F"/>
                </a:solidFill>
                <a:effectLst/>
                <a:latin typeface="Amazon Ember"/>
              </a:rPr>
              <a:t>You add tape cartridges as you need to archive your data.</a:t>
            </a:r>
            <a:br>
              <a:rPr lang="en-GB" dirty="0"/>
            </a:br>
            <a:endParaRPr lang="en-CH" dirty="0"/>
          </a:p>
        </p:txBody>
      </p:sp>
    </p:spTree>
    <p:extLst>
      <p:ext uri="{BB962C8B-B14F-4D97-AF65-F5344CB8AC3E}">
        <p14:creationId xmlns:p14="http://schemas.microsoft.com/office/powerpoint/2010/main" val="48918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384D0-221D-8ED4-4721-748509DE6D31}"/>
              </a:ext>
            </a:extLst>
          </p:cNvPr>
          <p:cNvSpPr>
            <a:spLocks noGrp="1"/>
          </p:cNvSpPr>
          <p:nvPr>
            <p:ph type="title"/>
          </p:nvPr>
        </p:nvSpPr>
        <p:spPr>
          <a:xfrm>
            <a:off x="686834" y="1153572"/>
            <a:ext cx="3200400" cy="4461163"/>
          </a:xfrm>
        </p:spPr>
        <p:txBody>
          <a:bodyPr>
            <a:normAutofit/>
          </a:bodyPr>
          <a:lstStyle/>
          <a:p>
            <a:r>
              <a:rPr lang="en-US" b="1" i="0" kern="1200">
                <a:solidFill>
                  <a:srgbClr val="FFFFFF"/>
                </a:solidFill>
                <a:effectLst/>
                <a:latin typeface="+mj-lt"/>
                <a:ea typeface="+mj-ea"/>
                <a:cs typeface="+mj-cs"/>
              </a:rPr>
              <a:t>Tape Gateways Architecture</a:t>
            </a:r>
            <a:endParaRPr lang="en-C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D74872-7DF0-CAA0-C28A-159D3BC32E09}"/>
              </a:ext>
            </a:extLst>
          </p:cNvPr>
          <p:cNvSpPr>
            <a:spLocks noGrp="1"/>
          </p:cNvSpPr>
          <p:nvPr>
            <p:ph idx="1"/>
          </p:nvPr>
        </p:nvSpPr>
        <p:spPr>
          <a:xfrm>
            <a:off x="4447308" y="223520"/>
            <a:ext cx="6906491" cy="6471920"/>
          </a:xfrm>
        </p:spPr>
        <p:txBody>
          <a:bodyPr anchor="ctr">
            <a:noAutofit/>
          </a:bodyPr>
          <a:lstStyle/>
          <a:p>
            <a:pPr>
              <a:buFont typeface="Arial" panose="020B0604020202020204" pitchFamily="34" charset="0"/>
              <a:buChar char="•"/>
            </a:pPr>
            <a:r>
              <a:rPr lang="en-GB" sz="1400" b="1" i="0" dirty="0">
                <a:effectLst/>
                <a:latin typeface="Amazon Ember"/>
              </a:rPr>
              <a:t>Virtual tape</a:t>
            </a:r>
            <a:r>
              <a:rPr lang="en-GB" sz="1400" b="0" i="0" dirty="0">
                <a:effectLst/>
                <a:latin typeface="Amazon Ember"/>
              </a:rPr>
              <a:t> – A virtual tape is like a physical tape cartridge. However, virtual tape data is stored in the AWS. Like physical tapes, virtual tapes can be blank or can have data written on them. You can create virtual tapes either by using the Storage Gateway console or programmatically by using the Storage Gateway API. Each gateway can contain up to 1,500 tapes or up to 1 PiB of total tape data at a time. The size of each virtual tape, which you can configure when you create the tape, is between 100 GiB and 15 TiB.</a:t>
            </a:r>
          </a:p>
          <a:p>
            <a:pPr>
              <a:buFont typeface="Arial" panose="020B0604020202020204" pitchFamily="34" charset="0"/>
              <a:buChar char="•"/>
            </a:pPr>
            <a:r>
              <a:rPr lang="en-GB" sz="1400" b="1" i="0" dirty="0">
                <a:effectLst/>
                <a:latin typeface="Amazon Ember"/>
              </a:rPr>
              <a:t>Virtual tape library (VTL)</a:t>
            </a:r>
            <a:r>
              <a:rPr lang="en-GB" sz="1400" b="0" i="0" dirty="0">
                <a:effectLst/>
                <a:latin typeface="Amazon Ember"/>
              </a:rPr>
              <a:t> – A VTL is like a physical tape library available on-premises with robotic arms and tape drives. Your VTL includes the collection of stored virtual tapes. Each Tape Gateway comes with one VTL. The virtual tapes that you create appear in your gateway's VTL. Tapes in the VTL are backed up by Amazon S3. As your backup software writes data to the gateway, the gateway stores data locally and then asynchronously uploads it to virtual tapes in your VTL—that is, Amazon S3.</a:t>
            </a:r>
          </a:p>
          <a:p>
            <a:pPr lvl="1"/>
            <a:r>
              <a:rPr lang="en-GB" sz="1400" b="1" i="0" dirty="0">
                <a:effectLst/>
                <a:latin typeface="Amazon Ember"/>
              </a:rPr>
              <a:t>Tape drive</a:t>
            </a:r>
            <a:r>
              <a:rPr lang="en-GB" sz="1400" b="0" i="0" dirty="0">
                <a:effectLst/>
                <a:latin typeface="Amazon Ember"/>
              </a:rPr>
              <a:t> – A VTL tape drive is analogous to a physical tape drive that can perform I/O and seek operations on a tape. Each VTL comes with a set of 10 tape drives, which are available to your backup application as iSCSI devices.</a:t>
            </a:r>
          </a:p>
          <a:p>
            <a:pPr lvl="1"/>
            <a:r>
              <a:rPr lang="en-GB" sz="1400" b="1" i="0" dirty="0">
                <a:effectLst/>
                <a:latin typeface="Amazon Ember"/>
              </a:rPr>
              <a:t>Media changer</a:t>
            </a:r>
            <a:r>
              <a:rPr lang="en-GB" sz="1400" b="0" i="0" dirty="0">
                <a:effectLst/>
                <a:latin typeface="Amazon Ember"/>
              </a:rPr>
              <a:t> – A VTL media changer is analogous to a robot that moves tapes around in a physical tape library's storage slots and tape drives. Each VTL comes with one media changer, which is available to your backup application as an iSCSI device.</a:t>
            </a:r>
          </a:p>
          <a:p>
            <a:pPr>
              <a:buFont typeface="Arial" panose="020B0604020202020204" pitchFamily="34" charset="0"/>
              <a:buChar char="•"/>
            </a:pPr>
            <a:r>
              <a:rPr lang="en-GB" sz="1400" b="1" i="0" dirty="0">
                <a:effectLst/>
                <a:latin typeface="Amazon Ember"/>
              </a:rPr>
              <a:t>Archive</a:t>
            </a:r>
            <a:r>
              <a:rPr lang="en-GB" sz="1400" b="0" i="0" dirty="0">
                <a:effectLst/>
                <a:latin typeface="Amazon Ember"/>
              </a:rPr>
              <a:t> – Archive is analogous to an offsite tape holding facility. You can archive tapes from your gateway's VTL to the archive. If needed, you can retrieve tapes from the archive back to your gateway's VTL.</a:t>
            </a:r>
          </a:p>
          <a:p>
            <a:pPr lvl="1"/>
            <a:r>
              <a:rPr lang="en-GB" sz="1400" b="1" i="0" dirty="0">
                <a:effectLst/>
                <a:latin typeface="Amazon Ember"/>
              </a:rPr>
              <a:t>Archiving tapes</a:t>
            </a:r>
            <a:r>
              <a:rPr lang="en-GB" sz="1400" b="0" i="0" dirty="0">
                <a:effectLst/>
                <a:latin typeface="Amazon Ember"/>
              </a:rPr>
              <a:t> – When your backup software ejects a tape, your gateway moves the tape to the archive for long-term storage. The archive is located in the AWS Region in which you activated the gateway. Tapes in the archive are stored in the virtual tape shelf (VTS). The VTS is backed by </a:t>
            </a:r>
            <a:r>
              <a:rPr lang="en-GB" sz="1400" b="0" i="0" u="none" strike="noStrike" dirty="0">
                <a:effectLst/>
                <a:latin typeface="Amazon Ember"/>
                <a:hlinkClick r:id="rId2">
                  <a:extLst>
                    <a:ext uri="{A12FA001-AC4F-418D-AE19-62706E023703}">
                      <ahyp:hlinkClr xmlns:ahyp="http://schemas.microsoft.com/office/drawing/2018/hyperlinkcolor" val="tx"/>
                    </a:ext>
                  </a:extLst>
                </a:hlinkClick>
              </a:rPr>
              <a:t>S3 Glacier Flexible Retrieval</a:t>
            </a:r>
            <a:r>
              <a:rPr lang="en-GB" sz="1400" b="0" i="0" dirty="0">
                <a:effectLst/>
                <a:latin typeface="Amazon Ember"/>
              </a:rPr>
              <a:t> or </a:t>
            </a:r>
            <a:r>
              <a:rPr lang="en-GB" sz="1400" b="0" i="0" u="none" strike="noStrike" dirty="0">
                <a:effectLst/>
                <a:latin typeface="Amazon Ember"/>
                <a:hlinkClick r:id="rId2">
                  <a:extLst>
                    <a:ext uri="{A12FA001-AC4F-418D-AE19-62706E023703}">
                      <ahyp:hlinkClr xmlns:ahyp="http://schemas.microsoft.com/office/drawing/2018/hyperlinkcolor" val="tx"/>
                    </a:ext>
                  </a:extLst>
                </a:hlinkClick>
              </a:rPr>
              <a:t>S3 Glacier Deep Archive</a:t>
            </a:r>
            <a:r>
              <a:rPr lang="en-GB" sz="1400" b="0" i="0" dirty="0">
                <a:effectLst/>
                <a:latin typeface="Amazon Ember"/>
              </a:rPr>
              <a:t>, low-cost storage service for data archiving, backup, and long-term data retention.</a:t>
            </a:r>
          </a:p>
          <a:p>
            <a:pPr lvl="1"/>
            <a:r>
              <a:rPr lang="en-GB" sz="1400" b="1" i="0" dirty="0">
                <a:effectLst/>
                <a:latin typeface="Amazon Ember"/>
              </a:rPr>
              <a:t>Retrieving tapes</a:t>
            </a:r>
            <a:r>
              <a:rPr lang="en-GB" sz="1400" b="0" i="0" dirty="0">
                <a:effectLst/>
                <a:latin typeface="Amazon Ember"/>
              </a:rPr>
              <a:t> – You can't read archived tapes directly. To read an archived tape, you must first retrieve it to your Tape Gateway by using either the Storage Gateway console or the Storage Gateway API.</a:t>
            </a:r>
          </a:p>
        </p:txBody>
      </p:sp>
    </p:spTree>
    <p:extLst>
      <p:ext uri="{BB962C8B-B14F-4D97-AF65-F5344CB8AC3E}">
        <p14:creationId xmlns:p14="http://schemas.microsoft.com/office/powerpoint/2010/main" val="4248717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7043D-43D9-E3A3-68F6-A7BB740648E3}"/>
              </a:ext>
            </a:extLst>
          </p:cNvPr>
          <p:cNvSpPr>
            <a:spLocks noGrp="1"/>
          </p:cNvSpPr>
          <p:nvPr>
            <p:ph type="title"/>
          </p:nvPr>
        </p:nvSpPr>
        <p:spPr>
          <a:xfrm>
            <a:off x="841248" y="426720"/>
            <a:ext cx="10506456" cy="1919141"/>
          </a:xfrm>
        </p:spPr>
        <p:txBody>
          <a:bodyPr vert="horz" lIns="91440" tIns="45720" rIns="91440" bIns="45720" rtlCol="0" anchor="b">
            <a:normAutofit/>
          </a:bodyPr>
          <a:lstStyle/>
          <a:p>
            <a:r>
              <a:rPr lang="en-US" sz="6000" kern="1200" dirty="0">
                <a:solidFill>
                  <a:schemeClr val="tx1"/>
                </a:solidFill>
                <a:latin typeface="+mj-lt"/>
                <a:ea typeface="+mj-ea"/>
                <a:cs typeface="+mj-cs"/>
              </a:rPr>
              <a:t>Tape Gateway Use Case Direction</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B944974C-DDEC-61E5-0BE4-EDEE0093A406}"/>
              </a:ext>
            </a:extLst>
          </p:cNvPr>
          <p:cNvSpPr txBox="1"/>
          <p:nvPr/>
        </p:nvSpPr>
        <p:spPr>
          <a:xfrm>
            <a:off x="841248" y="3337269"/>
            <a:ext cx="10509504" cy="2905686"/>
          </a:xfrm>
          <a:prstGeom prst="rect">
            <a:avLst/>
          </a:prstGeom>
        </p:spPr>
        <p:txBody>
          <a:bodyPr vert="horz" lIns="91440" tIns="45720" rIns="91440" bIns="45720" rtlCol="0">
            <a:normAutofit/>
          </a:bodyPr>
          <a:lstStyle/>
          <a:p>
            <a:pPr>
              <a:lnSpc>
                <a:spcPct val="90000"/>
              </a:lnSpc>
              <a:spcAft>
                <a:spcPts val="600"/>
              </a:spcAft>
            </a:pPr>
            <a:r>
              <a:rPr lang="en-US" sz="2000" b="1" i="0" dirty="0">
                <a:effectLst/>
                <a:highlight>
                  <a:srgbClr val="FFFF00"/>
                </a:highlight>
              </a:rPr>
              <a:t>Backup to AWS</a:t>
            </a:r>
          </a:p>
          <a:p>
            <a:pPr indent="-228600">
              <a:lnSpc>
                <a:spcPct val="90000"/>
              </a:lnSpc>
              <a:spcAft>
                <a:spcPts val="600"/>
              </a:spcAft>
              <a:buFont typeface="Arial" panose="020B0604020202020204" pitchFamily="34" charset="0"/>
              <a:buChar char="•"/>
            </a:pPr>
            <a:r>
              <a:rPr lang="en-US" sz="1700" b="0" i="0" dirty="0">
                <a:effectLst/>
              </a:rPr>
              <a:t>Tape Gateway presents cloud-backed storage through an iSCSI-based virtual tape library to your on-premises backup application. You can backup data directly from your backup application to Tape Gateway. Tape Gateway asynchronously copies your backups to AWS and enables you to scale backup storage needs on-premises with a pay-as-you-go pricing.</a:t>
            </a:r>
          </a:p>
          <a:p>
            <a:pPr>
              <a:lnSpc>
                <a:spcPct val="90000"/>
              </a:lnSpc>
              <a:spcAft>
                <a:spcPts val="600"/>
              </a:spcAft>
            </a:pPr>
            <a:endParaRPr lang="en-US" sz="1700" dirty="0"/>
          </a:p>
          <a:p>
            <a:pPr>
              <a:lnSpc>
                <a:spcPct val="90000"/>
              </a:lnSpc>
              <a:spcAft>
                <a:spcPts val="600"/>
              </a:spcAft>
            </a:pPr>
            <a:r>
              <a:rPr lang="en-US" sz="2000" b="1" i="0" dirty="0">
                <a:effectLst/>
                <a:highlight>
                  <a:srgbClr val="FFFF00"/>
                </a:highlight>
              </a:rPr>
              <a:t>Archive to AWS</a:t>
            </a:r>
          </a:p>
          <a:p>
            <a:pPr indent="-228600">
              <a:lnSpc>
                <a:spcPct val="90000"/>
              </a:lnSpc>
              <a:spcAft>
                <a:spcPts val="600"/>
              </a:spcAft>
              <a:buFont typeface="Arial" panose="020B0604020202020204" pitchFamily="34" charset="0"/>
              <a:buChar char="•"/>
            </a:pPr>
            <a:r>
              <a:rPr lang="en-US" sz="1700" b="0" i="0" dirty="0">
                <a:effectLst/>
              </a:rPr>
              <a:t>You can use Tape Gateway to archive data you need to preserve at another offsite location for disaster recovery or regulatory compliance needs. Tape Gateway enables you to replace magnetic tape libraries and physical tapes with AWS Cloud storage for long-term storage retention needs.</a:t>
            </a:r>
          </a:p>
          <a:p>
            <a:pPr indent="-228600">
              <a:lnSpc>
                <a:spcPct val="90000"/>
              </a:lnSpc>
              <a:spcAft>
                <a:spcPts val="600"/>
              </a:spcAft>
              <a:buFont typeface="Arial" panose="020B0604020202020204" pitchFamily="34" charset="0"/>
              <a:buChar char="•"/>
            </a:pPr>
            <a:endParaRPr lang="en-US" sz="1700" b="0" i="0" dirty="0">
              <a:effectLst/>
            </a:endParaRPr>
          </a:p>
        </p:txBody>
      </p:sp>
    </p:spTree>
    <p:extLst>
      <p:ext uri="{BB962C8B-B14F-4D97-AF65-F5344CB8AC3E}">
        <p14:creationId xmlns:p14="http://schemas.microsoft.com/office/powerpoint/2010/main" val="547756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D0B30-1814-5AF6-443E-96207EDC6AE0}"/>
              </a:ext>
            </a:extLst>
          </p:cNvPr>
          <p:cNvSpPr>
            <a:spLocks noGrp="1"/>
          </p:cNvSpPr>
          <p:nvPr>
            <p:ph type="title"/>
          </p:nvPr>
        </p:nvSpPr>
        <p:spPr>
          <a:xfrm>
            <a:off x="635000" y="640823"/>
            <a:ext cx="3418659" cy="5583148"/>
          </a:xfrm>
        </p:spPr>
        <p:txBody>
          <a:bodyPr anchor="ctr">
            <a:normAutofit/>
          </a:bodyPr>
          <a:lstStyle/>
          <a:p>
            <a:r>
              <a:rPr lang="en-CH" sz="5400" dirty="0"/>
              <a:t>Tape Gateway</a:t>
            </a:r>
            <a:br>
              <a:rPr lang="en-CH" sz="5400" dirty="0"/>
            </a:br>
            <a:r>
              <a:rPr lang="en-CH" sz="5400" dirty="0"/>
              <a:t>Use Cases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61D6EA5-A7EC-6EC1-CA91-0AC38AF771F1}"/>
              </a:ext>
            </a:extLst>
          </p:cNvPr>
          <p:cNvGraphicFramePr>
            <a:graphicFrameLocks noGrp="1"/>
          </p:cNvGraphicFramePr>
          <p:nvPr>
            <p:ph idx="1"/>
            <p:extLst>
              <p:ext uri="{D42A27DB-BD31-4B8C-83A1-F6EECF244321}">
                <p14:modId xmlns:p14="http://schemas.microsoft.com/office/powerpoint/2010/main" val="10112295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9818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34429-0DDE-2A5E-9409-C3D2329F0676}"/>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b="0" i="0" kern="1200">
                <a:solidFill>
                  <a:schemeClr val="tx1"/>
                </a:solidFill>
                <a:effectLst/>
                <a:latin typeface="+mj-lt"/>
                <a:ea typeface="+mj-ea"/>
                <a:cs typeface="+mj-cs"/>
              </a:rPr>
              <a:t>AWS Storage Gateway Hardware Appliance</a:t>
            </a:r>
            <a:endParaRPr lang="en-US" sz="3400" kern="1200">
              <a:solidFill>
                <a:schemeClr val="tx1"/>
              </a:solidFill>
              <a:latin typeface="+mj-lt"/>
              <a:ea typeface="+mj-ea"/>
              <a:cs typeface="+mj-cs"/>
            </a:endParaRPr>
          </a:p>
        </p:txBody>
      </p:sp>
      <p:sp>
        <p:nvSpPr>
          <p:cNvPr id="13321" name="Rectangle 133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323" name="Rectangle 133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0F99E5D7-B910-A457-3583-091DF826846A}"/>
              </a:ext>
            </a:extLst>
          </p:cNvPr>
          <p:cNvSpPr txBox="1"/>
          <p:nvPr/>
        </p:nvSpPr>
        <p:spPr>
          <a:xfrm>
            <a:off x="411480" y="2684095"/>
            <a:ext cx="4443154" cy="34928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500" b="0" i="0">
                <a:effectLst/>
              </a:rPr>
              <a:t>The AWS Storage Gateway Hardware Appliance is a physical, standalone, validated server configuration for on-premises deployments. </a:t>
            </a:r>
          </a:p>
          <a:p>
            <a:pPr marL="285750" indent="-228600">
              <a:lnSpc>
                <a:spcPct val="90000"/>
              </a:lnSpc>
              <a:spcAft>
                <a:spcPts val="600"/>
              </a:spcAft>
              <a:buFont typeface="Arial" panose="020B0604020202020204" pitchFamily="34" charset="0"/>
              <a:buChar char="•"/>
            </a:pPr>
            <a:endParaRPr lang="en-US" sz="1500" b="0" i="0">
              <a:effectLst/>
            </a:endParaRPr>
          </a:p>
          <a:p>
            <a:pPr marL="285750" indent="-228600">
              <a:lnSpc>
                <a:spcPct val="90000"/>
              </a:lnSpc>
              <a:spcAft>
                <a:spcPts val="600"/>
              </a:spcAft>
              <a:buFont typeface="Arial" panose="020B0604020202020204" pitchFamily="34" charset="0"/>
              <a:buChar char="•"/>
            </a:pPr>
            <a:r>
              <a:rPr lang="en-US" sz="1500" b="0" i="0">
                <a:effectLst/>
              </a:rPr>
              <a:t>It comes pre-loaded with Storage Gateway software, and provides all the required CPU, memory, network, and SSD cache resources for creating and configuring File Gateway, Volume Gateway, or Tape Gateway. </a:t>
            </a:r>
          </a:p>
          <a:p>
            <a:pPr indent="-228600">
              <a:lnSpc>
                <a:spcPct val="90000"/>
              </a:lnSpc>
              <a:spcAft>
                <a:spcPts val="600"/>
              </a:spcAft>
              <a:buFont typeface="Arial" panose="020B0604020202020204" pitchFamily="34" charset="0"/>
              <a:buChar char="•"/>
            </a:pPr>
            <a:endParaRPr lang="en-US" sz="1500"/>
          </a:p>
          <a:p>
            <a:pPr marL="285750" indent="-228600">
              <a:lnSpc>
                <a:spcPct val="90000"/>
              </a:lnSpc>
              <a:spcAft>
                <a:spcPts val="600"/>
              </a:spcAft>
              <a:buFont typeface="Arial" panose="020B0604020202020204" pitchFamily="34" charset="0"/>
              <a:buChar char="•"/>
            </a:pPr>
            <a:r>
              <a:rPr lang="en-US" sz="1500" b="0" i="0">
                <a:effectLst/>
              </a:rPr>
              <a:t>The Storage Gateway Hardware Appliance is designed to provide you with a simple out of the box experience that does not require any additional infrastructure and is managed from the AWS Console or API.</a:t>
            </a:r>
          </a:p>
        </p:txBody>
      </p:sp>
      <p:pic>
        <p:nvPicPr>
          <p:cNvPr id="13314" name="Picture 2" descr="AWS Storage Gateway Hardware Appliance ">
            <a:extLst>
              <a:ext uri="{FF2B5EF4-FFF2-40B4-BE49-F238E27FC236}">
                <a16:creationId xmlns:a16="http://schemas.microsoft.com/office/drawing/2014/main" id="{1034718D-263E-255E-E487-E7A0DF3DAC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816" y="2386957"/>
            <a:ext cx="6440424" cy="202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005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D1319-88D4-2413-5559-CBE975643F53}"/>
              </a:ext>
            </a:extLst>
          </p:cNvPr>
          <p:cNvSpPr>
            <a:spLocks noGrp="1"/>
          </p:cNvSpPr>
          <p:nvPr>
            <p:ph type="title"/>
          </p:nvPr>
        </p:nvSpPr>
        <p:spPr>
          <a:xfrm>
            <a:off x="686834" y="1153572"/>
            <a:ext cx="3200400" cy="4461163"/>
          </a:xfrm>
        </p:spPr>
        <p:txBody>
          <a:bodyPr>
            <a:normAutofit/>
          </a:bodyPr>
          <a:lstStyle/>
          <a:p>
            <a:r>
              <a:rPr lang="en-GB" b="0" i="0">
                <a:solidFill>
                  <a:srgbClr val="FFFFFF"/>
                </a:solidFill>
                <a:effectLst/>
                <a:latin typeface="AmazonEmberBold"/>
              </a:rPr>
              <a:t>AWS Storage Gateway Hardware Appliance Use cases</a:t>
            </a:r>
            <a:endParaRPr lang="en-C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2FCD36-1B47-38FF-FE82-D7BA0BB87840}"/>
              </a:ext>
            </a:extLst>
          </p:cNvPr>
          <p:cNvSpPr>
            <a:spLocks noGrp="1"/>
          </p:cNvSpPr>
          <p:nvPr>
            <p:ph idx="1"/>
          </p:nvPr>
        </p:nvSpPr>
        <p:spPr>
          <a:xfrm>
            <a:off x="4447308" y="591344"/>
            <a:ext cx="6906491" cy="5585619"/>
          </a:xfrm>
        </p:spPr>
        <p:txBody>
          <a:bodyPr anchor="ctr">
            <a:normAutofit/>
          </a:bodyPr>
          <a:lstStyle/>
          <a:p>
            <a:pPr>
              <a:buFont typeface="+mj-lt"/>
              <a:buAutoNum type="arabicPeriod"/>
            </a:pPr>
            <a:r>
              <a:rPr lang="en-GB" sz="1500" b="1" i="0">
                <a:effectLst/>
              </a:rPr>
              <a:t>Branch Office Data Consolidation</a:t>
            </a:r>
            <a:r>
              <a:rPr lang="en-GB" sz="1500" b="0" i="0">
                <a:effectLst/>
              </a:rPr>
              <a:t>: Organizations with multiple branch offices can deploy AWS Storage Gateway Hardware Appliance to centrally manage and store data generated across various locations, facilitating unified data governance and simplifying IT management through a physical appliance that integrates with AWS services.</a:t>
            </a:r>
          </a:p>
          <a:p>
            <a:pPr>
              <a:buFont typeface="+mj-lt"/>
              <a:buAutoNum type="arabicPeriod"/>
            </a:pPr>
            <a:r>
              <a:rPr lang="en-GB" sz="1500" b="1" i="0">
                <a:effectLst/>
              </a:rPr>
              <a:t>Retail Inventory Management</a:t>
            </a:r>
            <a:r>
              <a:rPr lang="en-GB" sz="1500" b="0" i="0">
                <a:effectLst/>
              </a:rPr>
              <a:t>: Retail chains can implement AWS Storage Gateway Hardware Appliances in their stores to maintain real-time inventory data, leveraging the hardware appliance to secure and streamline the storage and retrieval of inventory information, integrating seamlessly with AWS for analytics and reporting.</a:t>
            </a:r>
          </a:p>
          <a:p>
            <a:pPr>
              <a:buFont typeface="+mj-lt"/>
              <a:buAutoNum type="arabicPeriod"/>
            </a:pPr>
            <a:r>
              <a:rPr lang="en-GB" sz="1500" b="1" i="0">
                <a:effectLst/>
              </a:rPr>
              <a:t>Manufacturing Data Collection and Analysis</a:t>
            </a:r>
            <a:r>
              <a:rPr lang="en-GB" sz="1500" b="0" i="0">
                <a:effectLst/>
              </a:rPr>
              <a:t>: Manufacturing firms can use the AWS Storage Gateway Hardware Appliance to collect and store data from various production equipment and systems, creating a centralized repository that facilitates real-time monitoring and analysis to optimize manufacturing processes and maintain high-quality standards.</a:t>
            </a:r>
          </a:p>
          <a:p>
            <a:pPr>
              <a:buFont typeface="+mj-lt"/>
              <a:buAutoNum type="arabicPeriod"/>
            </a:pPr>
            <a:r>
              <a:rPr lang="en-GB" sz="1500" b="1" i="0">
                <a:effectLst/>
              </a:rPr>
              <a:t>Healthcare EMR and PACS Integration</a:t>
            </a:r>
            <a:r>
              <a:rPr lang="en-GB" sz="1500" b="0" i="0">
                <a:effectLst/>
              </a:rPr>
              <a:t>: Healthcare facilities can use the hardware appliance to facilitate seamless integration between Electronic Medical Record (EMR) systems and Picture Archiving and Communication System (PACS), ensuring secure, scalable, and high-performance storage solution for critical healthcare data, promoting interoperability and efficient data management.</a:t>
            </a:r>
          </a:p>
          <a:p>
            <a:pPr>
              <a:buFont typeface="+mj-lt"/>
              <a:buAutoNum type="arabicPeriod"/>
            </a:pPr>
            <a:r>
              <a:rPr lang="en-GB" sz="1500" b="1" i="0">
                <a:effectLst/>
              </a:rPr>
              <a:t>Legal Firm Case and Document Management</a:t>
            </a:r>
            <a:r>
              <a:rPr lang="en-GB" sz="1500" b="0" i="0">
                <a:effectLst/>
              </a:rPr>
              <a:t>: Legal firms can deploy AWS Storage Gateway Hardware Appliance for case and document management, providing a secure and reliable infrastructure to store sensitive legal documents, and facilitating quick retrieval and sharing of data with clients and within the firm, while ensuring compliance with legal regulations regarding data protection.</a:t>
            </a:r>
          </a:p>
        </p:txBody>
      </p:sp>
    </p:spTree>
    <p:extLst>
      <p:ext uri="{BB962C8B-B14F-4D97-AF65-F5344CB8AC3E}">
        <p14:creationId xmlns:p14="http://schemas.microsoft.com/office/powerpoint/2010/main" val="2880898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3" name="Rectangle 1434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4D68C-105C-5743-49E0-A6DB4EE49F9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1" kern="1200">
                <a:solidFill>
                  <a:schemeClr val="bg1"/>
                </a:solidFill>
                <a:effectLst/>
                <a:latin typeface="+mj-lt"/>
                <a:ea typeface="+mj-ea"/>
                <a:cs typeface="+mj-cs"/>
              </a:rPr>
              <a:t>High-level architecture of Storage Gateway</a:t>
            </a:r>
            <a:endParaRPr lang="en-US" sz="3200" kern="1200">
              <a:solidFill>
                <a:schemeClr val="bg1"/>
              </a:solidFill>
              <a:latin typeface="+mj-lt"/>
              <a:ea typeface="+mj-ea"/>
              <a:cs typeface="+mj-cs"/>
            </a:endParaRPr>
          </a:p>
        </p:txBody>
      </p:sp>
      <p:pic>
        <p:nvPicPr>
          <p:cNvPr id="14338" name="Picture 2" descr="Figure 2 - High-level architecture of storage gateway">
            <a:extLst>
              <a:ext uri="{FF2B5EF4-FFF2-40B4-BE49-F238E27FC236}">
                <a16:creationId xmlns:a16="http://schemas.microsoft.com/office/drawing/2014/main" id="{09EB2763-8669-4A4F-AC34-E0B7DECB2B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732208"/>
            <a:ext cx="10905066" cy="428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10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A3E8E-C0FC-A75F-83E8-6334B8056B46}"/>
              </a:ext>
            </a:extLst>
          </p:cNvPr>
          <p:cNvSpPr>
            <a:spLocks noGrp="1"/>
          </p:cNvSpPr>
          <p:nvPr>
            <p:ph type="title"/>
          </p:nvPr>
        </p:nvSpPr>
        <p:spPr>
          <a:xfrm>
            <a:off x="2019300" y="538956"/>
            <a:ext cx="8985250" cy="1118394"/>
          </a:xfrm>
        </p:spPr>
        <p:txBody>
          <a:bodyPr vert="horz" lIns="91440" tIns="45720" rIns="91440" bIns="45720" rtlCol="0" anchor="t">
            <a:normAutofit/>
          </a:bodyPr>
          <a:lstStyle/>
          <a:p>
            <a:r>
              <a:rPr lang="en-US" sz="4000" b="0" i="0" kern="1200">
                <a:solidFill>
                  <a:schemeClr val="tx1"/>
                </a:solidFill>
                <a:effectLst/>
                <a:latin typeface="+mj-lt"/>
                <a:ea typeface="+mj-ea"/>
                <a:cs typeface="+mj-cs"/>
              </a:rPr>
              <a:t>AWS Storage Gateway</a:t>
            </a:r>
          </a:p>
        </p:txBody>
      </p:sp>
      <p:pic>
        <p:nvPicPr>
          <p:cNvPr id="15" name="Graphic 8" descr="Copy">
            <a:extLst>
              <a:ext uri="{FF2B5EF4-FFF2-40B4-BE49-F238E27FC236}">
                <a16:creationId xmlns:a16="http://schemas.microsoft.com/office/drawing/2014/main" id="{C965FC87-305E-81AD-A0F7-082B621777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5" name="TextBox 4">
            <a:extLst>
              <a:ext uri="{FF2B5EF4-FFF2-40B4-BE49-F238E27FC236}">
                <a16:creationId xmlns:a16="http://schemas.microsoft.com/office/drawing/2014/main" id="{DA73B634-3F6A-7A90-B8C4-FE0E4D46C006}"/>
              </a:ext>
            </a:extLst>
          </p:cNvPr>
          <p:cNvSpPr txBox="1"/>
          <p:nvPr/>
        </p:nvSpPr>
        <p:spPr>
          <a:xfrm>
            <a:off x="1009650" y="1847849"/>
            <a:ext cx="9994900" cy="4254501"/>
          </a:xfrm>
          <a:prstGeom prst="rect">
            <a:avLst/>
          </a:prstGeom>
        </p:spPr>
        <p:txBody>
          <a:bodyPr vert="horz" lIns="91440" tIns="45720" rIns="91440" bIns="45720" rtlCol="0">
            <a:normAutofit/>
          </a:bodyPr>
          <a:lstStyle/>
          <a:p>
            <a:pPr>
              <a:lnSpc>
                <a:spcPct val="90000"/>
              </a:lnSpc>
              <a:spcAft>
                <a:spcPts val="600"/>
              </a:spcAft>
            </a:pPr>
            <a:r>
              <a:rPr lang="en-US" sz="2000" b="1" i="0" dirty="0">
                <a:effectLst/>
                <a:highlight>
                  <a:srgbClr val="FFFF00"/>
                </a:highlight>
              </a:rPr>
              <a:t>File Gateway</a:t>
            </a:r>
          </a:p>
          <a:p>
            <a:pPr indent="-228600">
              <a:lnSpc>
                <a:spcPct val="90000"/>
              </a:lnSpc>
              <a:spcAft>
                <a:spcPts val="600"/>
              </a:spcAft>
              <a:buFont typeface="Arial" panose="020B0604020202020204" pitchFamily="34" charset="0"/>
              <a:buChar char="•"/>
            </a:pPr>
            <a:r>
              <a:rPr lang="en-US" sz="2000" b="0" i="0" dirty="0">
                <a:effectLst/>
              </a:rPr>
              <a:t>Store and access SMB and NFS file data with local caching</a:t>
            </a:r>
            <a:br>
              <a:rPr lang="en-US" sz="2000" b="0" i="0" dirty="0">
                <a:effectLst/>
              </a:rPr>
            </a:br>
            <a:br>
              <a:rPr lang="en-US" sz="2000" b="0" i="0" dirty="0">
                <a:effectLst/>
              </a:rPr>
            </a:br>
            <a:r>
              <a:rPr lang="en-US" sz="2000" b="1" i="0" dirty="0">
                <a:effectLst/>
                <a:highlight>
                  <a:srgbClr val="FFFF00"/>
                </a:highlight>
              </a:rPr>
              <a:t>Tape Gateway</a:t>
            </a:r>
          </a:p>
          <a:p>
            <a:pPr indent="-228600">
              <a:lnSpc>
                <a:spcPct val="90000"/>
              </a:lnSpc>
              <a:spcAft>
                <a:spcPts val="600"/>
              </a:spcAft>
              <a:buFont typeface="Arial" panose="020B0604020202020204" pitchFamily="34" charset="0"/>
              <a:buChar char="•"/>
            </a:pPr>
            <a:r>
              <a:rPr lang="en-US" sz="2000" b="0" i="0" dirty="0">
                <a:effectLst/>
              </a:rPr>
              <a:t>Back up and archive on-premises data to virtual tapes in AWS</a:t>
            </a:r>
          </a:p>
          <a:p>
            <a:pPr indent="-228600">
              <a:lnSpc>
                <a:spcPct val="90000"/>
              </a:lnSpc>
              <a:spcAft>
                <a:spcPts val="600"/>
              </a:spcAft>
              <a:buFont typeface="Arial" panose="020B0604020202020204" pitchFamily="34" charset="0"/>
              <a:buChar char="•"/>
            </a:pPr>
            <a:endParaRPr lang="en-US" sz="2000" b="0" i="0" dirty="0">
              <a:effectLst/>
            </a:endParaRPr>
          </a:p>
          <a:p>
            <a:pPr>
              <a:lnSpc>
                <a:spcPct val="90000"/>
              </a:lnSpc>
              <a:spcAft>
                <a:spcPts val="600"/>
              </a:spcAft>
            </a:pPr>
            <a:r>
              <a:rPr lang="en-US" sz="2000" b="1" dirty="0">
                <a:effectLst/>
                <a:highlight>
                  <a:srgbClr val="FFFF00"/>
                </a:highlight>
              </a:rPr>
              <a:t>Volume Gateway</a:t>
            </a:r>
          </a:p>
          <a:p>
            <a:pPr indent="-228600">
              <a:lnSpc>
                <a:spcPct val="90000"/>
              </a:lnSpc>
              <a:spcAft>
                <a:spcPts val="600"/>
              </a:spcAft>
              <a:buFont typeface="Arial" panose="020B0604020202020204" pitchFamily="34" charset="0"/>
              <a:buChar char="•"/>
            </a:pPr>
            <a:r>
              <a:rPr lang="en-US" sz="2000" b="0" dirty="0">
                <a:effectLst/>
              </a:rPr>
              <a:t>Hybrid cloud block storage with local caching</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b="1" i="0" dirty="0">
                <a:effectLst/>
                <a:highlight>
                  <a:srgbClr val="FFFF00"/>
                </a:highlight>
              </a:rPr>
              <a:t>AWS Storage Gateway Hardware Appliance</a:t>
            </a:r>
          </a:p>
          <a:p>
            <a:pPr indent="-228600">
              <a:lnSpc>
                <a:spcPct val="90000"/>
              </a:lnSpc>
              <a:spcAft>
                <a:spcPts val="600"/>
              </a:spcAft>
              <a:buFont typeface="Arial" panose="020B0604020202020204" pitchFamily="34" charset="0"/>
              <a:buChar char="•"/>
            </a:pPr>
            <a:r>
              <a:rPr lang="en-US" sz="2000" b="0" i="0" dirty="0">
                <a:effectLst/>
              </a:rPr>
              <a:t>A dedicated physical appliance for on-premises deployments</a:t>
            </a:r>
          </a:p>
          <a:p>
            <a:pPr indent="-228600">
              <a:lnSpc>
                <a:spcPct val="90000"/>
              </a:lnSpc>
              <a:spcAft>
                <a:spcPts val="600"/>
              </a:spcAft>
              <a:buFont typeface="Arial" panose="020B0604020202020204" pitchFamily="34" charset="0"/>
              <a:buChar char="•"/>
            </a:pPr>
            <a:endParaRPr lang="en-US" sz="2000" b="0" dirty="0">
              <a:effectLst/>
            </a:endParaRP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endParaRPr lang="en-US" sz="2000" b="0" i="0" dirty="0">
              <a:effectLst/>
            </a:endParaRPr>
          </a:p>
        </p:txBody>
      </p:sp>
    </p:spTree>
    <p:extLst>
      <p:ext uri="{BB962C8B-B14F-4D97-AF65-F5344CB8AC3E}">
        <p14:creationId xmlns:p14="http://schemas.microsoft.com/office/powerpoint/2010/main" val="224425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7EECF-1FFD-C494-846F-979C55480F7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File Gateway: S3 File Gateway</a:t>
            </a:r>
          </a:p>
        </p:txBody>
      </p:sp>
      <p:pic>
        <p:nvPicPr>
          <p:cNvPr id="1026" name="Picture 2" descr="How Amazon S3 File Gateway  works">
            <a:extLst>
              <a:ext uri="{FF2B5EF4-FFF2-40B4-BE49-F238E27FC236}">
                <a16:creationId xmlns:a16="http://schemas.microsoft.com/office/drawing/2014/main" id="{553D0D98-9BF1-EF93-5D44-55A3E1C39D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1369" y="1675227"/>
            <a:ext cx="9629262" cy="491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8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0B364-EA6A-89CE-E777-54C6CE2EEDD9}"/>
              </a:ext>
            </a:extLst>
          </p:cNvPr>
          <p:cNvSpPr>
            <a:spLocks noGrp="1"/>
          </p:cNvSpPr>
          <p:nvPr>
            <p:ph type="title"/>
          </p:nvPr>
        </p:nvSpPr>
        <p:spPr>
          <a:xfrm>
            <a:off x="841248" y="548640"/>
            <a:ext cx="3600860" cy="5431536"/>
          </a:xfrm>
        </p:spPr>
        <p:txBody>
          <a:bodyPr>
            <a:normAutofit/>
          </a:bodyPr>
          <a:lstStyle/>
          <a:p>
            <a:pPr algn="ctr"/>
            <a:r>
              <a:rPr lang="en-US" sz="5400" kern="1200" dirty="0">
                <a:latin typeface="+mj-lt"/>
                <a:ea typeface="+mj-ea"/>
                <a:cs typeface="+mj-cs"/>
              </a:rPr>
              <a:t>File Gateway: </a:t>
            </a:r>
            <a:br>
              <a:rPr lang="en-US" sz="5400" kern="1200" dirty="0">
                <a:latin typeface="+mj-lt"/>
                <a:ea typeface="+mj-ea"/>
                <a:cs typeface="+mj-cs"/>
              </a:rPr>
            </a:br>
            <a:r>
              <a:rPr lang="en-US" sz="5400" kern="1200" dirty="0">
                <a:latin typeface="+mj-lt"/>
                <a:ea typeface="+mj-ea"/>
                <a:cs typeface="+mj-cs"/>
              </a:rPr>
              <a:t>S3 </a:t>
            </a:r>
            <a:br>
              <a:rPr lang="en-US" sz="5400" kern="1200" dirty="0">
                <a:latin typeface="+mj-lt"/>
                <a:ea typeface="+mj-ea"/>
                <a:cs typeface="+mj-cs"/>
              </a:rPr>
            </a:br>
            <a:r>
              <a:rPr lang="en-US" sz="5400" kern="1200" dirty="0">
                <a:latin typeface="+mj-lt"/>
                <a:ea typeface="+mj-ea"/>
                <a:cs typeface="+mj-cs"/>
              </a:rPr>
              <a:t>File Gateway</a:t>
            </a:r>
            <a:endParaRPr lang="en-CH"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51EF2E-D0DA-9692-1EDE-FE329231C652}"/>
              </a:ext>
            </a:extLst>
          </p:cNvPr>
          <p:cNvSpPr>
            <a:spLocks noGrp="1"/>
          </p:cNvSpPr>
          <p:nvPr>
            <p:ph idx="1"/>
          </p:nvPr>
        </p:nvSpPr>
        <p:spPr>
          <a:xfrm>
            <a:off x="5126418" y="552091"/>
            <a:ext cx="6224335" cy="5431536"/>
          </a:xfrm>
        </p:spPr>
        <p:txBody>
          <a:bodyPr anchor="ctr">
            <a:normAutofit/>
          </a:bodyPr>
          <a:lstStyle/>
          <a:p>
            <a:r>
              <a:rPr lang="en-GB" sz="1600" b="0" i="0" dirty="0">
                <a:effectLst/>
              </a:rPr>
              <a:t>Amazon S3 File Gateway supports a file interface into S3</a:t>
            </a:r>
          </a:p>
          <a:p>
            <a:r>
              <a:rPr lang="en-GB" sz="1600" b="0" i="0" dirty="0">
                <a:solidFill>
                  <a:srgbClr val="16191F"/>
                </a:solidFill>
                <a:effectLst/>
              </a:rPr>
              <a:t>A S3 File Gateway simplifies file storage in Amazon S3, integrates to existing applications through industry-standard file system protocols, and provides a cost-effective alternative to on-premises storage. </a:t>
            </a:r>
          </a:p>
          <a:p>
            <a:r>
              <a:rPr lang="en-GB" sz="1600" b="0" i="0" dirty="0">
                <a:solidFill>
                  <a:srgbClr val="16191F"/>
                </a:solidFill>
                <a:effectLst/>
              </a:rPr>
              <a:t>It also provides low-latency access to data through transparent local caching.</a:t>
            </a:r>
            <a:endParaRPr lang="en-GB" sz="1600" b="0" i="0" dirty="0">
              <a:effectLst/>
            </a:endParaRPr>
          </a:p>
          <a:p>
            <a:r>
              <a:rPr lang="en-GB" sz="1600" dirty="0"/>
              <a:t>With S3 File Gateway you can:</a:t>
            </a:r>
            <a:endParaRPr lang="en-GB" sz="1600" b="0" i="0" dirty="0">
              <a:effectLst/>
            </a:endParaRPr>
          </a:p>
          <a:p>
            <a:pPr lvl="1"/>
            <a:r>
              <a:rPr lang="en-GB" sz="1600" b="0" i="0" dirty="0">
                <a:effectLst/>
              </a:rPr>
              <a:t>You can store and retrieve files directly using the NFS version 3 or 4.1 protocol.</a:t>
            </a:r>
          </a:p>
          <a:p>
            <a:pPr lvl="1"/>
            <a:r>
              <a:rPr lang="en-GB" sz="1600" b="0" i="0" dirty="0">
                <a:effectLst/>
              </a:rPr>
              <a:t>You can store and retrieve files directly using the SMB file system version, 2 and 3 protocol.</a:t>
            </a:r>
          </a:p>
          <a:p>
            <a:pPr lvl="1"/>
            <a:r>
              <a:rPr lang="en-GB" sz="1600" b="0" i="0" dirty="0">
                <a:effectLst/>
              </a:rPr>
              <a:t>You can access your data directly in Amazon S3 from any AWS Cloud application or service.</a:t>
            </a:r>
          </a:p>
          <a:p>
            <a:pPr lvl="1"/>
            <a:r>
              <a:rPr lang="en-GB" sz="1600" b="0" i="0" dirty="0">
                <a:effectLst/>
              </a:rPr>
              <a:t>You can manage your S3 data using lifecycle policies, cross-region replication, and versioning. You can think of a S3 File Gateway as a file system mount on Amazon S3.</a:t>
            </a:r>
          </a:p>
        </p:txBody>
      </p:sp>
    </p:spTree>
    <p:extLst>
      <p:ext uri="{BB962C8B-B14F-4D97-AF65-F5344CB8AC3E}">
        <p14:creationId xmlns:p14="http://schemas.microsoft.com/office/powerpoint/2010/main" val="65538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50EC8-8EC6-1D76-4403-E8723232296C}"/>
              </a:ext>
            </a:extLst>
          </p:cNvPr>
          <p:cNvSpPr>
            <a:spLocks noGrp="1"/>
          </p:cNvSpPr>
          <p:nvPr>
            <p:ph type="title"/>
          </p:nvPr>
        </p:nvSpPr>
        <p:spPr>
          <a:xfrm>
            <a:off x="2019300" y="538956"/>
            <a:ext cx="8985250" cy="1118394"/>
          </a:xfrm>
        </p:spPr>
        <p:txBody>
          <a:bodyPr anchor="t">
            <a:normAutofit/>
          </a:bodyPr>
          <a:lstStyle/>
          <a:p>
            <a:r>
              <a:rPr lang="en-US" sz="3700" kern="1200">
                <a:latin typeface="+mj-lt"/>
                <a:ea typeface="+mj-ea"/>
                <a:cs typeface="+mj-cs"/>
              </a:rPr>
              <a:t>File Gateway: S3 File Gateway. How it works?</a:t>
            </a:r>
            <a:endParaRPr lang="en-CH" sz="3700"/>
          </a:p>
        </p:txBody>
      </p:sp>
      <p:pic>
        <p:nvPicPr>
          <p:cNvPr id="7" name="Graphic 6" descr="Laptop Secure">
            <a:extLst>
              <a:ext uri="{FF2B5EF4-FFF2-40B4-BE49-F238E27FC236}">
                <a16:creationId xmlns:a16="http://schemas.microsoft.com/office/drawing/2014/main" id="{7ACA2F9E-EAB1-1368-2D47-DCF291608F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7FA9E185-2E7E-6991-2077-B4C23A687B5E}"/>
              </a:ext>
            </a:extLst>
          </p:cNvPr>
          <p:cNvSpPr>
            <a:spLocks noGrp="1"/>
          </p:cNvSpPr>
          <p:nvPr>
            <p:ph idx="1"/>
          </p:nvPr>
        </p:nvSpPr>
        <p:spPr>
          <a:xfrm>
            <a:off x="1009650" y="1847849"/>
            <a:ext cx="9994900" cy="4254501"/>
          </a:xfrm>
        </p:spPr>
        <p:txBody>
          <a:bodyPr>
            <a:normAutofit/>
          </a:bodyPr>
          <a:lstStyle/>
          <a:p>
            <a:r>
              <a:rPr lang="en-GB" sz="1700" b="0" i="0" dirty="0">
                <a:effectLst/>
              </a:rPr>
              <a:t>To deploy an S3 File Gateway, initially download a VM image for the gateway and activate it via the AWS Management Console or Storage Gateway API;</a:t>
            </a:r>
          </a:p>
          <a:p>
            <a:r>
              <a:rPr lang="en-GB" sz="1700" b="0" i="0" dirty="0">
                <a:effectLst/>
              </a:rPr>
              <a:t>An Amazon EC2 image can alternatively be utilized for this setup.</a:t>
            </a:r>
          </a:p>
          <a:p>
            <a:r>
              <a:rPr lang="en-GB" sz="1700" b="0" i="0" dirty="0">
                <a:effectLst/>
              </a:rPr>
              <a:t>Once activated, create and configure your file share, linking it to an Amazon S3 bucket, which then becomes accessible through NFS or SMB protocols — every file here mirrors an object in the S3 bucket</a:t>
            </a:r>
          </a:p>
          <a:p>
            <a:r>
              <a:rPr lang="en-GB" sz="1700" b="0" i="0" dirty="0">
                <a:effectLst/>
              </a:rPr>
              <a:t>Maintaining a one-to-one mapping and benefiting from SSE-S3 encryption</a:t>
            </a:r>
          </a:p>
          <a:p>
            <a:r>
              <a:rPr lang="en-GB" sz="1700" b="0" i="0" dirty="0">
                <a:effectLst/>
              </a:rPr>
              <a:t>while all transfers are facilitated securely through HTTPS</a:t>
            </a:r>
          </a:p>
          <a:p>
            <a:r>
              <a:rPr lang="en-GB" sz="1700" b="0" i="0" dirty="0">
                <a:effectLst/>
              </a:rPr>
              <a:t>with integrity ensured by MD5 checksum verifications.</a:t>
            </a:r>
          </a:p>
          <a:p>
            <a:r>
              <a:rPr lang="en-GB" sz="1700" b="0" i="0" dirty="0">
                <a:effectLst/>
              </a:rPr>
              <a:t>Leveraging multipart parallel uploads and byte-range downloads, the gateway optimizes data transmission, accompanied by features such as low-latency access through a local cache</a:t>
            </a:r>
          </a:p>
          <a:p>
            <a:r>
              <a:rPr lang="en-GB" sz="1700" b="0" i="0" dirty="0">
                <a:effectLst/>
              </a:rPr>
              <a:t>CloudWatch metrics for monitoring resource utilization and CloudTrail for API call tracking, aiding in tasks like cloud workload ingestion, data archiving, and storage migration to AWS Cloud while offering insights into the system's functioning.</a:t>
            </a:r>
            <a:endParaRPr lang="en-CH" sz="1700" dirty="0"/>
          </a:p>
        </p:txBody>
      </p:sp>
    </p:spTree>
    <p:extLst>
      <p:ext uri="{BB962C8B-B14F-4D97-AF65-F5344CB8AC3E}">
        <p14:creationId xmlns:p14="http://schemas.microsoft.com/office/powerpoint/2010/main" val="138413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50EC8-8EC6-1D76-4403-E8723232296C}"/>
              </a:ext>
            </a:extLst>
          </p:cNvPr>
          <p:cNvSpPr>
            <a:spLocks noGrp="1"/>
          </p:cNvSpPr>
          <p:nvPr>
            <p:ph type="title"/>
          </p:nvPr>
        </p:nvSpPr>
        <p:spPr>
          <a:xfrm>
            <a:off x="2019300" y="538956"/>
            <a:ext cx="8985250" cy="1118394"/>
          </a:xfrm>
        </p:spPr>
        <p:txBody>
          <a:bodyPr anchor="t">
            <a:normAutofit/>
          </a:bodyPr>
          <a:lstStyle/>
          <a:p>
            <a:r>
              <a:rPr lang="en-US" sz="3700" kern="1200" dirty="0">
                <a:latin typeface="+mj-lt"/>
                <a:ea typeface="+mj-ea"/>
                <a:cs typeface="+mj-cs"/>
              </a:rPr>
              <a:t>File Gateway: S3 File Gateway. How it works?</a:t>
            </a:r>
            <a:endParaRPr lang="en-CH" sz="3700" dirty="0"/>
          </a:p>
        </p:txBody>
      </p:sp>
      <p:pic>
        <p:nvPicPr>
          <p:cNvPr id="7" name="Graphic 6" descr="Laptop Secure">
            <a:extLst>
              <a:ext uri="{FF2B5EF4-FFF2-40B4-BE49-F238E27FC236}">
                <a16:creationId xmlns:a16="http://schemas.microsoft.com/office/drawing/2014/main" id="{7ACA2F9E-EAB1-1368-2D47-DCF291608F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7FA9E185-2E7E-6991-2077-B4C23A687B5E}"/>
              </a:ext>
            </a:extLst>
          </p:cNvPr>
          <p:cNvSpPr>
            <a:spLocks noGrp="1"/>
          </p:cNvSpPr>
          <p:nvPr>
            <p:ph idx="1"/>
          </p:nvPr>
        </p:nvSpPr>
        <p:spPr>
          <a:xfrm>
            <a:off x="1009650" y="1847849"/>
            <a:ext cx="9994900" cy="4563461"/>
          </a:xfrm>
        </p:spPr>
        <p:txBody>
          <a:bodyPr>
            <a:noAutofit/>
          </a:bodyPr>
          <a:lstStyle/>
          <a:p>
            <a:pPr algn="l"/>
            <a:r>
              <a:rPr lang="en-GB" sz="1600" b="0" i="0" dirty="0">
                <a:solidFill>
                  <a:srgbClr val="16191F"/>
                </a:solidFill>
                <a:effectLst/>
                <a:latin typeface="Amazon Ember"/>
              </a:rPr>
              <a:t>S3 File Gateway converts files to S3 objects when uploading files to Amazon S3.</a:t>
            </a:r>
          </a:p>
          <a:p>
            <a:pPr algn="l"/>
            <a:r>
              <a:rPr lang="en-GB" sz="1600" b="0" i="0" dirty="0">
                <a:solidFill>
                  <a:srgbClr val="16191F"/>
                </a:solidFill>
                <a:effectLst/>
                <a:latin typeface="Amazon Ember"/>
              </a:rPr>
              <a:t>The interaction between file operations performed against files shares on S3 File Gateway and S3 objects requires certain operations to be carefully considered when converting between files and objects.</a:t>
            </a:r>
          </a:p>
          <a:p>
            <a:r>
              <a:rPr lang="en-GB" sz="1600" b="0" i="0" dirty="0">
                <a:solidFill>
                  <a:srgbClr val="16191F"/>
                </a:solidFill>
                <a:effectLst/>
                <a:latin typeface="Amazon Ember"/>
              </a:rPr>
              <a:t>When a file is written to the S3 File Gateway by an NFS or SMB client, the File Gateway uploads the file's data to Amazon S3 followed by its metadata</a:t>
            </a:r>
          </a:p>
          <a:p>
            <a:r>
              <a:rPr lang="en-GB" sz="1600" b="0" i="0" dirty="0">
                <a:solidFill>
                  <a:srgbClr val="16191F"/>
                </a:solidFill>
                <a:effectLst/>
                <a:latin typeface="Amazon Ember"/>
              </a:rPr>
              <a:t>Uploading the file data creates an S3 object, and uploading the metadata for the file updates the metadata for the S3 object.</a:t>
            </a:r>
          </a:p>
          <a:p>
            <a:pPr algn="l"/>
            <a:r>
              <a:rPr lang="en-GB" sz="1600" b="0" i="0" dirty="0">
                <a:solidFill>
                  <a:srgbClr val="16191F"/>
                </a:solidFill>
                <a:effectLst/>
                <a:latin typeface="Amazon Ember"/>
              </a:rPr>
              <a:t>This process creates another version of the object, resulting in two versions of an object. If S3 Versioning is turned on, both versions will be stored.</a:t>
            </a:r>
          </a:p>
          <a:p>
            <a:pPr algn="l"/>
            <a:r>
              <a:rPr lang="en-GB" sz="1600" b="0" i="0" dirty="0">
                <a:solidFill>
                  <a:srgbClr val="16191F"/>
                </a:solidFill>
                <a:effectLst/>
                <a:latin typeface="Amazon Ember"/>
              </a:rPr>
              <a:t>When a file is modified in the S3 File Gateway by an NFS or SMB client after it has been uploaded to Amazon S3, the S3 File Gateway uploads the new or modified data instead of uploading the whole file. The file modification results in a new version of the S3 object being created.</a:t>
            </a:r>
          </a:p>
          <a:p>
            <a:r>
              <a:rPr lang="en-GB" sz="1600" b="0" i="0" dirty="0">
                <a:solidFill>
                  <a:srgbClr val="16191F"/>
                </a:solidFill>
                <a:effectLst/>
                <a:latin typeface="Amazon Ember"/>
              </a:rPr>
              <a:t>You should monitor your S3 bucket to determine how many versions of an object exist before setting up lifecycle policies to move objects to different storage classes. </a:t>
            </a:r>
          </a:p>
          <a:p>
            <a:r>
              <a:rPr lang="en-GB" sz="1600" b="0" i="0" dirty="0">
                <a:solidFill>
                  <a:srgbClr val="16191F"/>
                </a:solidFill>
                <a:effectLst/>
                <a:latin typeface="Amazon Ember"/>
              </a:rPr>
              <a:t>You should configure lifecycle expiration for previous versions to minimize the number of versions you have for an object in your S3 bucket.</a:t>
            </a:r>
            <a:br>
              <a:rPr lang="en-GB" sz="1600" dirty="0"/>
            </a:br>
            <a:br>
              <a:rPr lang="en-GB" sz="1600" dirty="0"/>
            </a:br>
            <a:br>
              <a:rPr lang="en-GB" sz="1600" dirty="0"/>
            </a:br>
            <a:endParaRPr lang="en-CH" sz="1600" dirty="0"/>
          </a:p>
        </p:txBody>
      </p:sp>
    </p:spTree>
    <p:extLst>
      <p:ext uri="{BB962C8B-B14F-4D97-AF65-F5344CB8AC3E}">
        <p14:creationId xmlns:p14="http://schemas.microsoft.com/office/powerpoint/2010/main" val="230834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8" name="Rectangle 410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50EC8-8EC6-1D76-4403-E8723232296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File Gateway: S3 File Gateway. How it works?</a:t>
            </a:r>
          </a:p>
        </p:txBody>
      </p:sp>
      <p:pic>
        <p:nvPicPr>
          <p:cNvPr id="4098" name="Picture 2" descr="&#10;    Storage Gateway connecting an application server to Amazon S3 cloud storage.&#10;   ">
            <a:extLst>
              <a:ext uri="{FF2B5EF4-FFF2-40B4-BE49-F238E27FC236}">
                <a16:creationId xmlns:a16="http://schemas.microsoft.com/office/drawing/2014/main" id="{DF360D2C-AA8F-D160-6653-ED646CE333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729" y="2423581"/>
            <a:ext cx="11874541" cy="323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98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7EECF-1FFD-C494-846F-979C55480F7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File Gateway: </a:t>
            </a:r>
            <a:r>
              <a:rPr lang="en-US" sz="3200" kern="1200" dirty="0" err="1">
                <a:solidFill>
                  <a:schemeClr val="bg1"/>
                </a:solidFill>
                <a:latin typeface="+mj-lt"/>
                <a:ea typeface="+mj-ea"/>
                <a:cs typeface="+mj-cs"/>
              </a:rPr>
              <a:t>FSx</a:t>
            </a:r>
            <a:r>
              <a:rPr lang="en-US" sz="3200" kern="1200" dirty="0">
                <a:solidFill>
                  <a:schemeClr val="bg1"/>
                </a:solidFill>
                <a:latin typeface="+mj-lt"/>
                <a:ea typeface="+mj-ea"/>
                <a:cs typeface="+mj-cs"/>
              </a:rPr>
              <a:t> File Gateway</a:t>
            </a:r>
          </a:p>
        </p:txBody>
      </p:sp>
      <p:pic>
        <p:nvPicPr>
          <p:cNvPr id="3074" name="Picture 2" descr="How Amazon FSx File Gateway works">
            <a:extLst>
              <a:ext uri="{FF2B5EF4-FFF2-40B4-BE49-F238E27FC236}">
                <a16:creationId xmlns:a16="http://schemas.microsoft.com/office/drawing/2014/main" id="{7F62A402-759C-23A8-F63C-B9A3E52AA9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7778" y="1724654"/>
            <a:ext cx="10216444" cy="459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479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3951</Words>
  <Application>Microsoft Macintosh PowerPoint</Application>
  <PresentationFormat>Widescreen</PresentationFormat>
  <Paragraphs>152</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Amazon Ember</vt:lpstr>
      <vt:lpstr>AmazonEmber</vt:lpstr>
      <vt:lpstr>AmazonEmberBold</vt:lpstr>
      <vt:lpstr>Arial</vt:lpstr>
      <vt:lpstr>Calibri</vt:lpstr>
      <vt:lpstr>Calibri Light</vt:lpstr>
      <vt:lpstr>Söhne</vt:lpstr>
      <vt:lpstr>Office Theme</vt:lpstr>
      <vt:lpstr>AWS Storage Gateway </vt:lpstr>
      <vt:lpstr>AWS Storage Gateway Use cases</vt:lpstr>
      <vt:lpstr>AWS Storage Gateway</vt:lpstr>
      <vt:lpstr>File Gateway: S3 File Gateway</vt:lpstr>
      <vt:lpstr>File Gateway:  S3  File Gateway</vt:lpstr>
      <vt:lpstr>File Gateway: S3 File Gateway. How it works?</vt:lpstr>
      <vt:lpstr>File Gateway: S3 File Gateway. How it works?</vt:lpstr>
      <vt:lpstr>File Gateway: S3 File Gateway. How it works?</vt:lpstr>
      <vt:lpstr>File Gateway: FSx File Gateway</vt:lpstr>
      <vt:lpstr>File Gateway: S3 File Gateway. Use Cases</vt:lpstr>
      <vt:lpstr>File Gateway: FSx File Gateway</vt:lpstr>
      <vt:lpstr>File Gateway: FSx File Gateway</vt:lpstr>
      <vt:lpstr>File Gateway:  FSx File Gateway</vt:lpstr>
      <vt:lpstr>File Gateway: FSx File Gateway. Use Cases</vt:lpstr>
      <vt:lpstr>Volume Gateway</vt:lpstr>
      <vt:lpstr>How Volume Gateway works: Cached Volumes</vt:lpstr>
      <vt:lpstr>How Volume Gateway works: Cached Volumes</vt:lpstr>
      <vt:lpstr>How Volume Gateway works: Stored volumes</vt:lpstr>
      <vt:lpstr>How Volume Gateway works: Stored volumes</vt:lpstr>
      <vt:lpstr>Volume Gateway Use Cases</vt:lpstr>
      <vt:lpstr>Tape Gateway</vt:lpstr>
      <vt:lpstr>Tape Gateways Architecture</vt:lpstr>
      <vt:lpstr>Tape Gateways Architecture</vt:lpstr>
      <vt:lpstr>Tape Gateways Architecture</vt:lpstr>
      <vt:lpstr>Tape Gateway Use Case Direction</vt:lpstr>
      <vt:lpstr>Tape Gateway Use Cases</vt:lpstr>
      <vt:lpstr>AWS Storage Gateway Hardware Appliance</vt:lpstr>
      <vt:lpstr>AWS Storage Gateway Hardware Appliance Use cases</vt:lpstr>
      <vt:lpstr>High-level architecture of Storage Gateway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4</cp:revision>
  <dcterms:created xsi:type="dcterms:W3CDTF">2023-08-06T12:53:09Z</dcterms:created>
  <dcterms:modified xsi:type="dcterms:W3CDTF">2023-09-08T20:17:19Z</dcterms:modified>
</cp:coreProperties>
</file>