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57" r:id="rId3"/>
    <p:sldId id="258" r:id="rId4"/>
    <p:sldId id="259" r:id="rId5"/>
    <p:sldId id="268" r:id="rId6"/>
    <p:sldId id="269" r:id="rId7"/>
    <p:sldId id="261" r:id="rId8"/>
    <p:sldId id="270" r:id="rId9"/>
    <p:sldId id="271" r:id="rId10"/>
    <p:sldId id="272" r:id="rId11"/>
    <p:sldId id="273" r:id="rId12"/>
    <p:sldId id="274" r:id="rId13"/>
    <p:sldId id="263" r:id="rId14"/>
    <p:sldId id="264" r:id="rId15"/>
    <p:sldId id="265" r:id="rId16"/>
    <p:sldId id="266" r:id="rId17"/>
    <p:sldId id="267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66"/>
  </p:normalViewPr>
  <p:slideViewPr>
    <p:cSldViewPr snapToGrid="0">
      <p:cViewPr varScale="1">
        <p:scale>
          <a:sx n="199" d="100"/>
          <a:sy n="199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646C-AB35-4FA3-8783-6D332CC58F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F8DB-4DD7-4343-B7D1-D66B2EC2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1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4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60AE-D203-4A8A-BD73-9CAD5DEFBB45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CD7FB-E71C-E15B-30E1-834370583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Amazon Neptune </a:t>
            </a: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2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Supports automatic backups </a:t>
            </a:r>
          </a:p>
          <a:p>
            <a:r>
              <a:rPr lang="en-US" sz="2000" dirty="0"/>
              <a:t>Continuously backs up your data to S3 for </a:t>
            </a:r>
            <a:r>
              <a:rPr lang="en-US" sz="2000" dirty="0">
                <a:highlight>
                  <a:srgbClr val="00FF00"/>
                </a:highlight>
              </a:rPr>
              <a:t>PITR</a:t>
            </a:r>
            <a:r>
              <a:rPr lang="en-US" sz="2000" dirty="0"/>
              <a:t> (max retention period of 35 days)</a:t>
            </a:r>
          </a:p>
          <a:p>
            <a:r>
              <a:rPr lang="en-US" sz="2000" dirty="0">
                <a:highlight>
                  <a:srgbClr val="00FF00"/>
                </a:highlight>
              </a:rPr>
              <a:t>Latest restorable time for a PITR can be up to 5 mins in the past (because logs loaded to S3 every 5 mins == RPO)</a:t>
            </a:r>
          </a:p>
          <a:p>
            <a:r>
              <a:rPr lang="en-US" sz="2000" dirty="0">
                <a:highlight>
                  <a:srgbClr val="FFFF00"/>
                </a:highlight>
              </a:rPr>
              <a:t>The first backup is a full backup</a:t>
            </a:r>
            <a:r>
              <a:rPr lang="en-US" sz="2000" dirty="0"/>
              <a:t>. Subsequent backups are incremental</a:t>
            </a:r>
          </a:p>
          <a:p>
            <a:r>
              <a:rPr lang="en-US" sz="2000" dirty="0"/>
              <a:t>Take manual snapshots to retain beyond 35 days</a:t>
            </a:r>
          </a:p>
          <a:p>
            <a:r>
              <a:rPr lang="en-US" sz="2000" dirty="0"/>
              <a:t>Backup process does not impact cluster performance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465" y="3174566"/>
            <a:ext cx="3561815" cy="19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84448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Neptune Backup and Restore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73" y="681163"/>
            <a:ext cx="3713442" cy="22427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606" y="1137685"/>
            <a:ext cx="4705988" cy="132972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39706" y="3884449"/>
            <a:ext cx="5714093" cy="2398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Can only restore to a new cluster</a:t>
            </a:r>
          </a:p>
          <a:p>
            <a:r>
              <a:rPr lang="en-US" sz="1200" dirty="0"/>
              <a:t>Can restore an unencrypted snapshot to an encrypted cluster (but not the other way round)</a:t>
            </a:r>
          </a:p>
          <a:p>
            <a:r>
              <a:rPr lang="en-US" sz="1200" dirty="0">
                <a:highlight>
                  <a:srgbClr val="00FF00"/>
                </a:highlight>
              </a:rPr>
              <a:t>To restore a cluster from an encrypted snapshot, you must have access to the KMS key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>
                <a:highlight>
                  <a:srgbClr val="00FF00"/>
                </a:highlight>
              </a:rPr>
              <a:t>Can only share manual snapshots (can copy and share automated ones)</a:t>
            </a:r>
          </a:p>
          <a:p>
            <a:r>
              <a:rPr lang="en-US" sz="1200" dirty="0">
                <a:highlight>
                  <a:srgbClr val="FFFF00"/>
                </a:highlight>
              </a:rPr>
              <a:t>Can't share a snapshot encrypted using the default KMS key of the a/</a:t>
            </a:r>
            <a:r>
              <a:rPr lang="en-US" sz="1200" dirty="0"/>
              <a:t>c</a:t>
            </a:r>
          </a:p>
          <a:p>
            <a:r>
              <a:rPr lang="en-US" sz="1200" dirty="0"/>
              <a:t>Snapshots can be shared across accounts, but within the same region</a:t>
            </a:r>
          </a:p>
        </p:txBody>
      </p:sp>
    </p:spTree>
    <p:extLst>
      <p:ext uri="{BB962C8B-B14F-4D97-AF65-F5344CB8AC3E}">
        <p14:creationId xmlns:p14="http://schemas.microsoft.com/office/powerpoint/2010/main" val="169497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Scaling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highlight>
                  <a:srgbClr val="00FF00"/>
                </a:highlight>
              </a:rPr>
              <a:t>Vertical scaling </a:t>
            </a:r>
            <a:r>
              <a:rPr lang="en-US" sz="2000" dirty="0"/>
              <a:t>(scale up / down) – </a:t>
            </a:r>
            <a:r>
              <a:rPr lang="en-US" sz="2000" dirty="0">
                <a:highlight>
                  <a:srgbClr val="FFFF00"/>
                </a:highlight>
              </a:rPr>
              <a:t>by resizing instances</a:t>
            </a:r>
          </a:p>
          <a:p>
            <a:r>
              <a:rPr lang="en-US" sz="2000" dirty="0">
                <a:highlight>
                  <a:srgbClr val="00FF00"/>
                </a:highlight>
              </a:rPr>
              <a:t>Horizontal scaling </a:t>
            </a:r>
            <a:r>
              <a:rPr lang="en-US" sz="2000" dirty="0"/>
              <a:t>(scale out / in) –</a:t>
            </a:r>
            <a:r>
              <a:rPr lang="en-US" sz="2000" dirty="0">
                <a:highlight>
                  <a:srgbClr val="FFFF00"/>
                </a:highlight>
              </a:rPr>
              <a:t> by adding / removing up to 15 read replicas</a:t>
            </a:r>
          </a:p>
          <a:p>
            <a:r>
              <a:rPr lang="en-US" sz="2000" dirty="0">
                <a:highlight>
                  <a:srgbClr val="00FF00"/>
                </a:highlight>
              </a:rPr>
              <a:t>Automatic scaling storage </a:t>
            </a:r>
            <a:r>
              <a:rPr lang="en-US" sz="2000" dirty="0"/>
              <a:t>– 10 GB to 64 TB (no manual intervention needed)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90" y="2315768"/>
            <a:ext cx="6008610" cy="18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Cloning in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dirty="0"/>
              <a:t>Different from creating read replicas – clones support both reads and writes</a:t>
            </a:r>
          </a:p>
          <a:p>
            <a:r>
              <a:rPr lang="en-US" sz="1300" dirty="0"/>
              <a:t>Different from replicating a cluster – </a:t>
            </a:r>
            <a:r>
              <a:rPr lang="en-US" sz="1300" dirty="0">
                <a:highlight>
                  <a:srgbClr val="00FF00"/>
                </a:highlight>
              </a:rPr>
              <a:t>clones use same storage layer as the source cluster</a:t>
            </a:r>
          </a:p>
          <a:p>
            <a:r>
              <a:rPr lang="en-US" sz="1300" dirty="0"/>
              <a:t>Requires only minimal additional storage</a:t>
            </a:r>
          </a:p>
          <a:p>
            <a:r>
              <a:rPr lang="en-US" sz="1300" dirty="0"/>
              <a:t>Quick and cost-effective</a:t>
            </a:r>
          </a:p>
          <a:p>
            <a:r>
              <a:rPr lang="en-US" sz="1300" dirty="0">
                <a:highlight>
                  <a:srgbClr val="00FF00"/>
                </a:highlight>
              </a:rPr>
              <a:t>Only within region </a:t>
            </a:r>
            <a:r>
              <a:rPr lang="en-US" sz="1300" dirty="0"/>
              <a:t>(can be in different VPC)</a:t>
            </a:r>
          </a:p>
          <a:p>
            <a:r>
              <a:rPr lang="en-US" sz="1300" dirty="0"/>
              <a:t>Can be created from existing clones</a:t>
            </a:r>
          </a:p>
          <a:p>
            <a:r>
              <a:rPr lang="en-US" sz="1300" dirty="0"/>
              <a:t>Uses a </a:t>
            </a:r>
            <a:r>
              <a:rPr lang="en-US" sz="1300" b="1" dirty="0"/>
              <a:t>copy-on-write</a:t>
            </a:r>
            <a:r>
              <a:rPr lang="en-US" sz="1300" dirty="0"/>
              <a:t> protocol</a:t>
            </a:r>
          </a:p>
          <a:p>
            <a:pPr lvl="1"/>
            <a:r>
              <a:rPr lang="en-US" sz="1300" dirty="0"/>
              <a:t>both source and clone share the same data initially</a:t>
            </a:r>
          </a:p>
          <a:p>
            <a:pPr lvl="1"/>
            <a:r>
              <a:rPr lang="en-US" sz="1300" dirty="0"/>
              <a:t>data that changes, is then copied at the time it changes either on the source or on the clone (i.e. stored separately from the shared data)</a:t>
            </a:r>
          </a:p>
          <a:p>
            <a:pPr lvl="1"/>
            <a:r>
              <a:rPr lang="en-US" sz="1300" dirty="0"/>
              <a:t>delta of writes after cloning is not shared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390163"/>
            <a:ext cx="4737650" cy="40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Security – IAM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Uses IAM for authentication and authorization to manage Neptune resources</a:t>
            </a:r>
          </a:p>
          <a:p>
            <a:r>
              <a:rPr lang="en-US" sz="2000" dirty="0">
                <a:highlight>
                  <a:srgbClr val="00FF00"/>
                </a:highlight>
              </a:rPr>
              <a:t>Supports IAM Authentication (with AWS SigV4)</a:t>
            </a:r>
          </a:p>
          <a:p>
            <a:r>
              <a:rPr lang="en-US" sz="2000" dirty="0"/>
              <a:t>You </a:t>
            </a:r>
            <a:r>
              <a:rPr lang="en-US" sz="2000" dirty="0">
                <a:highlight>
                  <a:srgbClr val="00FF00"/>
                </a:highlight>
              </a:rPr>
              <a:t>use temporary credentials using an assumed role</a:t>
            </a:r>
          </a:p>
          <a:p>
            <a:pPr lvl="1"/>
            <a:r>
              <a:rPr lang="en-US" sz="2000" dirty="0"/>
              <a:t>Create an IAM role </a:t>
            </a:r>
          </a:p>
          <a:p>
            <a:pPr lvl="1"/>
            <a:r>
              <a:rPr lang="en-US" sz="2000" dirty="0"/>
              <a:t>Setup trust relationship </a:t>
            </a:r>
          </a:p>
          <a:p>
            <a:pPr lvl="1"/>
            <a:r>
              <a:rPr lang="en-US" sz="2000" dirty="0"/>
              <a:t>Retrieve temp creds </a:t>
            </a:r>
          </a:p>
          <a:p>
            <a:pPr lvl="1"/>
            <a:r>
              <a:rPr lang="en-US" sz="2000" dirty="0"/>
              <a:t>Sign the requests using the creds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24" y="717012"/>
            <a:ext cx="3874222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5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Security – Encryption &amp; Network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u="sng" dirty="0">
                <a:highlight>
                  <a:srgbClr val="00FF00"/>
                </a:highlight>
              </a:rPr>
              <a:t>Encryption in transit </a:t>
            </a:r>
            <a:r>
              <a:rPr lang="en-US" sz="1600" dirty="0"/>
              <a:t>– using SSL / TLS</a:t>
            </a:r>
          </a:p>
          <a:p>
            <a:pPr lvl="1"/>
            <a:r>
              <a:rPr lang="en-US" sz="1600" dirty="0"/>
              <a:t>Cluster parameter </a:t>
            </a:r>
            <a:r>
              <a:rPr lang="en-US" sz="1600" b="1" dirty="0" err="1"/>
              <a:t>neptune_enforce_ssl</a:t>
            </a:r>
            <a:r>
              <a:rPr lang="en-US" sz="1600" b="1" dirty="0"/>
              <a:t> = 1 </a:t>
            </a:r>
            <a:r>
              <a:rPr lang="en-US" sz="1600" dirty="0"/>
              <a:t>(is default)</a:t>
            </a:r>
          </a:p>
          <a:p>
            <a:r>
              <a:rPr lang="en-US" sz="1600" u="sng" dirty="0">
                <a:highlight>
                  <a:srgbClr val="00FF00"/>
                </a:highlight>
              </a:rPr>
              <a:t>Encryption at rest </a:t>
            </a:r>
            <a:r>
              <a:rPr lang="en-US" sz="1600" dirty="0"/>
              <a:t>– with AES-256 using KMS</a:t>
            </a:r>
          </a:p>
          <a:p>
            <a:pPr lvl="1"/>
            <a:r>
              <a:rPr lang="en-US" sz="1600" dirty="0"/>
              <a:t>encrypts data, automated backups, snapshots, and replicas in the same cluster</a:t>
            </a:r>
          </a:p>
          <a:p>
            <a:r>
              <a:rPr lang="en-US" sz="1600" dirty="0"/>
              <a:t>Neptune clusters are VPC-only (use private subnets)</a:t>
            </a:r>
          </a:p>
          <a:p>
            <a:r>
              <a:rPr lang="en-US" sz="1600" dirty="0"/>
              <a:t>Clients can run on EC2 in public subnets within VPC</a:t>
            </a:r>
          </a:p>
          <a:p>
            <a:r>
              <a:rPr lang="en-US" sz="1600" dirty="0"/>
              <a:t>Can connect to your on-premises IT infra via VPN</a:t>
            </a:r>
          </a:p>
          <a:p>
            <a:r>
              <a:rPr lang="en-US" sz="1600" dirty="0"/>
              <a:t>Use security groups to control access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17" y="717012"/>
            <a:ext cx="4145836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Neptune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0" y="896469"/>
            <a:ext cx="4957667" cy="53194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Integrated with CloudWatch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use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Audit log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files by enabling DB cluster parameter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neptune_enable_audit_log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</a:rPr>
              <a:t>must restart DB cluster after enabling audit logs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audit log files are rotated beyond 100MB (not configurable)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audit logs are not stored in sequential order (can be ordered using the timestamp value of each record)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</a:rPr>
              <a:t>audit log data can be published (exported) to a CloudWatch Logs log group by enabling 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</a:rPr>
              <a:t>Log exports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</a:rPr>
              <a:t>for your cluster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calls logged with CloudTrail</a:t>
            </a:r>
          </a:p>
        </p:txBody>
      </p:sp>
    </p:spTree>
    <p:extLst>
      <p:ext uri="{BB962C8B-B14F-4D97-AF65-F5344CB8AC3E}">
        <p14:creationId xmlns:p14="http://schemas.microsoft.com/office/powerpoint/2010/main" val="269732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Queuing in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highlight>
                  <a:srgbClr val="00FF00"/>
                </a:highlight>
              </a:rPr>
              <a:t>Max 8192 queries can be queued up per Neptune instance</a:t>
            </a:r>
          </a:p>
          <a:p>
            <a:r>
              <a:rPr lang="en-US" sz="2000" dirty="0"/>
              <a:t>Queries beyond 8192 will result in </a:t>
            </a:r>
            <a:r>
              <a:rPr lang="en-US" sz="2000" dirty="0" err="1">
                <a:highlight>
                  <a:srgbClr val="00FF00"/>
                </a:highlight>
              </a:rPr>
              <a:t>ThrottlingException</a:t>
            </a:r>
            <a:endParaRPr lang="en-US" sz="2000" dirty="0">
              <a:highlight>
                <a:srgbClr val="00FF00"/>
              </a:highlight>
            </a:endParaRPr>
          </a:p>
          <a:p>
            <a:r>
              <a:rPr lang="en-US" sz="2000" dirty="0"/>
              <a:t>Use CloudWatch metric </a:t>
            </a:r>
            <a:r>
              <a:rPr lang="en-US" sz="2000" dirty="0" err="1">
                <a:highlight>
                  <a:srgbClr val="FFFF00"/>
                </a:highlight>
              </a:rPr>
              <a:t>MainRequestQueuePendingRequests</a:t>
            </a:r>
            <a:r>
              <a:rPr lang="en-US" sz="2000" dirty="0"/>
              <a:t> to get number of queries queued (5 min granularity)</a:t>
            </a:r>
          </a:p>
          <a:p>
            <a:r>
              <a:rPr lang="en-US" sz="2000" dirty="0"/>
              <a:t>Get </a:t>
            </a:r>
            <a:r>
              <a:rPr lang="en-US" sz="2000" dirty="0" err="1"/>
              <a:t>acceptedQueryCount</a:t>
            </a:r>
            <a:r>
              <a:rPr lang="en-US" sz="2000" dirty="0"/>
              <a:t> value using Query Status API</a:t>
            </a:r>
          </a:p>
          <a:p>
            <a:pPr lvl="1"/>
            <a:r>
              <a:rPr lang="en-US" sz="2000" dirty="0"/>
              <a:t>For </a:t>
            </a:r>
            <a:r>
              <a:rPr lang="en-US" sz="2000" i="1" u="sng" dirty="0"/>
              <a:t>Gremlin</a:t>
            </a:r>
            <a:r>
              <a:rPr lang="en-US" sz="2000" dirty="0"/>
              <a:t>, </a:t>
            </a:r>
            <a:r>
              <a:rPr lang="en-US" sz="2000" dirty="0" err="1"/>
              <a:t>acceptedQueryCount</a:t>
            </a:r>
            <a:r>
              <a:rPr lang="en-US" sz="2000" dirty="0"/>
              <a:t> = current count of queries queued</a:t>
            </a:r>
          </a:p>
          <a:p>
            <a:pPr lvl="1"/>
            <a:r>
              <a:rPr lang="en-US" sz="2000" dirty="0"/>
              <a:t>For </a:t>
            </a:r>
            <a:r>
              <a:rPr lang="en-US" sz="2000" i="1" u="sng" dirty="0"/>
              <a:t>SPARQL</a:t>
            </a:r>
            <a:r>
              <a:rPr lang="en-US" sz="2000" dirty="0"/>
              <a:t>, </a:t>
            </a:r>
            <a:r>
              <a:rPr lang="en-US" sz="2000" dirty="0" err="1"/>
              <a:t>acceptedQueryCount</a:t>
            </a:r>
            <a:r>
              <a:rPr lang="en-US" sz="2000" dirty="0"/>
              <a:t> = all queries accepted since the server started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486" y="846160"/>
            <a:ext cx="2571963" cy="5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Service Errors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Graph engine errors </a:t>
            </a:r>
          </a:p>
          <a:p>
            <a:pPr lvl="1"/>
            <a:r>
              <a:rPr lang="en-US" sz="1600" dirty="0"/>
              <a:t>Errors related to cluster endpoints, are HTTP error codes</a:t>
            </a:r>
          </a:p>
          <a:p>
            <a:pPr lvl="1"/>
            <a:r>
              <a:rPr lang="en-US" sz="1600" dirty="0"/>
              <a:t>Query errors – </a:t>
            </a:r>
            <a:r>
              <a:rPr lang="en-US" sz="1600" dirty="0" err="1"/>
              <a:t>QueryLimitException</a:t>
            </a:r>
            <a:r>
              <a:rPr lang="en-US" sz="1600" dirty="0"/>
              <a:t> / </a:t>
            </a:r>
            <a:r>
              <a:rPr lang="en-US" sz="1600" dirty="0" err="1"/>
              <a:t>MemoryLimitExceededException</a:t>
            </a:r>
            <a:r>
              <a:rPr lang="en-US" sz="1600" dirty="0"/>
              <a:t> / </a:t>
            </a:r>
            <a:r>
              <a:rPr lang="en-US" sz="1600" dirty="0" err="1"/>
              <a:t>TooManyRequestsException</a:t>
            </a:r>
            <a:r>
              <a:rPr lang="en-US" sz="1600" dirty="0"/>
              <a:t> etc.</a:t>
            </a:r>
          </a:p>
          <a:p>
            <a:pPr lvl="1"/>
            <a:r>
              <a:rPr lang="en-US" sz="1600" dirty="0"/>
              <a:t>IAM Auth errors – Missing Auth / Missing token / Invalid Signature / Missing headers / Incorrect Policy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1600" dirty="0"/>
              <a:t>API errors</a:t>
            </a:r>
          </a:p>
          <a:p>
            <a:pPr lvl="1"/>
            <a:r>
              <a:rPr lang="en-US" sz="1600" dirty="0"/>
              <a:t>HTTP errors related to APIs (CLI / SDK)</a:t>
            </a:r>
          </a:p>
          <a:p>
            <a:pPr lvl="1"/>
            <a:r>
              <a:rPr lang="en-US" sz="1600" dirty="0" err="1"/>
              <a:t>InternalFailure</a:t>
            </a:r>
            <a:r>
              <a:rPr lang="en-US" sz="1600" dirty="0"/>
              <a:t> / </a:t>
            </a:r>
            <a:r>
              <a:rPr lang="en-US" sz="1600" dirty="0" err="1"/>
              <a:t>AccessDeniedException</a:t>
            </a:r>
            <a:r>
              <a:rPr lang="en-US" sz="1600" dirty="0"/>
              <a:t> / </a:t>
            </a:r>
            <a:r>
              <a:rPr lang="en-US" sz="1600" dirty="0" err="1"/>
              <a:t>MalformedQueryString</a:t>
            </a:r>
            <a:r>
              <a:rPr lang="en-US" sz="1600" dirty="0"/>
              <a:t> / </a:t>
            </a:r>
            <a:r>
              <a:rPr lang="en-US" sz="1600" dirty="0" err="1"/>
              <a:t>ServiceUnavailable</a:t>
            </a:r>
            <a:r>
              <a:rPr lang="en-US" sz="1600" dirty="0"/>
              <a:t>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1600" dirty="0"/>
              <a:t>Loader Error</a:t>
            </a:r>
          </a:p>
          <a:p>
            <a:pPr lvl="1"/>
            <a:r>
              <a:rPr lang="en-US" sz="1600" dirty="0"/>
              <a:t>LOAD_NOT_STARTED / LOAD_FAILED / </a:t>
            </a:r>
          </a:p>
          <a:p>
            <a:pPr lvl="1"/>
            <a:r>
              <a:rPr lang="en-US" sz="1600" dirty="0"/>
              <a:t>LOAD_S3_READ_ERROR / LOAD_DATA_DEADLOCK </a:t>
            </a:r>
            <a:r>
              <a:rPr lang="en-US" sz="1600" dirty="0" err="1"/>
              <a:t>etc</a:t>
            </a:r>
            <a:endParaRPr lang="en-US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81" y="1612154"/>
            <a:ext cx="2906973" cy="36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SPARQL federated query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Query across multiple Neptune clusters or external data sources that support the protocol, and aggregate the results</a:t>
            </a:r>
          </a:p>
          <a:p>
            <a:r>
              <a:rPr lang="en-US" sz="2200" dirty="0">
                <a:highlight>
                  <a:srgbClr val="FFFF00"/>
                </a:highlight>
              </a:rPr>
              <a:t>Supports only read operations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673865"/>
            <a:ext cx="10917936" cy="31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9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Neptune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Fully managed </a:t>
            </a:r>
            <a:r>
              <a:rPr lang="en-US" sz="1400" b="1" dirty="0">
                <a:highlight>
                  <a:srgbClr val="FFFF00"/>
                </a:highlight>
              </a:rPr>
              <a:t>graph database </a:t>
            </a:r>
            <a:r>
              <a:rPr lang="en-US" sz="1400" dirty="0"/>
              <a:t>service (non-relational)</a:t>
            </a:r>
          </a:p>
          <a:p>
            <a:r>
              <a:rPr lang="en-US" sz="1400" dirty="0"/>
              <a:t>Relationships are first-class citizens</a:t>
            </a:r>
          </a:p>
          <a:p>
            <a:r>
              <a:rPr lang="en-US" sz="1400" dirty="0"/>
              <a:t>Can quickly navigate relationships and retrieve complex relations between </a:t>
            </a:r>
            <a:r>
              <a:rPr lang="en-US" sz="1400" u="sng" dirty="0"/>
              <a:t>highly connected datasets</a:t>
            </a:r>
          </a:p>
          <a:p>
            <a:r>
              <a:rPr lang="en-US" sz="1400" dirty="0"/>
              <a:t>Can query billions of relationships with millisecond latency</a:t>
            </a:r>
          </a:p>
          <a:p>
            <a:r>
              <a:rPr lang="en-US" sz="1400" b="1" dirty="0">
                <a:highlight>
                  <a:srgbClr val="FFFF00"/>
                </a:highlight>
              </a:rPr>
              <a:t>ACID compliant </a:t>
            </a:r>
            <a:r>
              <a:rPr lang="en-US" sz="1400" dirty="0"/>
              <a:t>with immediate consistency</a:t>
            </a:r>
          </a:p>
          <a:p>
            <a:r>
              <a:rPr lang="en-US" sz="1400" b="1" dirty="0">
                <a:highlight>
                  <a:srgbClr val="FFFF00"/>
                </a:highlight>
              </a:rPr>
              <a:t>Supports transaction semantics for highly concurrent OLTP workloads (ACID transactions)</a:t>
            </a:r>
          </a:p>
          <a:p>
            <a:r>
              <a:rPr lang="en-US" sz="1400" dirty="0"/>
              <a:t>Supported graph query languages – </a:t>
            </a:r>
          </a:p>
          <a:p>
            <a:pPr lvl="1"/>
            <a:r>
              <a:rPr lang="en-US" sz="1100" dirty="0"/>
              <a:t>Apache </a:t>
            </a:r>
            <a:r>
              <a:rPr lang="en-US" sz="1100" dirty="0" err="1"/>
              <a:t>TinkerPop</a:t>
            </a:r>
            <a:r>
              <a:rPr lang="en-US" sz="1100" dirty="0"/>
              <a:t> Gremlin</a:t>
            </a:r>
          </a:p>
          <a:p>
            <a:pPr lvl="1"/>
            <a:r>
              <a:rPr lang="en-US" sz="1100" dirty="0"/>
              <a:t>RDF/SPARQL (good for multiple data sources)</a:t>
            </a:r>
          </a:p>
          <a:p>
            <a:r>
              <a:rPr lang="en-US" sz="1400" dirty="0"/>
              <a:t>Supports </a:t>
            </a:r>
            <a:r>
              <a:rPr lang="en-US" sz="1400" b="1" dirty="0"/>
              <a:t>15</a:t>
            </a:r>
            <a:r>
              <a:rPr lang="en-US" sz="1400" dirty="0"/>
              <a:t> low-latency </a:t>
            </a:r>
            <a:r>
              <a:rPr lang="en-US" sz="1400" b="1" dirty="0"/>
              <a:t>read replicas </a:t>
            </a:r>
            <a:r>
              <a:rPr lang="en-US" sz="1400" dirty="0"/>
              <a:t>(Multi-AZ) (same architecture as Aurora </a:t>
            </a:r>
            <a:r>
              <a:rPr lang="en-US" sz="1400" dirty="0" err="1"/>
              <a:t>db</a:t>
            </a:r>
            <a:r>
              <a:rPr lang="en-US" sz="14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2235274"/>
            <a:ext cx="4737650" cy="24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741082"/>
            <a:ext cx="9942970" cy="9496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Streams</a:t>
            </a: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49353"/>
            <a:ext cx="12192000" cy="4908647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734773 w 12192000"/>
              <a:gd name="connsiteY46" fmla="*/ 293856 h 5003808"/>
              <a:gd name="connsiteX47" fmla="*/ 5877770 w 12192000"/>
              <a:gd name="connsiteY47" fmla="*/ 287577 h 5003808"/>
              <a:gd name="connsiteX48" fmla="*/ 5989615 w 12192000"/>
              <a:gd name="connsiteY48" fmla="*/ 310275 h 5003808"/>
              <a:gd name="connsiteX49" fmla="*/ 5996857 w 12192000"/>
              <a:gd name="connsiteY49" fmla="*/ 314161 h 5003808"/>
              <a:gd name="connsiteX50" fmla="*/ 6037387 w 12192000"/>
              <a:gd name="connsiteY50" fmla="*/ 303138 h 5003808"/>
              <a:gd name="connsiteX51" fmla="*/ 6113074 w 12192000"/>
              <a:gd name="connsiteY51" fmla="*/ 316457 h 5003808"/>
              <a:gd name="connsiteX52" fmla="*/ 6280929 w 12192000"/>
              <a:gd name="connsiteY52" fmla="*/ 341056 h 5003808"/>
              <a:gd name="connsiteX53" fmla="*/ 6298665 w 12192000"/>
              <a:gd name="connsiteY53" fmla="*/ 333543 h 5003808"/>
              <a:gd name="connsiteX54" fmla="*/ 6317326 w 12192000"/>
              <a:gd name="connsiteY54" fmla="*/ 330406 h 5003808"/>
              <a:gd name="connsiteX55" fmla="*/ 6319212 w 12192000"/>
              <a:gd name="connsiteY55" fmla="*/ 331616 h 5003808"/>
              <a:gd name="connsiteX56" fmla="*/ 6339724 w 12192000"/>
              <a:gd name="connsiteY56" fmla="*/ 332710 h 5003808"/>
              <a:gd name="connsiteX57" fmla="*/ 6345010 w 12192000"/>
              <a:gd name="connsiteY57" fmla="*/ 329760 h 5003808"/>
              <a:gd name="connsiteX58" fmla="*/ 6359332 w 12192000"/>
              <a:gd name="connsiteY58" fmla="*/ 329511 h 5003808"/>
              <a:gd name="connsiteX59" fmla="*/ 6388220 w 12192000"/>
              <a:gd name="connsiteY59" fmla="*/ 326326 h 5003808"/>
              <a:gd name="connsiteX60" fmla="*/ 6392994 w 12192000"/>
              <a:gd name="connsiteY60" fmla="*/ 328256 h 5003808"/>
              <a:gd name="connsiteX61" fmla="*/ 6435581 w 12192000"/>
              <a:gd name="connsiteY61" fmla="*/ 327387 h 5003808"/>
              <a:gd name="connsiteX62" fmla="*/ 6435870 w 12192000"/>
              <a:gd name="connsiteY62" fmla="*/ 328575 h 5003808"/>
              <a:gd name="connsiteX63" fmla="*/ 6446571 w 12192000"/>
              <a:gd name="connsiteY63" fmla="*/ 333569 h 5003808"/>
              <a:gd name="connsiteX64" fmla="*/ 6467701 w 12192000"/>
              <a:gd name="connsiteY64" fmla="*/ 340377 h 5003808"/>
              <a:gd name="connsiteX65" fmla="*/ 6512727 w 12192000"/>
              <a:gd name="connsiteY65" fmla="*/ 370917 h 5003808"/>
              <a:gd name="connsiteX66" fmla="*/ 6557094 w 12192000"/>
              <a:gd name="connsiteY66" fmla="*/ 370144 h 5003808"/>
              <a:gd name="connsiteX67" fmla="*/ 6565879 w 12192000"/>
              <a:gd name="connsiteY67" fmla="*/ 370642 h 5003808"/>
              <a:gd name="connsiteX68" fmla="*/ 6565997 w 12192000"/>
              <a:gd name="connsiteY68" fmla="*/ 370922 h 5003808"/>
              <a:gd name="connsiteX69" fmla="*/ 6575147 w 12192000"/>
              <a:gd name="connsiteY69" fmla="*/ 371986 h 5003808"/>
              <a:gd name="connsiteX70" fmla="*/ 6581899 w 12192000"/>
              <a:gd name="connsiteY70" fmla="*/ 371550 h 5003808"/>
              <a:gd name="connsiteX71" fmla="*/ 6598943 w 12192000"/>
              <a:gd name="connsiteY71" fmla="*/ 372518 h 5003808"/>
              <a:gd name="connsiteX72" fmla="*/ 6604421 w 12192000"/>
              <a:gd name="connsiteY72" fmla="*/ 374645 h 5003808"/>
              <a:gd name="connsiteX73" fmla="*/ 6606035 w 12192000"/>
              <a:gd name="connsiteY73" fmla="*/ 378077 h 5003808"/>
              <a:gd name="connsiteX74" fmla="*/ 6607669 w 12192000"/>
              <a:gd name="connsiteY74" fmla="*/ 377798 h 5003808"/>
              <a:gd name="connsiteX75" fmla="*/ 6637532 w 12192000"/>
              <a:gd name="connsiteY75" fmla="*/ 388737 h 5003808"/>
              <a:gd name="connsiteX76" fmla="*/ 6706880 w 12192000"/>
              <a:gd name="connsiteY76" fmla="*/ 402993 h 5003808"/>
              <a:gd name="connsiteX77" fmla="*/ 6747500 w 12192000"/>
              <a:gd name="connsiteY77" fmla="*/ 406998 h 5003808"/>
              <a:gd name="connsiteX78" fmla="*/ 6857783 w 12192000"/>
              <a:gd name="connsiteY78" fmla="*/ 422517 h 5003808"/>
              <a:gd name="connsiteX79" fmla="*/ 6967720 w 12192000"/>
              <a:gd name="connsiteY79" fmla="*/ 441551 h 5003808"/>
              <a:gd name="connsiteX80" fmla="*/ 7018394 w 12192000"/>
              <a:gd name="connsiteY80" fmla="*/ 470443 h 5003808"/>
              <a:gd name="connsiteX81" fmla="*/ 7024679 w 12192000"/>
              <a:gd name="connsiteY81" fmla="*/ 471580 h 5003808"/>
              <a:gd name="connsiteX82" fmla="*/ 7041715 w 12192000"/>
              <a:gd name="connsiteY82" fmla="*/ 469732 h 5003808"/>
              <a:gd name="connsiteX83" fmla="*/ 7048103 w 12192000"/>
              <a:gd name="connsiteY83" fmla="*/ 468222 h 5003808"/>
              <a:gd name="connsiteX84" fmla="*/ 7057490 w 12192000"/>
              <a:gd name="connsiteY84" fmla="*/ 467747 h 5003808"/>
              <a:gd name="connsiteX85" fmla="*/ 7057730 w 12192000"/>
              <a:gd name="connsiteY85" fmla="*/ 467995 h 5003808"/>
              <a:gd name="connsiteX86" fmla="*/ 7066511 w 12192000"/>
              <a:gd name="connsiteY86" fmla="*/ 467044 h 5003808"/>
              <a:gd name="connsiteX87" fmla="*/ 7109401 w 12192000"/>
              <a:gd name="connsiteY87" fmla="*/ 459098 h 5003808"/>
              <a:gd name="connsiteX88" fmla="*/ 7166830 w 12192000"/>
              <a:gd name="connsiteY88" fmla="*/ 480867 h 5003808"/>
              <a:gd name="connsiteX89" fmla="*/ 7190442 w 12192000"/>
              <a:gd name="connsiteY89" fmla="*/ 483920 h 5003808"/>
              <a:gd name="connsiteX90" fmla="*/ 7203083 w 12192000"/>
              <a:gd name="connsiteY90" fmla="*/ 486936 h 5003808"/>
              <a:gd name="connsiteX91" fmla="*/ 7203894 w 12192000"/>
              <a:gd name="connsiteY91" fmla="*/ 488020 h 5003808"/>
              <a:gd name="connsiteX92" fmla="*/ 7245004 w 12192000"/>
              <a:gd name="connsiteY92" fmla="*/ 480274 h 5003808"/>
              <a:gd name="connsiteX93" fmla="*/ 7250514 w 12192000"/>
              <a:gd name="connsiteY93" fmla="*/ 481336 h 5003808"/>
              <a:gd name="connsiteX94" fmla="*/ 7277246 w 12192000"/>
              <a:gd name="connsiteY94" fmla="*/ 473612 h 5003808"/>
              <a:gd name="connsiteX95" fmla="*/ 7291092 w 12192000"/>
              <a:gd name="connsiteY95" fmla="*/ 471047 h 5003808"/>
              <a:gd name="connsiteX96" fmla="*/ 7294933 w 12192000"/>
              <a:gd name="connsiteY96" fmla="*/ 467379 h 5003808"/>
              <a:gd name="connsiteX97" fmla="*/ 7315408 w 12192000"/>
              <a:gd name="connsiteY97" fmla="*/ 465090 h 5003808"/>
              <a:gd name="connsiteX98" fmla="*/ 7317786 w 12192000"/>
              <a:gd name="connsiteY98" fmla="*/ 465936 h 5003808"/>
              <a:gd name="connsiteX99" fmla="*/ 7334572 w 12192000"/>
              <a:gd name="connsiteY99" fmla="*/ 459918 h 5003808"/>
              <a:gd name="connsiteX100" fmla="*/ 7348520 w 12192000"/>
              <a:gd name="connsiteY100" fmla="*/ 449880 h 5003808"/>
              <a:gd name="connsiteX101" fmla="*/ 7522997 w 12192000"/>
              <a:gd name="connsiteY101" fmla="*/ 446039 h 5003808"/>
              <a:gd name="connsiteX102" fmla="*/ 7686985 w 12192000"/>
              <a:gd name="connsiteY102" fmla="*/ 423635 h 5003808"/>
              <a:gd name="connsiteX103" fmla="*/ 7854068 w 12192000"/>
              <a:gd name="connsiteY103" fmla="*/ 413604 h 5003808"/>
              <a:gd name="connsiteX104" fmla="*/ 8034165 w 12192000"/>
              <a:gd name="connsiteY104" fmla="*/ 395529 h 5003808"/>
              <a:gd name="connsiteX105" fmla="*/ 8094381 w 12192000"/>
              <a:gd name="connsiteY105" fmla="*/ 399548 h 5003808"/>
              <a:gd name="connsiteX106" fmla="*/ 8146898 w 12192000"/>
              <a:gd name="connsiteY106" fmla="*/ 382388 h 5003808"/>
              <a:gd name="connsiteX107" fmla="*/ 8168993 w 12192000"/>
              <a:gd name="connsiteY107" fmla="*/ 388660 h 5003808"/>
              <a:gd name="connsiteX108" fmla="*/ 8172809 w 12192000"/>
              <a:gd name="connsiteY108" fmla="*/ 389967 h 5003808"/>
              <a:gd name="connsiteX109" fmla="*/ 8187962 w 12192000"/>
              <a:gd name="connsiteY109" fmla="*/ 390263 h 5003808"/>
              <a:gd name="connsiteX110" fmla="*/ 8192382 w 12192000"/>
              <a:gd name="connsiteY110" fmla="*/ 396522 h 5003808"/>
              <a:gd name="connsiteX111" fmla="*/ 8375192 w 12192000"/>
              <a:gd name="connsiteY111" fmla="*/ 387709 h 5003808"/>
              <a:gd name="connsiteX112" fmla="*/ 8454377 w 12192000"/>
              <a:gd name="connsiteY112" fmla="*/ 384161 h 5003808"/>
              <a:gd name="connsiteX113" fmla="*/ 8484740 w 12192000"/>
              <a:gd name="connsiteY113" fmla="*/ 388989 h 5003808"/>
              <a:gd name="connsiteX114" fmla="*/ 8601673 w 12192000"/>
              <a:gd name="connsiteY114" fmla="*/ 400931 h 5003808"/>
              <a:gd name="connsiteX115" fmla="*/ 8701676 w 12192000"/>
              <a:gd name="connsiteY115" fmla="*/ 405181 h 5003808"/>
              <a:gd name="connsiteX116" fmla="*/ 8773288 w 12192000"/>
              <a:gd name="connsiteY116" fmla="*/ 381907 h 5003808"/>
              <a:gd name="connsiteX117" fmla="*/ 8779909 w 12192000"/>
              <a:gd name="connsiteY117" fmla="*/ 386276 h 5003808"/>
              <a:gd name="connsiteX118" fmla="*/ 8829932 w 12192000"/>
              <a:gd name="connsiteY118" fmla="*/ 383073 h 5003808"/>
              <a:gd name="connsiteX119" fmla="*/ 9003386 w 12192000"/>
              <a:gd name="connsiteY119" fmla="*/ 340072 h 5003808"/>
              <a:gd name="connsiteX120" fmla="*/ 9101185 w 12192000"/>
              <a:gd name="connsiteY120" fmla="*/ 334692 h 5003808"/>
              <a:gd name="connsiteX121" fmla="*/ 9136185 w 12192000"/>
              <a:gd name="connsiteY121" fmla="*/ 337908 h 5003808"/>
              <a:gd name="connsiteX122" fmla="*/ 9194801 w 12192000"/>
              <a:gd name="connsiteY122" fmla="*/ 342979 h 5003808"/>
              <a:gd name="connsiteX123" fmla="*/ 9239316 w 12192000"/>
              <a:gd name="connsiteY123" fmla="*/ 359388 h 5003808"/>
              <a:gd name="connsiteX124" fmla="*/ 9288052 w 12192000"/>
              <a:gd name="connsiteY124" fmla="*/ 358626 h 5003808"/>
              <a:gd name="connsiteX125" fmla="*/ 9298465 w 12192000"/>
              <a:gd name="connsiteY125" fmla="*/ 342126 h 5003808"/>
              <a:gd name="connsiteX126" fmla="*/ 9350892 w 12192000"/>
              <a:gd name="connsiteY126" fmla="*/ 346608 h 5003808"/>
              <a:gd name="connsiteX127" fmla="*/ 9430522 w 12192000"/>
              <a:gd name="connsiteY127" fmla="*/ 355198 h 5003808"/>
              <a:gd name="connsiteX128" fmla="*/ 9476215 w 12192000"/>
              <a:gd name="connsiteY128" fmla="*/ 355937 h 5003808"/>
              <a:gd name="connsiteX129" fmla="*/ 9601276 w 12192000"/>
              <a:gd name="connsiteY129" fmla="*/ 362534 h 5003808"/>
              <a:gd name="connsiteX130" fmla="*/ 9726733 w 12192000"/>
              <a:gd name="connsiteY130" fmla="*/ 372631 h 5003808"/>
              <a:gd name="connsiteX131" fmla="*/ 9802144 w 12192000"/>
              <a:gd name="connsiteY131" fmla="*/ 398309 h 5003808"/>
              <a:gd name="connsiteX132" fmla="*/ 9905153 w 12192000"/>
              <a:gd name="connsiteY132" fmla="*/ 404480 h 5003808"/>
              <a:gd name="connsiteX133" fmla="*/ 9922553 w 12192000"/>
              <a:gd name="connsiteY133" fmla="*/ 408399 h 5003808"/>
              <a:gd name="connsiteX134" fmla="*/ 10044658 w 12192000"/>
              <a:gd name="connsiteY134" fmla="*/ 421907 h 5003808"/>
              <a:gd name="connsiteX135" fmla="*/ 10184585 w 12192000"/>
              <a:gd name="connsiteY135" fmla="*/ 410968 h 5003808"/>
              <a:gd name="connsiteX136" fmla="*/ 10366435 w 12192000"/>
              <a:gd name="connsiteY136" fmla="*/ 466258 h 5003808"/>
              <a:gd name="connsiteX137" fmla="*/ 10688220 w 12192000"/>
              <a:gd name="connsiteY137" fmla="*/ 546088 h 5003808"/>
              <a:gd name="connsiteX138" fmla="*/ 11026690 w 12192000"/>
              <a:gd name="connsiteY138" fmla="*/ 554511 h 5003808"/>
              <a:gd name="connsiteX139" fmla="*/ 11113779 w 12192000"/>
              <a:gd name="connsiteY139" fmla="*/ 537698 h 5003808"/>
              <a:gd name="connsiteX140" fmla="*/ 11369556 w 12192000"/>
              <a:gd name="connsiteY140" fmla="*/ 495549 h 5003808"/>
              <a:gd name="connsiteX141" fmla="*/ 11623342 w 12192000"/>
              <a:gd name="connsiteY141" fmla="*/ 392258 h 5003808"/>
              <a:gd name="connsiteX142" fmla="*/ 11786511 w 12192000"/>
              <a:gd name="connsiteY142" fmla="*/ 362220 h 5003808"/>
              <a:gd name="connsiteX143" fmla="*/ 11862577 w 12192000"/>
              <a:gd name="connsiteY143" fmla="*/ 334379 h 5003808"/>
              <a:gd name="connsiteX144" fmla="*/ 11916612 w 12192000"/>
              <a:gd name="connsiteY144" fmla="*/ 327640 h 5003808"/>
              <a:gd name="connsiteX145" fmla="*/ 11948830 w 12192000"/>
              <a:gd name="connsiteY145" fmla="*/ 321892 h 5003808"/>
              <a:gd name="connsiteX146" fmla="*/ 12001583 w 12192000"/>
              <a:gd name="connsiteY146" fmla="*/ 283473 h 5003808"/>
              <a:gd name="connsiteX147" fmla="*/ 12174977 w 12192000"/>
              <a:gd name="connsiteY147" fmla="*/ 268482 h 5003808"/>
              <a:gd name="connsiteX148" fmla="*/ 12192000 w 12192000"/>
              <a:gd name="connsiteY148" fmla="*/ 260379 h 5003808"/>
              <a:gd name="connsiteX149" fmla="*/ 12192000 w 12192000"/>
              <a:gd name="connsiteY149" fmla="*/ 5003808 h 5003808"/>
              <a:gd name="connsiteX150" fmla="*/ 0 w 12192000"/>
              <a:gd name="connsiteY150" fmla="*/ 5003808 h 5003808"/>
              <a:gd name="connsiteX151" fmla="*/ 0 w 12192000"/>
              <a:gd name="connsiteY151" fmla="*/ 621279 h 5003808"/>
              <a:gd name="connsiteX152" fmla="*/ 11075 w 12192000"/>
              <a:gd name="connsiteY152" fmla="*/ 619008 h 5003808"/>
              <a:gd name="connsiteX153" fmla="*/ 44061 w 12192000"/>
              <a:gd name="connsiteY153" fmla="*/ 612426 h 5003808"/>
              <a:gd name="connsiteX154" fmla="*/ 136694 w 12192000"/>
              <a:gd name="connsiteY154" fmla="*/ 560245 h 5003808"/>
              <a:gd name="connsiteX155" fmla="*/ 170342 w 12192000"/>
              <a:gd name="connsiteY155" fmla="*/ 554907 h 5003808"/>
              <a:gd name="connsiteX156" fmla="*/ 168955 w 12192000"/>
              <a:gd name="connsiteY156" fmla="*/ 545994 h 5003808"/>
              <a:gd name="connsiteX157" fmla="*/ 181474 w 12192000"/>
              <a:gd name="connsiteY157" fmla="*/ 545111 h 5003808"/>
              <a:gd name="connsiteX158" fmla="*/ 209440 w 12192000"/>
              <a:gd name="connsiteY158" fmla="*/ 544391 h 5003808"/>
              <a:gd name="connsiteX159" fmla="*/ 293152 w 12192000"/>
              <a:gd name="connsiteY159" fmla="*/ 540406 h 5003808"/>
              <a:gd name="connsiteX160" fmla="*/ 315693 w 12192000"/>
              <a:gd name="connsiteY160" fmla="*/ 522860 h 5003808"/>
              <a:gd name="connsiteX161" fmla="*/ 337305 w 12192000"/>
              <a:gd name="connsiteY161" fmla="*/ 522202 h 5003808"/>
              <a:gd name="connsiteX162" fmla="*/ 462252 w 12192000"/>
              <a:gd name="connsiteY162" fmla="*/ 496981 h 5003808"/>
              <a:gd name="connsiteX163" fmla="*/ 479457 w 12192000"/>
              <a:gd name="connsiteY163" fmla="*/ 494953 h 5003808"/>
              <a:gd name="connsiteX164" fmla="*/ 488653 w 12192000"/>
              <a:gd name="connsiteY164" fmla="*/ 487087 h 5003808"/>
              <a:gd name="connsiteX165" fmla="*/ 522053 w 12192000"/>
              <a:gd name="connsiteY165" fmla="*/ 484955 h 5003808"/>
              <a:gd name="connsiteX166" fmla="*/ 523520 w 12192000"/>
              <a:gd name="connsiteY166" fmla="*/ 480543 h 5003808"/>
              <a:gd name="connsiteX167" fmla="*/ 632714 w 12192000"/>
              <a:gd name="connsiteY167" fmla="*/ 440931 h 5003808"/>
              <a:gd name="connsiteX168" fmla="*/ 651426 w 12192000"/>
              <a:gd name="connsiteY168" fmla="*/ 434374 h 5003808"/>
              <a:gd name="connsiteX169" fmla="*/ 667724 w 12192000"/>
              <a:gd name="connsiteY169" fmla="*/ 435968 h 5003808"/>
              <a:gd name="connsiteX170" fmla="*/ 757679 w 12192000"/>
              <a:gd name="connsiteY170" fmla="*/ 428975 h 5003808"/>
              <a:gd name="connsiteX171" fmla="*/ 779159 w 12192000"/>
              <a:gd name="connsiteY171" fmla="*/ 431889 h 5003808"/>
              <a:gd name="connsiteX172" fmla="*/ 788293 w 12192000"/>
              <a:gd name="connsiteY172" fmla="*/ 438693 h 5003808"/>
              <a:gd name="connsiteX173" fmla="*/ 822923 w 12192000"/>
              <a:gd name="connsiteY173" fmla="*/ 424904 h 5003808"/>
              <a:gd name="connsiteX174" fmla="*/ 876559 w 12192000"/>
              <a:gd name="connsiteY174" fmla="*/ 414918 h 5003808"/>
              <a:gd name="connsiteX175" fmla="*/ 902011 w 12192000"/>
              <a:gd name="connsiteY175" fmla="*/ 407948 h 5003808"/>
              <a:gd name="connsiteX176" fmla="*/ 922715 w 12192000"/>
              <a:gd name="connsiteY176" fmla="*/ 411529 h 5003808"/>
              <a:gd name="connsiteX177" fmla="*/ 1040139 w 12192000"/>
              <a:gd name="connsiteY177" fmla="*/ 410420 h 5003808"/>
              <a:gd name="connsiteX178" fmla="*/ 1067251 w 12192000"/>
              <a:gd name="connsiteY178" fmla="*/ 416214 h 5003808"/>
              <a:gd name="connsiteX179" fmla="*/ 1080272 w 12192000"/>
              <a:gd name="connsiteY179" fmla="*/ 428499 h 5003808"/>
              <a:gd name="connsiteX180" fmla="*/ 1090219 w 12192000"/>
              <a:gd name="connsiteY180" fmla="*/ 423856 h 5003808"/>
              <a:gd name="connsiteX181" fmla="*/ 1161226 w 12192000"/>
              <a:gd name="connsiteY181" fmla="*/ 422134 h 5003808"/>
              <a:gd name="connsiteX182" fmla="*/ 1207525 w 12192000"/>
              <a:gd name="connsiteY182" fmla="*/ 419869 h 5003808"/>
              <a:gd name="connsiteX183" fmla="*/ 1210030 w 12192000"/>
              <a:gd name="connsiteY183" fmla="*/ 402635 h 5003808"/>
              <a:gd name="connsiteX184" fmla="*/ 1251170 w 12192000"/>
              <a:gd name="connsiteY184" fmla="*/ 395772 h 5003808"/>
              <a:gd name="connsiteX185" fmla="*/ 1295331 w 12192000"/>
              <a:gd name="connsiteY185" fmla="*/ 406012 h 5003808"/>
              <a:gd name="connsiteX186" fmla="*/ 1347118 w 12192000"/>
              <a:gd name="connsiteY186" fmla="*/ 403534 h 5003808"/>
              <a:gd name="connsiteX187" fmla="*/ 1378108 w 12192000"/>
              <a:gd name="connsiteY187" fmla="*/ 402240 h 5003808"/>
              <a:gd name="connsiteX188" fmla="*/ 1459192 w 12192000"/>
              <a:gd name="connsiteY188" fmla="*/ 384749 h 5003808"/>
              <a:gd name="connsiteX189" fmla="*/ 1590120 w 12192000"/>
              <a:gd name="connsiteY189" fmla="*/ 321438 h 5003808"/>
              <a:gd name="connsiteX190" fmla="*/ 1631417 w 12192000"/>
              <a:gd name="connsiteY190" fmla="*/ 312057 h 5003808"/>
              <a:gd name="connsiteX191" fmla="*/ 1638727 w 12192000"/>
              <a:gd name="connsiteY191" fmla="*/ 315440 h 5003808"/>
              <a:gd name="connsiteX192" fmla="*/ 1844438 w 12192000"/>
              <a:gd name="connsiteY192" fmla="*/ 275134 h 5003808"/>
              <a:gd name="connsiteX193" fmla="*/ 1881324 w 12192000"/>
              <a:gd name="connsiteY193" fmla="*/ 272327 h 5003808"/>
              <a:gd name="connsiteX194" fmla="*/ 1908999 w 12192000"/>
              <a:gd name="connsiteY194" fmla="*/ 273168 h 5003808"/>
              <a:gd name="connsiteX195" fmla="*/ 1974956 w 12192000"/>
              <a:gd name="connsiteY195" fmla="*/ 259788 h 5003808"/>
              <a:gd name="connsiteX196" fmla="*/ 2082409 w 12192000"/>
              <a:gd name="connsiteY196" fmla="*/ 231120 h 5003808"/>
              <a:gd name="connsiteX197" fmla="*/ 2105639 w 12192000"/>
              <a:gd name="connsiteY197" fmla="*/ 226478 h 5003808"/>
              <a:gd name="connsiteX198" fmla="*/ 2126992 w 12192000"/>
              <a:gd name="connsiteY198" fmla="*/ 228298 h 5003808"/>
              <a:gd name="connsiteX199" fmla="*/ 2133154 w 12192000"/>
              <a:gd name="connsiteY199" fmla="*/ 233782 h 5003808"/>
              <a:gd name="connsiteX200" fmla="*/ 2146154 w 12192000"/>
              <a:gd name="connsiteY200" fmla="*/ 232162 h 5003808"/>
              <a:gd name="connsiteX201" fmla="*/ 2149901 w 12192000"/>
              <a:gd name="connsiteY201" fmla="*/ 232946 h 5003808"/>
              <a:gd name="connsiteX202" fmla="*/ 2171100 w 12192000"/>
              <a:gd name="connsiteY202" fmla="*/ 236219 h 5003808"/>
              <a:gd name="connsiteX203" fmla="*/ 2209148 w 12192000"/>
              <a:gd name="connsiteY203" fmla="*/ 213055 h 5003808"/>
              <a:gd name="connsiteX204" fmla="*/ 2261889 w 12192000"/>
              <a:gd name="connsiteY204" fmla="*/ 209362 h 5003808"/>
              <a:gd name="connsiteX205" fmla="*/ 2452315 w 12192000"/>
              <a:gd name="connsiteY205" fmla="*/ 156729 h 5003808"/>
              <a:gd name="connsiteX206" fmla="*/ 2487710 w 12192000"/>
              <a:gd name="connsiteY206" fmla="*/ 173097 h 5003808"/>
              <a:gd name="connsiteX207" fmla="*/ 2567870 w 12192000"/>
              <a:gd name="connsiteY207" fmla="*/ 160252 h 5003808"/>
              <a:gd name="connsiteX208" fmla="*/ 2677053 w 12192000"/>
              <a:gd name="connsiteY208" fmla="*/ 96343 h 5003808"/>
              <a:gd name="connsiteX209" fmla="*/ 2823914 w 12192000"/>
              <a:gd name="connsiteY209" fmla="*/ 70697 h 5003808"/>
              <a:gd name="connsiteX210" fmla="*/ 2831912 w 12192000"/>
              <a:gd name="connsiteY210" fmla="*/ 59256 h 5003808"/>
              <a:gd name="connsiteX211" fmla="*/ 2843870 w 12192000"/>
              <a:gd name="connsiteY211" fmla="*/ 51337 h 5003808"/>
              <a:gd name="connsiteX212" fmla="*/ 2846217 w 12192000"/>
              <a:gd name="connsiteY212" fmla="*/ 51855 h 5003808"/>
              <a:gd name="connsiteX213" fmla="*/ 2862745 w 12192000"/>
              <a:gd name="connsiteY213" fmla="*/ 47072 h 5003808"/>
              <a:gd name="connsiteX214" fmla="*/ 2864596 w 12192000"/>
              <a:gd name="connsiteY214" fmla="*/ 43048 h 5003808"/>
              <a:gd name="connsiteX215" fmla="*/ 2875381 w 12192000"/>
              <a:gd name="connsiteY215" fmla="*/ 38833 h 5003808"/>
              <a:gd name="connsiteX216" fmla="*/ 2895139 w 12192000"/>
              <a:gd name="connsiteY216" fmla="*/ 28016 h 5003808"/>
              <a:gd name="connsiteX217" fmla="*/ 2900232 w 12192000"/>
              <a:gd name="connsiteY217" fmla="*/ 28348 h 5003808"/>
              <a:gd name="connsiteX218" fmla="*/ 2932205 w 12192000"/>
              <a:gd name="connsiteY218" fmla="*/ 15703 h 5003808"/>
              <a:gd name="connsiteX219" fmla="*/ 2933310 w 12192000"/>
              <a:gd name="connsiteY219" fmla="*/ 16646 h 5003808"/>
              <a:gd name="connsiteX220" fmla="*/ 2945218 w 12192000"/>
              <a:gd name="connsiteY220" fmla="*/ 17971 h 5003808"/>
              <a:gd name="connsiteX221" fmla="*/ 2966465 w 12192000"/>
              <a:gd name="connsiteY221" fmla="*/ 17947 h 5003808"/>
              <a:gd name="connsiteX222" fmla="*/ 3023668 w 12192000"/>
              <a:gd name="connsiteY222" fmla="*/ 31735 h 5003808"/>
              <a:gd name="connsiteX223" fmla="*/ 3057077 w 12192000"/>
              <a:gd name="connsiteY223" fmla="*/ 18675 h 5003808"/>
              <a:gd name="connsiteX224" fmla="*/ 3151915 w 12192000"/>
              <a:gd name="connsiteY224" fmla="*/ 15073 h 5003808"/>
              <a:gd name="connsiteX225" fmla="*/ 3251671 w 12192000"/>
              <a:gd name="connsiteY225" fmla="*/ 35405 h 5003808"/>
              <a:gd name="connsiteX226" fmla="*/ 3351400 w 12192000"/>
              <a:gd name="connsiteY226" fmla="*/ 36517 h 5003808"/>
              <a:gd name="connsiteX227" fmla="*/ 3387481 w 12192000"/>
              <a:gd name="connsiteY227" fmla="*/ 35273 h 5003808"/>
              <a:gd name="connsiteX228" fmla="*/ 3451923 w 12192000"/>
              <a:gd name="connsiteY228" fmla="*/ 40312 h 5003808"/>
              <a:gd name="connsiteX229" fmla="*/ 3481520 w 12192000"/>
              <a:gd name="connsiteY229" fmla="*/ 47117 h 5003808"/>
              <a:gd name="connsiteX230" fmla="*/ 3482804 w 12192000"/>
              <a:gd name="connsiteY230" fmla="*/ 46642 h 5003808"/>
              <a:gd name="connsiteX231" fmla="*/ 3485495 w 12192000"/>
              <a:gd name="connsiteY231" fmla="*/ 49751 h 5003808"/>
              <a:gd name="connsiteX232" fmla="*/ 3490972 w 12192000"/>
              <a:gd name="connsiteY232" fmla="*/ 51116 h 5003808"/>
              <a:gd name="connsiteX233" fmla="*/ 3505835 w 12192000"/>
              <a:gd name="connsiteY233" fmla="*/ 49907 h 5003808"/>
              <a:gd name="connsiteX234" fmla="*/ 3511410 w 12192000"/>
              <a:gd name="connsiteY234" fmla="*/ 48638 h 5003808"/>
              <a:gd name="connsiteX235" fmla="*/ 3519598 w 12192000"/>
              <a:gd name="connsiteY235" fmla="*/ 48513 h 5003808"/>
              <a:gd name="connsiteX236" fmla="*/ 3519807 w 12192000"/>
              <a:gd name="connsiteY236" fmla="*/ 48768 h 5003808"/>
              <a:gd name="connsiteX237" fmla="*/ 3527466 w 12192000"/>
              <a:gd name="connsiteY237" fmla="*/ 48146 h 5003808"/>
              <a:gd name="connsiteX238" fmla="*/ 3564889 w 12192000"/>
              <a:gd name="connsiteY238" fmla="*/ 41820 h 5003808"/>
              <a:gd name="connsiteX239" fmla="*/ 3614922 w 12192000"/>
              <a:gd name="connsiteY239" fmla="*/ 65634 h 5003808"/>
              <a:gd name="connsiteX240" fmla="*/ 3635506 w 12192000"/>
              <a:gd name="connsiteY240" fmla="*/ 69548 h 5003808"/>
              <a:gd name="connsiteX241" fmla="*/ 3646525 w 12192000"/>
              <a:gd name="connsiteY241" fmla="*/ 73023 h 5003808"/>
              <a:gd name="connsiteX242" fmla="*/ 3647224 w 12192000"/>
              <a:gd name="connsiteY242" fmla="*/ 74133 h 5003808"/>
              <a:gd name="connsiteX243" fmla="*/ 3683100 w 12192000"/>
              <a:gd name="connsiteY243" fmla="*/ 67939 h 5003808"/>
              <a:gd name="connsiteX244" fmla="*/ 3687901 w 12192000"/>
              <a:gd name="connsiteY244" fmla="*/ 69202 h 5003808"/>
              <a:gd name="connsiteX245" fmla="*/ 3711234 w 12192000"/>
              <a:gd name="connsiteY245" fmla="*/ 62495 h 5003808"/>
              <a:gd name="connsiteX246" fmla="*/ 3723318 w 12192000"/>
              <a:gd name="connsiteY246" fmla="*/ 60455 h 5003808"/>
              <a:gd name="connsiteX247" fmla="*/ 3726677 w 12192000"/>
              <a:gd name="connsiteY247" fmla="*/ 56942 h 5003808"/>
              <a:gd name="connsiteX248" fmla="*/ 3744535 w 12192000"/>
              <a:gd name="connsiteY248" fmla="*/ 55420 h 5003808"/>
              <a:gd name="connsiteX249" fmla="*/ 3746608 w 12192000"/>
              <a:gd name="connsiteY249" fmla="*/ 56352 h 5003808"/>
              <a:gd name="connsiteX250" fmla="*/ 3761262 w 12192000"/>
              <a:gd name="connsiteY250" fmla="*/ 50977 h 5003808"/>
              <a:gd name="connsiteX251" fmla="*/ 3773451 w 12192000"/>
              <a:gd name="connsiteY251" fmla="*/ 41496 h 5003808"/>
              <a:gd name="connsiteX252" fmla="*/ 3925626 w 12192000"/>
              <a:gd name="connsiteY252" fmla="*/ 44131 h 5003808"/>
              <a:gd name="connsiteX253" fmla="*/ 4056184 w 12192000"/>
              <a:gd name="connsiteY253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877770 w 12192000"/>
              <a:gd name="connsiteY46" fmla="*/ 287577 h 5003808"/>
              <a:gd name="connsiteX47" fmla="*/ 5989615 w 12192000"/>
              <a:gd name="connsiteY47" fmla="*/ 310275 h 5003808"/>
              <a:gd name="connsiteX48" fmla="*/ 5996857 w 12192000"/>
              <a:gd name="connsiteY48" fmla="*/ 314161 h 5003808"/>
              <a:gd name="connsiteX49" fmla="*/ 6037387 w 12192000"/>
              <a:gd name="connsiteY49" fmla="*/ 303138 h 5003808"/>
              <a:gd name="connsiteX50" fmla="*/ 6113074 w 12192000"/>
              <a:gd name="connsiteY50" fmla="*/ 316457 h 5003808"/>
              <a:gd name="connsiteX51" fmla="*/ 6280929 w 12192000"/>
              <a:gd name="connsiteY51" fmla="*/ 341056 h 5003808"/>
              <a:gd name="connsiteX52" fmla="*/ 6298665 w 12192000"/>
              <a:gd name="connsiteY52" fmla="*/ 333543 h 5003808"/>
              <a:gd name="connsiteX53" fmla="*/ 6317326 w 12192000"/>
              <a:gd name="connsiteY53" fmla="*/ 330406 h 5003808"/>
              <a:gd name="connsiteX54" fmla="*/ 6319212 w 12192000"/>
              <a:gd name="connsiteY54" fmla="*/ 331616 h 5003808"/>
              <a:gd name="connsiteX55" fmla="*/ 6339724 w 12192000"/>
              <a:gd name="connsiteY55" fmla="*/ 332710 h 5003808"/>
              <a:gd name="connsiteX56" fmla="*/ 6345010 w 12192000"/>
              <a:gd name="connsiteY56" fmla="*/ 329760 h 5003808"/>
              <a:gd name="connsiteX57" fmla="*/ 6359332 w 12192000"/>
              <a:gd name="connsiteY57" fmla="*/ 329511 h 5003808"/>
              <a:gd name="connsiteX58" fmla="*/ 6388220 w 12192000"/>
              <a:gd name="connsiteY58" fmla="*/ 326326 h 5003808"/>
              <a:gd name="connsiteX59" fmla="*/ 6392994 w 12192000"/>
              <a:gd name="connsiteY59" fmla="*/ 328256 h 5003808"/>
              <a:gd name="connsiteX60" fmla="*/ 6435581 w 12192000"/>
              <a:gd name="connsiteY60" fmla="*/ 327387 h 5003808"/>
              <a:gd name="connsiteX61" fmla="*/ 6435870 w 12192000"/>
              <a:gd name="connsiteY61" fmla="*/ 328575 h 5003808"/>
              <a:gd name="connsiteX62" fmla="*/ 6446571 w 12192000"/>
              <a:gd name="connsiteY62" fmla="*/ 333569 h 5003808"/>
              <a:gd name="connsiteX63" fmla="*/ 6467701 w 12192000"/>
              <a:gd name="connsiteY63" fmla="*/ 340377 h 5003808"/>
              <a:gd name="connsiteX64" fmla="*/ 6512727 w 12192000"/>
              <a:gd name="connsiteY64" fmla="*/ 370917 h 5003808"/>
              <a:gd name="connsiteX65" fmla="*/ 6557094 w 12192000"/>
              <a:gd name="connsiteY65" fmla="*/ 370144 h 5003808"/>
              <a:gd name="connsiteX66" fmla="*/ 6565879 w 12192000"/>
              <a:gd name="connsiteY66" fmla="*/ 370642 h 5003808"/>
              <a:gd name="connsiteX67" fmla="*/ 6565997 w 12192000"/>
              <a:gd name="connsiteY67" fmla="*/ 370922 h 5003808"/>
              <a:gd name="connsiteX68" fmla="*/ 6575147 w 12192000"/>
              <a:gd name="connsiteY68" fmla="*/ 371986 h 5003808"/>
              <a:gd name="connsiteX69" fmla="*/ 6581899 w 12192000"/>
              <a:gd name="connsiteY69" fmla="*/ 371550 h 5003808"/>
              <a:gd name="connsiteX70" fmla="*/ 6598943 w 12192000"/>
              <a:gd name="connsiteY70" fmla="*/ 372518 h 5003808"/>
              <a:gd name="connsiteX71" fmla="*/ 6604421 w 12192000"/>
              <a:gd name="connsiteY71" fmla="*/ 374645 h 5003808"/>
              <a:gd name="connsiteX72" fmla="*/ 6606035 w 12192000"/>
              <a:gd name="connsiteY72" fmla="*/ 378077 h 5003808"/>
              <a:gd name="connsiteX73" fmla="*/ 6607669 w 12192000"/>
              <a:gd name="connsiteY73" fmla="*/ 377798 h 5003808"/>
              <a:gd name="connsiteX74" fmla="*/ 6637532 w 12192000"/>
              <a:gd name="connsiteY74" fmla="*/ 388737 h 5003808"/>
              <a:gd name="connsiteX75" fmla="*/ 6706880 w 12192000"/>
              <a:gd name="connsiteY75" fmla="*/ 402993 h 5003808"/>
              <a:gd name="connsiteX76" fmla="*/ 6747500 w 12192000"/>
              <a:gd name="connsiteY76" fmla="*/ 406998 h 5003808"/>
              <a:gd name="connsiteX77" fmla="*/ 6857783 w 12192000"/>
              <a:gd name="connsiteY77" fmla="*/ 422517 h 5003808"/>
              <a:gd name="connsiteX78" fmla="*/ 6967720 w 12192000"/>
              <a:gd name="connsiteY78" fmla="*/ 441551 h 5003808"/>
              <a:gd name="connsiteX79" fmla="*/ 7018394 w 12192000"/>
              <a:gd name="connsiteY79" fmla="*/ 470443 h 5003808"/>
              <a:gd name="connsiteX80" fmla="*/ 7024679 w 12192000"/>
              <a:gd name="connsiteY80" fmla="*/ 471580 h 5003808"/>
              <a:gd name="connsiteX81" fmla="*/ 7041715 w 12192000"/>
              <a:gd name="connsiteY81" fmla="*/ 469732 h 5003808"/>
              <a:gd name="connsiteX82" fmla="*/ 7048103 w 12192000"/>
              <a:gd name="connsiteY82" fmla="*/ 468222 h 5003808"/>
              <a:gd name="connsiteX83" fmla="*/ 7057490 w 12192000"/>
              <a:gd name="connsiteY83" fmla="*/ 467747 h 5003808"/>
              <a:gd name="connsiteX84" fmla="*/ 7057730 w 12192000"/>
              <a:gd name="connsiteY84" fmla="*/ 467995 h 5003808"/>
              <a:gd name="connsiteX85" fmla="*/ 7066511 w 12192000"/>
              <a:gd name="connsiteY85" fmla="*/ 467044 h 5003808"/>
              <a:gd name="connsiteX86" fmla="*/ 7109401 w 12192000"/>
              <a:gd name="connsiteY86" fmla="*/ 459098 h 5003808"/>
              <a:gd name="connsiteX87" fmla="*/ 7166830 w 12192000"/>
              <a:gd name="connsiteY87" fmla="*/ 480867 h 5003808"/>
              <a:gd name="connsiteX88" fmla="*/ 7190442 w 12192000"/>
              <a:gd name="connsiteY88" fmla="*/ 483920 h 5003808"/>
              <a:gd name="connsiteX89" fmla="*/ 7203083 w 12192000"/>
              <a:gd name="connsiteY89" fmla="*/ 486936 h 5003808"/>
              <a:gd name="connsiteX90" fmla="*/ 7203894 w 12192000"/>
              <a:gd name="connsiteY90" fmla="*/ 488020 h 5003808"/>
              <a:gd name="connsiteX91" fmla="*/ 7245004 w 12192000"/>
              <a:gd name="connsiteY91" fmla="*/ 480274 h 5003808"/>
              <a:gd name="connsiteX92" fmla="*/ 7250514 w 12192000"/>
              <a:gd name="connsiteY92" fmla="*/ 481336 h 5003808"/>
              <a:gd name="connsiteX93" fmla="*/ 7277246 w 12192000"/>
              <a:gd name="connsiteY93" fmla="*/ 473612 h 5003808"/>
              <a:gd name="connsiteX94" fmla="*/ 7291092 w 12192000"/>
              <a:gd name="connsiteY94" fmla="*/ 471047 h 5003808"/>
              <a:gd name="connsiteX95" fmla="*/ 7294933 w 12192000"/>
              <a:gd name="connsiteY95" fmla="*/ 467379 h 5003808"/>
              <a:gd name="connsiteX96" fmla="*/ 7315408 w 12192000"/>
              <a:gd name="connsiteY96" fmla="*/ 465090 h 5003808"/>
              <a:gd name="connsiteX97" fmla="*/ 7317786 w 12192000"/>
              <a:gd name="connsiteY97" fmla="*/ 465936 h 5003808"/>
              <a:gd name="connsiteX98" fmla="*/ 7334572 w 12192000"/>
              <a:gd name="connsiteY98" fmla="*/ 459918 h 5003808"/>
              <a:gd name="connsiteX99" fmla="*/ 7348520 w 12192000"/>
              <a:gd name="connsiteY99" fmla="*/ 449880 h 5003808"/>
              <a:gd name="connsiteX100" fmla="*/ 7522997 w 12192000"/>
              <a:gd name="connsiteY100" fmla="*/ 446039 h 5003808"/>
              <a:gd name="connsiteX101" fmla="*/ 7686985 w 12192000"/>
              <a:gd name="connsiteY101" fmla="*/ 423635 h 5003808"/>
              <a:gd name="connsiteX102" fmla="*/ 7854068 w 12192000"/>
              <a:gd name="connsiteY102" fmla="*/ 413604 h 5003808"/>
              <a:gd name="connsiteX103" fmla="*/ 8034165 w 12192000"/>
              <a:gd name="connsiteY103" fmla="*/ 395529 h 5003808"/>
              <a:gd name="connsiteX104" fmla="*/ 8094381 w 12192000"/>
              <a:gd name="connsiteY104" fmla="*/ 399548 h 5003808"/>
              <a:gd name="connsiteX105" fmla="*/ 8146898 w 12192000"/>
              <a:gd name="connsiteY105" fmla="*/ 382388 h 5003808"/>
              <a:gd name="connsiteX106" fmla="*/ 8168993 w 12192000"/>
              <a:gd name="connsiteY106" fmla="*/ 388660 h 5003808"/>
              <a:gd name="connsiteX107" fmla="*/ 8172809 w 12192000"/>
              <a:gd name="connsiteY107" fmla="*/ 389967 h 5003808"/>
              <a:gd name="connsiteX108" fmla="*/ 8187962 w 12192000"/>
              <a:gd name="connsiteY108" fmla="*/ 390263 h 5003808"/>
              <a:gd name="connsiteX109" fmla="*/ 8192382 w 12192000"/>
              <a:gd name="connsiteY109" fmla="*/ 396522 h 5003808"/>
              <a:gd name="connsiteX110" fmla="*/ 8375192 w 12192000"/>
              <a:gd name="connsiteY110" fmla="*/ 387709 h 5003808"/>
              <a:gd name="connsiteX111" fmla="*/ 8454377 w 12192000"/>
              <a:gd name="connsiteY111" fmla="*/ 384161 h 5003808"/>
              <a:gd name="connsiteX112" fmla="*/ 8484740 w 12192000"/>
              <a:gd name="connsiteY112" fmla="*/ 388989 h 5003808"/>
              <a:gd name="connsiteX113" fmla="*/ 8601673 w 12192000"/>
              <a:gd name="connsiteY113" fmla="*/ 400931 h 5003808"/>
              <a:gd name="connsiteX114" fmla="*/ 8701676 w 12192000"/>
              <a:gd name="connsiteY114" fmla="*/ 405181 h 5003808"/>
              <a:gd name="connsiteX115" fmla="*/ 8773288 w 12192000"/>
              <a:gd name="connsiteY115" fmla="*/ 381907 h 5003808"/>
              <a:gd name="connsiteX116" fmla="*/ 8779909 w 12192000"/>
              <a:gd name="connsiteY116" fmla="*/ 386276 h 5003808"/>
              <a:gd name="connsiteX117" fmla="*/ 8829932 w 12192000"/>
              <a:gd name="connsiteY117" fmla="*/ 383073 h 5003808"/>
              <a:gd name="connsiteX118" fmla="*/ 9003386 w 12192000"/>
              <a:gd name="connsiteY118" fmla="*/ 340072 h 5003808"/>
              <a:gd name="connsiteX119" fmla="*/ 9101185 w 12192000"/>
              <a:gd name="connsiteY119" fmla="*/ 334692 h 5003808"/>
              <a:gd name="connsiteX120" fmla="*/ 9136185 w 12192000"/>
              <a:gd name="connsiteY120" fmla="*/ 337908 h 5003808"/>
              <a:gd name="connsiteX121" fmla="*/ 9194801 w 12192000"/>
              <a:gd name="connsiteY121" fmla="*/ 342979 h 5003808"/>
              <a:gd name="connsiteX122" fmla="*/ 9239316 w 12192000"/>
              <a:gd name="connsiteY122" fmla="*/ 359388 h 5003808"/>
              <a:gd name="connsiteX123" fmla="*/ 9288052 w 12192000"/>
              <a:gd name="connsiteY123" fmla="*/ 358626 h 5003808"/>
              <a:gd name="connsiteX124" fmla="*/ 9298465 w 12192000"/>
              <a:gd name="connsiteY124" fmla="*/ 342126 h 5003808"/>
              <a:gd name="connsiteX125" fmla="*/ 9350892 w 12192000"/>
              <a:gd name="connsiteY125" fmla="*/ 346608 h 5003808"/>
              <a:gd name="connsiteX126" fmla="*/ 9430522 w 12192000"/>
              <a:gd name="connsiteY126" fmla="*/ 355198 h 5003808"/>
              <a:gd name="connsiteX127" fmla="*/ 9476215 w 12192000"/>
              <a:gd name="connsiteY127" fmla="*/ 355937 h 5003808"/>
              <a:gd name="connsiteX128" fmla="*/ 9601276 w 12192000"/>
              <a:gd name="connsiteY128" fmla="*/ 362534 h 5003808"/>
              <a:gd name="connsiteX129" fmla="*/ 9726733 w 12192000"/>
              <a:gd name="connsiteY129" fmla="*/ 372631 h 5003808"/>
              <a:gd name="connsiteX130" fmla="*/ 9802144 w 12192000"/>
              <a:gd name="connsiteY130" fmla="*/ 398309 h 5003808"/>
              <a:gd name="connsiteX131" fmla="*/ 9905153 w 12192000"/>
              <a:gd name="connsiteY131" fmla="*/ 404480 h 5003808"/>
              <a:gd name="connsiteX132" fmla="*/ 9922553 w 12192000"/>
              <a:gd name="connsiteY132" fmla="*/ 408399 h 5003808"/>
              <a:gd name="connsiteX133" fmla="*/ 10044658 w 12192000"/>
              <a:gd name="connsiteY133" fmla="*/ 421907 h 5003808"/>
              <a:gd name="connsiteX134" fmla="*/ 10184585 w 12192000"/>
              <a:gd name="connsiteY134" fmla="*/ 410968 h 5003808"/>
              <a:gd name="connsiteX135" fmla="*/ 10366435 w 12192000"/>
              <a:gd name="connsiteY135" fmla="*/ 466258 h 5003808"/>
              <a:gd name="connsiteX136" fmla="*/ 10688220 w 12192000"/>
              <a:gd name="connsiteY136" fmla="*/ 546088 h 5003808"/>
              <a:gd name="connsiteX137" fmla="*/ 11026690 w 12192000"/>
              <a:gd name="connsiteY137" fmla="*/ 554511 h 5003808"/>
              <a:gd name="connsiteX138" fmla="*/ 11113779 w 12192000"/>
              <a:gd name="connsiteY138" fmla="*/ 537698 h 5003808"/>
              <a:gd name="connsiteX139" fmla="*/ 11369556 w 12192000"/>
              <a:gd name="connsiteY139" fmla="*/ 495549 h 5003808"/>
              <a:gd name="connsiteX140" fmla="*/ 11623342 w 12192000"/>
              <a:gd name="connsiteY140" fmla="*/ 392258 h 5003808"/>
              <a:gd name="connsiteX141" fmla="*/ 11786511 w 12192000"/>
              <a:gd name="connsiteY141" fmla="*/ 362220 h 5003808"/>
              <a:gd name="connsiteX142" fmla="*/ 11862577 w 12192000"/>
              <a:gd name="connsiteY142" fmla="*/ 334379 h 5003808"/>
              <a:gd name="connsiteX143" fmla="*/ 11916612 w 12192000"/>
              <a:gd name="connsiteY143" fmla="*/ 327640 h 5003808"/>
              <a:gd name="connsiteX144" fmla="*/ 11948830 w 12192000"/>
              <a:gd name="connsiteY144" fmla="*/ 321892 h 5003808"/>
              <a:gd name="connsiteX145" fmla="*/ 12001583 w 12192000"/>
              <a:gd name="connsiteY145" fmla="*/ 283473 h 5003808"/>
              <a:gd name="connsiteX146" fmla="*/ 12174977 w 12192000"/>
              <a:gd name="connsiteY146" fmla="*/ 268482 h 5003808"/>
              <a:gd name="connsiteX147" fmla="*/ 12192000 w 12192000"/>
              <a:gd name="connsiteY147" fmla="*/ 260379 h 5003808"/>
              <a:gd name="connsiteX148" fmla="*/ 12192000 w 12192000"/>
              <a:gd name="connsiteY148" fmla="*/ 5003808 h 5003808"/>
              <a:gd name="connsiteX149" fmla="*/ 0 w 12192000"/>
              <a:gd name="connsiteY149" fmla="*/ 5003808 h 5003808"/>
              <a:gd name="connsiteX150" fmla="*/ 0 w 12192000"/>
              <a:gd name="connsiteY150" fmla="*/ 621279 h 5003808"/>
              <a:gd name="connsiteX151" fmla="*/ 11075 w 12192000"/>
              <a:gd name="connsiteY151" fmla="*/ 619008 h 5003808"/>
              <a:gd name="connsiteX152" fmla="*/ 44061 w 12192000"/>
              <a:gd name="connsiteY152" fmla="*/ 612426 h 5003808"/>
              <a:gd name="connsiteX153" fmla="*/ 136694 w 12192000"/>
              <a:gd name="connsiteY153" fmla="*/ 560245 h 5003808"/>
              <a:gd name="connsiteX154" fmla="*/ 170342 w 12192000"/>
              <a:gd name="connsiteY154" fmla="*/ 554907 h 5003808"/>
              <a:gd name="connsiteX155" fmla="*/ 168955 w 12192000"/>
              <a:gd name="connsiteY155" fmla="*/ 545994 h 5003808"/>
              <a:gd name="connsiteX156" fmla="*/ 181474 w 12192000"/>
              <a:gd name="connsiteY156" fmla="*/ 545111 h 5003808"/>
              <a:gd name="connsiteX157" fmla="*/ 209440 w 12192000"/>
              <a:gd name="connsiteY157" fmla="*/ 544391 h 5003808"/>
              <a:gd name="connsiteX158" fmla="*/ 293152 w 12192000"/>
              <a:gd name="connsiteY158" fmla="*/ 540406 h 5003808"/>
              <a:gd name="connsiteX159" fmla="*/ 315693 w 12192000"/>
              <a:gd name="connsiteY159" fmla="*/ 522860 h 5003808"/>
              <a:gd name="connsiteX160" fmla="*/ 337305 w 12192000"/>
              <a:gd name="connsiteY160" fmla="*/ 522202 h 5003808"/>
              <a:gd name="connsiteX161" fmla="*/ 462252 w 12192000"/>
              <a:gd name="connsiteY161" fmla="*/ 496981 h 5003808"/>
              <a:gd name="connsiteX162" fmla="*/ 479457 w 12192000"/>
              <a:gd name="connsiteY162" fmla="*/ 494953 h 5003808"/>
              <a:gd name="connsiteX163" fmla="*/ 488653 w 12192000"/>
              <a:gd name="connsiteY163" fmla="*/ 487087 h 5003808"/>
              <a:gd name="connsiteX164" fmla="*/ 522053 w 12192000"/>
              <a:gd name="connsiteY164" fmla="*/ 484955 h 5003808"/>
              <a:gd name="connsiteX165" fmla="*/ 523520 w 12192000"/>
              <a:gd name="connsiteY165" fmla="*/ 480543 h 5003808"/>
              <a:gd name="connsiteX166" fmla="*/ 632714 w 12192000"/>
              <a:gd name="connsiteY166" fmla="*/ 440931 h 5003808"/>
              <a:gd name="connsiteX167" fmla="*/ 651426 w 12192000"/>
              <a:gd name="connsiteY167" fmla="*/ 434374 h 5003808"/>
              <a:gd name="connsiteX168" fmla="*/ 667724 w 12192000"/>
              <a:gd name="connsiteY168" fmla="*/ 435968 h 5003808"/>
              <a:gd name="connsiteX169" fmla="*/ 757679 w 12192000"/>
              <a:gd name="connsiteY169" fmla="*/ 428975 h 5003808"/>
              <a:gd name="connsiteX170" fmla="*/ 779159 w 12192000"/>
              <a:gd name="connsiteY170" fmla="*/ 431889 h 5003808"/>
              <a:gd name="connsiteX171" fmla="*/ 788293 w 12192000"/>
              <a:gd name="connsiteY171" fmla="*/ 438693 h 5003808"/>
              <a:gd name="connsiteX172" fmla="*/ 822923 w 12192000"/>
              <a:gd name="connsiteY172" fmla="*/ 424904 h 5003808"/>
              <a:gd name="connsiteX173" fmla="*/ 876559 w 12192000"/>
              <a:gd name="connsiteY173" fmla="*/ 414918 h 5003808"/>
              <a:gd name="connsiteX174" fmla="*/ 902011 w 12192000"/>
              <a:gd name="connsiteY174" fmla="*/ 407948 h 5003808"/>
              <a:gd name="connsiteX175" fmla="*/ 922715 w 12192000"/>
              <a:gd name="connsiteY175" fmla="*/ 411529 h 5003808"/>
              <a:gd name="connsiteX176" fmla="*/ 1040139 w 12192000"/>
              <a:gd name="connsiteY176" fmla="*/ 410420 h 5003808"/>
              <a:gd name="connsiteX177" fmla="*/ 1067251 w 12192000"/>
              <a:gd name="connsiteY177" fmla="*/ 416214 h 5003808"/>
              <a:gd name="connsiteX178" fmla="*/ 1080272 w 12192000"/>
              <a:gd name="connsiteY178" fmla="*/ 428499 h 5003808"/>
              <a:gd name="connsiteX179" fmla="*/ 1090219 w 12192000"/>
              <a:gd name="connsiteY179" fmla="*/ 423856 h 5003808"/>
              <a:gd name="connsiteX180" fmla="*/ 1161226 w 12192000"/>
              <a:gd name="connsiteY180" fmla="*/ 422134 h 5003808"/>
              <a:gd name="connsiteX181" fmla="*/ 1207525 w 12192000"/>
              <a:gd name="connsiteY181" fmla="*/ 419869 h 5003808"/>
              <a:gd name="connsiteX182" fmla="*/ 1210030 w 12192000"/>
              <a:gd name="connsiteY182" fmla="*/ 402635 h 5003808"/>
              <a:gd name="connsiteX183" fmla="*/ 1251170 w 12192000"/>
              <a:gd name="connsiteY183" fmla="*/ 395772 h 5003808"/>
              <a:gd name="connsiteX184" fmla="*/ 1295331 w 12192000"/>
              <a:gd name="connsiteY184" fmla="*/ 406012 h 5003808"/>
              <a:gd name="connsiteX185" fmla="*/ 1347118 w 12192000"/>
              <a:gd name="connsiteY185" fmla="*/ 403534 h 5003808"/>
              <a:gd name="connsiteX186" fmla="*/ 1378108 w 12192000"/>
              <a:gd name="connsiteY186" fmla="*/ 402240 h 5003808"/>
              <a:gd name="connsiteX187" fmla="*/ 1459192 w 12192000"/>
              <a:gd name="connsiteY187" fmla="*/ 384749 h 5003808"/>
              <a:gd name="connsiteX188" fmla="*/ 1590120 w 12192000"/>
              <a:gd name="connsiteY188" fmla="*/ 321438 h 5003808"/>
              <a:gd name="connsiteX189" fmla="*/ 1631417 w 12192000"/>
              <a:gd name="connsiteY189" fmla="*/ 312057 h 5003808"/>
              <a:gd name="connsiteX190" fmla="*/ 1638727 w 12192000"/>
              <a:gd name="connsiteY190" fmla="*/ 315440 h 5003808"/>
              <a:gd name="connsiteX191" fmla="*/ 1844438 w 12192000"/>
              <a:gd name="connsiteY191" fmla="*/ 275134 h 5003808"/>
              <a:gd name="connsiteX192" fmla="*/ 1881324 w 12192000"/>
              <a:gd name="connsiteY192" fmla="*/ 272327 h 5003808"/>
              <a:gd name="connsiteX193" fmla="*/ 1908999 w 12192000"/>
              <a:gd name="connsiteY193" fmla="*/ 273168 h 5003808"/>
              <a:gd name="connsiteX194" fmla="*/ 1974956 w 12192000"/>
              <a:gd name="connsiteY194" fmla="*/ 259788 h 5003808"/>
              <a:gd name="connsiteX195" fmla="*/ 2082409 w 12192000"/>
              <a:gd name="connsiteY195" fmla="*/ 231120 h 5003808"/>
              <a:gd name="connsiteX196" fmla="*/ 2105639 w 12192000"/>
              <a:gd name="connsiteY196" fmla="*/ 226478 h 5003808"/>
              <a:gd name="connsiteX197" fmla="*/ 2126992 w 12192000"/>
              <a:gd name="connsiteY197" fmla="*/ 228298 h 5003808"/>
              <a:gd name="connsiteX198" fmla="*/ 2133154 w 12192000"/>
              <a:gd name="connsiteY198" fmla="*/ 233782 h 5003808"/>
              <a:gd name="connsiteX199" fmla="*/ 2146154 w 12192000"/>
              <a:gd name="connsiteY199" fmla="*/ 232162 h 5003808"/>
              <a:gd name="connsiteX200" fmla="*/ 2149901 w 12192000"/>
              <a:gd name="connsiteY200" fmla="*/ 232946 h 5003808"/>
              <a:gd name="connsiteX201" fmla="*/ 2171100 w 12192000"/>
              <a:gd name="connsiteY201" fmla="*/ 236219 h 5003808"/>
              <a:gd name="connsiteX202" fmla="*/ 2209148 w 12192000"/>
              <a:gd name="connsiteY202" fmla="*/ 213055 h 5003808"/>
              <a:gd name="connsiteX203" fmla="*/ 2261889 w 12192000"/>
              <a:gd name="connsiteY203" fmla="*/ 209362 h 5003808"/>
              <a:gd name="connsiteX204" fmla="*/ 2452315 w 12192000"/>
              <a:gd name="connsiteY204" fmla="*/ 156729 h 5003808"/>
              <a:gd name="connsiteX205" fmla="*/ 2487710 w 12192000"/>
              <a:gd name="connsiteY205" fmla="*/ 173097 h 5003808"/>
              <a:gd name="connsiteX206" fmla="*/ 2567870 w 12192000"/>
              <a:gd name="connsiteY206" fmla="*/ 160252 h 5003808"/>
              <a:gd name="connsiteX207" fmla="*/ 2677053 w 12192000"/>
              <a:gd name="connsiteY207" fmla="*/ 96343 h 5003808"/>
              <a:gd name="connsiteX208" fmla="*/ 2823914 w 12192000"/>
              <a:gd name="connsiteY208" fmla="*/ 70697 h 5003808"/>
              <a:gd name="connsiteX209" fmla="*/ 2831912 w 12192000"/>
              <a:gd name="connsiteY209" fmla="*/ 59256 h 5003808"/>
              <a:gd name="connsiteX210" fmla="*/ 2843870 w 12192000"/>
              <a:gd name="connsiteY210" fmla="*/ 51337 h 5003808"/>
              <a:gd name="connsiteX211" fmla="*/ 2846217 w 12192000"/>
              <a:gd name="connsiteY211" fmla="*/ 51855 h 5003808"/>
              <a:gd name="connsiteX212" fmla="*/ 2862745 w 12192000"/>
              <a:gd name="connsiteY212" fmla="*/ 47072 h 5003808"/>
              <a:gd name="connsiteX213" fmla="*/ 2864596 w 12192000"/>
              <a:gd name="connsiteY213" fmla="*/ 43048 h 5003808"/>
              <a:gd name="connsiteX214" fmla="*/ 2875381 w 12192000"/>
              <a:gd name="connsiteY214" fmla="*/ 38833 h 5003808"/>
              <a:gd name="connsiteX215" fmla="*/ 2895139 w 12192000"/>
              <a:gd name="connsiteY215" fmla="*/ 28016 h 5003808"/>
              <a:gd name="connsiteX216" fmla="*/ 2900232 w 12192000"/>
              <a:gd name="connsiteY216" fmla="*/ 28348 h 5003808"/>
              <a:gd name="connsiteX217" fmla="*/ 2932205 w 12192000"/>
              <a:gd name="connsiteY217" fmla="*/ 15703 h 5003808"/>
              <a:gd name="connsiteX218" fmla="*/ 2933310 w 12192000"/>
              <a:gd name="connsiteY218" fmla="*/ 16646 h 5003808"/>
              <a:gd name="connsiteX219" fmla="*/ 2945218 w 12192000"/>
              <a:gd name="connsiteY219" fmla="*/ 17971 h 5003808"/>
              <a:gd name="connsiteX220" fmla="*/ 2966465 w 12192000"/>
              <a:gd name="connsiteY220" fmla="*/ 17947 h 5003808"/>
              <a:gd name="connsiteX221" fmla="*/ 3023668 w 12192000"/>
              <a:gd name="connsiteY221" fmla="*/ 31735 h 5003808"/>
              <a:gd name="connsiteX222" fmla="*/ 3057077 w 12192000"/>
              <a:gd name="connsiteY222" fmla="*/ 18675 h 5003808"/>
              <a:gd name="connsiteX223" fmla="*/ 3151915 w 12192000"/>
              <a:gd name="connsiteY223" fmla="*/ 15073 h 5003808"/>
              <a:gd name="connsiteX224" fmla="*/ 3251671 w 12192000"/>
              <a:gd name="connsiteY224" fmla="*/ 35405 h 5003808"/>
              <a:gd name="connsiteX225" fmla="*/ 3351400 w 12192000"/>
              <a:gd name="connsiteY225" fmla="*/ 36517 h 5003808"/>
              <a:gd name="connsiteX226" fmla="*/ 3387481 w 12192000"/>
              <a:gd name="connsiteY226" fmla="*/ 35273 h 5003808"/>
              <a:gd name="connsiteX227" fmla="*/ 3451923 w 12192000"/>
              <a:gd name="connsiteY227" fmla="*/ 40312 h 5003808"/>
              <a:gd name="connsiteX228" fmla="*/ 3481520 w 12192000"/>
              <a:gd name="connsiteY228" fmla="*/ 47117 h 5003808"/>
              <a:gd name="connsiteX229" fmla="*/ 3482804 w 12192000"/>
              <a:gd name="connsiteY229" fmla="*/ 46642 h 5003808"/>
              <a:gd name="connsiteX230" fmla="*/ 3485495 w 12192000"/>
              <a:gd name="connsiteY230" fmla="*/ 49751 h 5003808"/>
              <a:gd name="connsiteX231" fmla="*/ 3490972 w 12192000"/>
              <a:gd name="connsiteY231" fmla="*/ 51116 h 5003808"/>
              <a:gd name="connsiteX232" fmla="*/ 3505835 w 12192000"/>
              <a:gd name="connsiteY232" fmla="*/ 49907 h 5003808"/>
              <a:gd name="connsiteX233" fmla="*/ 3511410 w 12192000"/>
              <a:gd name="connsiteY233" fmla="*/ 48638 h 5003808"/>
              <a:gd name="connsiteX234" fmla="*/ 3519598 w 12192000"/>
              <a:gd name="connsiteY234" fmla="*/ 48513 h 5003808"/>
              <a:gd name="connsiteX235" fmla="*/ 3519807 w 12192000"/>
              <a:gd name="connsiteY235" fmla="*/ 48768 h 5003808"/>
              <a:gd name="connsiteX236" fmla="*/ 3527466 w 12192000"/>
              <a:gd name="connsiteY236" fmla="*/ 48146 h 5003808"/>
              <a:gd name="connsiteX237" fmla="*/ 3564889 w 12192000"/>
              <a:gd name="connsiteY237" fmla="*/ 41820 h 5003808"/>
              <a:gd name="connsiteX238" fmla="*/ 3614922 w 12192000"/>
              <a:gd name="connsiteY238" fmla="*/ 65634 h 5003808"/>
              <a:gd name="connsiteX239" fmla="*/ 3635506 w 12192000"/>
              <a:gd name="connsiteY239" fmla="*/ 69548 h 5003808"/>
              <a:gd name="connsiteX240" fmla="*/ 3646525 w 12192000"/>
              <a:gd name="connsiteY240" fmla="*/ 73023 h 5003808"/>
              <a:gd name="connsiteX241" fmla="*/ 3647224 w 12192000"/>
              <a:gd name="connsiteY241" fmla="*/ 74133 h 5003808"/>
              <a:gd name="connsiteX242" fmla="*/ 3683100 w 12192000"/>
              <a:gd name="connsiteY242" fmla="*/ 67939 h 5003808"/>
              <a:gd name="connsiteX243" fmla="*/ 3687901 w 12192000"/>
              <a:gd name="connsiteY243" fmla="*/ 69202 h 5003808"/>
              <a:gd name="connsiteX244" fmla="*/ 3711234 w 12192000"/>
              <a:gd name="connsiteY244" fmla="*/ 62495 h 5003808"/>
              <a:gd name="connsiteX245" fmla="*/ 3723318 w 12192000"/>
              <a:gd name="connsiteY245" fmla="*/ 60455 h 5003808"/>
              <a:gd name="connsiteX246" fmla="*/ 3726677 w 12192000"/>
              <a:gd name="connsiteY246" fmla="*/ 56942 h 5003808"/>
              <a:gd name="connsiteX247" fmla="*/ 3744535 w 12192000"/>
              <a:gd name="connsiteY247" fmla="*/ 55420 h 5003808"/>
              <a:gd name="connsiteX248" fmla="*/ 3746608 w 12192000"/>
              <a:gd name="connsiteY248" fmla="*/ 56352 h 5003808"/>
              <a:gd name="connsiteX249" fmla="*/ 3761262 w 12192000"/>
              <a:gd name="connsiteY249" fmla="*/ 50977 h 5003808"/>
              <a:gd name="connsiteX250" fmla="*/ 3773451 w 12192000"/>
              <a:gd name="connsiteY250" fmla="*/ 41496 h 5003808"/>
              <a:gd name="connsiteX251" fmla="*/ 3925626 w 12192000"/>
              <a:gd name="connsiteY251" fmla="*/ 44131 h 5003808"/>
              <a:gd name="connsiteX252" fmla="*/ 4056184 w 12192000"/>
              <a:gd name="connsiteY252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92371 w 12192000"/>
              <a:gd name="connsiteY43" fmla="*/ 234753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57394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77053 w 12192000"/>
              <a:gd name="connsiteY205" fmla="*/ 92513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792877 w 12192000"/>
              <a:gd name="connsiteY209" fmla="*/ 148928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51170 w 12192000"/>
              <a:gd name="connsiteY181" fmla="*/ 391942 h 4999978"/>
              <a:gd name="connsiteX182" fmla="*/ 1295331 w 12192000"/>
              <a:gd name="connsiteY182" fmla="*/ 402182 h 4999978"/>
              <a:gd name="connsiteX183" fmla="*/ 1347118 w 12192000"/>
              <a:gd name="connsiteY183" fmla="*/ 399704 h 4999978"/>
              <a:gd name="connsiteX184" fmla="*/ 1378108 w 12192000"/>
              <a:gd name="connsiteY184" fmla="*/ 398410 h 4999978"/>
              <a:gd name="connsiteX185" fmla="*/ 1459192 w 12192000"/>
              <a:gd name="connsiteY185" fmla="*/ 380919 h 4999978"/>
              <a:gd name="connsiteX186" fmla="*/ 1590120 w 12192000"/>
              <a:gd name="connsiteY186" fmla="*/ 317608 h 4999978"/>
              <a:gd name="connsiteX187" fmla="*/ 1631417 w 12192000"/>
              <a:gd name="connsiteY187" fmla="*/ 308227 h 4999978"/>
              <a:gd name="connsiteX188" fmla="*/ 1638727 w 12192000"/>
              <a:gd name="connsiteY188" fmla="*/ 311610 h 4999978"/>
              <a:gd name="connsiteX189" fmla="*/ 1844438 w 12192000"/>
              <a:gd name="connsiteY189" fmla="*/ 271304 h 4999978"/>
              <a:gd name="connsiteX190" fmla="*/ 1881324 w 12192000"/>
              <a:gd name="connsiteY190" fmla="*/ 268497 h 4999978"/>
              <a:gd name="connsiteX191" fmla="*/ 1908999 w 12192000"/>
              <a:gd name="connsiteY191" fmla="*/ 269338 h 4999978"/>
              <a:gd name="connsiteX192" fmla="*/ 1974956 w 12192000"/>
              <a:gd name="connsiteY192" fmla="*/ 255958 h 4999978"/>
              <a:gd name="connsiteX193" fmla="*/ 2082409 w 12192000"/>
              <a:gd name="connsiteY193" fmla="*/ 227290 h 4999978"/>
              <a:gd name="connsiteX194" fmla="*/ 2105639 w 12192000"/>
              <a:gd name="connsiteY194" fmla="*/ 222648 h 4999978"/>
              <a:gd name="connsiteX195" fmla="*/ 2126992 w 12192000"/>
              <a:gd name="connsiteY195" fmla="*/ 224468 h 4999978"/>
              <a:gd name="connsiteX196" fmla="*/ 2133154 w 12192000"/>
              <a:gd name="connsiteY196" fmla="*/ 229952 h 4999978"/>
              <a:gd name="connsiteX197" fmla="*/ 2146154 w 12192000"/>
              <a:gd name="connsiteY197" fmla="*/ 228332 h 4999978"/>
              <a:gd name="connsiteX198" fmla="*/ 2149901 w 12192000"/>
              <a:gd name="connsiteY198" fmla="*/ 229116 h 4999978"/>
              <a:gd name="connsiteX199" fmla="*/ 2171100 w 12192000"/>
              <a:gd name="connsiteY199" fmla="*/ 232389 h 4999978"/>
              <a:gd name="connsiteX200" fmla="*/ 2209148 w 12192000"/>
              <a:gd name="connsiteY200" fmla="*/ 209225 h 4999978"/>
              <a:gd name="connsiteX201" fmla="*/ 2261889 w 12192000"/>
              <a:gd name="connsiteY201" fmla="*/ 205532 h 4999978"/>
              <a:gd name="connsiteX202" fmla="*/ 2452315 w 12192000"/>
              <a:gd name="connsiteY202" fmla="*/ 152899 h 4999978"/>
              <a:gd name="connsiteX203" fmla="*/ 2487710 w 12192000"/>
              <a:gd name="connsiteY203" fmla="*/ 169267 h 4999978"/>
              <a:gd name="connsiteX204" fmla="*/ 2665623 w 12192000"/>
              <a:gd name="connsiteY204" fmla="*/ 96394 h 4999978"/>
              <a:gd name="connsiteX205" fmla="*/ 2751524 w 12192000"/>
              <a:gd name="connsiteY205" fmla="*/ 90153 h 4999978"/>
              <a:gd name="connsiteX206" fmla="*/ 2797622 w 12192000"/>
              <a:gd name="connsiteY206" fmla="*/ 67069 h 4999978"/>
              <a:gd name="connsiteX207" fmla="*/ 2843870 w 12192000"/>
              <a:gd name="connsiteY207" fmla="*/ 47507 h 4999978"/>
              <a:gd name="connsiteX208" fmla="*/ 2862745 w 12192000"/>
              <a:gd name="connsiteY208" fmla="*/ 43242 h 4999978"/>
              <a:gd name="connsiteX209" fmla="*/ 2864596 w 12192000"/>
              <a:gd name="connsiteY209" fmla="*/ 39218 h 4999978"/>
              <a:gd name="connsiteX210" fmla="*/ 2875381 w 12192000"/>
              <a:gd name="connsiteY210" fmla="*/ 35003 h 4999978"/>
              <a:gd name="connsiteX211" fmla="*/ 2895139 w 12192000"/>
              <a:gd name="connsiteY211" fmla="*/ 24186 h 4999978"/>
              <a:gd name="connsiteX212" fmla="*/ 2900232 w 12192000"/>
              <a:gd name="connsiteY212" fmla="*/ 24518 h 4999978"/>
              <a:gd name="connsiteX213" fmla="*/ 2932205 w 12192000"/>
              <a:gd name="connsiteY213" fmla="*/ 11873 h 4999978"/>
              <a:gd name="connsiteX214" fmla="*/ 2933310 w 12192000"/>
              <a:gd name="connsiteY214" fmla="*/ 12816 h 4999978"/>
              <a:gd name="connsiteX215" fmla="*/ 2945218 w 12192000"/>
              <a:gd name="connsiteY215" fmla="*/ 14141 h 4999978"/>
              <a:gd name="connsiteX216" fmla="*/ 2966465 w 12192000"/>
              <a:gd name="connsiteY216" fmla="*/ 14117 h 4999978"/>
              <a:gd name="connsiteX217" fmla="*/ 3023668 w 12192000"/>
              <a:gd name="connsiteY217" fmla="*/ 27905 h 4999978"/>
              <a:gd name="connsiteX218" fmla="*/ 3057077 w 12192000"/>
              <a:gd name="connsiteY218" fmla="*/ 14845 h 4999978"/>
              <a:gd name="connsiteX219" fmla="*/ 3151915 w 12192000"/>
              <a:gd name="connsiteY219" fmla="*/ 11243 h 4999978"/>
              <a:gd name="connsiteX220" fmla="*/ 3251671 w 12192000"/>
              <a:gd name="connsiteY220" fmla="*/ 31575 h 4999978"/>
              <a:gd name="connsiteX221" fmla="*/ 3351400 w 12192000"/>
              <a:gd name="connsiteY221" fmla="*/ 32687 h 4999978"/>
              <a:gd name="connsiteX222" fmla="*/ 3387481 w 12192000"/>
              <a:gd name="connsiteY222" fmla="*/ 31443 h 4999978"/>
              <a:gd name="connsiteX223" fmla="*/ 3451923 w 12192000"/>
              <a:gd name="connsiteY223" fmla="*/ 36482 h 4999978"/>
              <a:gd name="connsiteX224" fmla="*/ 3481520 w 12192000"/>
              <a:gd name="connsiteY224" fmla="*/ 43287 h 4999978"/>
              <a:gd name="connsiteX225" fmla="*/ 3482804 w 12192000"/>
              <a:gd name="connsiteY225" fmla="*/ 42812 h 4999978"/>
              <a:gd name="connsiteX226" fmla="*/ 3485495 w 12192000"/>
              <a:gd name="connsiteY226" fmla="*/ 45921 h 4999978"/>
              <a:gd name="connsiteX227" fmla="*/ 3490972 w 12192000"/>
              <a:gd name="connsiteY227" fmla="*/ 47286 h 4999978"/>
              <a:gd name="connsiteX228" fmla="*/ 3505835 w 12192000"/>
              <a:gd name="connsiteY228" fmla="*/ 46077 h 4999978"/>
              <a:gd name="connsiteX229" fmla="*/ 3511410 w 12192000"/>
              <a:gd name="connsiteY229" fmla="*/ 44808 h 4999978"/>
              <a:gd name="connsiteX230" fmla="*/ 3519598 w 12192000"/>
              <a:gd name="connsiteY230" fmla="*/ 44683 h 4999978"/>
              <a:gd name="connsiteX231" fmla="*/ 3519807 w 12192000"/>
              <a:gd name="connsiteY231" fmla="*/ 44938 h 4999978"/>
              <a:gd name="connsiteX232" fmla="*/ 3527466 w 12192000"/>
              <a:gd name="connsiteY232" fmla="*/ 44316 h 4999978"/>
              <a:gd name="connsiteX233" fmla="*/ 3564889 w 12192000"/>
              <a:gd name="connsiteY233" fmla="*/ 57394 h 4999978"/>
              <a:gd name="connsiteX234" fmla="*/ 3614922 w 12192000"/>
              <a:gd name="connsiteY234" fmla="*/ 61804 h 4999978"/>
              <a:gd name="connsiteX235" fmla="*/ 3635506 w 12192000"/>
              <a:gd name="connsiteY235" fmla="*/ 65718 h 4999978"/>
              <a:gd name="connsiteX236" fmla="*/ 3646525 w 12192000"/>
              <a:gd name="connsiteY236" fmla="*/ 69193 h 4999978"/>
              <a:gd name="connsiteX237" fmla="*/ 3647224 w 12192000"/>
              <a:gd name="connsiteY237" fmla="*/ 70303 h 4999978"/>
              <a:gd name="connsiteX238" fmla="*/ 3683100 w 12192000"/>
              <a:gd name="connsiteY238" fmla="*/ 64109 h 4999978"/>
              <a:gd name="connsiteX239" fmla="*/ 3687901 w 12192000"/>
              <a:gd name="connsiteY239" fmla="*/ 65372 h 4999978"/>
              <a:gd name="connsiteX240" fmla="*/ 3711234 w 12192000"/>
              <a:gd name="connsiteY240" fmla="*/ 58665 h 4999978"/>
              <a:gd name="connsiteX241" fmla="*/ 3723318 w 12192000"/>
              <a:gd name="connsiteY241" fmla="*/ 56625 h 4999978"/>
              <a:gd name="connsiteX242" fmla="*/ 3726677 w 12192000"/>
              <a:gd name="connsiteY242" fmla="*/ 53112 h 4999978"/>
              <a:gd name="connsiteX243" fmla="*/ 3744535 w 12192000"/>
              <a:gd name="connsiteY243" fmla="*/ 51590 h 4999978"/>
              <a:gd name="connsiteX244" fmla="*/ 3746608 w 12192000"/>
              <a:gd name="connsiteY244" fmla="*/ 52522 h 4999978"/>
              <a:gd name="connsiteX245" fmla="*/ 3761262 w 12192000"/>
              <a:gd name="connsiteY245" fmla="*/ 47147 h 4999978"/>
              <a:gd name="connsiteX246" fmla="*/ 3803931 w 12192000"/>
              <a:gd name="connsiteY246" fmla="*/ 49309 h 4999978"/>
              <a:gd name="connsiteX247" fmla="*/ 3925626 w 12192000"/>
              <a:gd name="connsiteY247" fmla="*/ 40301 h 4999978"/>
              <a:gd name="connsiteX248" fmla="*/ 4033324 w 12192000"/>
              <a:gd name="connsiteY248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51524 w 12192000"/>
              <a:gd name="connsiteY204" fmla="*/ 90153 h 4999978"/>
              <a:gd name="connsiteX205" fmla="*/ 2797622 w 12192000"/>
              <a:gd name="connsiteY205" fmla="*/ 67069 h 4999978"/>
              <a:gd name="connsiteX206" fmla="*/ 2843870 w 12192000"/>
              <a:gd name="connsiteY206" fmla="*/ 47507 h 4999978"/>
              <a:gd name="connsiteX207" fmla="*/ 2862745 w 12192000"/>
              <a:gd name="connsiteY207" fmla="*/ 43242 h 4999978"/>
              <a:gd name="connsiteX208" fmla="*/ 2864596 w 12192000"/>
              <a:gd name="connsiteY208" fmla="*/ 39218 h 4999978"/>
              <a:gd name="connsiteX209" fmla="*/ 2875381 w 12192000"/>
              <a:gd name="connsiteY209" fmla="*/ 35003 h 4999978"/>
              <a:gd name="connsiteX210" fmla="*/ 2895139 w 12192000"/>
              <a:gd name="connsiteY210" fmla="*/ 24186 h 4999978"/>
              <a:gd name="connsiteX211" fmla="*/ 2900232 w 12192000"/>
              <a:gd name="connsiteY211" fmla="*/ 24518 h 4999978"/>
              <a:gd name="connsiteX212" fmla="*/ 2932205 w 12192000"/>
              <a:gd name="connsiteY212" fmla="*/ 11873 h 4999978"/>
              <a:gd name="connsiteX213" fmla="*/ 2933310 w 12192000"/>
              <a:gd name="connsiteY213" fmla="*/ 12816 h 4999978"/>
              <a:gd name="connsiteX214" fmla="*/ 2945218 w 12192000"/>
              <a:gd name="connsiteY214" fmla="*/ 14141 h 4999978"/>
              <a:gd name="connsiteX215" fmla="*/ 2966465 w 12192000"/>
              <a:gd name="connsiteY215" fmla="*/ 14117 h 4999978"/>
              <a:gd name="connsiteX216" fmla="*/ 3023668 w 12192000"/>
              <a:gd name="connsiteY216" fmla="*/ 27905 h 4999978"/>
              <a:gd name="connsiteX217" fmla="*/ 3057077 w 12192000"/>
              <a:gd name="connsiteY217" fmla="*/ 14845 h 4999978"/>
              <a:gd name="connsiteX218" fmla="*/ 3151915 w 12192000"/>
              <a:gd name="connsiteY218" fmla="*/ 11243 h 4999978"/>
              <a:gd name="connsiteX219" fmla="*/ 3251671 w 12192000"/>
              <a:gd name="connsiteY219" fmla="*/ 31575 h 4999978"/>
              <a:gd name="connsiteX220" fmla="*/ 3351400 w 12192000"/>
              <a:gd name="connsiteY220" fmla="*/ 32687 h 4999978"/>
              <a:gd name="connsiteX221" fmla="*/ 3387481 w 12192000"/>
              <a:gd name="connsiteY221" fmla="*/ 31443 h 4999978"/>
              <a:gd name="connsiteX222" fmla="*/ 3451923 w 12192000"/>
              <a:gd name="connsiteY222" fmla="*/ 36482 h 4999978"/>
              <a:gd name="connsiteX223" fmla="*/ 3481520 w 12192000"/>
              <a:gd name="connsiteY223" fmla="*/ 43287 h 4999978"/>
              <a:gd name="connsiteX224" fmla="*/ 3482804 w 12192000"/>
              <a:gd name="connsiteY224" fmla="*/ 42812 h 4999978"/>
              <a:gd name="connsiteX225" fmla="*/ 3485495 w 12192000"/>
              <a:gd name="connsiteY225" fmla="*/ 45921 h 4999978"/>
              <a:gd name="connsiteX226" fmla="*/ 3490972 w 12192000"/>
              <a:gd name="connsiteY226" fmla="*/ 47286 h 4999978"/>
              <a:gd name="connsiteX227" fmla="*/ 3505835 w 12192000"/>
              <a:gd name="connsiteY227" fmla="*/ 46077 h 4999978"/>
              <a:gd name="connsiteX228" fmla="*/ 3511410 w 12192000"/>
              <a:gd name="connsiteY228" fmla="*/ 44808 h 4999978"/>
              <a:gd name="connsiteX229" fmla="*/ 3519598 w 12192000"/>
              <a:gd name="connsiteY229" fmla="*/ 44683 h 4999978"/>
              <a:gd name="connsiteX230" fmla="*/ 3519807 w 12192000"/>
              <a:gd name="connsiteY230" fmla="*/ 44938 h 4999978"/>
              <a:gd name="connsiteX231" fmla="*/ 3527466 w 12192000"/>
              <a:gd name="connsiteY231" fmla="*/ 44316 h 4999978"/>
              <a:gd name="connsiteX232" fmla="*/ 3564889 w 12192000"/>
              <a:gd name="connsiteY232" fmla="*/ 57394 h 4999978"/>
              <a:gd name="connsiteX233" fmla="*/ 3614922 w 12192000"/>
              <a:gd name="connsiteY233" fmla="*/ 61804 h 4999978"/>
              <a:gd name="connsiteX234" fmla="*/ 3635506 w 12192000"/>
              <a:gd name="connsiteY234" fmla="*/ 65718 h 4999978"/>
              <a:gd name="connsiteX235" fmla="*/ 3646525 w 12192000"/>
              <a:gd name="connsiteY235" fmla="*/ 69193 h 4999978"/>
              <a:gd name="connsiteX236" fmla="*/ 3647224 w 12192000"/>
              <a:gd name="connsiteY236" fmla="*/ 70303 h 4999978"/>
              <a:gd name="connsiteX237" fmla="*/ 3683100 w 12192000"/>
              <a:gd name="connsiteY237" fmla="*/ 64109 h 4999978"/>
              <a:gd name="connsiteX238" fmla="*/ 3687901 w 12192000"/>
              <a:gd name="connsiteY238" fmla="*/ 65372 h 4999978"/>
              <a:gd name="connsiteX239" fmla="*/ 3711234 w 12192000"/>
              <a:gd name="connsiteY239" fmla="*/ 58665 h 4999978"/>
              <a:gd name="connsiteX240" fmla="*/ 3723318 w 12192000"/>
              <a:gd name="connsiteY240" fmla="*/ 56625 h 4999978"/>
              <a:gd name="connsiteX241" fmla="*/ 3726677 w 12192000"/>
              <a:gd name="connsiteY241" fmla="*/ 53112 h 4999978"/>
              <a:gd name="connsiteX242" fmla="*/ 3744535 w 12192000"/>
              <a:gd name="connsiteY242" fmla="*/ 51590 h 4999978"/>
              <a:gd name="connsiteX243" fmla="*/ 3746608 w 12192000"/>
              <a:gd name="connsiteY243" fmla="*/ 52522 h 4999978"/>
              <a:gd name="connsiteX244" fmla="*/ 3761262 w 12192000"/>
              <a:gd name="connsiteY244" fmla="*/ 47147 h 4999978"/>
              <a:gd name="connsiteX245" fmla="*/ 3803931 w 12192000"/>
              <a:gd name="connsiteY245" fmla="*/ 49309 h 4999978"/>
              <a:gd name="connsiteX246" fmla="*/ 3925626 w 12192000"/>
              <a:gd name="connsiteY246" fmla="*/ 40301 h 4999978"/>
              <a:gd name="connsiteX247" fmla="*/ 4033324 w 12192000"/>
              <a:gd name="connsiteY247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97622 w 12192000"/>
              <a:gd name="connsiteY204" fmla="*/ 67069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23668 w 12192000"/>
              <a:gd name="connsiteY214" fmla="*/ 27905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9528 w 12192000"/>
              <a:gd name="connsiteY42" fmla="*/ 196715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75190 w 12192000"/>
              <a:gd name="connsiteY97" fmla="*/ 449931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46775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802144 w 12192000"/>
              <a:gd name="connsiteY126" fmla="*/ 394479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95877 w 12192000"/>
              <a:gd name="connsiteY184" fmla="*/ 303848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70342 w 12192000"/>
              <a:gd name="connsiteY149" fmla="*/ 551077 h 4999978"/>
              <a:gd name="connsiteX150" fmla="*/ 168955 w 12192000"/>
              <a:gd name="connsiteY150" fmla="*/ 542164 h 4999978"/>
              <a:gd name="connsiteX151" fmla="*/ 181474 w 12192000"/>
              <a:gd name="connsiteY151" fmla="*/ 541281 h 4999978"/>
              <a:gd name="connsiteX152" fmla="*/ 209440 w 12192000"/>
              <a:gd name="connsiteY152" fmla="*/ 540561 h 4999978"/>
              <a:gd name="connsiteX153" fmla="*/ 293152 w 12192000"/>
              <a:gd name="connsiteY153" fmla="*/ 536576 h 4999978"/>
              <a:gd name="connsiteX154" fmla="*/ 315693 w 12192000"/>
              <a:gd name="connsiteY154" fmla="*/ 519030 h 4999978"/>
              <a:gd name="connsiteX155" fmla="*/ 337305 w 12192000"/>
              <a:gd name="connsiteY155" fmla="*/ 518372 h 4999978"/>
              <a:gd name="connsiteX156" fmla="*/ 462252 w 12192000"/>
              <a:gd name="connsiteY156" fmla="*/ 493151 h 4999978"/>
              <a:gd name="connsiteX157" fmla="*/ 479457 w 12192000"/>
              <a:gd name="connsiteY157" fmla="*/ 491123 h 4999978"/>
              <a:gd name="connsiteX158" fmla="*/ 488653 w 12192000"/>
              <a:gd name="connsiteY158" fmla="*/ 483257 h 4999978"/>
              <a:gd name="connsiteX159" fmla="*/ 522053 w 12192000"/>
              <a:gd name="connsiteY159" fmla="*/ 481125 h 4999978"/>
              <a:gd name="connsiteX160" fmla="*/ 523520 w 12192000"/>
              <a:gd name="connsiteY160" fmla="*/ 476713 h 4999978"/>
              <a:gd name="connsiteX161" fmla="*/ 632714 w 12192000"/>
              <a:gd name="connsiteY161" fmla="*/ 437101 h 4999978"/>
              <a:gd name="connsiteX162" fmla="*/ 651426 w 12192000"/>
              <a:gd name="connsiteY162" fmla="*/ 430544 h 4999978"/>
              <a:gd name="connsiteX163" fmla="*/ 667724 w 12192000"/>
              <a:gd name="connsiteY163" fmla="*/ 432138 h 4999978"/>
              <a:gd name="connsiteX164" fmla="*/ 757679 w 12192000"/>
              <a:gd name="connsiteY164" fmla="*/ 425145 h 4999978"/>
              <a:gd name="connsiteX165" fmla="*/ 779159 w 12192000"/>
              <a:gd name="connsiteY165" fmla="*/ 428059 h 4999978"/>
              <a:gd name="connsiteX166" fmla="*/ 788293 w 12192000"/>
              <a:gd name="connsiteY166" fmla="*/ 434863 h 4999978"/>
              <a:gd name="connsiteX167" fmla="*/ 822923 w 12192000"/>
              <a:gd name="connsiteY167" fmla="*/ 421074 h 4999978"/>
              <a:gd name="connsiteX168" fmla="*/ 876559 w 12192000"/>
              <a:gd name="connsiteY168" fmla="*/ 411088 h 4999978"/>
              <a:gd name="connsiteX169" fmla="*/ 902011 w 12192000"/>
              <a:gd name="connsiteY169" fmla="*/ 404118 h 4999978"/>
              <a:gd name="connsiteX170" fmla="*/ 922715 w 12192000"/>
              <a:gd name="connsiteY170" fmla="*/ 407699 h 4999978"/>
              <a:gd name="connsiteX171" fmla="*/ 1040139 w 12192000"/>
              <a:gd name="connsiteY171" fmla="*/ 406590 h 4999978"/>
              <a:gd name="connsiteX172" fmla="*/ 1067251 w 12192000"/>
              <a:gd name="connsiteY172" fmla="*/ 412384 h 4999978"/>
              <a:gd name="connsiteX173" fmla="*/ 1080272 w 12192000"/>
              <a:gd name="connsiteY173" fmla="*/ 424669 h 4999978"/>
              <a:gd name="connsiteX174" fmla="*/ 1090219 w 12192000"/>
              <a:gd name="connsiteY174" fmla="*/ 420026 h 4999978"/>
              <a:gd name="connsiteX175" fmla="*/ 1161226 w 12192000"/>
              <a:gd name="connsiteY175" fmla="*/ 418304 h 4999978"/>
              <a:gd name="connsiteX176" fmla="*/ 1207525 w 12192000"/>
              <a:gd name="connsiteY176" fmla="*/ 416039 h 4999978"/>
              <a:gd name="connsiteX177" fmla="*/ 1295331 w 12192000"/>
              <a:gd name="connsiteY177" fmla="*/ 402182 h 4999978"/>
              <a:gd name="connsiteX178" fmla="*/ 1347118 w 12192000"/>
              <a:gd name="connsiteY178" fmla="*/ 399704 h 4999978"/>
              <a:gd name="connsiteX179" fmla="*/ 1378108 w 12192000"/>
              <a:gd name="connsiteY179" fmla="*/ 398410 h 4999978"/>
              <a:gd name="connsiteX180" fmla="*/ 1459192 w 12192000"/>
              <a:gd name="connsiteY180" fmla="*/ 380919 h 4999978"/>
              <a:gd name="connsiteX181" fmla="*/ 1590120 w 12192000"/>
              <a:gd name="connsiteY181" fmla="*/ 317608 h 4999978"/>
              <a:gd name="connsiteX182" fmla="*/ 1631417 w 12192000"/>
              <a:gd name="connsiteY182" fmla="*/ 308227 h 4999978"/>
              <a:gd name="connsiteX183" fmla="*/ 1695877 w 12192000"/>
              <a:gd name="connsiteY183" fmla="*/ 303848 h 4999978"/>
              <a:gd name="connsiteX184" fmla="*/ 1844438 w 12192000"/>
              <a:gd name="connsiteY184" fmla="*/ 271304 h 4999978"/>
              <a:gd name="connsiteX185" fmla="*/ 1881324 w 12192000"/>
              <a:gd name="connsiteY185" fmla="*/ 268497 h 4999978"/>
              <a:gd name="connsiteX186" fmla="*/ 1908999 w 12192000"/>
              <a:gd name="connsiteY186" fmla="*/ 269338 h 4999978"/>
              <a:gd name="connsiteX187" fmla="*/ 1974956 w 12192000"/>
              <a:gd name="connsiteY187" fmla="*/ 255958 h 4999978"/>
              <a:gd name="connsiteX188" fmla="*/ 2082409 w 12192000"/>
              <a:gd name="connsiteY188" fmla="*/ 227290 h 4999978"/>
              <a:gd name="connsiteX189" fmla="*/ 2105639 w 12192000"/>
              <a:gd name="connsiteY189" fmla="*/ 222648 h 4999978"/>
              <a:gd name="connsiteX190" fmla="*/ 2126992 w 12192000"/>
              <a:gd name="connsiteY190" fmla="*/ 224468 h 4999978"/>
              <a:gd name="connsiteX191" fmla="*/ 2133154 w 12192000"/>
              <a:gd name="connsiteY191" fmla="*/ 229952 h 4999978"/>
              <a:gd name="connsiteX192" fmla="*/ 2146154 w 12192000"/>
              <a:gd name="connsiteY192" fmla="*/ 228332 h 4999978"/>
              <a:gd name="connsiteX193" fmla="*/ 2149901 w 12192000"/>
              <a:gd name="connsiteY193" fmla="*/ 229116 h 4999978"/>
              <a:gd name="connsiteX194" fmla="*/ 2171100 w 12192000"/>
              <a:gd name="connsiteY194" fmla="*/ 232389 h 4999978"/>
              <a:gd name="connsiteX195" fmla="*/ 2209148 w 12192000"/>
              <a:gd name="connsiteY195" fmla="*/ 209225 h 4999978"/>
              <a:gd name="connsiteX196" fmla="*/ 2261889 w 12192000"/>
              <a:gd name="connsiteY196" fmla="*/ 205532 h 4999978"/>
              <a:gd name="connsiteX197" fmla="*/ 2452315 w 12192000"/>
              <a:gd name="connsiteY197" fmla="*/ 152899 h 4999978"/>
              <a:gd name="connsiteX198" fmla="*/ 2495330 w 12192000"/>
              <a:gd name="connsiteY198" fmla="*/ 142101 h 4999978"/>
              <a:gd name="connsiteX199" fmla="*/ 2665623 w 12192000"/>
              <a:gd name="connsiteY199" fmla="*/ 96394 h 4999978"/>
              <a:gd name="connsiteX200" fmla="*/ 2763332 w 12192000"/>
              <a:gd name="connsiteY200" fmla="*/ 74831 h 4999978"/>
              <a:gd name="connsiteX201" fmla="*/ 2843870 w 12192000"/>
              <a:gd name="connsiteY201" fmla="*/ 47507 h 4999978"/>
              <a:gd name="connsiteX202" fmla="*/ 2862745 w 12192000"/>
              <a:gd name="connsiteY202" fmla="*/ 43242 h 4999978"/>
              <a:gd name="connsiteX203" fmla="*/ 2864596 w 12192000"/>
              <a:gd name="connsiteY203" fmla="*/ 39218 h 4999978"/>
              <a:gd name="connsiteX204" fmla="*/ 2875381 w 12192000"/>
              <a:gd name="connsiteY204" fmla="*/ 35003 h 4999978"/>
              <a:gd name="connsiteX205" fmla="*/ 2895139 w 12192000"/>
              <a:gd name="connsiteY205" fmla="*/ 24186 h 4999978"/>
              <a:gd name="connsiteX206" fmla="*/ 2932205 w 12192000"/>
              <a:gd name="connsiteY206" fmla="*/ 11873 h 4999978"/>
              <a:gd name="connsiteX207" fmla="*/ 2933310 w 12192000"/>
              <a:gd name="connsiteY207" fmla="*/ 12816 h 4999978"/>
              <a:gd name="connsiteX208" fmla="*/ 2945218 w 12192000"/>
              <a:gd name="connsiteY208" fmla="*/ 14141 h 4999978"/>
              <a:gd name="connsiteX209" fmla="*/ 3016048 w 12192000"/>
              <a:gd name="connsiteY209" fmla="*/ 12381 h 4999978"/>
              <a:gd name="connsiteX210" fmla="*/ 3057077 w 12192000"/>
              <a:gd name="connsiteY210" fmla="*/ 14845 h 4999978"/>
              <a:gd name="connsiteX211" fmla="*/ 3148105 w 12192000"/>
              <a:gd name="connsiteY211" fmla="*/ 30648 h 4999978"/>
              <a:gd name="connsiteX212" fmla="*/ 3251671 w 12192000"/>
              <a:gd name="connsiteY212" fmla="*/ 31575 h 4999978"/>
              <a:gd name="connsiteX213" fmla="*/ 3351400 w 12192000"/>
              <a:gd name="connsiteY213" fmla="*/ 32687 h 4999978"/>
              <a:gd name="connsiteX214" fmla="*/ 3387481 w 12192000"/>
              <a:gd name="connsiteY214" fmla="*/ 31443 h 4999978"/>
              <a:gd name="connsiteX215" fmla="*/ 3451923 w 12192000"/>
              <a:gd name="connsiteY215" fmla="*/ 36482 h 4999978"/>
              <a:gd name="connsiteX216" fmla="*/ 3481520 w 12192000"/>
              <a:gd name="connsiteY216" fmla="*/ 43287 h 4999978"/>
              <a:gd name="connsiteX217" fmla="*/ 3482804 w 12192000"/>
              <a:gd name="connsiteY217" fmla="*/ 42812 h 4999978"/>
              <a:gd name="connsiteX218" fmla="*/ 3485495 w 12192000"/>
              <a:gd name="connsiteY218" fmla="*/ 45921 h 4999978"/>
              <a:gd name="connsiteX219" fmla="*/ 3490972 w 12192000"/>
              <a:gd name="connsiteY219" fmla="*/ 47286 h 4999978"/>
              <a:gd name="connsiteX220" fmla="*/ 3505835 w 12192000"/>
              <a:gd name="connsiteY220" fmla="*/ 46077 h 4999978"/>
              <a:gd name="connsiteX221" fmla="*/ 3511410 w 12192000"/>
              <a:gd name="connsiteY221" fmla="*/ 44808 h 4999978"/>
              <a:gd name="connsiteX222" fmla="*/ 3519598 w 12192000"/>
              <a:gd name="connsiteY222" fmla="*/ 44683 h 4999978"/>
              <a:gd name="connsiteX223" fmla="*/ 3519807 w 12192000"/>
              <a:gd name="connsiteY223" fmla="*/ 44938 h 4999978"/>
              <a:gd name="connsiteX224" fmla="*/ 3527466 w 12192000"/>
              <a:gd name="connsiteY224" fmla="*/ 44316 h 4999978"/>
              <a:gd name="connsiteX225" fmla="*/ 3564889 w 12192000"/>
              <a:gd name="connsiteY225" fmla="*/ 57394 h 4999978"/>
              <a:gd name="connsiteX226" fmla="*/ 3614922 w 12192000"/>
              <a:gd name="connsiteY226" fmla="*/ 61804 h 4999978"/>
              <a:gd name="connsiteX227" fmla="*/ 3635506 w 12192000"/>
              <a:gd name="connsiteY227" fmla="*/ 65718 h 4999978"/>
              <a:gd name="connsiteX228" fmla="*/ 3646525 w 12192000"/>
              <a:gd name="connsiteY228" fmla="*/ 69193 h 4999978"/>
              <a:gd name="connsiteX229" fmla="*/ 3647224 w 12192000"/>
              <a:gd name="connsiteY229" fmla="*/ 70303 h 4999978"/>
              <a:gd name="connsiteX230" fmla="*/ 3683100 w 12192000"/>
              <a:gd name="connsiteY230" fmla="*/ 64109 h 4999978"/>
              <a:gd name="connsiteX231" fmla="*/ 3687901 w 12192000"/>
              <a:gd name="connsiteY231" fmla="*/ 65372 h 4999978"/>
              <a:gd name="connsiteX232" fmla="*/ 3711234 w 12192000"/>
              <a:gd name="connsiteY232" fmla="*/ 58665 h 4999978"/>
              <a:gd name="connsiteX233" fmla="*/ 3723318 w 12192000"/>
              <a:gd name="connsiteY233" fmla="*/ 56625 h 4999978"/>
              <a:gd name="connsiteX234" fmla="*/ 3726677 w 12192000"/>
              <a:gd name="connsiteY234" fmla="*/ 53112 h 4999978"/>
              <a:gd name="connsiteX235" fmla="*/ 3744535 w 12192000"/>
              <a:gd name="connsiteY235" fmla="*/ 51590 h 4999978"/>
              <a:gd name="connsiteX236" fmla="*/ 3746608 w 12192000"/>
              <a:gd name="connsiteY236" fmla="*/ 52522 h 4999978"/>
              <a:gd name="connsiteX237" fmla="*/ 3761262 w 12192000"/>
              <a:gd name="connsiteY237" fmla="*/ 47147 h 4999978"/>
              <a:gd name="connsiteX238" fmla="*/ 3803931 w 12192000"/>
              <a:gd name="connsiteY238" fmla="*/ 49309 h 4999978"/>
              <a:gd name="connsiteX239" fmla="*/ 3925626 w 12192000"/>
              <a:gd name="connsiteY239" fmla="*/ 40301 h 4999978"/>
              <a:gd name="connsiteX240" fmla="*/ 4033324 w 12192000"/>
              <a:gd name="connsiteY240" fmla="*/ 26451 h 499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4999978">
                <a:moveTo>
                  <a:pt x="4033324" y="26451"/>
                </a:moveTo>
                <a:cubicBezTo>
                  <a:pt x="4068852" y="20039"/>
                  <a:pt x="4120375" y="24864"/>
                  <a:pt x="4138795" y="28995"/>
                </a:cubicBezTo>
                <a:cubicBezTo>
                  <a:pt x="4157457" y="25447"/>
                  <a:pt x="4207517" y="4465"/>
                  <a:pt x="4197186" y="16311"/>
                </a:cubicBezTo>
                <a:cubicBezTo>
                  <a:pt x="4253598" y="-9657"/>
                  <a:pt x="4307498" y="21402"/>
                  <a:pt x="4371550" y="8916"/>
                </a:cubicBezTo>
                <a:cubicBezTo>
                  <a:pt x="4407078" y="35696"/>
                  <a:pt x="4387627" y="10675"/>
                  <a:pt x="4424056" y="15151"/>
                </a:cubicBezTo>
                <a:cubicBezTo>
                  <a:pt x="4413661" y="-9905"/>
                  <a:pt x="4468424" y="28513"/>
                  <a:pt x="4469897" y="0"/>
                </a:cubicBezTo>
                <a:cubicBezTo>
                  <a:pt x="4476479" y="1717"/>
                  <a:pt x="4482810" y="4280"/>
                  <a:pt x="4489151" y="7067"/>
                </a:cubicBezTo>
                <a:lnTo>
                  <a:pt x="4492479" y="8512"/>
                </a:lnTo>
                <a:lnTo>
                  <a:pt x="4505693" y="9366"/>
                </a:lnTo>
                <a:lnTo>
                  <a:pt x="4509529" y="15767"/>
                </a:lnTo>
                <a:lnTo>
                  <a:pt x="4529499" y="21469"/>
                </a:lnTo>
                <a:cubicBezTo>
                  <a:pt x="4536963" y="22651"/>
                  <a:pt x="4544973" y="22811"/>
                  <a:pt x="4553795" y="21323"/>
                </a:cubicBezTo>
                <a:cubicBezTo>
                  <a:pt x="4575351" y="9646"/>
                  <a:pt x="4609487" y="22868"/>
                  <a:pt x="4640118" y="21481"/>
                </a:cubicBezTo>
                <a:lnTo>
                  <a:pt x="4654127" y="17734"/>
                </a:lnTo>
                <a:lnTo>
                  <a:pt x="4700168" y="22735"/>
                </a:lnTo>
                <a:cubicBezTo>
                  <a:pt x="4713264" y="23630"/>
                  <a:pt x="4726846" y="23979"/>
                  <a:pt x="4741127" y="23309"/>
                </a:cubicBezTo>
                <a:lnTo>
                  <a:pt x="4767598" y="20054"/>
                </a:lnTo>
                <a:lnTo>
                  <a:pt x="4774592" y="22231"/>
                </a:lnTo>
                <a:cubicBezTo>
                  <a:pt x="4786697" y="21758"/>
                  <a:pt x="4802577" y="13360"/>
                  <a:pt x="4801328" y="23236"/>
                </a:cubicBezTo>
                <a:lnTo>
                  <a:pt x="4814870" y="19579"/>
                </a:lnTo>
                <a:lnTo>
                  <a:pt x="4828440" y="27197"/>
                </a:lnTo>
                <a:cubicBezTo>
                  <a:pt x="4829942" y="28997"/>
                  <a:pt x="4831084" y="30920"/>
                  <a:pt x="4831826" y="32900"/>
                </a:cubicBezTo>
                <a:lnTo>
                  <a:pt x="4850785" y="29972"/>
                </a:lnTo>
                <a:lnTo>
                  <a:pt x="4866468" y="35321"/>
                </a:lnTo>
                <a:lnTo>
                  <a:pt x="4879983" y="31397"/>
                </a:lnTo>
                <a:lnTo>
                  <a:pt x="4885635" y="32124"/>
                </a:lnTo>
                <a:lnTo>
                  <a:pt x="4899698" y="34658"/>
                </a:lnTo>
                <a:cubicBezTo>
                  <a:pt x="4906918" y="36481"/>
                  <a:pt x="4915001" y="38690"/>
                  <a:pt x="4923986" y="40414"/>
                </a:cubicBezTo>
                <a:lnTo>
                  <a:pt x="4931544" y="41140"/>
                </a:lnTo>
                <a:lnTo>
                  <a:pt x="4948135" y="50311"/>
                </a:lnTo>
                <a:cubicBezTo>
                  <a:pt x="4960212" y="57252"/>
                  <a:pt x="4969702" y="61906"/>
                  <a:pt x="4980068" y="57834"/>
                </a:cubicBezTo>
                <a:cubicBezTo>
                  <a:pt x="4998023" y="66760"/>
                  <a:pt x="5010918" y="92451"/>
                  <a:pt x="5036541" y="85075"/>
                </a:cubicBezTo>
                <a:cubicBezTo>
                  <a:pt x="5028940" y="96955"/>
                  <a:pt x="5065159" y="85981"/>
                  <a:pt x="5069678" y="97961"/>
                </a:cubicBezTo>
                <a:cubicBezTo>
                  <a:pt x="5071842" y="107637"/>
                  <a:pt x="5083332" y="106564"/>
                  <a:pt x="5092160" y="109985"/>
                </a:cubicBezTo>
                <a:cubicBezTo>
                  <a:pt x="5098585" y="119790"/>
                  <a:pt x="5142841" y="128053"/>
                  <a:pt x="5158166" y="126350"/>
                </a:cubicBezTo>
                <a:cubicBezTo>
                  <a:pt x="5201256" y="115702"/>
                  <a:pt x="5236783" y="155004"/>
                  <a:pt x="5271252" y="147520"/>
                </a:cubicBezTo>
                <a:cubicBezTo>
                  <a:pt x="5280328" y="148294"/>
                  <a:pt x="5287877" y="150405"/>
                  <a:pt x="5294438" y="153338"/>
                </a:cubicBezTo>
                <a:lnTo>
                  <a:pt x="5310840" y="163551"/>
                </a:lnTo>
                <a:cubicBezTo>
                  <a:pt x="5311084" y="165856"/>
                  <a:pt x="5311328" y="168159"/>
                  <a:pt x="5311570" y="170463"/>
                </a:cubicBezTo>
                <a:lnTo>
                  <a:pt x="5323756" y="174500"/>
                </a:lnTo>
                <a:lnTo>
                  <a:pt x="5326259" y="176662"/>
                </a:lnTo>
                <a:cubicBezTo>
                  <a:pt x="5331024" y="180816"/>
                  <a:pt x="5377788" y="196401"/>
                  <a:pt x="5383267" y="199617"/>
                </a:cubicBezTo>
                <a:cubicBezTo>
                  <a:pt x="5410952" y="208660"/>
                  <a:pt x="5442445" y="222284"/>
                  <a:pt x="5492371" y="230923"/>
                </a:cubicBezTo>
                <a:cubicBezTo>
                  <a:pt x="5559037" y="234969"/>
                  <a:pt x="5575360" y="250215"/>
                  <a:pt x="5640913" y="239810"/>
                </a:cubicBezTo>
                <a:lnTo>
                  <a:pt x="5877770" y="283747"/>
                </a:lnTo>
                <a:cubicBezTo>
                  <a:pt x="5915819" y="295609"/>
                  <a:pt x="5955621" y="294617"/>
                  <a:pt x="5989615" y="306445"/>
                </a:cubicBezTo>
                <a:lnTo>
                  <a:pt x="5996857" y="310331"/>
                </a:lnTo>
                <a:lnTo>
                  <a:pt x="6037387" y="299308"/>
                </a:lnTo>
                <a:cubicBezTo>
                  <a:pt x="6073044" y="293289"/>
                  <a:pt x="6106738" y="295248"/>
                  <a:pt x="6113074" y="312627"/>
                </a:cubicBezTo>
                <a:cubicBezTo>
                  <a:pt x="6172518" y="323086"/>
                  <a:pt x="6233561" y="310428"/>
                  <a:pt x="6280929" y="337226"/>
                </a:cubicBezTo>
                <a:cubicBezTo>
                  <a:pt x="6286383" y="333837"/>
                  <a:pt x="6292357" y="331425"/>
                  <a:pt x="6298665" y="329713"/>
                </a:cubicBezTo>
                <a:lnTo>
                  <a:pt x="6317326" y="326576"/>
                </a:lnTo>
                <a:lnTo>
                  <a:pt x="6319212" y="327786"/>
                </a:lnTo>
                <a:cubicBezTo>
                  <a:pt x="6328393" y="330680"/>
                  <a:pt x="6334701" y="330467"/>
                  <a:pt x="6339724" y="328880"/>
                </a:cubicBezTo>
                <a:lnTo>
                  <a:pt x="6345010" y="325930"/>
                </a:lnTo>
                <a:lnTo>
                  <a:pt x="6359332" y="325681"/>
                </a:lnTo>
                <a:lnTo>
                  <a:pt x="6388220" y="322496"/>
                </a:lnTo>
                <a:lnTo>
                  <a:pt x="6392994" y="324426"/>
                </a:lnTo>
                <a:lnTo>
                  <a:pt x="6435581" y="323557"/>
                </a:lnTo>
                <a:cubicBezTo>
                  <a:pt x="6435677" y="323952"/>
                  <a:pt x="6435772" y="324349"/>
                  <a:pt x="6435870" y="324745"/>
                </a:cubicBezTo>
                <a:cubicBezTo>
                  <a:pt x="6437488" y="327387"/>
                  <a:pt x="6440513" y="329298"/>
                  <a:pt x="6446571" y="329739"/>
                </a:cubicBezTo>
                <a:cubicBezTo>
                  <a:pt x="6432902" y="346634"/>
                  <a:pt x="6448636" y="336743"/>
                  <a:pt x="6467701" y="336547"/>
                </a:cubicBezTo>
                <a:cubicBezTo>
                  <a:pt x="6450726" y="362746"/>
                  <a:pt x="6507518" y="351573"/>
                  <a:pt x="6512727" y="367087"/>
                </a:cubicBezTo>
                <a:cubicBezTo>
                  <a:pt x="6527112" y="366352"/>
                  <a:pt x="6542020" y="366053"/>
                  <a:pt x="6557094" y="366314"/>
                </a:cubicBezTo>
                <a:lnTo>
                  <a:pt x="6565879" y="366812"/>
                </a:lnTo>
                <a:cubicBezTo>
                  <a:pt x="6565919" y="366905"/>
                  <a:pt x="6565958" y="366998"/>
                  <a:pt x="6565997" y="367092"/>
                </a:cubicBezTo>
                <a:cubicBezTo>
                  <a:pt x="6567779" y="367776"/>
                  <a:pt x="6570621" y="368158"/>
                  <a:pt x="6575147" y="368156"/>
                </a:cubicBezTo>
                <a:lnTo>
                  <a:pt x="6581899" y="367720"/>
                </a:lnTo>
                <a:lnTo>
                  <a:pt x="6598943" y="368688"/>
                </a:lnTo>
                <a:lnTo>
                  <a:pt x="6604421" y="370815"/>
                </a:lnTo>
                <a:lnTo>
                  <a:pt x="6606035" y="374247"/>
                </a:lnTo>
                <a:lnTo>
                  <a:pt x="6607669" y="373968"/>
                </a:lnTo>
                <a:cubicBezTo>
                  <a:pt x="6620475" y="368913"/>
                  <a:pt x="6625312" y="360789"/>
                  <a:pt x="6637532" y="384907"/>
                </a:cubicBezTo>
                <a:cubicBezTo>
                  <a:pt x="6666345" y="377219"/>
                  <a:pt x="6669861" y="391673"/>
                  <a:pt x="6706880" y="399163"/>
                </a:cubicBezTo>
                <a:cubicBezTo>
                  <a:pt x="6723837" y="391250"/>
                  <a:pt x="6736071" y="395293"/>
                  <a:pt x="6747500" y="403168"/>
                </a:cubicBezTo>
                <a:cubicBezTo>
                  <a:pt x="6784745" y="401441"/>
                  <a:pt x="6816872" y="413543"/>
                  <a:pt x="6857783" y="418687"/>
                </a:cubicBezTo>
                <a:cubicBezTo>
                  <a:pt x="6902932" y="429261"/>
                  <a:pt x="6899138" y="407985"/>
                  <a:pt x="6926954" y="416162"/>
                </a:cubicBezTo>
                <a:lnTo>
                  <a:pt x="6990389" y="425060"/>
                </a:lnTo>
                <a:lnTo>
                  <a:pt x="7041715" y="465902"/>
                </a:lnTo>
                <a:lnTo>
                  <a:pt x="7048103" y="464392"/>
                </a:lnTo>
                <a:cubicBezTo>
                  <a:pt x="7052510" y="463654"/>
                  <a:pt x="7055450" y="463555"/>
                  <a:pt x="7057490" y="463917"/>
                </a:cubicBezTo>
                <a:lnTo>
                  <a:pt x="7057730" y="464165"/>
                </a:lnTo>
                <a:lnTo>
                  <a:pt x="7066511" y="463214"/>
                </a:lnTo>
                <a:cubicBezTo>
                  <a:pt x="7081316" y="461011"/>
                  <a:pt x="7095708" y="458304"/>
                  <a:pt x="7109401" y="455268"/>
                </a:cubicBezTo>
                <a:cubicBezTo>
                  <a:pt x="7121361" y="469195"/>
                  <a:pt x="7171741" y="449331"/>
                  <a:pt x="7166830" y="477037"/>
                </a:cubicBezTo>
                <a:cubicBezTo>
                  <a:pt x="7185318" y="473753"/>
                  <a:pt x="7196261" y="461778"/>
                  <a:pt x="7190442" y="480090"/>
                </a:cubicBezTo>
                <a:cubicBezTo>
                  <a:pt x="7196540" y="479524"/>
                  <a:pt x="7200336" y="480853"/>
                  <a:pt x="7203083" y="483106"/>
                </a:cubicBezTo>
                <a:lnTo>
                  <a:pt x="7203894" y="484190"/>
                </a:lnTo>
                <a:lnTo>
                  <a:pt x="7245004" y="476444"/>
                </a:lnTo>
                <a:lnTo>
                  <a:pt x="7250514" y="477506"/>
                </a:lnTo>
                <a:lnTo>
                  <a:pt x="7277246" y="469782"/>
                </a:lnTo>
                <a:lnTo>
                  <a:pt x="7291092" y="467217"/>
                </a:lnTo>
                <a:lnTo>
                  <a:pt x="7294933" y="463549"/>
                </a:lnTo>
                <a:cubicBezTo>
                  <a:pt x="7299121" y="461223"/>
                  <a:pt x="7305176" y="459995"/>
                  <a:pt x="7315408" y="461260"/>
                </a:cubicBezTo>
                <a:lnTo>
                  <a:pt x="7317786" y="462106"/>
                </a:lnTo>
                <a:lnTo>
                  <a:pt x="7334572" y="456088"/>
                </a:lnTo>
                <a:cubicBezTo>
                  <a:pt x="7339959" y="453431"/>
                  <a:pt x="7371380" y="454045"/>
                  <a:pt x="7375190" y="449931"/>
                </a:cubicBezTo>
                <a:cubicBezTo>
                  <a:pt x="7433241" y="467756"/>
                  <a:pt x="7460434" y="441906"/>
                  <a:pt x="7522997" y="442209"/>
                </a:cubicBezTo>
                <a:cubicBezTo>
                  <a:pt x="7592791" y="433619"/>
                  <a:pt x="7640927" y="424233"/>
                  <a:pt x="7686985" y="419805"/>
                </a:cubicBezTo>
                <a:cubicBezTo>
                  <a:pt x="7708370" y="415450"/>
                  <a:pt x="7865878" y="397444"/>
                  <a:pt x="7854068" y="409774"/>
                </a:cubicBezTo>
                <a:cubicBezTo>
                  <a:pt x="7918669" y="381306"/>
                  <a:pt x="7960767" y="406961"/>
                  <a:pt x="8034165" y="391699"/>
                </a:cubicBezTo>
                <a:cubicBezTo>
                  <a:pt x="8074975" y="417062"/>
                  <a:pt x="8052607" y="392777"/>
                  <a:pt x="8094381" y="395718"/>
                </a:cubicBezTo>
                <a:cubicBezTo>
                  <a:pt x="8082391" y="371015"/>
                  <a:pt x="8145291" y="407237"/>
                  <a:pt x="8146898" y="378558"/>
                </a:cubicBezTo>
                <a:cubicBezTo>
                  <a:pt x="8154450" y="379999"/>
                  <a:pt x="8161714" y="382303"/>
                  <a:pt x="8168993" y="384830"/>
                </a:cubicBezTo>
                <a:lnTo>
                  <a:pt x="8172809" y="386137"/>
                </a:lnTo>
                <a:lnTo>
                  <a:pt x="8187962" y="386433"/>
                </a:lnTo>
                <a:lnTo>
                  <a:pt x="8192382" y="392692"/>
                </a:lnTo>
                <a:lnTo>
                  <a:pt x="8375192" y="383879"/>
                </a:lnTo>
                <a:cubicBezTo>
                  <a:pt x="8390681" y="377906"/>
                  <a:pt x="8442343" y="372994"/>
                  <a:pt x="8454377" y="380331"/>
                </a:cubicBezTo>
                <a:cubicBezTo>
                  <a:pt x="8465613" y="381011"/>
                  <a:pt x="8477337" y="376722"/>
                  <a:pt x="8484740" y="385159"/>
                </a:cubicBezTo>
                <a:cubicBezTo>
                  <a:pt x="8509291" y="387955"/>
                  <a:pt x="8565518" y="394403"/>
                  <a:pt x="8601673" y="397101"/>
                </a:cubicBezTo>
                <a:cubicBezTo>
                  <a:pt x="8619550" y="383563"/>
                  <a:pt x="8652058" y="403668"/>
                  <a:pt x="8701676" y="401351"/>
                </a:cubicBezTo>
                <a:cubicBezTo>
                  <a:pt x="8721163" y="385822"/>
                  <a:pt x="8735137" y="399974"/>
                  <a:pt x="8773288" y="378077"/>
                </a:cubicBezTo>
                <a:cubicBezTo>
                  <a:pt x="8775124" y="379719"/>
                  <a:pt x="8777353" y="381190"/>
                  <a:pt x="8779909" y="382446"/>
                </a:cubicBezTo>
                <a:cubicBezTo>
                  <a:pt x="8794759" y="389736"/>
                  <a:pt x="8817153" y="388302"/>
                  <a:pt x="8829932" y="379243"/>
                </a:cubicBezTo>
                <a:cubicBezTo>
                  <a:pt x="8891235" y="349118"/>
                  <a:pt x="8949370" y="345642"/>
                  <a:pt x="9003386" y="336242"/>
                </a:cubicBezTo>
                <a:cubicBezTo>
                  <a:pt x="9064740" y="328439"/>
                  <a:pt x="9026331" y="360774"/>
                  <a:pt x="9101185" y="330862"/>
                </a:cubicBezTo>
                <a:cubicBezTo>
                  <a:pt x="9110310" y="340386"/>
                  <a:pt x="9120116" y="340147"/>
                  <a:pt x="9136185" y="334078"/>
                </a:cubicBezTo>
                <a:cubicBezTo>
                  <a:pt x="9166057" y="331044"/>
                  <a:pt x="9165783" y="356709"/>
                  <a:pt x="9194801" y="339149"/>
                </a:cubicBezTo>
                <a:cubicBezTo>
                  <a:pt x="9190472" y="353244"/>
                  <a:pt x="9252023" y="340305"/>
                  <a:pt x="9239316" y="355558"/>
                </a:cubicBezTo>
                <a:cubicBezTo>
                  <a:pt x="9259813" y="366615"/>
                  <a:pt x="9267827" y="345361"/>
                  <a:pt x="9288052" y="354796"/>
                </a:cubicBezTo>
                <a:cubicBezTo>
                  <a:pt x="9310099" y="355735"/>
                  <a:pt x="9274359" y="341069"/>
                  <a:pt x="9298465" y="338296"/>
                </a:cubicBezTo>
                <a:cubicBezTo>
                  <a:pt x="9327883" y="337409"/>
                  <a:pt x="9325850" y="312292"/>
                  <a:pt x="9350892" y="342778"/>
                </a:cubicBezTo>
                <a:lnTo>
                  <a:pt x="9430522" y="351368"/>
                </a:lnTo>
                <a:cubicBezTo>
                  <a:pt x="9447485" y="342207"/>
                  <a:pt x="9461870" y="345232"/>
                  <a:pt x="9476215" y="352107"/>
                </a:cubicBezTo>
                <a:cubicBezTo>
                  <a:pt x="9516917" y="347451"/>
                  <a:pt x="9555019" y="356862"/>
                  <a:pt x="9601276" y="358704"/>
                </a:cubicBezTo>
                <a:cubicBezTo>
                  <a:pt x="9655597" y="365766"/>
                  <a:pt x="9721018" y="368083"/>
                  <a:pt x="9771664" y="375074"/>
                </a:cubicBezTo>
                <a:cubicBezTo>
                  <a:pt x="9837640" y="352742"/>
                  <a:pt x="9801669" y="411678"/>
                  <a:pt x="9905153" y="400650"/>
                </a:cubicBezTo>
                <a:cubicBezTo>
                  <a:pt x="9910811" y="397141"/>
                  <a:pt x="9923612" y="400020"/>
                  <a:pt x="9922553" y="404569"/>
                </a:cubicBezTo>
                <a:cubicBezTo>
                  <a:pt x="9945213" y="401977"/>
                  <a:pt x="10012509" y="424753"/>
                  <a:pt x="10044658" y="418077"/>
                </a:cubicBezTo>
                <a:cubicBezTo>
                  <a:pt x="10108994" y="428104"/>
                  <a:pt x="10138326" y="405380"/>
                  <a:pt x="10184585" y="407138"/>
                </a:cubicBezTo>
                <a:cubicBezTo>
                  <a:pt x="10238805" y="420027"/>
                  <a:pt x="10270973" y="432805"/>
                  <a:pt x="10366435" y="462428"/>
                </a:cubicBezTo>
                <a:lnTo>
                  <a:pt x="10688220" y="542258"/>
                </a:lnTo>
                <a:cubicBezTo>
                  <a:pt x="10812002" y="613331"/>
                  <a:pt x="10955764" y="552079"/>
                  <a:pt x="11026690" y="550681"/>
                </a:cubicBezTo>
                <a:cubicBezTo>
                  <a:pt x="11053150" y="522754"/>
                  <a:pt x="11079708" y="547720"/>
                  <a:pt x="11113779" y="533868"/>
                </a:cubicBezTo>
                <a:cubicBezTo>
                  <a:pt x="11191398" y="520022"/>
                  <a:pt x="11265999" y="483506"/>
                  <a:pt x="11369556" y="491719"/>
                </a:cubicBezTo>
                <a:cubicBezTo>
                  <a:pt x="11406977" y="409158"/>
                  <a:pt x="11530972" y="443199"/>
                  <a:pt x="11623342" y="388428"/>
                </a:cubicBezTo>
                <a:cubicBezTo>
                  <a:pt x="11678749" y="373322"/>
                  <a:pt x="11771467" y="402383"/>
                  <a:pt x="11786511" y="358390"/>
                </a:cubicBezTo>
                <a:cubicBezTo>
                  <a:pt x="11815065" y="381261"/>
                  <a:pt x="11834769" y="337251"/>
                  <a:pt x="11862577" y="330549"/>
                </a:cubicBezTo>
                <a:cubicBezTo>
                  <a:pt x="11886839" y="344437"/>
                  <a:pt x="11896496" y="329138"/>
                  <a:pt x="11916612" y="323810"/>
                </a:cubicBezTo>
                <a:cubicBezTo>
                  <a:pt x="11926953" y="332872"/>
                  <a:pt x="11944208" y="330491"/>
                  <a:pt x="11948830" y="318062"/>
                </a:cubicBezTo>
                <a:cubicBezTo>
                  <a:pt x="11937556" y="291763"/>
                  <a:pt x="11999127" y="298879"/>
                  <a:pt x="12001583" y="279643"/>
                </a:cubicBezTo>
                <a:cubicBezTo>
                  <a:pt x="12027437" y="273899"/>
                  <a:pt x="12120562" y="276714"/>
                  <a:pt x="12174977" y="264652"/>
                </a:cubicBezTo>
                <a:lnTo>
                  <a:pt x="12192000" y="256549"/>
                </a:lnTo>
                <a:lnTo>
                  <a:pt x="12192000" y="4999978"/>
                </a:lnTo>
                <a:lnTo>
                  <a:pt x="0" y="4999978"/>
                </a:lnTo>
                <a:lnTo>
                  <a:pt x="0" y="617449"/>
                </a:lnTo>
                <a:lnTo>
                  <a:pt x="11075" y="615178"/>
                </a:lnTo>
                <a:cubicBezTo>
                  <a:pt x="23002" y="613158"/>
                  <a:pt x="33255" y="611513"/>
                  <a:pt x="44061" y="608596"/>
                </a:cubicBezTo>
                <a:cubicBezTo>
                  <a:pt x="70605" y="597913"/>
                  <a:pt x="149526" y="562149"/>
                  <a:pt x="170342" y="551077"/>
                </a:cubicBezTo>
                <a:lnTo>
                  <a:pt x="168955" y="542164"/>
                </a:lnTo>
                <a:lnTo>
                  <a:pt x="181474" y="541281"/>
                </a:lnTo>
                <a:lnTo>
                  <a:pt x="209440" y="540561"/>
                </a:lnTo>
                <a:cubicBezTo>
                  <a:pt x="226869" y="538895"/>
                  <a:pt x="275442" y="540165"/>
                  <a:pt x="293152" y="536576"/>
                </a:cubicBezTo>
                <a:cubicBezTo>
                  <a:pt x="298104" y="526951"/>
                  <a:pt x="305921" y="521613"/>
                  <a:pt x="315693" y="519030"/>
                </a:cubicBezTo>
                <a:lnTo>
                  <a:pt x="337305" y="518372"/>
                </a:lnTo>
                <a:lnTo>
                  <a:pt x="462252" y="493151"/>
                </a:lnTo>
                <a:lnTo>
                  <a:pt x="479457" y="491123"/>
                </a:lnTo>
                <a:lnTo>
                  <a:pt x="488653" y="483257"/>
                </a:lnTo>
                <a:cubicBezTo>
                  <a:pt x="495751" y="481590"/>
                  <a:pt x="516240" y="482215"/>
                  <a:pt x="522053" y="481125"/>
                </a:cubicBezTo>
                <a:lnTo>
                  <a:pt x="523520" y="476713"/>
                </a:lnTo>
                <a:cubicBezTo>
                  <a:pt x="541965" y="469375"/>
                  <a:pt x="611396" y="444795"/>
                  <a:pt x="632714" y="437101"/>
                </a:cubicBezTo>
                <a:cubicBezTo>
                  <a:pt x="637120" y="443761"/>
                  <a:pt x="646523" y="432947"/>
                  <a:pt x="651426" y="430544"/>
                </a:cubicBezTo>
                <a:cubicBezTo>
                  <a:pt x="652273" y="435068"/>
                  <a:pt x="664268" y="436238"/>
                  <a:pt x="667724" y="432138"/>
                </a:cubicBezTo>
                <a:cubicBezTo>
                  <a:pt x="751466" y="408483"/>
                  <a:pt x="710176" y="454993"/>
                  <a:pt x="757679" y="425145"/>
                </a:cubicBezTo>
                <a:cubicBezTo>
                  <a:pt x="766141" y="423071"/>
                  <a:pt x="773060" y="424779"/>
                  <a:pt x="779159" y="428059"/>
                </a:cubicBezTo>
                <a:lnTo>
                  <a:pt x="788293" y="434863"/>
                </a:lnTo>
                <a:lnTo>
                  <a:pt x="822923" y="421074"/>
                </a:lnTo>
                <a:cubicBezTo>
                  <a:pt x="840014" y="416178"/>
                  <a:pt x="858036" y="412811"/>
                  <a:pt x="876559" y="411088"/>
                </a:cubicBezTo>
                <a:cubicBezTo>
                  <a:pt x="880889" y="420288"/>
                  <a:pt x="895209" y="406850"/>
                  <a:pt x="902011" y="404118"/>
                </a:cubicBezTo>
                <a:cubicBezTo>
                  <a:pt x="902191" y="410172"/>
                  <a:pt x="917419" y="412804"/>
                  <a:pt x="922715" y="407699"/>
                </a:cubicBezTo>
                <a:cubicBezTo>
                  <a:pt x="1035495" y="384016"/>
                  <a:pt x="972839" y="441733"/>
                  <a:pt x="1040139" y="406590"/>
                </a:cubicBezTo>
                <a:cubicBezTo>
                  <a:pt x="1051469" y="404617"/>
                  <a:pt x="1060048" y="407498"/>
                  <a:pt x="1067251" y="412384"/>
                </a:cubicBezTo>
                <a:lnTo>
                  <a:pt x="1080272" y="424669"/>
                </a:lnTo>
                <a:lnTo>
                  <a:pt x="1090219" y="420026"/>
                </a:lnTo>
                <a:cubicBezTo>
                  <a:pt x="1128054" y="418995"/>
                  <a:pt x="1139443" y="431622"/>
                  <a:pt x="1161226" y="418304"/>
                </a:cubicBezTo>
                <a:cubicBezTo>
                  <a:pt x="1194247" y="444579"/>
                  <a:pt x="1182853" y="420594"/>
                  <a:pt x="1207525" y="416039"/>
                </a:cubicBezTo>
                <a:cubicBezTo>
                  <a:pt x="1229876" y="413352"/>
                  <a:pt x="1272066" y="404905"/>
                  <a:pt x="1295331" y="402182"/>
                </a:cubicBezTo>
                <a:cubicBezTo>
                  <a:pt x="1313247" y="381583"/>
                  <a:pt x="1322885" y="406388"/>
                  <a:pt x="1347118" y="399704"/>
                </a:cubicBezTo>
                <a:cubicBezTo>
                  <a:pt x="1358442" y="391829"/>
                  <a:pt x="1366690" y="390365"/>
                  <a:pt x="1378108" y="398410"/>
                </a:cubicBezTo>
                <a:cubicBezTo>
                  <a:pt x="1430244" y="360127"/>
                  <a:pt x="1410029" y="396164"/>
                  <a:pt x="1459192" y="380919"/>
                </a:cubicBezTo>
                <a:cubicBezTo>
                  <a:pt x="1501499" y="365055"/>
                  <a:pt x="1549591" y="354392"/>
                  <a:pt x="1590120" y="317608"/>
                </a:cubicBezTo>
                <a:cubicBezTo>
                  <a:pt x="1597495" y="307260"/>
                  <a:pt x="1613791" y="310520"/>
                  <a:pt x="1631417" y="308227"/>
                </a:cubicBezTo>
                <a:cubicBezTo>
                  <a:pt x="1649043" y="305934"/>
                  <a:pt x="1693684" y="302496"/>
                  <a:pt x="1695877" y="303848"/>
                </a:cubicBezTo>
                <a:cubicBezTo>
                  <a:pt x="1731379" y="297695"/>
                  <a:pt x="1804005" y="278490"/>
                  <a:pt x="1844438" y="271304"/>
                </a:cubicBezTo>
                <a:cubicBezTo>
                  <a:pt x="1847960" y="284364"/>
                  <a:pt x="1868036" y="260323"/>
                  <a:pt x="1881324" y="268497"/>
                </a:cubicBezTo>
                <a:cubicBezTo>
                  <a:pt x="1890865" y="275707"/>
                  <a:pt x="1899182" y="270095"/>
                  <a:pt x="1908999" y="269338"/>
                </a:cubicBezTo>
                <a:cubicBezTo>
                  <a:pt x="1922050" y="274907"/>
                  <a:pt x="1964084" y="263670"/>
                  <a:pt x="1974956" y="255958"/>
                </a:cubicBezTo>
                <a:cubicBezTo>
                  <a:pt x="2000789" y="229373"/>
                  <a:pt x="2060915" y="247690"/>
                  <a:pt x="2082409" y="227290"/>
                </a:cubicBezTo>
                <a:cubicBezTo>
                  <a:pt x="2090286" y="224213"/>
                  <a:pt x="2098026" y="222886"/>
                  <a:pt x="2105639" y="222648"/>
                </a:cubicBezTo>
                <a:lnTo>
                  <a:pt x="2126992" y="224468"/>
                </a:lnTo>
                <a:lnTo>
                  <a:pt x="2133154" y="229952"/>
                </a:lnTo>
                <a:lnTo>
                  <a:pt x="2146154" y="228332"/>
                </a:lnTo>
                <a:lnTo>
                  <a:pt x="2149901" y="229116"/>
                </a:lnTo>
                <a:cubicBezTo>
                  <a:pt x="2157061" y="230638"/>
                  <a:pt x="2164126" y="231947"/>
                  <a:pt x="2171100" y="232389"/>
                </a:cubicBezTo>
                <a:cubicBezTo>
                  <a:pt x="2161432" y="204508"/>
                  <a:pt x="2228843" y="231560"/>
                  <a:pt x="2209148" y="209225"/>
                </a:cubicBezTo>
                <a:cubicBezTo>
                  <a:pt x="2245795" y="206809"/>
                  <a:pt x="2217435" y="186186"/>
                  <a:pt x="2261889" y="205532"/>
                </a:cubicBezTo>
                <a:cubicBezTo>
                  <a:pt x="2318421" y="181576"/>
                  <a:pt x="2408342" y="188495"/>
                  <a:pt x="2452315" y="152899"/>
                </a:cubicBezTo>
                <a:cubicBezTo>
                  <a:pt x="2447016" y="166284"/>
                  <a:pt x="2478824" y="148993"/>
                  <a:pt x="2495330" y="142101"/>
                </a:cubicBezTo>
                <a:cubicBezTo>
                  <a:pt x="2532786" y="132037"/>
                  <a:pt x="2609589" y="113461"/>
                  <a:pt x="2665623" y="96394"/>
                </a:cubicBezTo>
                <a:cubicBezTo>
                  <a:pt x="2717275" y="79361"/>
                  <a:pt x="2733624" y="82979"/>
                  <a:pt x="2763332" y="74831"/>
                </a:cubicBezTo>
                <a:lnTo>
                  <a:pt x="2843870" y="47507"/>
                </a:lnTo>
                <a:lnTo>
                  <a:pt x="2862745" y="43242"/>
                </a:lnTo>
                <a:lnTo>
                  <a:pt x="2864596" y="39218"/>
                </a:lnTo>
                <a:lnTo>
                  <a:pt x="2875381" y="35003"/>
                </a:lnTo>
                <a:lnTo>
                  <a:pt x="2895139" y="24186"/>
                </a:lnTo>
                <a:lnTo>
                  <a:pt x="2932205" y="11873"/>
                </a:lnTo>
                <a:lnTo>
                  <a:pt x="2933310" y="12816"/>
                </a:lnTo>
                <a:cubicBezTo>
                  <a:pt x="2936512" y="14646"/>
                  <a:pt x="2940256" y="15452"/>
                  <a:pt x="2945218" y="14141"/>
                </a:cubicBezTo>
                <a:cubicBezTo>
                  <a:pt x="2959008" y="14069"/>
                  <a:pt x="2997405" y="12264"/>
                  <a:pt x="3016048" y="12381"/>
                </a:cubicBezTo>
                <a:cubicBezTo>
                  <a:pt x="3026523" y="7728"/>
                  <a:pt x="3045337" y="18832"/>
                  <a:pt x="3057077" y="14845"/>
                </a:cubicBezTo>
                <a:lnTo>
                  <a:pt x="3148105" y="30648"/>
                </a:lnTo>
                <a:lnTo>
                  <a:pt x="3251671" y="31575"/>
                </a:lnTo>
                <a:cubicBezTo>
                  <a:pt x="3288430" y="31396"/>
                  <a:pt x="3320402" y="39036"/>
                  <a:pt x="3351400" y="32687"/>
                </a:cubicBezTo>
                <a:cubicBezTo>
                  <a:pt x="3364152" y="38848"/>
                  <a:pt x="3376107" y="41214"/>
                  <a:pt x="3387481" y="31443"/>
                </a:cubicBezTo>
                <a:cubicBezTo>
                  <a:pt x="3421834" y="34018"/>
                  <a:pt x="3430384" y="47525"/>
                  <a:pt x="3451923" y="36482"/>
                </a:cubicBezTo>
                <a:cubicBezTo>
                  <a:pt x="3471592" y="58226"/>
                  <a:pt x="3472580" y="49775"/>
                  <a:pt x="3481520" y="43287"/>
                </a:cubicBezTo>
                <a:lnTo>
                  <a:pt x="3482804" y="42812"/>
                </a:lnTo>
                <a:lnTo>
                  <a:pt x="3485495" y="45921"/>
                </a:lnTo>
                <a:lnTo>
                  <a:pt x="3490972" y="47286"/>
                </a:lnTo>
                <a:lnTo>
                  <a:pt x="3505835" y="46077"/>
                </a:lnTo>
                <a:lnTo>
                  <a:pt x="3511410" y="44808"/>
                </a:lnTo>
                <a:cubicBezTo>
                  <a:pt x="3515254" y="44237"/>
                  <a:pt x="3517816" y="44247"/>
                  <a:pt x="3519598" y="44683"/>
                </a:cubicBezTo>
                <a:lnTo>
                  <a:pt x="3519807" y="44938"/>
                </a:lnTo>
                <a:lnTo>
                  <a:pt x="3527466" y="44316"/>
                </a:lnTo>
                <a:cubicBezTo>
                  <a:pt x="3540383" y="42670"/>
                  <a:pt x="3552942" y="59912"/>
                  <a:pt x="3564889" y="57394"/>
                </a:cubicBezTo>
                <a:cubicBezTo>
                  <a:pt x="3575289" y="71711"/>
                  <a:pt x="3619274" y="34384"/>
                  <a:pt x="3614922" y="61804"/>
                </a:cubicBezTo>
                <a:cubicBezTo>
                  <a:pt x="3631051" y="59218"/>
                  <a:pt x="3640626" y="47694"/>
                  <a:pt x="3635506" y="65718"/>
                </a:cubicBezTo>
                <a:cubicBezTo>
                  <a:pt x="3640824" y="65382"/>
                  <a:pt x="3644132" y="66847"/>
                  <a:pt x="3646525" y="69193"/>
                </a:cubicBezTo>
                <a:lnTo>
                  <a:pt x="3647224" y="70303"/>
                </a:lnTo>
                <a:lnTo>
                  <a:pt x="3683100" y="64109"/>
                </a:lnTo>
                <a:lnTo>
                  <a:pt x="3687901" y="65372"/>
                </a:lnTo>
                <a:lnTo>
                  <a:pt x="3711234" y="58665"/>
                </a:lnTo>
                <a:lnTo>
                  <a:pt x="3723318" y="56625"/>
                </a:lnTo>
                <a:lnTo>
                  <a:pt x="3726677" y="53112"/>
                </a:lnTo>
                <a:cubicBezTo>
                  <a:pt x="3730335" y="50950"/>
                  <a:pt x="3735615" y="49952"/>
                  <a:pt x="3744535" y="51590"/>
                </a:cubicBezTo>
                <a:lnTo>
                  <a:pt x="3746608" y="52522"/>
                </a:lnTo>
                <a:lnTo>
                  <a:pt x="3761262" y="47147"/>
                </a:lnTo>
                <a:cubicBezTo>
                  <a:pt x="3765968" y="44701"/>
                  <a:pt x="3800597" y="53264"/>
                  <a:pt x="3803931" y="49309"/>
                </a:cubicBezTo>
                <a:cubicBezTo>
                  <a:pt x="3854516" y="69215"/>
                  <a:pt x="3871065" y="37682"/>
                  <a:pt x="3925626" y="40301"/>
                </a:cubicBezTo>
                <a:cubicBezTo>
                  <a:pt x="3949771" y="45090"/>
                  <a:pt x="3989883" y="30921"/>
                  <a:pt x="4033324" y="2645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/>
          </p:cNvSpPr>
          <p:nvPr/>
        </p:nvSpPr>
        <p:spPr>
          <a:xfrm>
            <a:off x="1493518" y="2665508"/>
            <a:ext cx="3519695" cy="19191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 changes to your graph (change logs)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DynamoDB streams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processed with Lambda (use Neptune Streams API)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SPARQL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https://&lt;</a:t>
            </a:r>
            <a:r>
              <a:rPr lang="en-US" sz="1064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cluster_endpoint</a:t>
            </a: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&gt;:8182/</a:t>
            </a:r>
            <a:r>
              <a:rPr lang="en-US" sz="1064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sparql</a:t>
            </a: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/stream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Gremlin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https://&lt;</a:t>
            </a:r>
            <a:r>
              <a:rPr lang="en-US" sz="1064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cluster_endpoint</a:t>
            </a: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&gt;:8182/gremlin/stream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Only GET method is allowed</a:t>
            </a:r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18" y="4687891"/>
            <a:ext cx="6209132" cy="1566859"/>
          </a:xfrm>
          <a:prstGeom prst="rect">
            <a:avLst/>
          </a:prstGeom>
        </p:spPr>
      </p:pic>
      <p:sp>
        <p:nvSpPr>
          <p:cNvPr id="5" name="Объект 2"/>
          <p:cNvSpPr>
            <a:spLocks/>
          </p:cNvSpPr>
          <p:nvPr/>
        </p:nvSpPr>
        <p:spPr>
          <a:xfrm>
            <a:off x="6785974" y="2665507"/>
            <a:ext cx="3845044" cy="191915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94944">
              <a:spcAft>
                <a:spcPts val="600"/>
              </a:spcAft>
            </a:pPr>
            <a:r>
              <a:rPr lang="en-US" sz="1064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 ES Integration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full-text search queries on Neptune data 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Streams + federated queries 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for both gremlin and SPARQL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Neptune-to-Neptune Replication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199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You only pay for what you use </a:t>
            </a:r>
          </a:p>
          <a:p>
            <a:r>
              <a:rPr lang="en-US" sz="1700" dirty="0"/>
              <a:t>On-demand instances – per hour pricing </a:t>
            </a:r>
          </a:p>
          <a:p>
            <a:r>
              <a:rPr lang="en-US" sz="1700" dirty="0"/>
              <a:t>IOPS – per million IO requests </a:t>
            </a:r>
          </a:p>
          <a:p>
            <a:pPr lvl="1"/>
            <a:r>
              <a:rPr lang="en-US" sz="1700" dirty="0"/>
              <a:t>Every DB page read operation = one IO </a:t>
            </a:r>
          </a:p>
          <a:p>
            <a:pPr lvl="1"/>
            <a:r>
              <a:rPr lang="en-US" sz="1700" dirty="0"/>
              <a:t>Each page is 16 KB in Neptune </a:t>
            </a:r>
          </a:p>
          <a:p>
            <a:pPr lvl="1"/>
            <a:r>
              <a:rPr lang="en-US" sz="1700" dirty="0"/>
              <a:t>Write IOs are counted in 4KB units </a:t>
            </a:r>
          </a:p>
          <a:p>
            <a:r>
              <a:rPr lang="en-US" sz="1700" dirty="0"/>
              <a:t>DB Storage – per GB per month </a:t>
            </a:r>
          </a:p>
          <a:p>
            <a:r>
              <a:rPr lang="en-US" sz="1700" dirty="0"/>
              <a:t>Backups (automated and manual) – per GB per month </a:t>
            </a:r>
          </a:p>
          <a:p>
            <a:r>
              <a:rPr lang="en-US" sz="1700" dirty="0"/>
              <a:t>Data transfer – per GB </a:t>
            </a:r>
          </a:p>
          <a:p>
            <a:r>
              <a:rPr lang="en-US" sz="1700" dirty="0"/>
              <a:t>Neptune Workbench – per instance hour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199" y="2385918"/>
            <a:ext cx="2017710" cy="22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Database explanations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Models relationships between data</a:t>
            </a:r>
          </a:p>
          <a:p>
            <a:pPr lvl="1"/>
            <a:r>
              <a:rPr lang="en-US" sz="1400" dirty="0"/>
              <a:t>e.g. </a:t>
            </a:r>
            <a:r>
              <a:rPr lang="en-US" sz="1400" b="1" dirty="0">
                <a:highlight>
                  <a:srgbClr val="FFFF00"/>
                </a:highlight>
              </a:rPr>
              <a:t>Subject / predicate / object / graph </a:t>
            </a:r>
            <a:r>
              <a:rPr lang="en-US" sz="1400" dirty="0"/>
              <a:t>(quad)</a:t>
            </a:r>
          </a:p>
          <a:p>
            <a:pPr lvl="1"/>
            <a:r>
              <a:rPr lang="en-US" sz="1400" dirty="0"/>
              <a:t>Joe likes pizza</a:t>
            </a:r>
          </a:p>
          <a:p>
            <a:pPr lvl="1"/>
            <a:r>
              <a:rPr lang="en-US" sz="1400" dirty="0"/>
              <a:t>Sarah is friends with Joe</a:t>
            </a:r>
          </a:p>
          <a:p>
            <a:pPr lvl="1"/>
            <a:r>
              <a:rPr lang="en-US" sz="1400" dirty="0"/>
              <a:t>Sarah likes pizza too</a:t>
            </a:r>
          </a:p>
          <a:p>
            <a:pPr lvl="1"/>
            <a:r>
              <a:rPr lang="en-US" sz="1400" dirty="0"/>
              <a:t>Joe is a student and lives in London</a:t>
            </a:r>
          </a:p>
          <a:p>
            <a:pPr lvl="1"/>
            <a:r>
              <a:rPr lang="en-US" sz="1400" dirty="0"/>
              <a:t>Let’s you ask questions like “identify Londoners who like pizza” or “identify friends of Londoners who like pizza”</a:t>
            </a:r>
          </a:p>
          <a:p>
            <a:r>
              <a:rPr lang="en-US" sz="1400" b="1" dirty="0"/>
              <a:t>Uses nodes </a:t>
            </a:r>
            <a:r>
              <a:rPr lang="en-US" sz="1400" dirty="0"/>
              <a:t>(vertices) </a:t>
            </a:r>
            <a:r>
              <a:rPr lang="en-US" sz="1400" b="1" dirty="0"/>
              <a:t>and edges </a:t>
            </a:r>
            <a:r>
              <a:rPr lang="en-US" sz="1400" dirty="0"/>
              <a:t>(actions) to </a:t>
            </a:r>
            <a:r>
              <a:rPr lang="en-US" sz="1400" b="1" dirty="0"/>
              <a:t>describe the data and relationships between them</a:t>
            </a:r>
          </a:p>
          <a:p>
            <a:r>
              <a:rPr lang="en-US" sz="1400" dirty="0"/>
              <a:t>DB stores – person / action / object (and a graph ID or edge ID)</a:t>
            </a:r>
          </a:p>
          <a:p>
            <a:r>
              <a:rPr lang="en-US" sz="1400" dirty="0"/>
              <a:t>Can filter or discover data based on strength, weight, or quality of relationships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184856"/>
            <a:ext cx="4737650" cy="45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query languages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Neptune supports two popular modeling frameworks – Apache </a:t>
            </a:r>
            <a:r>
              <a:rPr lang="en-US" sz="1400" dirty="0" err="1"/>
              <a:t>TinkerPop</a:t>
            </a:r>
            <a:r>
              <a:rPr lang="en-US" sz="1400" dirty="0"/>
              <a:t> and RDF/SPARQL</a:t>
            </a:r>
          </a:p>
          <a:p>
            <a:r>
              <a:rPr lang="en-US" sz="1400" b="1" u="sng" dirty="0" err="1"/>
              <a:t>TinkerPop</a:t>
            </a:r>
            <a:r>
              <a:rPr lang="en-US" sz="1400" dirty="0"/>
              <a:t> uses </a:t>
            </a:r>
            <a:r>
              <a:rPr lang="en-US" sz="1400" b="1" u="sng" dirty="0"/>
              <a:t>Gremlin</a:t>
            </a:r>
            <a:r>
              <a:rPr lang="en-US" sz="1400" dirty="0"/>
              <a:t> traversal language</a:t>
            </a:r>
          </a:p>
          <a:p>
            <a:r>
              <a:rPr lang="en-US" sz="1400" b="1" u="sng" dirty="0"/>
              <a:t>RDF</a:t>
            </a:r>
            <a:r>
              <a:rPr lang="en-US" sz="1400" dirty="0"/>
              <a:t> (W3C standard) uses </a:t>
            </a:r>
            <a:r>
              <a:rPr lang="en-US" sz="1400" b="1" u="sng" dirty="0"/>
              <a:t>SPARQL</a:t>
            </a:r>
          </a:p>
          <a:p>
            <a:r>
              <a:rPr lang="en-US" sz="1400" dirty="0"/>
              <a:t>SPARQL is great for multiple data sources, has large variety of datasets available</a:t>
            </a:r>
          </a:p>
          <a:p>
            <a:r>
              <a:rPr lang="en-US" sz="1400" dirty="0"/>
              <a:t>We can use </a:t>
            </a:r>
            <a:r>
              <a:rPr lang="en-US" sz="1400" b="1" dirty="0"/>
              <a:t>Gremlin or SPARQL to load data </a:t>
            </a:r>
            <a:r>
              <a:rPr lang="en-US" sz="1400" dirty="0"/>
              <a:t>into Neptune and then to query it</a:t>
            </a:r>
          </a:p>
          <a:p>
            <a:r>
              <a:rPr lang="en-US" sz="1400" dirty="0"/>
              <a:t>You can store both Gremlin and SPARQL graph data on the same Neptune cluster</a:t>
            </a:r>
          </a:p>
          <a:p>
            <a:r>
              <a:rPr lang="en-US" sz="1400" dirty="0"/>
              <a:t>It gets stored separately on the cluster</a:t>
            </a:r>
          </a:p>
          <a:p>
            <a:r>
              <a:rPr lang="en-US" sz="1400" b="1" dirty="0">
                <a:highlight>
                  <a:srgbClr val="FFFF00"/>
                </a:highlight>
              </a:rPr>
              <a:t>Graph data inserted using one query language can only be queried with that query language </a:t>
            </a:r>
            <a:r>
              <a:rPr lang="en-US" sz="1400" dirty="0"/>
              <a:t>(and not with the other)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48" y="717012"/>
            <a:ext cx="3791974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12948" y="2135732"/>
            <a:ext cx="4673459" cy="4056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6 copies of your data across 3 AZ</a:t>
            </a:r>
            <a:r>
              <a:rPr lang="en-US" sz="1200" dirty="0"/>
              <a:t> (distributed design)</a:t>
            </a:r>
          </a:p>
          <a:p>
            <a:pPr lvl="1"/>
            <a:r>
              <a:rPr lang="en-US" sz="1200" b="1" dirty="0"/>
              <a:t>Lock-free optimistic algorithm </a:t>
            </a:r>
            <a:r>
              <a:rPr lang="en-US" sz="1200" dirty="0"/>
              <a:t>(</a:t>
            </a:r>
            <a:r>
              <a:rPr lang="en-US" sz="1200" dirty="0">
                <a:highlight>
                  <a:srgbClr val="00FF00"/>
                </a:highlight>
              </a:rPr>
              <a:t>quorum model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4 copies out of 6 needed for writes (</a:t>
            </a:r>
            <a:r>
              <a:rPr lang="en-US" sz="1200" b="1" dirty="0">
                <a:highlight>
                  <a:srgbClr val="FFFF00"/>
                </a:highlight>
              </a:rPr>
              <a:t>4/6 write quorum</a:t>
            </a:r>
            <a:r>
              <a:rPr lang="en-US" sz="1200" dirty="0"/>
              <a:t> - data considered durable when at least 4/6 copies acknowledge the write)</a:t>
            </a:r>
          </a:p>
          <a:p>
            <a:pPr lvl="1"/>
            <a:r>
              <a:rPr lang="en-US" sz="1200" dirty="0"/>
              <a:t>3 copies out of 6 needed for reads (</a:t>
            </a:r>
            <a:r>
              <a:rPr lang="en-US" sz="1200" b="1" dirty="0">
                <a:highlight>
                  <a:srgbClr val="FFFF00"/>
                </a:highlight>
              </a:rPr>
              <a:t>3/6 read quorum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Self healing with peer-to-peer replication, Storage is striped across 100s of volumes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One Neptune Instance takes writes (master)</a:t>
            </a:r>
          </a:p>
          <a:p>
            <a:r>
              <a:rPr lang="en-US" sz="1200" dirty="0"/>
              <a:t>Compute nodes on replicas do not need to write/replicate (=improved read performance)</a:t>
            </a:r>
          </a:p>
          <a:p>
            <a:r>
              <a:rPr lang="en-US" sz="1200" dirty="0"/>
              <a:t>Log-structured distributed storage layer – passes incremental log records from compute to storage layer (=faster)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Master + up to 15 Read Replicas serve reads</a:t>
            </a:r>
          </a:p>
          <a:p>
            <a:r>
              <a:rPr lang="en-US" sz="1200" dirty="0">
                <a:highlight>
                  <a:srgbClr val="00FF00"/>
                </a:highlight>
              </a:rPr>
              <a:t>Data is continuously backed up to S3 in real time, using storage nodes </a:t>
            </a:r>
            <a:r>
              <a:rPr lang="en-US" sz="1200" dirty="0"/>
              <a:t>(compute node performance is unaffected)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887699"/>
            <a:ext cx="4737650" cy="51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Cluster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Loader endpoint – to load the data into Neptune (say, from S3)</a:t>
            </a:r>
          </a:p>
          <a:p>
            <a:pPr lvl="1"/>
            <a:r>
              <a:rPr lang="en-US" sz="1400" dirty="0"/>
              <a:t>https://&lt;</a:t>
            </a:r>
            <a:r>
              <a:rPr lang="en-US" sz="1400" dirty="0" err="1"/>
              <a:t>cluster_endpoint</a:t>
            </a:r>
            <a:r>
              <a:rPr lang="en-US" sz="1400" dirty="0"/>
              <a:t>&gt;:8182/loader</a:t>
            </a:r>
          </a:p>
          <a:p>
            <a:r>
              <a:rPr lang="en-US" sz="1700" dirty="0"/>
              <a:t>Gremlin endpoint – for Gremlin queries </a:t>
            </a:r>
          </a:p>
          <a:p>
            <a:pPr lvl="1"/>
            <a:r>
              <a:rPr lang="en-US" sz="1400" dirty="0"/>
              <a:t>https://&lt;</a:t>
            </a:r>
            <a:r>
              <a:rPr lang="en-US" sz="1400" dirty="0" err="1"/>
              <a:t>cluster_endpoint</a:t>
            </a:r>
            <a:r>
              <a:rPr lang="en-US" sz="1400" dirty="0"/>
              <a:t>&gt;:8182/gremlin</a:t>
            </a:r>
          </a:p>
          <a:p>
            <a:r>
              <a:rPr lang="en-US" sz="1700" dirty="0" err="1"/>
              <a:t>Sparql</a:t>
            </a:r>
            <a:r>
              <a:rPr lang="en-US" sz="1700" dirty="0"/>
              <a:t> endpoint – for </a:t>
            </a:r>
            <a:r>
              <a:rPr lang="en-US" sz="1700" dirty="0" err="1"/>
              <a:t>Sparql</a:t>
            </a:r>
            <a:r>
              <a:rPr lang="en-US" sz="1700" dirty="0"/>
              <a:t> queries</a:t>
            </a:r>
          </a:p>
          <a:p>
            <a:pPr lvl="1"/>
            <a:r>
              <a:rPr lang="en-US" sz="1400" dirty="0"/>
              <a:t>https://&lt;</a:t>
            </a:r>
            <a:r>
              <a:rPr lang="en-US" sz="1400" dirty="0" err="1"/>
              <a:t>cluster_endpoint</a:t>
            </a:r>
            <a:r>
              <a:rPr lang="en-US" sz="1400" dirty="0"/>
              <a:t>&gt;:8182/</a:t>
            </a:r>
            <a:r>
              <a:rPr lang="en-US" sz="1400" dirty="0" err="1"/>
              <a:t>sparql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32" y="2194102"/>
            <a:ext cx="5471226" cy="27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Bulk loading data into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43254" y="2230435"/>
            <a:ext cx="6090484" cy="3116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Use the loader endpoint (</a:t>
            </a:r>
            <a:r>
              <a:rPr lang="en-US" sz="1200" b="1" dirty="0">
                <a:highlight>
                  <a:srgbClr val="00FF00"/>
                </a:highlight>
              </a:rPr>
              <a:t>HTTP POST to the loader endpoint</a:t>
            </a:r>
            <a:r>
              <a:rPr lang="en-US" sz="1200" dirty="0"/>
              <a:t>)</a:t>
            </a:r>
          </a:p>
          <a:p>
            <a:r>
              <a:rPr lang="en-US" sz="1200" dirty="0">
                <a:highlight>
                  <a:srgbClr val="FFFF00"/>
                </a:highlight>
              </a:rPr>
              <a:t>S3 data can be accessed using an S3 VPC endpoint </a:t>
            </a:r>
            <a:r>
              <a:rPr lang="en-US" sz="1200" dirty="0"/>
              <a:t>(allows access to S3 resources from your VPC)</a:t>
            </a:r>
          </a:p>
          <a:p>
            <a:r>
              <a:rPr lang="en-US" sz="1200" dirty="0"/>
              <a:t>Neptune cluster must assume an </a:t>
            </a:r>
            <a:r>
              <a:rPr lang="en-US" sz="1200" b="1" dirty="0"/>
              <a:t>IAM role with S3 read access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S3 bucket must be in the same region as the Neptune cluster</a:t>
            </a:r>
          </a:p>
          <a:p>
            <a:r>
              <a:rPr lang="en-US" sz="1200" dirty="0"/>
              <a:t>Load data formats</a:t>
            </a:r>
          </a:p>
          <a:p>
            <a:pPr lvl="1"/>
            <a:r>
              <a:rPr lang="en-US" sz="1200" dirty="0"/>
              <a:t>csv (for gremlin), </a:t>
            </a:r>
            <a:r>
              <a:rPr lang="en-US" sz="1200" dirty="0" err="1"/>
              <a:t>ntripples</a:t>
            </a:r>
            <a:r>
              <a:rPr lang="en-US" sz="1200" dirty="0"/>
              <a:t> / </a:t>
            </a:r>
            <a:r>
              <a:rPr lang="en-US" sz="1200" dirty="0" err="1"/>
              <a:t>nquads</a:t>
            </a:r>
            <a:r>
              <a:rPr lang="en-US" sz="1200" dirty="0"/>
              <a:t> / </a:t>
            </a:r>
            <a:r>
              <a:rPr lang="en-US" sz="1200" dirty="0" err="1"/>
              <a:t>rdfxml</a:t>
            </a:r>
            <a:r>
              <a:rPr lang="en-US" sz="1200" dirty="0"/>
              <a:t> / turtle (for </a:t>
            </a:r>
            <a:r>
              <a:rPr lang="en-US" sz="1200" dirty="0" err="1"/>
              <a:t>sparql</a:t>
            </a:r>
            <a:r>
              <a:rPr lang="en-US" sz="1200" dirty="0"/>
              <a:t>)</a:t>
            </a:r>
          </a:p>
          <a:p>
            <a:r>
              <a:rPr lang="en-US" sz="1200" dirty="0">
                <a:highlight>
                  <a:srgbClr val="00FF00"/>
                </a:highlight>
              </a:rPr>
              <a:t>All files must be UTF-8 encoded</a:t>
            </a:r>
          </a:p>
          <a:p>
            <a:r>
              <a:rPr lang="en-US" sz="1200" dirty="0"/>
              <a:t>Multiple files can be loaded in a single job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510" y="760302"/>
            <a:ext cx="2566470" cy="3028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6" y="4316320"/>
            <a:ext cx="3366337" cy="10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8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Replication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7" y="1899033"/>
            <a:ext cx="3720152" cy="307002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7400" y="2194102"/>
            <a:ext cx="531011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highlight>
                  <a:srgbClr val="00FF00"/>
                </a:highlight>
              </a:rPr>
              <a:t>Up to 15 read replicas</a:t>
            </a:r>
          </a:p>
          <a:p>
            <a:r>
              <a:rPr lang="en-US" sz="2000" dirty="0">
                <a:highlight>
                  <a:srgbClr val="00FF00"/>
                </a:highlight>
              </a:rPr>
              <a:t>ASYNC replication</a:t>
            </a:r>
          </a:p>
          <a:p>
            <a:r>
              <a:rPr lang="en-US" sz="2000" dirty="0"/>
              <a:t>Replicas share the same underlying storage layer</a:t>
            </a:r>
          </a:p>
          <a:p>
            <a:r>
              <a:rPr lang="en-US" sz="2000" dirty="0"/>
              <a:t>Typically take </a:t>
            </a:r>
            <a:r>
              <a:rPr lang="en-US" sz="2000" dirty="0">
                <a:highlight>
                  <a:srgbClr val="00FF00"/>
                </a:highlight>
              </a:rPr>
              <a:t>10s of milliseconds (replication lag)</a:t>
            </a:r>
          </a:p>
          <a:p>
            <a:r>
              <a:rPr lang="en-US" sz="2000" dirty="0"/>
              <a:t>Minimal performance impact on the primary due to replication process</a:t>
            </a:r>
          </a:p>
          <a:p>
            <a:r>
              <a:rPr lang="en-US" sz="2000" dirty="0"/>
              <a:t>Replicas double up as failover targets (standby instance is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536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High Availability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highlight>
                  <a:srgbClr val="00FF00"/>
                </a:highlight>
              </a:rPr>
              <a:t>Failovers occur automatically </a:t>
            </a:r>
          </a:p>
          <a:p>
            <a:r>
              <a:rPr lang="en-US" sz="1600" dirty="0"/>
              <a:t>A replica is automatically promoted to be the new primary during DR</a:t>
            </a:r>
          </a:p>
          <a:p>
            <a:r>
              <a:rPr lang="en-US" sz="1600" dirty="0"/>
              <a:t>Neptune flips the CNAME of the DB instance to point to the replica and promotes it</a:t>
            </a:r>
          </a:p>
          <a:p>
            <a:r>
              <a:rPr lang="en-US" sz="1600" dirty="0">
                <a:highlight>
                  <a:srgbClr val="FFFF00"/>
                </a:highlight>
              </a:rPr>
              <a:t>Failover to a replica typically takes 30-120 seconds </a:t>
            </a:r>
            <a:r>
              <a:rPr lang="en-US" sz="1600" dirty="0"/>
              <a:t>(minimal downtime)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Creating a new instance takes about 15 minutes </a:t>
            </a:r>
            <a:r>
              <a:rPr lang="en-US" sz="1600" dirty="0"/>
              <a:t>(post failover)</a:t>
            </a:r>
          </a:p>
          <a:p>
            <a:r>
              <a:rPr lang="en-US" sz="1600" dirty="0"/>
              <a:t>Failover to a new instance happens on a best-effort basis and can take longer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82" y="661916"/>
            <a:ext cx="4904890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8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1602</Words>
  <Application>Microsoft Macintosh PowerPoint</Application>
  <PresentationFormat>Widescreen</PresentationFormat>
  <Paragraphs>195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Amazon Neptune </vt:lpstr>
      <vt:lpstr>Amazon Neptune </vt:lpstr>
      <vt:lpstr>Graph Database explanations</vt:lpstr>
      <vt:lpstr>Graph query languages</vt:lpstr>
      <vt:lpstr>Neptune Architecture</vt:lpstr>
      <vt:lpstr>Neptune Cluster</vt:lpstr>
      <vt:lpstr>Bulk loading data into Neptune</vt:lpstr>
      <vt:lpstr>Neptune Replication</vt:lpstr>
      <vt:lpstr>Neptune High Availability</vt:lpstr>
      <vt:lpstr>Neptune Backup and Restore</vt:lpstr>
      <vt:lpstr>Neptune Backup and Restore</vt:lpstr>
      <vt:lpstr>Neptune Scaling</vt:lpstr>
      <vt:lpstr>Database Cloning in Neptune</vt:lpstr>
      <vt:lpstr>Neptune Security – IAM</vt:lpstr>
      <vt:lpstr>Neptune Security – Encryption &amp; Network</vt:lpstr>
      <vt:lpstr>Neptune Monitoring</vt:lpstr>
      <vt:lpstr>Query Queuing in Neptune</vt:lpstr>
      <vt:lpstr>Neptune Service Errors</vt:lpstr>
      <vt:lpstr>SPARQL federated query</vt:lpstr>
      <vt:lpstr>Neptune Streams</vt:lpstr>
      <vt:lpstr>Neptune Pricing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Neptune </dc:title>
  <dc:creator>Учетная запись Майкрософт</dc:creator>
  <cp:lastModifiedBy>Ilya Chakun</cp:lastModifiedBy>
  <cp:revision>16</cp:revision>
  <dcterms:created xsi:type="dcterms:W3CDTF">2023-09-10T14:46:23Z</dcterms:created>
  <dcterms:modified xsi:type="dcterms:W3CDTF">2023-12-20T13:02:41Z</dcterms:modified>
</cp:coreProperties>
</file>