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5"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720"/>
  </p:normalViewPr>
  <p:slideViewPr>
    <p:cSldViewPr snapToGrid="0">
      <p:cViewPr varScale="1">
        <p:scale>
          <a:sx n="211" d="100"/>
          <a:sy n="211" d="100"/>
        </p:scale>
        <p:origin x="11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E022F4-F528-437F-82BB-6463FA355B9E}" type="datetimeFigureOut">
              <a:rPr lang="en-US" smtClean="0"/>
              <a:t>4/15/24</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33E59-C64A-4B45-8986-0224DC3C805A}" type="slidenum">
              <a:rPr lang="en-US" smtClean="0"/>
              <a:t>‹#›</a:t>
            </a:fld>
            <a:endParaRPr lang="en-US"/>
          </a:p>
        </p:txBody>
      </p:sp>
    </p:spTree>
    <p:extLst>
      <p:ext uri="{BB962C8B-B14F-4D97-AF65-F5344CB8AC3E}">
        <p14:creationId xmlns:p14="http://schemas.microsoft.com/office/powerpoint/2010/main" val="882344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a:t>
            </a:fld>
            <a:endParaRPr lang="en-US"/>
          </a:p>
        </p:txBody>
      </p:sp>
    </p:spTree>
    <p:extLst>
      <p:ext uri="{BB962C8B-B14F-4D97-AF65-F5344CB8AC3E}">
        <p14:creationId xmlns:p14="http://schemas.microsoft.com/office/powerpoint/2010/main" val="89769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2</a:t>
            </a:fld>
            <a:endParaRPr lang="en-US"/>
          </a:p>
        </p:txBody>
      </p:sp>
    </p:spTree>
    <p:extLst>
      <p:ext uri="{BB962C8B-B14F-4D97-AF65-F5344CB8AC3E}">
        <p14:creationId xmlns:p14="http://schemas.microsoft.com/office/powerpoint/2010/main" val="3190462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3</a:t>
            </a:fld>
            <a:endParaRPr lang="en-US"/>
          </a:p>
        </p:txBody>
      </p:sp>
    </p:spTree>
    <p:extLst>
      <p:ext uri="{BB962C8B-B14F-4D97-AF65-F5344CB8AC3E}">
        <p14:creationId xmlns:p14="http://schemas.microsoft.com/office/powerpoint/2010/main" val="210552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4</a:t>
            </a:fld>
            <a:endParaRPr lang="en-US"/>
          </a:p>
        </p:txBody>
      </p:sp>
    </p:spTree>
    <p:extLst>
      <p:ext uri="{BB962C8B-B14F-4D97-AF65-F5344CB8AC3E}">
        <p14:creationId xmlns:p14="http://schemas.microsoft.com/office/powerpoint/2010/main" val="1689067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5</a:t>
            </a:fld>
            <a:endParaRPr lang="en-US"/>
          </a:p>
        </p:txBody>
      </p:sp>
    </p:spTree>
    <p:extLst>
      <p:ext uri="{BB962C8B-B14F-4D97-AF65-F5344CB8AC3E}">
        <p14:creationId xmlns:p14="http://schemas.microsoft.com/office/powerpoint/2010/main" val="1601822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6</a:t>
            </a:fld>
            <a:endParaRPr lang="en-US"/>
          </a:p>
        </p:txBody>
      </p:sp>
    </p:spTree>
    <p:extLst>
      <p:ext uri="{BB962C8B-B14F-4D97-AF65-F5344CB8AC3E}">
        <p14:creationId xmlns:p14="http://schemas.microsoft.com/office/powerpoint/2010/main" val="701804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7</a:t>
            </a:fld>
            <a:endParaRPr lang="en-US"/>
          </a:p>
        </p:txBody>
      </p:sp>
    </p:spTree>
    <p:extLst>
      <p:ext uri="{BB962C8B-B14F-4D97-AF65-F5344CB8AC3E}">
        <p14:creationId xmlns:p14="http://schemas.microsoft.com/office/powerpoint/2010/main" val="2579921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8</a:t>
            </a:fld>
            <a:endParaRPr lang="en-US"/>
          </a:p>
        </p:txBody>
      </p:sp>
    </p:spTree>
    <p:extLst>
      <p:ext uri="{BB962C8B-B14F-4D97-AF65-F5344CB8AC3E}">
        <p14:creationId xmlns:p14="http://schemas.microsoft.com/office/powerpoint/2010/main" val="3764405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9</a:t>
            </a:fld>
            <a:endParaRPr lang="en-US"/>
          </a:p>
        </p:txBody>
      </p:sp>
    </p:spTree>
    <p:extLst>
      <p:ext uri="{BB962C8B-B14F-4D97-AF65-F5344CB8AC3E}">
        <p14:creationId xmlns:p14="http://schemas.microsoft.com/office/powerpoint/2010/main" val="30949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711AF214-B52B-469C-B379-97713822EFE5}" type="datetimeFigureOut">
              <a:rPr lang="en-US" smtClean="0"/>
              <a:t>4/15/24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FE1664D-06FF-4A4C-B8B6-7D641095304C}" type="slidenum">
              <a:rPr lang="en-US" smtClean="0"/>
              <a:t>‹#›</a:t>
            </a:fld>
            <a:endParaRPr lang="en-US"/>
          </a:p>
        </p:txBody>
      </p:sp>
    </p:spTree>
    <p:extLst>
      <p:ext uri="{BB962C8B-B14F-4D97-AF65-F5344CB8AC3E}">
        <p14:creationId xmlns:p14="http://schemas.microsoft.com/office/powerpoint/2010/main" val="172000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711AF214-B52B-469C-B379-97713822EFE5}" type="datetimeFigureOut">
              <a:rPr lang="en-US" smtClean="0"/>
              <a:t>4/15/24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FE1664D-06FF-4A4C-B8B6-7D641095304C}" type="slidenum">
              <a:rPr lang="en-US" smtClean="0"/>
              <a:t>‹#›</a:t>
            </a:fld>
            <a:endParaRPr lang="en-US"/>
          </a:p>
        </p:txBody>
      </p:sp>
    </p:spTree>
    <p:extLst>
      <p:ext uri="{BB962C8B-B14F-4D97-AF65-F5344CB8AC3E}">
        <p14:creationId xmlns:p14="http://schemas.microsoft.com/office/powerpoint/2010/main" val="270047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711AF214-B52B-469C-B379-97713822EFE5}" type="datetimeFigureOut">
              <a:rPr lang="en-US" smtClean="0"/>
              <a:t>4/15/24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FE1664D-06FF-4A4C-B8B6-7D641095304C}" type="slidenum">
              <a:rPr lang="en-US" smtClean="0"/>
              <a:t>‹#›</a:t>
            </a:fld>
            <a:endParaRPr lang="en-US"/>
          </a:p>
        </p:txBody>
      </p:sp>
    </p:spTree>
    <p:extLst>
      <p:ext uri="{BB962C8B-B14F-4D97-AF65-F5344CB8AC3E}">
        <p14:creationId xmlns:p14="http://schemas.microsoft.com/office/powerpoint/2010/main" val="200726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711AF214-B52B-469C-B379-97713822EFE5}" type="datetimeFigureOut">
              <a:rPr lang="en-US" smtClean="0"/>
              <a:t>4/15/24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FE1664D-06FF-4A4C-B8B6-7D641095304C}" type="slidenum">
              <a:rPr lang="en-US" smtClean="0"/>
              <a:t>‹#›</a:t>
            </a:fld>
            <a:endParaRPr lang="en-US"/>
          </a:p>
        </p:txBody>
      </p:sp>
    </p:spTree>
    <p:extLst>
      <p:ext uri="{BB962C8B-B14F-4D97-AF65-F5344CB8AC3E}">
        <p14:creationId xmlns:p14="http://schemas.microsoft.com/office/powerpoint/2010/main" val="172532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711AF214-B52B-469C-B379-97713822EFE5}" type="datetimeFigureOut">
              <a:rPr lang="en-US" smtClean="0"/>
              <a:t>4/15/24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FE1664D-06FF-4A4C-B8B6-7D641095304C}" type="slidenum">
              <a:rPr lang="en-US" smtClean="0"/>
              <a:t>‹#›</a:t>
            </a:fld>
            <a:endParaRPr lang="en-US"/>
          </a:p>
        </p:txBody>
      </p:sp>
    </p:spTree>
    <p:extLst>
      <p:ext uri="{BB962C8B-B14F-4D97-AF65-F5344CB8AC3E}">
        <p14:creationId xmlns:p14="http://schemas.microsoft.com/office/powerpoint/2010/main" val="48231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711AF214-B52B-469C-B379-97713822EFE5}" type="datetimeFigureOut">
              <a:rPr lang="en-US" smtClean="0"/>
              <a:t>4/15/24</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FE1664D-06FF-4A4C-B8B6-7D641095304C}" type="slidenum">
              <a:rPr lang="en-US" smtClean="0"/>
              <a:t>‹#›</a:t>
            </a:fld>
            <a:endParaRPr lang="en-US"/>
          </a:p>
        </p:txBody>
      </p:sp>
    </p:spTree>
    <p:extLst>
      <p:ext uri="{BB962C8B-B14F-4D97-AF65-F5344CB8AC3E}">
        <p14:creationId xmlns:p14="http://schemas.microsoft.com/office/powerpoint/2010/main" val="39493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711AF214-B52B-469C-B379-97713822EFE5}" type="datetimeFigureOut">
              <a:rPr lang="en-US" smtClean="0"/>
              <a:t>4/15/24</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AFE1664D-06FF-4A4C-B8B6-7D641095304C}" type="slidenum">
              <a:rPr lang="en-US" smtClean="0"/>
              <a:t>‹#›</a:t>
            </a:fld>
            <a:endParaRPr lang="en-US"/>
          </a:p>
        </p:txBody>
      </p:sp>
    </p:spTree>
    <p:extLst>
      <p:ext uri="{BB962C8B-B14F-4D97-AF65-F5344CB8AC3E}">
        <p14:creationId xmlns:p14="http://schemas.microsoft.com/office/powerpoint/2010/main" val="2871675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711AF214-B52B-469C-B379-97713822EFE5}" type="datetimeFigureOut">
              <a:rPr lang="en-US" smtClean="0"/>
              <a:t>4/15/24</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AFE1664D-06FF-4A4C-B8B6-7D641095304C}" type="slidenum">
              <a:rPr lang="en-US" smtClean="0"/>
              <a:t>‹#›</a:t>
            </a:fld>
            <a:endParaRPr lang="en-US"/>
          </a:p>
        </p:txBody>
      </p:sp>
    </p:spTree>
    <p:extLst>
      <p:ext uri="{BB962C8B-B14F-4D97-AF65-F5344CB8AC3E}">
        <p14:creationId xmlns:p14="http://schemas.microsoft.com/office/powerpoint/2010/main" val="3129509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11AF214-B52B-469C-B379-97713822EFE5}" type="datetimeFigureOut">
              <a:rPr lang="en-US" smtClean="0"/>
              <a:t>4/15/24</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AFE1664D-06FF-4A4C-B8B6-7D641095304C}" type="slidenum">
              <a:rPr lang="en-US" smtClean="0"/>
              <a:t>‹#›</a:t>
            </a:fld>
            <a:endParaRPr lang="en-US"/>
          </a:p>
        </p:txBody>
      </p:sp>
    </p:spTree>
    <p:extLst>
      <p:ext uri="{BB962C8B-B14F-4D97-AF65-F5344CB8AC3E}">
        <p14:creationId xmlns:p14="http://schemas.microsoft.com/office/powerpoint/2010/main" val="6406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711AF214-B52B-469C-B379-97713822EFE5}" type="datetimeFigureOut">
              <a:rPr lang="en-US" smtClean="0"/>
              <a:t>4/15/24</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FE1664D-06FF-4A4C-B8B6-7D641095304C}" type="slidenum">
              <a:rPr lang="en-US" smtClean="0"/>
              <a:t>‹#›</a:t>
            </a:fld>
            <a:endParaRPr lang="en-US"/>
          </a:p>
        </p:txBody>
      </p:sp>
    </p:spTree>
    <p:extLst>
      <p:ext uri="{BB962C8B-B14F-4D97-AF65-F5344CB8AC3E}">
        <p14:creationId xmlns:p14="http://schemas.microsoft.com/office/powerpoint/2010/main" val="196937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711AF214-B52B-469C-B379-97713822EFE5}" type="datetimeFigureOut">
              <a:rPr lang="en-US" smtClean="0"/>
              <a:t>4/15/24</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FE1664D-06FF-4A4C-B8B6-7D641095304C}" type="slidenum">
              <a:rPr lang="en-US" smtClean="0"/>
              <a:t>‹#›</a:t>
            </a:fld>
            <a:endParaRPr lang="en-US"/>
          </a:p>
        </p:txBody>
      </p:sp>
    </p:spTree>
    <p:extLst>
      <p:ext uri="{BB962C8B-B14F-4D97-AF65-F5344CB8AC3E}">
        <p14:creationId xmlns:p14="http://schemas.microsoft.com/office/powerpoint/2010/main" val="2478785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AF214-B52B-469C-B379-97713822EFE5}" type="datetimeFigureOut">
              <a:rPr lang="en-US" smtClean="0"/>
              <a:t>4/15/24</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1664D-06FF-4A4C-B8B6-7D641095304C}" type="slidenum">
              <a:rPr lang="en-US" smtClean="0"/>
              <a:t>‹#›</a:t>
            </a:fld>
            <a:endParaRPr lang="en-US"/>
          </a:p>
        </p:txBody>
      </p:sp>
    </p:spTree>
    <p:extLst>
      <p:ext uri="{BB962C8B-B14F-4D97-AF65-F5344CB8AC3E}">
        <p14:creationId xmlns:p14="http://schemas.microsoft.com/office/powerpoint/2010/main" val="1741910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AWS Amplify</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630936" y="2660904"/>
            <a:ext cx="4818888" cy="3547872"/>
          </a:xfrm>
        </p:spPr>
        <p:txBody>
          <a:bodyPr vert="horz" lIns="91440" tIns="45720" rIns="91440" bIns="45720" rtlCol="0" anchor="t">
            <a:normAutofit/>
          </a:bodyPr>
          <a:lstStyle/>
          <a:p>
            <a:pPr marL="0"/>
            <a:r>
              <a:rPr lang="en-US" sz="2200" b="1"/>
              <a:t>AWS Amplify </a:t>
            </a:r>
            <a:r>
              <a:rPr lang="en-US" sz="2200"/>
              <a:t>is a set of purpose-built tools and features that enables frontend web and mobile developers to quickly and easily build full-stack applications on AWS. </a:t>
            </a:r>
          </a:p>
          <a:p>
            <a:pPr marL="0"/>
            <a:r>
              <a:rPr lang="en-US" sz="2200"/>
              <a:t>Amplify provides two services: </a:t>
            </a:r>
            <a:r>
              <a:rPr lang="en-US" sz="2200" u="sng"/>
              <a:t>Amplify Hosting </a:t>
            </a:r>
            <a:r>
              <a:rPr lang="en-US" sz="2200"/>
              <a:t>and </a:t>
            </a:r>
            <a:r>
              <a:rPr lang="en-US" sz="2200" u="sng"/>
              <a:t>Amplify Studio</a:t>
            </a:r>
            <a:r>
              <a:rPr lang="en-US" sz="2200"/>
              <a:t>.</a:t>
            </a:r>
          </a:p>
        </p:txBody>
      </p:sp>
      <p:pic>
        <p:nvPicPr>
          <p:cNvPr id="5" name="Рисунок 4"/>
          <p:cNvPicPr>
            <a:picLocks noChangeAspect="1"/>
          </p:cNvPicPr>
          <p:nvPr/>
        </p:nvPicPr>
        <p:blipFill>
          <a:blip r:embed="rId3"/>
          <a:stretch>
            <a:fillRect/>
          </a:stretch>
        </p:blipFill>
        <p:spPr>
          <a:xfrm>
            <a:off x="6099048" y="1566127"/>
            <a:ext cx="5458968" cy="3725746"/>
          </a:xfrm>
          <a:prstGeom prst="rect">
            <a:avLst/>
          </a:prstGeom>
        </p:spPr>
      </p:pic>
    </p:spTree>
    <p:extLst>
      <p:ext uri="{BB962C8B-B14F-4D97-AF65-F5344CB8AC3E}">
        <p14:creationId xmlns:p14="http://schemas.microsoft.com/office/powerpoint/2010/main" val="112870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vert="horz" lIns="91440" tIns="45720" rIns="91440" bIns="45720" rtlCol="0" anchor="b">
            <a:normAutofit/>
          </a:bodyPr>
          <a:lstStyle/>
          <a:p>
            <a:r>
              <a:rPr lang="en-US" sz="3800" kern="1200">
                <a:solidFill>
                  <a:schemeClr val="tx1"/>
                </a:solidFill>
                <a:latin typeface="+mj-lt"/>
                <a:ea typeface="+mj-ea"/>
                <a:cs typeface="+mj-cs"/>
              </a:rPr>
              <a:t>AWS Amplify - web and mobile applications </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630936" y="2660904"/>
            <a:ext cx="4818888" cy="3547872"/>
          </a:xfrm>
        </p:spPr>
        <p:txBody>
          <a:bodyPr vert="horz" lIns="91440" tIns="45720" rIns="91440" bIns="45720" rtlCol="0" anchor="t">
            <a:normAutofit/>
          </a:bodyPr>
          <a:lstStyle/>
          <a:p>
            <a:r>
              <a:rPr lang="en-US" sz="2200"/>
              <a:t>A set of tools and services that helps you develop and deploy scalable full stack web and mobile applications </a:t>
            </a:r>
          </a:p>
          <a:p>
            <a:r>
              <a:rPr lang="en-US" sz="2200"/>
              <a:t>Authentication, Storage, API (REST, GraphQL), CI/CD, PubSub, Analytics, AI/ML Predictions, Monitoring, …</a:t>
            </a:r>
          </a:p>
          <a:p>
            <a:r>
              <a:rPr lang="en-US" sz="2200"/>
              <a:t>Connect your source code from GitHub, AWS CodeCommit, Bitbucket, GitLab, or upload directly</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2603331"/>
            <a:ext cx="5458968" cy="1651337"/>
          </a:xfrm>
          <a:prstGeom prst="rect">
            <a:avLst/>
          </a:prstGeom>
        </p:spPr>
      </p:pic>
    </p:spTree>
    <p:extLst>
      <p:ext uri="{BB962C8B-B14F-4D97-AF65-F5344CB8AC3E}">
        <p14:creationId xmlns:p14="http://schemas.microsoft.com/office/powerpoint/2010/main" val="267494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Amplify Hosting features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838200" y="1929384"/>
            <a:ext cx="10515600" cy="4251960"/>
          </a:xfrm>
        </p:spPr>
        <p:txBody>
          <a:bodyPr vert="horz" lIns="91440" tIns="45720" rIns="91440" bIns="45720" rtlCol="0">
            <a:normAutofit/>
          </a:bodyPr>
          <a:lstStyle/>
          <a:p>
            <a:r>
              <a:rPr lang="en-US" sz="1500"/>
              <a:t>Amplify Hosting supports the common SPA frameworks, for example, React, Angular, Vue.js, Ionic, and Ember, as well as static site generators like Gatsby, Eleventy, Hugo, VuePress, and Jekyll.</a:t>
            </a:r>
          </a:p>
          <a:p>
            <a:r>
              <a:rPr lang="en-US" sz="1500"/>
              <a:t>Manage production and staging environments for your frontend and backend by connecting new branches.</a:t>
            </a:r>
          </a:p>
          <a:p>
            <a:r>
              <a:rPr lang="en-US" sz="1500"/>
              <a:t>Connect your application to a </a:t>
            </a:r>
            <a:r>
              <a:rPr lang="en-US" sz="1500" b="1"/>
              <a:t>custom domain</a:t>
            </a:r>
            <a:r>
              <a:rPr lang="en-US" sz="1500"/>
              <a:t>.</a:t>
            </a:r>
          </a:p>
          <a:p>
            <a:r>
              <a:rPr lang="en-US" sz="1500" b="1"/>
              <a:t>Deploy</a:t>
            </a:r>
            <a:r>
              <a:rPr lang="en-US" sz="1500"/>
              <a:t> and </a:t>
            </a:r>
            <a:r>
              <a:rPr lang="en-US" sz="1500" b="1"/>
              <a:t>host</a:t>
            </a:r>
            <a:r>
              <a:rPr lang="en-US" sz="1500"/>
              <a:t> </a:t>
            </a:r>
            <a:r>
              <a:rPr lang="en-US" sz="1500" b="1"/>
              <a:t>SSR</a:t>
            </a:r>
            <a:r>
              <a:rPr lang="en-US" sz="1500"/>
              <a:t> </a:t>
            </a:r>
            <a:r>
              <a:rPr lang="en-US" sz="1500" b="1"/>
              <a:t>web</a:t>
            </a:r>
            <a:r>
              <a:rPr lang="en-US" sz="1500"/>
              <a:t> </a:t>
            </a:r>
            <a:r>
              <a:rPr lang="en-US" sz="1500" b="1"/>
              <a:t>apps</a:t>
            </a:r>
            <a:r>
              <a:rPr lang="en-US" sz="1500"/>
              <a:t> created using the Next.js. framework.</a:t>
            </a:r>
          </a:p>
          <a:p>
            <a:r>
              <a:rPr lang="en-US" sz="1500"/>
              <a:t>Preview changes during code reviews by setting up pull request previews.</a:t>
            </a:r>
          </a:p>
          <a:p>
            <a:r>
              <a:rPr lang="en-US" sz="1500"/>
              <a:t>Improve your app quality with end to end tests.</a:t>
            </a:r>
          </a:p>
          <a:p>
            <a:r>
              <a:rPr lang="en-US" sz="1500" b="1"/>
              <a:t>Password protect </a:t>
            </a:r>
            <a:r>
              <a:rPr lang="en-US" sz="1500"/>
              <a:t>your web app so you can work on new features without making them publicly accessible.</a:t>
            </a:r>
          </a:p>
          <a:p>
            <a:r>
              <a:rPr lang="en-US" sz="1500"/>
              <a:t>Set up rewrites and redirects to maintain SEO rankings and route traffic based on your client app requirements.</a:t>
            </a:r>
          </a:p>
          <a:p>
            <a:r>
              <a:rPr lang="en-US" sz="1500"/>
              <a:t>Instant cache invalidations ensure your app is updated instantly on every code commit.</a:t>
            </a:r>
          </a:p>
          <a:p>
            <a:r>
              <a:rPr lang="en-US" sz="1500" b="1"/>
              <a:t>Atomic deployments </a:t>
            </a:r>
            <a:r>
              <a:rPr lang="en-US" sz="1500"/>
              <a:t>eliminate maintenance windows by ensuring that the web app is updated only after the entire deployment finishes. This eliminates scenarios where files fail to upload properly.</a:t>
            </a:r>
          </a:p>
          <a:p>
            <a:r>
              <a:rPr lang="en-US" sz="1500"/>
              <a:t>Get screen shots of your app rendered on different mobile devices to identify layout issues.</a:t>
            </a:r>
          </a:p>
        </p:txBody>
      </p:sp>
    </p:spTree>
    <p:extLst>
      <p:ext uri="{BB962C8B-B14F-4D97-AF65-F5344CB8AC3E}">
        <p14:creationId xmlns:p14="http://schemas.microsoft.com/office/powerpoint/2010/main" val="3912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Amplify Hosting diagram</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p:cNvPicPr>
            <a:picLocks noChangeAspect="1"/>
          </p:cNvPicPr>
          <p:nvPr/>
        </p:nvPicPr>
        <p:blipFill>
          <a:blip r:embed="rId3"/>
          <a:stretch>
            <a:fillRect/>
          </a:stretch>
        </p:blipFill>
        <p:spPr>
          <a:xfrm>
            <a:off x="577011" y="2633472"/>
            <a:ext cx="11034929" cy="3586353"/>
          </a:xfrm>
          <a:prstGeom prst="rect">
            <a:avLst/>
          </a:prstGeom>
        </p:spPr>
      </p:pic>
    </p:spTree>
    <p:extLst>
      <p:ext uri="{BB962C8B-B14F-4D97-AF65-F5344CB8AC3E}">
        <p14:creationId xmlns:p14="http://schemas.microsoft.com/office/powerpoint/2010/main" val="99705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Amplify Studio features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838200" y="1929384"/>
            <a:ext cx="10515600" cy="4251960"/>
          </a:xfrm>
        </p:spPr>
        <p:txBody>
          <a:bodyPr vert="horz" lIns="91440" tIns="45720" rIns="91440" bIns="45720" rtlCol="0">
            <a:normAutofit/>
          </a:bodyPr>
          <a:lstStyle/>
          <a:p>
            <a:r>
              <a:rPr lang="en-US" sz="1400" b="1" dirty="0"/>
              <a:t>Visual data modeling </a:t>
            </a:r>
            <a:r>
              <a:rPr lang="en-US" sz="1400" dirty="0"/>
              <a:t>enables you to focus on your domain-specific objects instead of cloud infrastructure.</a:t>
            </a:r>
          </a:p>
          <a:p>
            <a:r>
              <a:rPr lang="en-US" sz="1400" dirty="0"/>
              <a:t>Set up </a:t>
            </a:r>
            <a:r>
              <a:rPr lang="en-US" sz="1400" b="1" dirty="0"/>
              <a:t>authentication</a:t>
            </a:r>
            <a:r>
              <a:rPr lang="en-US" sz="1400" dirty="0"/>
              <a:t> for your app.</a:t>
            </a:r>
          </a:p>
          <a:p>
            <a:r>
              <a:rPr lang="en-US" sz="1400" dirty="0"/>
              <a:t>Powerful and easy to understand authorization.</a:t>
            </a:r>
          </a:p>
          <a:p>
            <a:r>
              <a:rPr lang="en-US" sz="1400" dirty="0"/>
              <a:t>Infrastructure-as-code configures all backend capabilities with AWS </a:t>
            </a:r>
            <a:r>
              <a:rPr lang="en-US" sz="1400"/>
              <a:t>CloudFormation</a:t>
            </a:r>
            <a:r>
              <a:rPr lang="en-US" sz="1400" dirty="0"/>
              <a:t>.</a:t>
            </a:r>
          </a:p>
          <a:p>
            <a:r>
              <a:rPr lang="en-US" sz="1400" dirty="0"/>
              <a:t>Works with the </a:t>
            </a:r>
            <a:r>
              <a:rPr lang="en-US" sz="1400" b="1" dirty="0"/>
              <a:t>Amplify Command Line Interface </a:t>
            </a:r>
            <a:r>
              <a:rPr lang="en-US" sz="1400" dirty="0"/>
              <a:t>(CLI). All updates you make in Studio can be pulled into the CLI.</a:t>
            </a:r>
          </a:p>
          <a:p>
            <a:r>
              <a:rPr lang="en-US" sz="1400" dirty="0"/>
              <a:t>Invite users via email to configure and manage the backend. These users will also be able to log in to the Amplify CLI with their email.</a:t>
            </a:r>
          </a:p>
          <a:p>
            <a:r>
              <a:rPr lang="en-US" sz="1400" dirty="0"/>
              <a:t>Manage users and groups for your app.</a:t>
            </a:r>
          </a:p>
          <a:p>
            <a:r>
              <a:rPr lang="en-US" sz="1400" dirty="0"/>
              <a:t>Use </a:t>
            </a:r>
            <a:r>
              <a:rPr lang="en-US" sz="1400" b="1" dirty="0"/>
              <a:t>Studio's visual designer </a:t>
            </a:r>
            <a:r>
              <a:rPr lang="en-US" sz="1400" dirty="0"/>
              <a:t>to build frontend UI components. Choose from dozens of designs in the pre-built UI component library.</a:t>
            </a:r>
          </a:p>
          <a:p>
            <a:r>
              <a:rPr lang="en-US" sz="1400" b="1" dirty="0"/>
              <a:t>Import</a:t>
            </a:r>
            <a:r>
              <a:rPr lang="en-US" sz="1400" dirty="0"/>
              <a:t> </a:t>
            </a:r>
            <a:r>
              <a:rPr lang="en-US" sz="1400" b="1"/>
              <a:t>Figma</a:t>
            </a:r>
            <a:r>
              <a:rPr lang="en-US" sz="1400" dirty="0"/>
              <a:t> prototypes built by designers into Studio as React code.</a:t>
            </a:r>
          </a:p>
          <a:p>
            <a:r>
              <a:rPr lang="en-US" sz="1400" dirty="0"/>
              <a:t>Customize your frontend UI with themes to apply global styles to your app's components.</a:t>
            </a:r>
          </a:p>
          <a:p>
            <a:r>
              <a:rPr lang="en-US" sz="1400" dirty="0"/>
              <a:t>Configure and test your UI components directly within Studio to see how they update and display data.</a:t>
            </a:r>
          </a:p>
          <a:p>
            <a:r>
              <a:rPr lang="en-US" sz="1400" dirty="0"/>
              <a:t>Bind your cloud-connected backend to your frontend UI in a few simple steps.</a:t>
            </a:r>
          </a:p>
        </p:txBody>
      </p:sp>
    </p:spTree>
    <p:extLst>
      <p:ext uri="{BB962C8B-B14F-4D97-AF65-F5344CB8AC3E}">
        <p14:creationId xmlns:p14="http://schemas.microsoft.com/office/powerpoint/2010/main" val="76921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Amplify Studio diagram</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p:cNvPicPr>
            <a:picLocks noChangeAspect="1"/>
          </p:cNvPicPr>
          <p:nvPr/>
        </p:nvPicPr>
        <p:blipFill>
          <a:blip r:embed="rId3"/>
          <a:stretch>
            <a:fillRect/>
          </a:stretch>
        </p:blipFill>
        <p:spPr>
          <a:xfrm>
            <a:off x="490800" y="2633472"/>
            <a:ext cx="11207351" cy="3586353"/>
          </a:xfrm>
          <a:prstGeom prst="rect">
            <a:avLst/>
          </a:prstGeom>
        </p:spPr>
      </p:pic>
    </p:spTree>
    <p:extLst>
      <p:ext uri="{BB962C8B-B14F-4D97-AF65-F5344CB8AC3E}">
        <p14:creationId xmlns:p14="http://schemas.microsoft.com/office/powerpoint/2010/main" val="84867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Monitoring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838200" y="1929384"/>
            <a:ext cx="10515600" cy="4251960"/>
          </a:xfrm>
        </p:spPr>
        <p:txBody>
          <a:bodyPr vert="horz" lIns="91440" tIns="45720" rIns="91440" bIns="45720" rtlCol="0">
            <a:normAutofit/>
          </a:bodyPr>
          <a:lstStyle/>
          <a:p>
            <a:pPr marL="0"/>
            <a:r>
              <a:rPr lang="en-US" sz="2200" dirty="0"/>
              <a:t>AWS Amplify emits metrics through Amazon CloudWatch and provides access logs with detailed information about requests made to your app. </a:t>
            </a:r>
          </a:p>
          <a:p>
            <a:pPr marL="0"/>
            <a:r>
              <a:rPr lang="en-US" sz="2200" dirty="0"/>
              <a:t>AWS Amplify is integrated with Amazon CloudWatch, allowing you to monitor metrics for your Amplify applications in near real-time. </a:t>
            </a:r>
          </a:p>
          <a:p>
            <a:pPr marL="0"/>
            <a:r>
              <a:rPr lang="en-US" sz="2200" dirty="0"/>
              <a:t>You can create alarms that send notifications when a metric exceeds a threshold you set.</a:t>
            </a:r>
          </a:p>
        </p:txBody>
      </p:sp>
    </p:spTree>
    <p:extLst>
      <p:ext uri="{BB962C8B-B14F-4D97-AF65-F5344CB8AC3E}">
        <p14:creationId xmlns:p14="http://schemas.microsoft.com/office/powerpoint/2010/main" val="3568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Notifications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838200" y="1929384"/>
            <a:ext cx="10515600" cy="4251960"/>
          </a:xfrm>
        </p:spPr>
        <p:txBody>
          <a:bodyPr vert="horz" lIns="91440" tIns="45720" rIns="91440" bIns="45720" rtlCol="0">
            <a:normAutofit/>
          </a:bodyPr>
          <a:lstStyle/>
          <a:p>
            <a:pPr marL="0"/>
            <a:r>
              <a:rPr lang="en-US" sz="2200" dirty="0"/>
              <a:t>You can set up notifications for an </a:t>
            </a:r>
            <a:r>
              <a:rPr lang="en-US" sz="2200" b="1" dirty="0"/>
              <a:t>AWS Amplify </a:t>
            </a:r>
            <a:r>
              <a:rPr lang="en-US" sz="2200" dirty="0"/>
              <a:t>app to alert stakeholders or team members when a build succeeds or fails. </a:t>
            </a:r>
          </a:p>
          <a:p>
            <a:pPr marL="0"/>
            <a:r>
              <a:rPr lang="en-US" sz="2200" b="1" dirty="0"/>
              <a:t>Amplify Hosting </a:t>
            </a:r>
            <a:r>
              <a:rPr lang="en-US" sz="2200" dirty="0"/>
              <a:t>creates an </a:t>
            </a:r>
            <a:r>
              <a:rPr lang="en-US" sz="2200" b="1" dirty="0"/>
              <a:t>Amazon Simple Notification Service (SNS) topic </a:t>
            </a:r>
            <a:r>
              <a:rPr lang="en-US" sz="2200" dirty="0"/>
              <a:t>in your account and uses it to configure email notifications. </a:t>
            </a:r>
          </a:p>
          <a:p>
            <a:pPr marL="0"/>
            <a:r>
              <a:rPr lang="en-US" sz="2200" dirty="0"/>
              <a:t>Notifications can be configured to apply to all branches or specific branches of an Amplify app.</a:t>
            </a:r>
          </a:p>
        </p:txBody>
      </p:sp>
    </p:spTree>
    <p:extLst>
      <p:ext uri="{BB962C8B-B14F-4D97-AF65-F5344CB8AC3E}">
        <p14:creationId xmlns:p14="http://schemas.microsoft.com/office/powerpoint/2010/main" val="394764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38200" y="365125"/>
            <a:ext cx="10515600" cy="1325563"/>
          </a:xfrm>
        </p:spPr>
        <p:txBody>
          <a:bodyPr vert="horz" lIns="91440" tIns="45720" rIns="91440" bIns="45720" rtlCol="0" anchor="ctr">
            <a:normAutofit/>
          </a:bodyPr>
          <a:lstStyle/>
          <a:p>
            <a:r>
              <a:rPr lang="en-US" sz="4200" kern="1200">
                <a:solidFill>
                  <a:schemeClr val="tx1"/>
                </a:solidFill>
                <a:latin typeface="+mj-lt"/>
                <a:ea typeface="+mj-ea"/>
                <a:cs typeface="+mj-cs"/>
              </a:rPr>
              <a:t>Logging Amplify API calls using AWS CloudTrail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838200" y="1929384"/>
            <a:ext cx="10515600" cy="4251960"/>
          </a:xfrm>
        </p:spPr>
        <p:txBody>
          <a:bodyPr vert="horz" lIns="91440" tIns="45720" rIns="91440" bIns="45720" rtlCol="0">
            <a:normAutofit lnSpcReduction="10000"/>
          </a:bodyPr>
          <a:lstStyle/>
          <a:p>
            <a:pPr marL="0"/>
            <a:r>
              <a:rPr lang="en-US" sz="2200" dirty="0"/>
              <a:t>AWS Amplify is integrated with AWS CloudTrail, a service that provides a record of actions taken by a user, role, or an AWS service in Amplify. </a:t>
            </a:r>
          </a:p>
          <a:p>
            <a:pPr marL="0"/>
            <a:r>
              <a:rPr lang="en-US" sz="2200" dirty="0"/>
              <a:t>CloudTrail captures all API calls for Amplify as events. </a:t>
            </a:r>
          </a:p>
          <a:p>
            <a:pPr marL="0"/>
            <a:r>
              <a:rPr lang="en-US" sz="2200" dirty="0"/>
              <a:t>The calls captured include calls from the Amplify console and code calls to the Amplify API operations. </a:t>
            </a:r>
          </a:p>
          <a:p>
            <a:pPr marL="0"/>
            <a:r>
              <a:rPr lang="en-US" sz="2200" b="1" dirty="0"/>
              <a:t>If you create </a:t>
            </a:r>
            <a:r>
              <a:rPr lang="en-US" sz="2200" dirty="0"/>
              <a:t>a trail, you can enable continuous delivery of CloudTrail events to an Amazon S3 bucket, including events for Amplify. </a:t>
            </a:r>
          </a:p>
          <a:p>
            <a:pPr marL="0"/>
            <a:r>
              <a:rPr lang="en-US" sz="2200" b="1" dirty="0"/>
              <a:t>If you don't configure </a:t>
            </a:r>
            <a:r>
              <a:rPr lang="en-US" sz="2200" dirty="0"/>
              <a:t>a trail, you can still view the most recent events in the CloudTrail console in </a:t>
            </a:r>
            <a:r>
              <a:rPr lang="en-US" sz="2200" b="1" dirty="0"/>
              <a:t>Event history</a:t>
            </a:r>
            <a:r>
              <a:rPr lang="en-US" sz="2200" dirty="0"/>
              <a:t>. </a:t>
            </a:r>
          </a:p>
          <a:p>
            <a:pPr marL="0"/>
            <a:r>
              <a:rPr lang="en-US" sz="2200" dirty="0"/>
              <a:t>Using the information that CloudTrail collects, you can determine the request that was made to Amplify, the IP address from which the request was made, who made the request, when it was made, and additional details.</a:t>
            </a:r>
          </a:p>
        </p:txBody>
      </p:sp>
    </p:spTree>
    <p:extLst>
      <p:ext uri="{BB962C8B-B14F-4D97-AF65-F5344CB8AC3E}">
        <p14:creationId xmlns:p14="http://schemas.microsoft.com/office/powerpoint/2010/main" val="22783984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786</Words>
  <Application>Microsoft Macintosh PowerPoint</Application>
  <PresentationFormat>Widescreen</PresentationFormat>
  <Paragraphs>58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Тема Office</vt:lpstr>
      <vt:lpstr>AWS Amplify</vt:lpstr>
      <vt:lpstr>AWS Amplify - web and mobile applications </vt:lpstr>
      <vt:lpstr>Amplify Hosting features</vt:lpstr>
      <vt:lpstr>Amplify Hosting diagram</vt:lpstr>
      <vt:lpstr>Amplify Studio features</vt:lpstr>
      <vt:lpstr>Amplify Studio diagram</vt:lpstr>
      <vt:lpstr>Monitoring</vt:lpstr>
      <vt:lpstr>Notifications</vt:lpstr>
      <vt:lpstr>Logging Amplify API calls using AWS CloudTrail</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Amplify</dc:title>
  <dc:creator>Учетная запись Майкрософт</dc:creator>
  <cp:lastModifiedBy>Ilya Chakun</cp:lastModifiedBy>
  <cp:revision>5</cp:revision>
  <dcterms:created xsi:type="dcterms:W3CDTF">2023-09-10T17:44:12Z</dcterms:created>
  <dcterms:modified xsi:type="dcterms:W3CDTF">2024-04-15T11:03:17Z</dcterms:modified>
</cp:coreProperties>
</file>